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7" r:id="rId6"/>
    <p:sldMasterId id="2147483658" r:id="rId7"/>
  </p:sldMasterIdLst>
  <p:notesMasterIdLst>
    <p:notesMasterId r:id="rId29"/>
  </p:notesMasterIdLst>
  <p:handoutMasterIdLst>
    <p:handoutMasterId r:id="rId30"/>
  </p:handoutMasterIdLst>
  <p:sldIdLst>
    <p:sldId id="309" r:id="rId8"/>
    <p:sldId id="347" r:id="rId9"/>
    <p:sldId id="348" r:id="rId10"/>
    <p:sldId id="364" r:id="rId11"/>
    <p:sldId id="365" r:id="rId12"/>
    <p:sldId id="343" r:id="rId13"/>
    <p:sldId id="344" r:id="rId14"/>
    <p:sldId id="345" r:id="rId15"/>
    <p:sldId id="346" r:id="rId16"/>
    <p:sldId id="327" r:id="rId17"/>
    <p:sldId id="366" r:id="rId18"/>
    <p:sldId id="320" r:id="rId19"/>
    <p:sldId id="322" r:id="rId20"/>
    <p:sldId id="324" r:id="rId21"/>
    <p:sldId id="370" r:id="rId22"/>
    <p:sldId id="352" r:id="rId23"/>
    <p:sldId id="354" r:id="rId24"/>
    <p:sldId id="367" r:id="rId25"/>
    <p:sldId id="368" r:id="rId26"/>
    <p:sldId id="373" r:id="rId27"/>
    <p:sldId id="37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4C5"/>
    <a:srgbClr val="0033CC"/>
    <a:srgbClr val="B8860B"/>
    <a:srgbClr val="FFCC00"/>
    <a:srgbClr val="33CC33"/>
    <a:srgbClr val="FF9900"/>
    <a:srgbClr val="99FF66"/>
    <a:srgbClr val="CEECF6"/>
    <a:srgbClr val="D5D9F5"/>
    <a:srgbClr val="DDEE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528" autoAdjust="0"/>
  </p:normalViewPr>
  <p:slideViewPr>
    <p:cSldViewPr>
      <p:cViewPr varScale="1">
        <p:scale>
          <a:sx n="73" d="100"/>
          <a:sy n="73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8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CE88BB-B2BF-4BA5-A1A8-32D702A0AA5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19021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4488A35-4C05-4C43-AB6E-1645EC19D03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675430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CAGR = Compound annual growth rate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5051-D5FA-46AF-AB71-B63BFD5530AD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721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52A5E-0D8E-4CA9-8564-F53F53DED15D}" type="slidenum">
              <a:rPr lang="ja-JP" altLang="en-US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488A9-2D12-4CD1-9491-9D6B42A90DB0}" type="slidenum">
              <a:rPr lang="ja-JP" altLang="en-US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6004D-F2EB-4755-824E-04EA2318CD95}" type="slidenum">
              <a:rPr lang="ja-JP" altLang="en-US" smtClean="0"/>
              <a:pPr/>
              <a:t>14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Flexibility study to embed REL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ZigBee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USB stick in RMSH demonstrator</a:t>
            </a:r>
            <a:endParaRPr lang="en-US" altLang="zh-CN" dirty="0" smtClean="0">
              <a:latin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</a:rPr>
              <a:t>1) According</a:t>
            </a:r>
            <a:r>
              <a:rPr lang="en-US" altLang="zh-CN" baseline="0" dirty="0" smtClean="0">
                <a:latin typeface="Arial" pitchFamily="34" charset="0"/>
              </a:rPr>
              <a:t> to present solution for demo, we can consider using </a:t>
            </a:r>
            <a:r>
              <a:rPr lang="en-US" altLang="zh-CN" baseline="0" dirty="0" err="1" smtClean="0">
                <a:latin typeface="Arial" pitchFamily="34" charset="0"/>
              </a:rPr>
              <a:t>Renesas’s</a:t>
            </a:r>
            <a:r>
              <a:rPr lang="en-US" altLang="zh-CN" baseline="0" dirty="0" smtClean="0">
                <a:latin typeface="Arial" pitchFamily="34" charset="0"/>
              </a:rPr>
              <a:t> zigbee module in Mobile gateway.</a:t>
            </a:r>
            <a:endParaRPr lang="en-US" altLang="zh-CN" dirty="0" smtClean="0">
              <a:latin typeface="Arial" pitchFamily="34" charset="0"/>
            </a:endParaRPr>
          </a:p>
          <a:p>
            <a:endParaRPr lang="en-US" altLang="zh-CN" dirty="0" smtClean="0">
              <a:latin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</a:rPr>
              <a:t>2)</a:t>
            </a:r>
            <a:r>
              <a:rPr lang="en-US" altLang="zh-CN" baseline="0" dirty="0" smtClean="0">
                <a:latin typeface="Arial" pitchFamily="34" charset="0"/>
              </a:rPr>
              <a:t> TI's zigbee module replacement for </a:t>
            </a:r>
            <a:r>
              <a:rPr lang="en-US" altLang="zh-CN" baseline="0" dirty="0" err="1" smtClean="0">
                <a:latin typeface="Arial" pitchFamily="34" charset="0"/>
              </a:rPr>
              <a:t>Renesas's</a:t>
            </a:r>
            <a:r>
              <a:rPr lang="en-US" altLang="zh-CN" baseline="0" dirty="0" smtClean="0">
                <a:latin typeface="Arial" pitchFamily="34" charset="0"/>
              </a:rPr>
              <a:t> module will involve much work, including </a:t>
            </a:r>
          </a:p>
          <a:p>
            <a:r>
              <a:rPr lang="en-US" altLang="zh-CN" baseline="0" dirty="0" smtClean="0">
                <a:latin typeface="Arial" pitchFamily="34" charset="0"/>
              </a:rPr>
              <a:t>hardware learning and protocol/software development learning, which needs about six to seven months.</a:t>
            </a:r>
          </a:p>
          <a:p>
            <a:endParaRPr lang="en-US" altLang="zh-CN" baseline="0" dirty="0" smtClean="0">
              <a:latin typeface="Arial" pitchFamily="34" charset="0"/>
            </a:endParaRPr>
          </a:p>
          <a:p>
            <a:r>
              <a:rPr lang="en-US" altLang="zh-CN" baseline="0" dirty="0" smtClean="0">
                <a:latin typeface="Arial" pitchFamily="34" charset="0"/>
              </a:rPr>
              <a:t>3) The compatibility testing between TI's zigbee and </a:t>
            </a:r>
            <a:r>
              <a:rPr lang="en-US" altLang="zh-CN" baseline="0" dirty="0" err="1" smtClean="0">
                <a:latin typeface="Arial" pitchFamily="34" charset="0"/>
              </a:rPr>
              <a:t>Renesas</a:t>
            </a:r>
            <a:r>
              <a:rPr lang="en-US" altLang="zh-CN" baseline="0" dirty="0" smtClean="0">
                <a:latin typeface="Arial" pitchFamily="34" charset="0"/>
              </a:rPr>
              <a:t>' zigbee can be performed after June, but </a:t>
            </a:r>
          </a:p>
          <a:p>
            <a:r>
              <a:rPr lang="en-US" altLang="zh-CN" baseline="0" dirty="0" smtClean="0">
                <a:latin typeface="Arial" pitchFamily="34" charset="0"/>
              </a:rPr>
              <a:t>it will depend on the present tasks' progress. </a:t>
            </a:r>
          </a:p>
          <a:p>
            <a:endParaRPr lang="en-US" altLang="zh-CN" baseline="0" dirty="0" smtClean="0">
              <a:latin typeface="Arial" pitchFamily="34" charset="0"/>
            </a:endParaRPr>
          </a:p>
          <a:p>
            <a:r>
              <a:rPr lang="en-US" altLang="zh-CN" baseline="0" dirty="0" smtClean="0">
                <a:latin typeface="Arial" pitchFamily="34" charset="0"/>
              </a:rPr>
              <a:t>2. Questions</a:t>
            </a:r>
          </a:p>
          <a:p>
            <a:endParaRPr lang="en-US" altLang="zh-CN" baseline="0" dirty="0" smtClean="0">
              <a:latin typeface="Arial" pitchFamily="34" charset="0"/>
            </a:endParaRPr>
          </a:p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3E15D-339C-4D65-9F34-B2E28062C8E1}" type="slidenum">
              <a:rPr lang="ja-JP" altLang="en-US" smtClean="0"/>
              <a:pPr eaLnBrk="1" hangingPunct="1"/>
              <a:t>16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Flexibility study to embed REL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ZigBee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USB stick in RMSH demonstrator</a:t>
            </a:r>
            <a:endParaRPr lang="en-US" altLang="zh-CN" dirty="0" smtClean="0">
              <a:latin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</a:rPr>
              <a:t>1) According</a:t>
            </a:r>
            <a:r>
              <a:rPr lang="en-US" altLang="zh-CN" baseline="0" dirty="0" smtClean="0">
                <a:latin typeface="Arial" pitchFamily="34" charset="0"/>
              </a:rPr>
              <a:t> to present solution for demo, we can consider using </a:t>
            </a:r>
            <a:r>
              <a:rPr lang="en-US" altLang="zh-CN" baseline="0" dirty="0" err="1" smtClean="0">
                <a:latin typeface="Arial" pitchFamily="34" charset="0"/>
              </a:rPr>
              <a:t>Renesas’s</a:t>
            </a:r>
            <a:r>
              <a:rPr lang="en-US" altLang="zh-CN" baseline="0" dirty="0" smtClean="0">
                <a:latin typeface="Arial" pitchFamily="34" charset="0"/>
              </a:rPr>
              <a:t> zigbee module in Mobile gateway.</a:t>
            </a:r>
            <a:endParaRPr lang="en-US" altLang="zh-CN" dirty="0" smtClean="0">
              <a:latin typeface="Arial" pitchFamily="34" charset="0"/>
            </a:endParaRPr>
          </a:p>
          <a:p>
            <a:endParaRPr lang="en-US" altLang="zh-CN" dirty="0" smtClean="0">
              <a:latin typeface="Arial" pitchFamily="34" charset="0"/>
            </a:endParaRPr>
          </a:p>
          <a:p>
            <a:r>
              <a:rPr lang="en-US" altLang="zh-CN" dirty="0" smtClean="0">
                <a:latin typeface="Arial" pitchFamily="34" charset="0"/>
              </a:rPr>
              <a:t>2)</a:t>
            </a:r>
            <a:r>
              <a:rPr lang="en-US" altLang="zh-CN" baseline="0" dirty="0" smtClean="0">
                <a:latin typeface="Arial" pitchFamily="34" charset="0"/>
              </a:rPr>
              <a:t> TI's zigbee module replacement for </a:t>
            </a:r>
            <a:r>
              <a:rPr lang="en-US" altLang="zh-CN" baseline="0" dirty="0" err="1" smtClean="0">
                <a:latin typeface="Arial" pitchFamily="34" charset="0"/>
              </a:rPr>
              <a:t>Renesas's</a:t>
            </a:r>
            <a:r>
              <a:rPr lang="en-US" altLang="zh-CN" baseline="0" dirty="0" smtClean="0">
                <a:latin typeface="Arial" pitchFamily="34" charset="0"/>
              </a:rPr>
              <a:t> module will involve much work, including </a:t>
            </a:r>
          </a:p>
          <a:p>
            <a:r>
              <a:rPr lang="en-US" altLang="zh-CN" baseline="0" dirty="0" smtClean="0">
                <a:latin typeface="Arial" pitchFamily="34" charset="0"/>
              </a:rPr>
              <a:t>hardware learning and protocol/software development learning, which needs about six to seven months.</a:t>
            </a:r>
          </a:p>
          <a:p>
            <a:endParaRPr lang="en-US" altLang="zh-CN" baseline="0" dirty="0" smtClean="0">
              <a:latin typeface="Arial" pitchFamily="34" charset="0"/>
            </a:endParaRPr>
          </a:p>
          <a:p>
            <a:r>
              <a:rPr lang="en-US" altLang="zh-CN" baseline="0" dirty="0" smtClean="0">
                <a:latin typeface="Arial" pitchFamily="34" charset="0"/>
              </a:rPr>
              <a:t>3) The compatibility testing between TI's zigbee and </a:t>
            </a:r>
            <a:r>
              <a:rPr lang="en-US" altLang="zh-CN" baseline="0" dirty="0" err="1" smtClean="0">
                <a:latin typeface="Arial" pitchFamily="34" charset="0"/>
              </a:rPr>
              <a:t>Renesas</a:t>
            </a:r>
            <a:r>
              <a:rPr lang="en-US" altLang="zh-CN" baseline="0" dirty="0" smtClean="0">
                <a:latin typeface="Arial" pitchFamily="34" charset="0"/>
              </a:rPr>
              <a:t>' zigbee can be performed after June, but </a:t>
            </a:r>
          </a:p>
          <a:p>
            <a:r>
              <a:rPr lang="en-US" altLang="zh-CN" baseline="0" dirty="0" smtClean="0">
                <a:latin typeface="Arial" pitchFamily="34" charset="0"/>
              </a:rPr>
              <a:t>it will depend on the present tasks' progress. </a:t>
            </a:r>
          </a:p>
          <a:p>
            <a:endParaRPr lang="en-US" altLang="zh-CN" baseline="0" dirty="0" smtClean="0">
              <a:latin typeface="Arial" pitchFamily="34" charset="0"/>
            </a:endParaRPr>
          </a:p>
          <a:p>
            <a:r>
              <a:rPr lang="en-US" altLang="zh-CN" baseline="0" dirty="0" smtClean="0">
                <a:latin typeface="Arial" pitchFamily="34" charset="0"/>
              </a:rPr>
              <a:t>2. Questions</a:t>
            </a:r>
          </a:p>
          <a:p>
            <a:endParaRPr lang="en-US" altLang="zh-CN" baseline="0" dirty="0" smtClean="0">
              <a:latin typeface="Arial" pitchFamily="34" charset="0"/>
            </a:endParaRPr>
          </a:p>
          <a:p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53E15D-339C-4D65-9F34-B2E28062C8E1}" type="slidenum">
              <a:rPr lang="ja-JP" altLang="en-US" smtClean="0"/>
              <a:pPr eaLnBrk="1" hangingPunct="1"/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5051-D5FA-46AF-AB71-B63BFD5530AD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80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5051-D5FA-46AF-AB71-B63BFD5530AD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80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5051-D5FA-46AF-AB71-B63BFD5530AD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80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14" indent="-143987">
              <a:lnSpc>
                <a:spcPts val="1700"/>
              </a:lnSpc>
              <a:spcBef>
                <a:spcPct val="0"/>
              </a:spcBef>
              <a:buClr>
                <a:srgbClr val="0033CC"/>
              </a:buClr>
              <a:buFont typeface="+mj-lt"/>
              <a:buAutoNum type="arabicPeriod"/>
            </a:pPr>
            <a:r>
              <a:rPr kumimoji="1" lang="en-US" sz="8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Advanced Traveler Information Systems</a:t>
            </a: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</a:p>
          <a:p>
            <a:pPr marL="800029" lvl="1" indent="-143987">
              <a:lnSpc>
                <a:spcPts val="1700"/>
              </a:lnSpc>
              <a:spcBef>
                <a:spcPct val="0"/>
              </a:spcBef>
              <a:buClr>
                <a:srgbClr val="0033CC"/>
              </a:buClr>
              <a:buFont typeface="Wingdings" pitchFamily="2" charset="2"/>
              <a:buChar char="l"/>
            </a:pP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Real time information about transit routes and schedules </a:t>
            </a:r>
          </a:p>
          <a:p>
            <a:pPr marL="800029" lvl="1" indent="-143987">
              <a:lnSpc>
                <a:spcPts val="1700"/>
              </a:lnSpc>
              <a:spcBef>
                <a:spcPct val="0"/>
              </a:spcBef>
              <a:buClr>
                <a:srgbClr val="0033CC"/>
              </a:buClr>
              <a:buFont typeface="Wingdings" pitchFamily="2" charset="2"/>
              <a:buChar char="l"/>
            </a:pP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Information about delays due to congestion, accidents, weather conditions, or road repair work</a:t>
            </a:r>
          </a:p>
          <a:p>
            <a:pPr marL="400014" indent="-143987">
              <a:lnSpc>
                <a:spcPts val="1700"/>
              </a:lnSpc>
              <a:spcBef>
                <a:spcPct val="0"/>
              </a:spcBef>
              <a:buClr>
                <a:srgbClr val="0033CC"/>
              </a:buClr>
              <a:buFont typeface="+mj-lt"/>
              <a:buAutoNum type="arabicPeriod"/>
            </a:pPr>
            <a:r>
              <a:rPr kumimoji="1" lang="en-US" sz="8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Advanced Transportation Management Systems </a:t>
            </a: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include traffic control devices</a:t>
            </a:r>
          </a:p>
          <a:p>
            <a:pPr marL="800029" lvl="1" indent="-143987">
              <a:lnSpc>
                <a:spcPts val="1700"/>
              </a:lnSpc>
              <a:spcBef>
                <a:spcPct val="0"/>
              </a:spcBef>
              <a:buClr>
                <a:srgbClr val="0033CC"/>
              </a:buClr>
              <a:buFont typeface="Wingdings" pitchFamily="2" charset="2"/>
              <a:buChar char="l"/>
            </a:pP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Traffic signals, ramp meters, variable message signs, traffic operations centers, </a:t>
            </a:r>
            <a:r>
              <a:rPr kumimoji="1" lang="en-US" sz="800" kern="0" dirty="0" err="1">
                <a:solidFill>
                  <a:srgbClr val="000000"/>
                </a:solidFill>
                <a:latin typeface="Verdana"/>
                <a:ea typeface="ＭＳ Ｐゴシック"/>
              </a:rPr>
              <a:t>etc</a:t>
            </a: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</a:p>
          <a:p>
            <a:pPr marL="400014" indent="-143987">
              <a:lnSpc>
                <a:spcPts val="1700"/>
              </a:lnSpc>
              <a:spcBef>
                <a:spcPct val="0"/>
              </a:spcBef>
              <a:buClr>
                <a:srgbClr val="0033CC"/>
              </a:buClr>
              <a:buFont typeface="+mj-lt"/>
              <a:buAutoNum type="arabicPeriod"/>
            </a:pPr>
            <a:r>
              <a:rPr kumimoji="1" lang="en-US" sz="8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ITS-Enabled Transportation Pricing Systems </a:t>
            </a: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include systems such as electronic toll collection, congestion pricing, fee-based express lanes, and vehicle miles traveled usage-based fee systems </a:t>
            </a:r>
          </a:p>
          <a:p>
            <a:pPr marL="400014" indent="-143987">
              <a:lnSpc>
                <a:spcPts val="1700"/>
              </a:lnSpc>
              <a:spcBef>
                <a:spcPct val="0"/>
              </a:spcBef>
              <a:buClr>
                <a:srgbClr val="0033CC"/>
              </a:buClr>
              <a:buFont typeface="+mj-lt"/>
              <a:buAutoNum type="arabicPeriod"/>
            </a:pPr>
            <a:r>
              <a:rPr kumimoji="1" lang="en-US" sz="8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Advanced Public Transportation Systems</a:t>
            </a: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, for example, allow trains and buses to report their position so passengers can be informed of their real-time status (arrival and departure information). </a:t>
            </a:r>
          </a:p>
          <a:p>
            <a:pPr marL="400014" indent="-143987">
              <a:lnSpc>
                <a:spcPts val="1700"/>
              </a:lnSpc>
              <a:spcBef>
                <a:spcPct val="0"/>
              </a:spcBef>
              <a:buClr>
                <a:srgbClr val="0033CC"/>
              </a:buClr>
              <a:buFont typeface="+mj-lt"/>
              <a:buAutoNum type="arabicPeriod"/>
            </a:pPr>
            <a:r>
              <a:rPr kumimoji="1" lang="en-US" sz="800" b="1" kern="0" dirty="0">
                <a:solidFill>
                  <a:srgbClr val="000000"/>
                </a:solidFill>
                <a:latin typeface="Verdana"/>
                <a:ea typeface="ＭＳ Ｐゴシック"/>
              </a:rPr>
              <a:t>Fully integrated intelligent transportation systems</a:t>
            </a:r>
            <a:r>
              <a:rPr kumimoji="1" lang="en-US" sz="800" kern="0" dirty="0">
                <a:solidFill>
                  <a:srgbClr val="000000"/>
                </a:solidFill>
                <a:latin typeface="Verdana"/>
                <a:ea typeface="ＭＳ Ｐゴシック"/>
              </a:rPr>
              <a:t>, such as vehicle-to-infrastructure and vehicle-to-vehicle integration, enable communication among assets in the transportation system, for example, from vehicles to roadside sensors, traffic lights, and other vehicles.</a:t>
            </a:r>
          </a:p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5051-D5FA-46AF-AB71-B63BFD5530AD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26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5051-D5FA-46AF-AB71-B63BFD5530AD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58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5051-D5FA-46AF-AB71-B63BFD5530AD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581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35051-D5FA-46AF-AB71-B63BFD5530AD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58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グラデ表紙用_35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7700"/>
            <a:ext cx="9144000" cy="2400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white">
          <a:xfrm>
            <a:off x="473075" y="5051425"/>
            <a:ext cx="3113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700" dirty="0" err="1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Renesas</a:t>
            </a:r>
            <a:r>
              <a:rPr kumimoji="1" lang="en-US" altLang="ja-JP" sz="1700" dirty="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 Mobile Europe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white">
          <a:xfrm>
            <a:off x="473075" y="4795838"/>
            <a:ext cx="8272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kumimoji="1" lang="en-US" altLang="ja-JP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Renesas Mobile Corporation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white">
          <a:xfrm>
            <a:off x="7902575" y="6499225"/>
            <a:ext cx="971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altLang="ja-JP" sz="100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00000-A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white">
          <a:xfrm>
            <a:off x="1798638" y="5480050"/>
            <a:ext cx="1223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ja-JP" sz="1400" dirty="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Rev. 1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.00</a:t>
            </a:r>
            <a:endParaRPr kumimoji="1" lang="en-US" altLang="ja-JP" sz="1400" dirty="0">
              <a:solidFill>
                <a:schemeClr val="bg1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9" name="Picture 17" descr="Ren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222250"/>
            <a:ext cx="2519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68325" y="6116638"/>
            <a:ext cx="2987675" cy="3603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ja-JP" sz="120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RENESAS Group CONFIDENTIAL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5138" y="2185988"/>
            <a:ext cx="8364537" cy="579437"/>
          </a:xfr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3075" y="2797175"/>
            <a:ext cx="8348663" cy="396875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b="1"/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 bwMode="white">
          <a:xfrm>
            <a:off x="474663" y="6507163"/>
            <a:ext cx="4186237" cy="284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dt" sz="quarter" idx="11"/>
          </p:nvPr>
        </p:nvSpPr>
        <p:spPr bwMode="white">
          <a:xfrm>
            <a:off x="484188" y="5478463"/>
            <a:ext cx="1281112" cy="3476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23.5.2011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8470-CBA1-46FC-912B-0847EC2BEA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274638"/>
            <a:ext cx="2090738" cy="581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1400" cy="581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D672-B13A-47FD-8853-ED68A8C438D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B25A-89EC-4494-B686-66CE7B7AAD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3107E-9CD9-4B6E-B424-F72DCBD7F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B58E-670F-4BD1-A8EB-B078CC125F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AD00-12C0-4EB8-AD2A-7779A90F1A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C1E8C-7783-47A3-8E4D-C64E2496F5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45257-9876-413D-97D0-3C2392F4B05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C0A77-C46E-404D-9E76-53F4DD6004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84DDD-9C19-4D49-8C87-C2A20169162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64538" cy="5110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1400" b="1" dirty="0" smtClean="0">
                <a:solidFill>
                  <a:schemeClr val="bg1"/>
                </a:solidFill>
                <a:latin typeface="新宋体" pitchFamily="49" charset="-122"/>
                <a:ea typeface="新宋体" pitchFamily="49" charset="-122"/>
              </a:rPr>
              <a:t>     上海无线通信研究中心 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itchFamily="34" charset="0"/>
                <a:ea typeface="新宋体" pitchFamily="49" charset="-122"/>
                <a:cs typeface="Arial" pitchFamily="34" charset="0"/>
              </a:rPr>
              <a:t>www.wico.sh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Shanghai Research Center for Wireless Communications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18A4-8DD1-4662-917E-BF5DA87AA806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9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095" y="0"/>
            <a:ext cx="1173578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3DB1-DEDD-468F-BD0A-006C7556BA1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E946-A16C-4AE4-B474-A4087482578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2E5A8-BDDD-4888-81F2-86E8E0105F6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600200"/>
            <a:ext cx="2090737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600200"/>
            <a:ext cx="6121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6748-189B-4CF5-B5FE-81D24424BB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7203-E22B-4AD4-B617-503C10795F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7900"/>
            <a:ext cx="4105275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977900"/>
            <a:ext cx="4106863" cy="511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C722-19C1-434C-B94E-7D26D97399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A5BC-8D4C-49D3-BFCF-3758CEE35E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6057-BC64-43BB-816A-6E76589F751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3E55-633B-4402-AD13-59B7C54875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8FC2-E033-4ECF-9011-A1E5F5E2F66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B426-AD8A-4002-A812-BD33ED477D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textpage_blue_bel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92875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3645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7900"/>
            <a:ext cx="8364538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0" y="6589713"/>
            <a:ext cx="4206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B0EBDC9E-AC1E-4AAF-A8A1-9B552F722C2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" name="Picture 8" descr="本文_中扉用_オビ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50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white">
          <a:xfrm>
            <a:off x="3238500" y="6564313"/>
            <a:ext cx="413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kumimoji="1" lang="ja-JP" altLang="en-US" sz="90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© 2010 Renesas Mobile Corporation. All rights reserved.</a:t>
            </a:r>
            <a:endParaRPr kumimoji="1" lang="en-US" altLang="ja-JP" sz="900">
              <a:solidFill>
                <a:schemeClr val="bg1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39750" y="6491288"/>
            <a:ext cx="2627313" cy="363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ja-JP" sz="100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RENESAS Group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中扉_タイトル用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56540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textpage_blue_bel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92875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970213"/>
            <a:ext cx="836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0" y="6589713"/>
            <a:ext cx="4206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ＭＳ Ｐゴシック" pitchFamily="50" charset="-128"/>
              </a:defRPr>
            </a:lvl1pPr>
          </a:lstStyle>
          <a:p>
            <a:pPr>
              <a:defRPr/>
            </a:pPr>
            <a:fld id="{2B784DDD-9C19-4D49-8C87-C2A2016916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white">
          <a:xfrm>
            <a:off x="3238500" y="6564313"/>
            <a:ext cx="413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kumimoji="1" lang="ja-JP" altLang="en-US" sz="90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© 2010 Renesas Mobile Corporation. All rights reserved.</a:t>
            </a:r>
            <a:endParaRPr kumimoji="1" lang="en-US" altLang="ja-JP" sz="900">
              <a:solidFill>
                <a:schemeClr val="bg1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539750" y="6491288"/>
            <a:ext cx="2627313" cy="3635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ja-JP" sz="100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RENESAS Group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93" r:id="rId8"/>
    <p:sldLayoutId id="2147483777" r:id="rId9"/>
    <p:sldLayoutId id="2147483778" r:id="rId10"/>
    <p:sldLayoutId id="2147483779" r:id="rId11"/>
    <p:sldLayoutId id="21474837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</a:defRPr>
      </a:lvl5pPr>
      <a:lvl6pPr marL="2628900" indent="-3429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3086100" indent="-3429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543300" indent="-3429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4000500" indent="-3429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グラデ表紙用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88" y="3502025"/>
            <a:ext cx="91487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Ren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09938" y="2924175"/>
            <a:ext cx="25193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7" name="Text Box 9"/>
          <p:cNvSpPr txBox="1">
            <a:spLocks noChangeArrowheads="1"/>
          </p:cNvSpPr>
          <p:nvPr/>
        </p:nvSpPr>
        <p:spPr bwMode="white">
          <a:xfrm>
            <a:off x="468313" y="6257925"/>
            <a:ext cx="820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ja-JP" sz="140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rPr>
              <a:t>Renesas Mobile Corporation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476500" y="6507163"/>
            <a:ext cx="418623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Verdan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© 2010 Renesas Mobile Corporation. All rights reserved.</a:t>
            </a: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detail.zol.com.cn/225/224440/pic.shtml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095" y="0"/>
            <a:ext cx="1173578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90625"/>
            <a:ext cx="8364538" cy="446087"/>
          </a:xfrm>
        </p:spPr>
        <p:txBody>
          <a:bodyPr/>
          <a:lstStyle/>
          <a:p>
            <a:endParaRPr lang="en-US" altLang="zh-CN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364538" cy="5110163"/>
          </a:xfrm>
        </p:spPr>
        <p:txBody>
          <a:bodyPr/>
          <a:lstStyle/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pPr marL="0" lvl="0" indent="0" algn="ctr">
              <a:buNone/>
            </a:pPr>
            <a:r>
              <a:rPr lang="en-US" altLang="zh-CN" sz="3200" b="1" dirty="0" smtClean="0"/>
              <a:t>Development and Practice in Intelligent Transport Systems</a:t>
            </a:r>
          </a:p>
          <a:p>
            <a:pPr marL="0" lvl="0" indent="0" algn="ctr">
              <a:buNone/>
            </a:pPr>
            <a:endParaRPr lang="en-US" altLang="zh-CN" sz="1200" b="1" dirty="0" smtClean="0"/>
          </a:p>
          <a:p>
            <a:pPr marL="0" lvl="0" indent="0" algn="ctr">
              <a:buNone/>
            </a:pPr>
            <a:r>
              <a:rPr lang="en-US" altLang="zh-CN" sz="1800" b="1" dirty="0" smtClean="0"/>
              <a:t>Haifeng Wang</a:t>
            </a:r>
          </a:p>
          <a:p>
            <a:pPr marL="0" lvl="0" indent="0" algn="ctr">
              <a:buNone/>
            </a:pPr>
            <a:r>
              <a:rPr lang="en-US" altLang="zh-CN" sz="1200" b="1" dirty="0" smtClean="0"/>
              <a:t>Y2014 Sino-Germany Workshop, Mar. 4</a:t>
            </a:r>
            <a:r>
              <a:rPr lang="en-US" altLang="zh-CN" sz="1200" b="1" baseline="30000" dirty="0" smtClean="0"/>
              <a:t>th</a:t>
            </a:r>
            <a:r>
              <a:rPr lang="en-US" altLang="zh-CN" sz="1200" b="1" dirty="0" smtClean="0"/>
              <a:t> 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215900" y="5958599"/>
            <a:ext cx="373063" cy="198438"/>
          </a:xfrm>
          <a:prstGeom prst="rect">
            <a:avLst/>
          </a:prstGeom>
          <a:noFill/>
        </p:spPr>
        <p:txBody>
          <a:bodyPr/>
          <a:lstStyle/>
          <a:p>
            <a:fld id="{FFB8410C-4ABA-4908-8277-C22A92A3DF94}" type="slidenum">
              <a:rPr lang="en-GB" smtClean="0"/>
              <a:pPr/>
              <a:t>1</a:t>
            </a:fld>
            <a:endParaRPr lang="en-GB" smtClean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89040"/>
            <a:ext cx="5919338" cy="25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诺基亚N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38696"/>
            <a:ext cx="3279502" cy="245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2"/>
          <p:cNvSpPr>
            <a:spLocks noChangeArrowheads="1"/>
          </p:cNvSpPr>
          <p:nvPr/>
        </p:nvSpPr>
        <p:spPr bwMode="auto">
          <a:xfrm>
            <a:off x="3659188" y="712788"/>
            <a:ext cx="5230812" cy="4267200"/>
          </a:xfrm>
          <a:prstGeom prst="flowChartAlternateProcess">
            <a:avLst/>
          </a:prstGeom>
          <a:solidFill>
            <a:srgbClr val="00FF00">
              <a:alpha val="67058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latin typeface="+mn-ea"/>
            </a:endParaRPr>
          </a:p>
        </p:txBody>
      </p: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133350" y="3919538"/>
            <a:ext cx="3563938" cy="2555875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latin typeface="+mn-ea"/>
            </a:endParaRPr>
          </a:p>
        </p:txBody>
      </p:sp>
      <p:sp>
        <p:nvSpPr>
          <p:cNvPr id="13318" name="AutoShape 4"/>
          <p:cNvSpPr>
            <a:spLocks noChangeArrowheads="1"/>
          </p:cNvSpPr>
          <p:nvPr/>
        </p:nvSpPr>
        <p:spPr bwMode="auto">
          <a:xfrm>
            <a:off x="136525" y="692150"/>
            <a:ext cx="3498850" cy="3178175"/>
          </a:xfrm>
          <a:prstGeom prst="roundRect">
            <a:avLst>
              <a:gd name="adj" fmla="val 16667"/>
            </a:avLst>
          </a:prstGeom>
          <a:solidFill>
            <a:srgbClr val="3399FF">
              <a:alpha val="32941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latin typeface="+mn-ea"/>
            </a:endParaRPr>
          </a:p>
        </p:txBody>
      </p:sp>
      <p:sp>
        <p:nvSpPr>
          <p:cNvPr id="13319" name="AutoShape 5"/>
          <p:cNvSpPr>
            <a:spLocks noChangeArrowheads="1"/>
          </p:cNvSpPr>
          <p:nvPr/>
        </p:nvSpPr>
        <p:spPr bwMode="auto">
          <a:xfrm>
            <a:off x="2946400" y="2938463"/>
            <a:ext cx="3295650" cy="1730375"/>
          </a:xfrm>
          <a:prstGeom prst="flowChartAlternateProcess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latin typeface="+mn-ea"/>
            </a:endParaRPr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3613150" y="5030788"/>
            <a:ext cx="5422900" cy="1389062"/>
          </a:xfrm>
          <a:prstGeom prst="rect">
            <a:avLst/>
          </a:prstGeom>
          <a:gradFill rotWithShape="1">
            <a:gsLst>
              <a:gs pos="0">
                <a:srgbClr val="3333CC">
                  <a:gamma/>
                  <a:shade val="66667"/>
                  <a:invGamma/>
                </a:srgbClr>
              </a:gs>
              <a:gs pos="50000">
                <a:srgbClr val="3333CC"/>
              </a:gs>
              <a:gs pos="100000">
                <a:srgbClr val="3333CC">
                  <a:gamma/>
                  <a:shade val="6666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 fontAlgn="ctr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kumimoji="1" lang="en-US" altLang="ja-JP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Automotive wireless network can be split into 3 categories</a:t>
            </a:r>
          </a:p>
          <a:p>
            <a:pPr marL="177800" indent="-177800" fontAlgn="ctr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kumimoji="1" lang="en-US" altLang="ja-JP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Current telematics services are limited with using data cards or using mobile handsets as a modem</a:t>
            </a:r>
          </a:p>
          <a:p>
            <a:pPr marL="177800" indent="-177800" fontAlgn="ctr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kumimoji="1" lang="en-US" altLang="ja-JP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Wireless broadband evolution and lower tariffs will enhance services and applications running over telematics network</a:t>
            </a:r>
          </a:p>
          <a:p>
            <a:pPr marL="177800" indent="-177800" fontAlgn="ctr"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kumimoji="1" lang="en-US" altLang="ja-JP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Telematcis services to evolve similar to or more than mobile handsets, with constant connection to the net</a:t>
            </a:r>
          </a:p>
        </p:txBody>
      </p:sp>
      <p:sp>
        <p:nvSpPr>
          <p:cNvPr id="13321" name="Line 7"/>
          <p:cNvSpPr>
            <a:spLocks noChangeShapeType="1"/>
          </p:cNvSpPr>
          <p:nvPr/>
        </p:nvSpPr>
        <p:spPr bwMode="auto">
          <a:xfrm>
            <a:off x="6045200" y="2311400"/>
            <a:ext cx="644525" cy="404813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200">
              <a:latin typeface="+mn-ea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5000" y="1619250"/>
            <a:ext cx="304800" cy="500063"/>
            <a:chOff x="978" y="670"/>
            <a:chExt cx="336" cy="72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60" y="872"/>
              <a:ext cx="19" cy="396"/>
              <a:chOff x="4174" y="2640"/>
              <a:chExt cx="50" cy="929"/>
            </a:xfrm>
          </p:grpSpPr>
          <p:sp>
            <p:nvSpPr>
              <p:cNvPr id="13423" name="Rectangle 10"/>
              <p:cNvSpPr>
                <a:spLocks noChangeArrowheads="1"/>
              </p:cNvSpPr>
              <p:nvPr/>
            </p:nvSpPr>
            <p:spPr bwMode="auto">
              <a:xfrm>
                <a:off x="4176" y="2640"/>
                <a:ext cx="44" cy="912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24" name="Freeform 11"/>
              <p:cNvSpPr>
                <a:spLocks/>
              </p:cNvSpPr>
              <p:nvPr/>
            </p:nvSpPr>
            <p:spPr bwMode="auto">
              <a:xfrm>
                <a:off x="4174" y="2657"/>
                <a:ext cx="50" cy="912"/>
              </a:xfrm>
              <a:custGeom>
                <a:avLst/>
                <a:gdLst>
                  <a:gd name="T0" fmla="*/ 48 w 41"/>
                  <a:gd name="T1" fmla="*/ 0 h 585"/>
                  <a:gd name="T2" fmla="*/ 48 w 41"/>
                  <a:gd name="T3" fmla="*/ 1403 h 585"/>
                  <a:gd name="T4" fmla="*/ 11 w 41"/>
                  <a:gd name="T5" fmla="*/ 1403 h 585"/>
                  <a:gd name="T6" fmla="*/ 11 w 41"/>
                  <a:gd name="T7" fmla="*/ 0 h 585"/>
                  <a:gd name="T8" fmla="*/ 0 w 41"/>
                  <a:gd name="T9" fmla="*/ 0 h 585"/>
                  <a:gd name="T10" fmla="*/ 0 w 41"/>
                  <a:gd name="T11" fmla="*/ 1408 h 585"/>
                  <a:gd name="T12" fmla="*/ 0 w 41"/>
                  <a:gd name="T13" fmla="*/ 1422 h 585"/>
                  <a:gd name="T14" fmla="*/ 6 w 41"/>
                  <a:gd name="T15" fmla="*/ 1422 h 585"/>
                  <a:gd name="T16" fmla="*/ 54 w 41"/>
                  <a:gd name="T17" fmla="*/ 1422 h 585"/>
                  <a:gd name="T18" fmla="*/ 61 w 41"/>
                  <a:gd name="T19" fmla="*/ 1422 h 585"/>
                  <a:gd name="T20" fmla="*/ 61 w 41"/>
                  <a:gd name="T21" fmla="*/ 1408 h 585"/>
                  <a:gd name="T22" fmla="*/ 61 w 41"/>
                  <a:gd name="T23" fmla="*/ 0 h 585"/>
                  <a:gd name="T24" fmla="*/ 48 w 41"/>
                  <a:gd name="T25" fmla="*/ 0 h 5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585">
                    <a:moveTo>
                      <a:pt x="32" y="0"/>
                    </a:moveTo>
                    <a:lnTo>
                      <a:pt x="32" y="577"/>
                    </a:lnTo>
                    <a:lnTo>
                      <a:pt x="7" y="57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79"/>
                    </a:lnTo>
                    <a:lnTo>
                      <a:pt x="0" y="585"/>
                    </a:lnTo>
                    <a:lnTo>
                      <a:pt x="4" y="585"/>
                    </a:lnTo>
                    <a:lnTo>
                      <a:pt x="36" y="585"/>
                    </a:lnTo>
                    <a:lnTo>
                      <a:pt x="41" y="585"/>
                    </a:lnTo>
                    <a:lnTo>
                      <a:pt x="41" y="579"/>
                    </a:lnTo>
                    <a:lnTo>
                      <a:pt x="41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tx1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1800000">
              <a:off x="1068" y="1160"/>
              <a:ext cx="184" cy="28"/>
              <a:chOff x="2314" y="3450"/>
              <a:chExt cx="477" cy="81"/>
            </a:xfrm>
          </p:grpSpPr>
          <p:sp>
            <p:nvSpPr>
              <p:cNvPr id="13417" name="Rectangle 13"/>
              <p:cNvSpPr>
                <a:spLocks noChangeArrowheads="1"/>
              </p:cNvSpPr>
              <p:nvPr/>
            </p:nvSpPr>
            <p:spPr bwMode="auto">
              <a:xfrm>
                <a:off x="2320" y="3458"/>
                <a:ext cx="466" cy="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18" name="Rectangle 14"/>
              <p:cNvSpPr>
                <a:spLocks noChangeArrowheads="1"/>
              </p:cNvSpPr>
              <p:nvPr/>
            </p:nvSpPr>
            <p:spPr bwMode="auto">
              <a:xfrm>
                <a:off x="2320" y="3458"/>
                <a:ext cx="85" cy="3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19" name="Rectangle 15"/>
              <p:cNvSpPr>
                <a:spLocks noChangeArrowheads="1"/>
              </p:cNvSpPr>
              <p:nvPr/>
            </p:nvSpPr>
            <p:spPr bwMode="auto">
              <a:xfrm>
                <a:off x="2480" y="3458"/>
                <a:ext cx="85" cy="3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20" name="Rectangle 16"/>
              <p:cNvSpPr>
                <a:spLocks noChangeArrowheads="1"/>
              </p:cNvSpPr>
              <p:nvPr/>
            </p:nvSpPr>
            <p:spPr bwMode="auto">
              <a:xfrm>
                <a:off x="2639" y="3458"/>
                <a:ext cx="87" cy="39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21" name="Freeform 17"/>
              <p:cNvSpPr>
                <a:spLocks noEditPoints="1"/>
              </p:cNvSpPr>
              <p:nvPr/>
            </p:nvSpPr>
            <p:spPr bwMode="auto">
              <a:xfrm>
                <a:off x="2314" y="3450"/>
                <a:ext cx="477" cy="55"/>
              </a:xfrm>
              <a:custGeom>
                <a:avLst/>
                <a:gdLst>
                  <a:gd name="T0" fmla="*/ 573 w 393"/>
                  <a:gd name="T1" fmla="*/ 0 h 35"/>
                  <a:gd name="T2" fmla="*/ 7 w 393"/>
                  <a:gd name="T3" fmla="*/ 0 h 35"/>
                  <a:gd name="T4" fmla="*/ 0 w 393"/>
                  <a:gd name="T5" fmla="*/ 0 h 35"/>
                  <a:gd name="T6" fmla="*/ 0 w 393"/>
                  <a:gd name="T7" fmla="*/ 13 h 35"/>
                  <a:gd name="T8" fmla="*/ 0 w 393"/>
                  <a:gd name="T9" fmla="*/ 82 h 35"/>
                  <a:gd name="T10" fmla="*/ 0 w 393"/>
                  <a:gd name="T11" fmla="*/ 86 h 35"/>
                  <a:gd name="T12" fmla="*/ 7 w 393"/>
                  <a:gd name="T13" fmla="*/ 86 h 35"/>
                  <a:gd name="T14" fmla="*/ 573 w 393"/>
                  <a:gd name="T15" fmla="*/ 86 h 35"/>
                  <a:gd name="T16" fmla="*/ 579 w 393"/>
                  <a:gd name="T17" fmla="*/ 86 h 35"/>
                  <a:gd name="T18" fmla="*/ 579 w 393"/>
                  <a:gd name="T19" fmla="*/ 82 h 35"/>
                  <a:gd name="T20" fmla="*/ 579 w 393"/>
                  <a:gd name="T21" fmla="*/ 13 h 35"/>
                  <a:gd name="T22" fmla="*/ 579 w 393"/>
                  <a:gd name="T23" fmla="*/ 0 h 35"/>
                  <a:gd name="T24" fmla="*/ 573 w 393"/>
                  <a:gd name="T25" fmla="*/ 0 h 35"/>
                  <a:gd name="T26" fmla="*/ 570 w 393"/>
                  <a:gd name="T27" fmla="*/ 27 h 35"/>
                  <a:gd name="T28" fmla="*/ 570 w 393"/>
                  <a:gd name="T29" fmla="*/ 66 h 35"/>
                  <a:gd name="T30" fmla="*/ 13 w 393"/>
                  <a:gd name="T31" fmla="*/ 66 h 35"/>
                  <a:gd name="T32" fmla="*/ 13 w 393"/>
                  <a:gd name="T33" fmla="*/ 27 h 35"/>
                  <a:gd name="T34" fmla="*/ 570 w 393"/>
                  <a:gd name="T35" fmla="*/ 27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93" h="35">
                    <a:moveTo>
                      <a:pt x="389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389" y="35"/>
                    </a:lnTo>
                    <a:lnTo>
                      <a:pt x="393" y="35"/>
                    </a:lnTo>
                    <a:lnTo>
                      <a:pt x="393" y="33"/>
                    </a:lnTo>
                    <a:lnTo>
                      <a:pt x="393" y="5"/>
                    </a:lnTo>
                    <a:lnTo>
                      <a:pt x="393" y="0"/>
                    </a:lnTo>
                    <a:lnTo>
                      <a:pt x="389" y="0"/>
                    </a:lnTo>
                    <a:close/>
                    <a:moveTo>
                      <a:pt x="387" y="11"/>
                    </a:moveTo>
                    <a:lnTo>
                      <a:pt x="387" y="27"/>
                    </a:lnTo>
                    <a:lnTo>
                      <a:pt x="9" y="27"/>
                    </a:lnTo>
                    <a:lnTo>
                      <a:pt x="9" y="11"/>
                    </a:lnTo>
                    <a:lnTo>
                      <a:pt x="38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22" name="Freeform 18"/>
              <p:cNvSpPr>
                <a:spLocks noEditPoints="1"/>
              </p:cNvSpPr>
              <p:nvPr/>
            </p:nvSpPr>
            <p:spPr bwMode="auto">
              <a:xfrm>
                <a:off x="2758" y="3497"/>
                <a:ext cx="33" cy="34"/>
              </a:xfrm>
              <a:custGeom>
                <a:avLst/>
                <a:gdLst>
                  <a:gd name="T0" fmla="*/ 38 w 27"/>
                  <a:gd name="T1" fmla="*/ 0 h 22"/>
                  <a:gd name="T2" fmla="*/ 2 w 27"/>
                  <a:gd name="T3" fmla="*/ 0 h 22"/>
                  <a:gd name="T4" fmla="*/ 0 w 27"/>
                  <a:gd name="T5" fmla="*/ 0 h 22"/>
                  <a:gd name="T6" fmla="*/ 0 w 27"/>
                  <a:gd name="T7" fmla="*/ 8 h 22"/>
                  <a:gd name="T8" fmla="*/ 0 w 27"/>
                  <a:gd name="T9" fmla="*/ 53 h 22"/>
                  <a:gd name="T10" fmla="*/ 0 w 27"/>
                  <a:gd name="T11" fmla="*/ 53 h 22"/>
                  <a:gd name="T12" fmla="*/ 2 w 27"/>
                  <a:gd name="T13" fmla="*/ 53 h 22"/>
                  <a:gd name="T14" fmla="*/ 38 w 27"/>
                  <a:gd name="T15" fmla="*/ 53 h 22"/>
                  <a:gd name="T16" fmla="*/ 40 w 27"/>
                  <a:gd name="T17" fmla="*/ 53 h 22"/>
                  <a:gd name="T18" fmla="*/ 40 w 27"/>
                  <a:gd name="T19" fmla="*/ 53 h 22"/>
                  <a:gd name="T20" fmla="*/ 40 w 27"/>
                  <a:gd name="T21" fmla="*/ 8 h 22"/>
                  <a:gd name="T22" fmla="*/ 40 w 27"/>
                  <a:gd name="T23" fmla="*/ 0 h 22"/>
                  <a:gd name="T24" fmla="*/ 38 w 27"/>
                  <a:gd name="T25" fmla="*/ 0 h 22"/>
                  <a:gd name="T26" fmla="*/ 34 w 27"/>
                  <a:gd name="T27" fmla="*/ 12 h 22"/>
                  <a:gd name="T28" fmla="*/ 34 w 27"/>
                  <a:gd name="T29" fmla="*/ 45 h 22"/>
                  <a:gd name="T30" fmla="*/ 7 w 27"/>
                  <a:gd name="T31" fmla="*/ 45 h 22"/>
                  <a:gd name="T32" fmla="*/ 7 w 27"/>
                  <a:gd name="T33" fmla="*/ 12 h 22"/>
                  <a:gd name="T34" fmla="*/ 34 w 27"/>
                  <a:gd name="T35" fmla="*/ 12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7" h="22">
                    <a:moveTo>
                      <a:pt x="25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25" y="0"/>
                    </a:lnTo>
                    <a:close/>
                    <a:moveTo>
                      <a:pt x="23" y="5"/>
                    </a:moveTo>
                    <a:lnTo>
                      <a:pt x="23" y="19"/>
                    </a:lnTo>
                    <a:lnTo>
                      <a:pt x="5" y="19"/>
                    </a:lnTo>
                    <a:lnTo>
                      <a:pt x="5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218" y="1269"/>
              <a:ext cx="96" cy="121"/>
              <a:chOff x="2717" y="3531"/>
              <a:chExt cx="248" cy="284"/>
            </a:xfrm>
          </p:grpSpPr>
          <p:sp>
            <p:nvSpPr>
              <p:cNvPr id="13411" name="Freeform 20"/>
              <p:cNvSpPr>
                <a:spLocks/>
              </p:cNvSpPr>
              <p:nvPr/>
            </p:nvSpPr>
            <p:spPr bwMode="auto">
              <a:xfrm>
                <a:off x="2723" y="3534"/>
                <a:ext cx="237" cy="273"/>
              </a:xfrm>
              <a:custGeom>
                <a:avLst/>
                <a:gdLst>
                  <a:gd name="T0" fmla="*/ 244 w 195"/>
                  <a:gd name="T1" fmla="*/ 0 h 175"/>
                  <a:gd name="T2" fmla="*/ 43 w 195"/>
                  <a:gd name="T3" fmla="*/ 0 h 175"/>
                  <a:gd name="T4" fmla="*/ 43 w 195"/>
                  <a:gd name="T5" fmla="*/ 140 h 175"/>
                  <a:gd name="T6" fmla="*/ 0 w 195"/>
                  <a:gd name="T7" fmla="*/ 207 h 175"/>
                  <a:gd name="T8" fmla="*/ 0 w 195"/>
                  <a:gd name="T9" fmla="*/ 426 h 175"/>
                  <a:gd name="T10" fmla="*/ 288 w 195"/>
                  <a:gd name="T11" fmla="*/ 426 h 175"/>
                  <a:gd name="T12" fmla="*/ 288 w 195"/>
                  <a:gd name="T13" fmla="*/ 207 h 175"/>
                  <a:gd name="T14" fmla="*/ 244 w 195"/>
                  <a:gd name="T15" fmla="*/ 147 h 175"/>
                  <a:gd name="T16" fmla="*/ 244 w 195"/>
                  <a:gd name="T17" fmla="*/ 0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5" h="175">
                    <a:moveTo>
                      <a:pt x="165" y="0"/>
                    </a:moveTo>
                    <a:lnTo>
                      <a:pt x="29" y="0"/>
                    </a:lnTo>
                    <a:lnTo>
                      <a:pt x="29" y="58"/>
                    </a:lnTo>
                    <a:lnTo>
                      <a:pt x="0" y="85"/>
                    </a:lnTo>
                    <a:lnTo>
                      <a:pt x="0" y="175"/>
                    </a:lnTo>
                    <a:lnTo>
                      <a:pt x="195" y="175"/>
                    </a:lnTo>
                    <a:lnTo>
                      <a:pt x="195" y="85"/>
                    </a:lnTo>
                    <a:lnTo>
                      <a:pt x="165" y="6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CCCCCC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12" name="Freeform 21"/>
              <p:cNvSpPr>
                <a:spLocks/>
              </p:cNvSpPr>
              <p:nvPr/>
            </p:nvSpPr>
            <p:spPr bwMode="auto">
              <a:xfrm>
                <a:off x="2828" y="3539"/>
                <a:ext cx="130" cy="268"/>
              </a:xfrm>
              <a:custGeom>
                <a:avLst/>
                <a:gdLst>
                  <a:gd name="T0" fmla="*/ 0 w 107"/>
                  <a:gd name="T1" fmla="*/ 418 h 172"/>
                  <a:gd name="T2" fmla="*/ 0 w 107"/>
                  <a:gd name="T3" fmla="*/ 383 h 172"/>
                  <a:gd name="T4" fmla="*/ 137 w 107"/>
                  <a:gd name="T5" fmla="*/ 383 h 172"/>
                  <a:gd name="T6" fmla="*/ 137 w 107"/>
                  <a:gd name="T7" fmla="*/ 238 h 172"/>
                  <a:gd name="T8" fmla="*/ 87 w 107"/>
                  <a:gd name="T9" fmla="*/ 139 h 172"/>
                  <a:gd name="T10" fmla="*/ 87 w 107"/>
                  <a:gd name="T11" fmla="*/ 0 h 172"/>
                  <a:gd name="T12" fmla="*/ 121 w 107"/>
                  <a:gd name="T13" fmla="*/ 0 h 172"/>
                  <a:gd name="T14" fmla="*/ 121 w 107"/>
                  <a:gd name="T15" fmla="*/ 134 h 172"/>
                  <a:gd name="T16" fmla="*/ 158 w 107"/>
                  <a:gd name="T17" fmla="*/ 199 h 172"/>
                  <a:gd name="T18" fmla="*/ 158 w 107"/>
                  <a:gd name="T19" fmla="*/ 418 h 172"/>
                  <a:gd name="T20" fmla="*/ 0 w 107"/>
                  <a:gd name="T21" fmla="*/ 418 h 1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172">
                    <a:moveTo>
                      <a:pt x="0" y="172"/>
                    </a:moveTo>
                    <a:lnTo>
                      <a:pt x="0" y="158"/>
                    </a:lnTo>
                    <a:lnTo>
                      <a:pt x="93" y="158"/>
                    </a:lnTo>
                    <a:lnTo>
                      <a:pt x="93" y="98"/>
                    </a:lnTo>
                    <a:lnTo>
                      <a:pt x="59" y="57"/>
                    </a:lnTo>
                    <a:lnTo>
                      <a:pt x="59" y="0"/>
                    </a:lnTo>
                    <a:lnTo>
                      <a:pt x="82" y="0"/>
                    </a:lnTo>
                    <a:lnTo>
                      <a:pt x="82" y="55"/>
                    </a:lnTo>
                    <a:lnTo>
                      <a:pt x="107" y="82"/>
                    </a:lnTo>
                    <a:lnTo>
                      <a:pt x="107" y="172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9B9B9B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13" name="Freeform 22"/>
              <p:cNvSpPr>
                <a:spLocks noEditPoints="1"/>
              </p:cNvSpPr>
              <p:nvPr/>
            </p:nvSpPr>
            <p:spPr bwMode="auto">
              <a:xfrm>
                <a:off x="2717" y="3531"/>
                <a:ext cx="248" cy="284"/>
              </a:xfrm>
              <a:custGeom>
                <a:avLst/>
                <a:gdLst>
                  <a:gd name="T0" fmla="*/ 299 w 204"/>
                  <a:gd name="T1" fmla="*/ 204 h 182"/>
                  <a:gd name="T2" fmla="*/ 259 w 204"/>
                  <a:gd name="T3" fmla="*/ 147 h 182"/>
                  <a:gd name="T4" fmla="*/ 259 w 204"/>
                  <a:gd name="T5" fmla="*/ 5 h 182"/>
                  <a:gd name="T6" fmla="*/ 259 w 204"/>
                  <a:gd name="T7" fmla="*/ 0 h 182"/>
                  <a:gd name="T8" fmla="*/ 252 w 204"/>
                  <a:gd name="T9" fmla="*/ 0 h 182"/>
                  <a:gd name="T10" fmla="*/ 151 w 204"/>
                  <a:gd name="T11" fmla="*/ 0 h 182"/>
                  <a:gd name="T12" fmla="*/ 50 w 204"/>
                  <a:gd name="T13" fmla="*/ 0 h 182"/>
                  <a:gd name="T14" fmla="*/ 44 w 204"/>
                  <a:gd name="T15" fmla="*/ 0 h 182"/>
                  <a:gd name="T16" fmla="*/ 44 w 204"/>
                  <a:gd name="T17" fmla="*/ 5 h 182"/>
                  <a:gd name="T18" fmla="*/ 44 w 204"/>
                  <a:gd name="T19" fmla="*/ 147 h 182"/>
                  <a:gd name="T20" fmla="*/ 2 w 204"/>
                  <a:gd name="T21" fmla="*/ 204 h 182"/>
                  <a:gd name="T22" fmla="*/ 0 w 204"/>
                  <a:gd name="T23" fmla="*/ 204 h 182"/>
                  <a:gd name="T24" fmla="*/ 0 w 204"/>
                  <a:gd name="T25" fmla="*/ 212 h 182"/>
                  <a:gd name="T26" fmla="*/ 0 w 204"/>
                  <a:gd name="T27" fmla="*/ 431 h 182"/>
                  <a:gd name="T28" fmla="*/ 0 w 204"/>
                  <a:gd name="T29" fmla="*/ 443 h 182"/>
                  <a:gd name="T30" fmla="*/ 7 w 204"/>
                  <a:gd name="T31" fmla="*/ 443 h 182"/>
                  <a:gd name="T32" fmla="*/ 151 w 204"/>
                  <a:gd name="T33" fmla="*/ 443 h 182"/>
                  <a:gd name="T34" fmla="*/ 295 w 204"/>
                  <a:gd name="T35" fmla="*/ 443 h 182"/>
                  <a:gd name="T36" fmla="*/ 301 w 204"/>
                  <a:gd name="T37" fmla="*/ 443 h 182"/>
                  <a:gd name="T38" fmla="*/ 301 w 204"/>
                  <a:gd name="T39" fmla="*/ 431 h 182"/>
                  <a:gd name="T40" fmla="*/ 301 w 204"/>
                  <a:gd name="T41" fmla="*/ 212 h 182"/>
                  <a:gd name="T42" fmla="*/ 301 w 204"/>
                  <a:gd name="T43" fmla="*/ 204 h 182"/>
                  <a:gd name="T44" fmla="*/ 299 w 204"/>
                  <a:gd name="T45" fmla="*/ 204 h 182"/>
                  <a:gd name="T46" fmla="*/ 13 w 204"/>
                  <a:gd name="T47" fmla="*/ 424 h 182"/>
                  <a:gd name="T48" fmla="*/ 13 w 204"/>
                  <a:gd name="T49" fmla="*/ 218 h 182"/>
                  <a:gd name="T50" fmla="*/ 53 w 204"/>
                  <a:gd name="T51" fmla="*/ 158 h 182"/>
                  <a:gd name="T52" fmla="*/ 53 w 204"/>
                  <a:gd name="T53" fmla="*/ 158 h 182"/>
                  <a:gd name="T54" fmla="*/ 53 w 204"/>
                  <a:gd name="T55" fmla="*/ 151 h 182"/>
                  <a:gd name="T56" fmla="*/ 53 w 204"/>
                  <a:gd name="T57" fmla="*/ 19 h 182"/>
                  <a:gd name="T58" fmla="*/ 151 w 204"/>
                  <a:gd name="T59" fmla="*/ 19 h 182"/>
                  <a:gd name="T60" fmla="*/ 248 w 204"/>
                  <a:gd name="T61" fmla="*/ 19 h 182"/>
                  <a:gd name="T62" fmla="*/ 248 w 204"/>
                  <a:gd name="T63" fmla="*/ 151 h 182"/>
                  <a:gd name="T64" fmla="*/ 248 w 204"/>
                  <a:gd name="T65" fmla="*/ 158 h 182"/>
                  <a:gd name="T66" fmla="*/ 248 w 204"/>
                  <a:gd name="T67" fmla="*/ 158 h 182"/>
                  <a:gd name="T68" fmla="*/ 288 w 204"/>
                  <a:gd name="T69" fmla="*/ 218 h 182"/>
                  <a:gd name="T70" fmla="*/ 288 w 204"/>
                  <a:gd name="T71" fmla="*/ 424 h 182"/>
                  <a:gd name="T72" fmla="*/ 151 w 204"/>
                  <a:gd name="T73" fmla="*/ 424 h 182"/>
                  <a:gd name="T74" fmla="*/ 13 w 204"/>
                  <a:gd name="T75" fmla="*/ 424 h 1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4" h="182">
                    <a:moveTo>
                      <a:pt x="202" y="84"/>
                    </a:moveTo>
                    <a:lnTo>
                      <a:pt x="175" y="60"/>
                    </a:lnTo>
                    <a:lnTo>
                      <a:pt x="175" y="2"/>
                    </a:lnTo>
                    <a:lnTo>
                      <a:pt x="175" y="0"/>
                    </a:lnTo>
                    <a:lnTo>
                      <a:pt x="170" y="0"/>
                    </a:lnTo>
                    <a:lnTo>
                      <a:pt x="102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60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177"/>
                    </a:lnTo>
                    <a:lnTo>
                      <a:pt x="0" y="182"/>
                    </a:lnTo>
                    <a:lnTo>
                      <a:pt x="5" y="182"/>
                    </a:lnTo>
                    <a:lnTo>
                      <a:pt x="102" y="182"/>
                    </a:lnTo>
                    <a:lnTo>
                      <a:pt x="200" y="182"/>
                    </a:lnTo>
                    <a:lnTo>
                      <a:pt x="204" y="182"/>
                    </a:lnTo>
                    <a:lnTo>
                      <a:pt x="204" y="177"/>
                    </a:lnTo>
                    <a:lnTo>
                      <a:pt x="204" y="87"/>
                    </a:lnTo>
                    <a:lnTo>
                      <a:pt x="204" y="84"/>
                    </a:lnTo>
                    <a:lnTo>
                      <a:pt x="202" y="84"/>
                    </a:lnTo>
                    <a:close/>
                    <a:moveTo>
                      <a:pt x="9" y="174"/>
                    </a:moveTo>
                    <a:lnTo>
                      <a:pt x="9" y="90"/>
                    </a:lnTo>
                    <a:lnTo>
                      <a:pt x="36" y="65"/>
                    </a:lnTo>
                    <a:lnTo>
                      <a:pt x="36" y="62"/>
                    </a:lnTo>
                    <a:lnTo>
                      <a:pt x="36" y="8"/>
                    </a:lnTo>
                    <a:lnTo>
                      <a:pt x="102" y="8"/>
                    </a:lnTo>
                    <a:lnTo>
                      <a:pt x="168" y="8"/>
                    </a:lnTo>
                    <a:lnTo>
                      <a:pt x="168" y="62"/>
                    </a:lnTo>
                    <a:lnTo>
                      <a:pt x="168" y="65"/>
                    </a:lnTo>
                    <a:lnTo>
                      <a:pt x="195" y="90"/>
                    </a:lnTo>
                    <a:lnTo>
                      <a:pt x="195" y="174"/>
                    </a:lnTo>
                    <a:lnTo>
                      <a:pt x="102" y="174"/>
                    </a:lnTo>
                    <a:lnTo>
                      <a:pt x="9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14" name="Freeform 23"/>
              <p:cNvSpPr>
                <a:spLocks/>
              </p:cNvSpPr>
              <p:nvPr/>
            </p:nvSpPr>
            <p:spPr bwMode="auto">
              <a:xfrm>
                <a:off x="2767" y="3620"/>
                <a:ext cx="124" cy="13"/>
              </a:xfrm>
              <a:custGeom>
                <a:avLst/>
                <a:gdLst>
                  <a:gd name="T0" fmla="*/ 0 w 102"/>
                  <a:gd name="T1" fmla="*/ 21 h 8"/>
                  <a:gd name="T2" fmla="*/ 151 w 102"/>
                  <a:gd name="T3" fmla="*/ 21 h 8"/>
                  <a:gd name="T4" fmla="*/ 0 w 102"/>
                  <a:gd name="T5" fmla="*/ 0 h 8"/>
                  <a:gd name="T6" fmla="*/ 0 w 102"/>
                  <a:gd name="T7" fmla="*/ 21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" h="8">
                    <a:moveTo>
                      <a:pt x="0" y="8"/>
                    </a:moveTo>
                    <a:lnTo>
                      <a:pt x="102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DEDED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15" name="Rectangle 24"/>
              <p:cNvSpPr>
                <a:spLocks noChangeArrowheads="1"/>
              </p:cNvSpPr>
              <p:nvPr/>
            </p:nvSpPr>
            <p:spPr bwMode="auto">
              <a:xfrm>
                <a:off x="2819" y="3561"/>
                <a:ext cx="42" cy="47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16" name="Freeform 25"/>
              <p:cNvSpPr>
                <a:spLocks/>
              </p:cNvSpPr>
              <p:nvPr/>
            </p:nvSpPr>
            <p:spPr bwMode="auto">
              <a:xfrm>
                <a:off x="2830" y="3566"/>
                <a:ext cx="26" cy="37"/>
              </a:xfrm>
              <a:custGeom>
                <a:avLst/>
                <a:gdLst>
                  <a:gd name="T0" fmla="*/ 14 w 21"/>
                  <a:gd name="T1" fmla="*/ 57 h 24"/>
                  <a:gd name="T2" fmla="*/ 17 w 21"/>
                  <a:gd name="T3" fmla="*/ 57 h 24"/>
                  <a:gd name="T4" fmla="*/ 21 w 21"/>
                  <a:gd name="T5" fmla="*/ 49 h 24"/>
                  <a:gd name="T6" fmla="*/ 25 w 21"/>
                  <a:gd name="T7" fmla="*/ 49 h 24"/>
                  <a:gd name="T8" fmla="*/ 27 w 21"/>
                  <a:gd name="T9" fmla="*/ 45 h 24"/>
                  <a:gd name="T10" fmla="*/ 27 w 21"/>
                  <a:gd name="T11" fmla="*/ 45 h 24"/>
                  <a:gd name="T12" fmla="*/ 27 w 21"/>
                  <a:gd name="T13" fmla="*/ 39 h 24"/>
                  <a:gd name="T14" fmla="*/ 32 w 21"/>
                  <a:gd name="T15" fmla="*/ 31 h 24"/>
                  <a:gd name="T16" fmla="*/ 32 w 21"/>
                  <a:gd name="T17" fmla="*/ 23 h 24"/>
                  <a:gd name="T18" fmla="*/ 32 w 21"/>
                  <a:gd name="T19" fmla="*/ 19 h 24"/>
                  <a:gd name="T20" fmla="*/ 27 w 21"/>
                  <a:gd name="T21" fmla="*/ 19 h 24"/>
                  <a:gd name="T22" fmla="*/ 27 w 21"/>
                  <a:gd name="T23" fmla="*/ 12 h 24"/>
                  <a:gd name="T24" fmla="*/ 27 w 21"/>
                  <a:gd name="T25" fmla="*/ 5 h 24"/>
                  <a:gd name="T26" fmla="*/ 25 w 21"/>
                  <a:gd name="T27" fmla="*/ 5 h 24"/>
                  <a:gd name="T28" fmla="*/ 21 w 21"/>
                  <a:gd name="T29" fmla="*/ 0 h 24"/>
                  <a:gd name="T30" fmla="*/ 17 w 21"/>
                  <a:gd name="T31" fmla="*/ 0 h 24"/>
                  <a:gd name="T32" fmla="*/ 14 w 21"/>
                  <a:gd name="T33" fmla="*/ 0 h 24"/>
                  <a:gd name="T34" fmla="*/ 14 w 21"/>
                  <a:gd name="T35" fmla="*/ 0 h 24"/>
                  <a:gd name="T36" fmla="*/ 11 w 21"/>
                  <a:gd name="T37" fmla="*/ 0 h 24"/>
                  <a:gd name="T38" fmla="*/ 7 w 21"/>
                  <a:gd name="T39" fmla="*/ 5 h 24"/>
                  <a:gd name="T40" fmla="*/ 2 w 21"/>
                  <a:gd name="T41" fmla="*/ 5 h 24"/>
                  <a:gd name="T42" fmla="*/ 2 w 21"/>
                  <a:gd name="T43" fmla="*/ 12 h 24"/>
                  <a:gd name="T44" fmla="*/ 0 w 21"/>
                  <a:gd name="T45" fmla="*/ 19 h 24"/>
                  <a:gd name="T46" fmla="*/ 0 w 21"/>
                  <a:gd name="T47" fmla="*/ 19 h 24"/>
                  <a:gd name="T48" fmla="*/ 0 w 21"/>
                  <a:gd name="T49" fmla="*/ 23 h 24"/>
                  <a:gd name="T50" fmla="*/ 0 w 21"/>
                  <a:gd name="T51" fmla="*/ 31 h 24"/>
                  <a:gd name="T52" fmla="*/ 0 w 21"/>
                  <a:gd name="T53" fmla="*/ 39 h 24"/>
                  <a:gd name="T54" fmla="*/ 2 w 21"/>
                  <a:gd name="T55" fmla="*/ 45 h 24"/>
                  <a:gd name="T56" fmla="*/ 2 w 21"/>
                  <a:gd name="T57" fmla="*/ 45 h 24"/>
                  <a:gd name="T58" fmla="*/ 7 w 21"/>
                  <a:gd name="T59" fmla="*/ 49 h 24"/>
                  <a:gd name="T60" fmla="*/ 11 w 21"/>
                  <a:gd name="T61" fmla="*/ 49 h 24"/>
                  <a:gd name="T62" fmla="*/ 14 w 21"/>
                  <a:gd name="T63" fmla="*/ 57 h 24"/>
                  <a:gd name="T64" fmla="*/ 14 w 21"/>
                  <a:gd name="T65" fmla="*/ 57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" h="24">
                    <a:moveTo>
                      <a:pt x="9" y="24"/>
                    </a:moveTo>
                    <a:lnTo>
                      <a:pt x="11" y="24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8" y="19"/>
                    </a:lnTo>
                    <a:lnTo>
                      <a:pt x="18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969696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978" y="771"/>
              <a:ext cx="95" cy="452"/>
              <a:chOff x="2018" y="2755"/>
              <a:chExt cx="246" cy="1060"/>
            </a:xfrm>
          </p:grpSpPr>
          <p:sp>
            <p:nvSpPr>
              <p:cNvPr id="13397" name="Freeform 27"/>
              <p:cNvSpPr>
                <a:spLocks/>
              </p:cNvSpPr>
              <p:nvPr/>
            </p:nvSpPr>
            <p:spPr bwMode="auto">
              <a:xfrm>
                <a:off x="2025" y="3534"/>
                <a:ext cx="236" cy="273"/>
              </a:xfrm>
              <a:custGeom>
                <a:avLst/>
                <a:gdLst>
                  <a:gd name="T0" fmla="*/ 243 w 195"/>
                  <a:gd name="T1" fmla="*/ 0 h 175"/>
                  <a:gd name="T2" fmla="*/ 40 w 195"/>
                  <a:gd name="T3" fmla="*/ 0 h 175"/>
                  <a:gd name="T4" fmla="*/ 40 w 195"/>
                  <a:gd name="T5" fmla="*/ 140 h 175"/>
                  <a:gd name="T6" fmla="*/ 0 w 195"/>
                  <a:gd name="T7" fmla="*/ 207 h 175"/>
                  <a:gd name="T8" fmla="*/ 0 w 195"/>
                  <a:gd name="T9" fmla="*/ 426 h 175"/>
                  <a:gd name="T10" fmla="*/ 286 w 195"/>
                  <a:gd name="T11" fmla="*/ 426 h 175"/>
                  <a:gd name="T12" fmla="*/ 286 w 195"/>
                  <a:gd name="T13" fmla="*/ 207 h 175"/>
                  <a:gd name="T14" fmla="*/ 243 w 195"/>
                  <a:gd name="T15" fmla="*/ 147 h 175"/>
                  <a:gd name="T16" fmla="*/ 243 w 195"/>
                  <a:gd name="T17" fmla="*/ 0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5" h="175">
                    <a:moveTo>
                      <a:pt x="166" y="0"/>
                    </a:moveTo>
                    <a:lnTo>
                      <a:pt x="27" y="0"/>
                    </a:lnTo>
                    <a:lnTo>
                      <a:pt x="27" y="58"/>
                    </a:lnTo>
                    <a:lnTo>
                      <a:pt x="0" y="85"/>
                    </a:lnTo>
                    <a:lnTo>
                      <a:pt x="0" y="175"/>
                    </a:lnTo>
                    <a:lnTo>
                      <a:pt x="195" y="175"/>
                    </a:lnTo>
                    <a:lnTo>
                      <a:pt x="195" y="85"/>
                    </a:lnTo>
                    <a:lnTo>
                      <a:pt x="166" y="6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CCCCCC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398" name="Freeform 28"/>
              <p:cNvSpPr>
                <a:spLocks/>
              </p:cNvSpPr>
              <p:nvPr/>
            </p:nvSpPr>
            <p:spPr bwMode="auto">
              <a:xfrm>
                <a:off x="2129" y="3539"/>
                <a:ext cx="130" cy="268"/>
              </a:xfrm>
              <a:custGeom>
                <a:avLst/>
                <a:gdLst>
                  <a:gd name="T0" fmla="*/ 0 w 107"/>
                  <a:gd name="T1" fmla="*/ 418 h 172"/>
                  <a:gd name="T2" fmla="*/ 0 w 107"/>
                  <a:gd name="T3" fmla="*/ 383 h 172"/>
                  <a:gd name="T4" fmla="*/ 137 w 107"/>
                  <a:gd name="T5" fmla="*/ 383 h 172"/>
                  <a:gd name="T6" fmla="*/ 137 w 107"/>
                  <a:gd name="T7" fmla="*/ 238 h 172"/>
                  <a:gd name="T8" fmla="*/ 87 w 107"/>
                  <a:gd name="T9" fmla="*/ 139 h 172"/>
                  <a:gd name="T10" fmla="*/ 87 w 107"/>
                  <a:gd name="T11" fmla="*/ 0 h 172"/>
                  <a:gd name="T12" fmla="*/ 121 w 107"/>
                  <a:gd name="T13" fmla="*/ 0 h 172"/>
                  <a:gd name="T14" fmla="*/ 121 w 107"/>
                  <a:gd name="T15" fmla="*/ 134 h 172"/>
                  <a:gd name="T16" fmla="*/ 158 w 107"/>
                  <a:gd name="T17" fmla="*/ 199 h 172"/>
                  <a:gd name="T18" fmla="*/ 158 w 107"/>
                  <a:gd name="T19" fmla="*/ 418 h 172"/>
                  <a:gd name="T20" fmla="*/ 0 w 107"/>
                  <a:gd name="T21" fmla="*/ 418 h 1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7" h="172">
                    <a:moveTo>
                      <a:pt x="0" y="172"/>
                    </a:moveTo>
                    <a:lnTo>
                      <a:pt x="0" y="158"/>
                    </a:lnTo>
                    <a:lnTo>
                      <a:pt x="93" y="158"/>
                    </a:lnTo>
                    <a:lnTo>
                      <a:pt x="93" y="98"/>
                    </a:lnTo>
                    <a:lnTo>
                      <a:pt x="59" y="57"/>
                    </a:lnTo>
                    <a:lnTo>
                      <a:pt x="59" y="0"/>
                    </a:lnTo>
                    <a:lnTo>
                      <a:pt x="82" y="0"/>
                    </a:lnTo>
                    <a:lnTo>
                      <a:pt x="82" y="55"/>
                    </a:lnTo>
                    <a:lnTo>
                      <a:pt x="107" y="82"/>
                    </a:lnTo>
                    <a:lnTo>
                      <a:pt x="107" y="172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9B9B9B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399" name="Freeform 29"/>
              <p:cNvSpPr>
                <a:spLocks noEditPoints="1"/>
              </p:cNvSpPr>
              <p:nvPr/>
            </p:nvSpPr>
            <p:spPr bwMode="auto">
              <a:xfrm>
                <a:off x="2018" y="3531"/>
                <a:ext cx="246" cy="284"/>
              </a:xfrm>
              <a:custGeom>
                <a:avLst/>
                <a:gdLst>
                  <a:gd name="T0" fmla="*/ 300 w 202"/>
                  <a:gd name="T1" fmla="*/ 204 h 182"/>
                  <a:gd name="T2" fmla="*/ 259 w 202"/>
                  <a:gd name="T3" fmla="*/ 147 h 182"/>
                  <a:gd name="T4" fmla="*/ 259 w 202"/>
                  <a:gd name="T5" fmla="*/ 5 h 182"/>
                  <a:gd name="T6" fmla="*/ 259 w 202"/>
                  <a:gd name="T7" fmla="*/ 0 h 182"/>
                  <a:gd name="T8" fmla="*/ 253 w 202"/>
                  <a:gd name="T9" fmla="*/ 0 h 182"/>
                  <a:gd name="T10" fmla="*/ 151 w 202"/>
                  <a:gd name="T11" fmla="*/ 0 h 182"/>
                  <a:gd name="T12" fmla="*/ 47 w 202"/>
                  <a:gd name="T13" fmla="*/ 0 h 182"/>
                  <a:gd name="T14" fmla="*/ 45 w 202"/>
                  <a:gd name="T15" fmla="*/ 0 h 182"/>
                  <a:gd name="T16" fmla="*/ 45 w 202"/>
                  <a:gd name="T17" fmla="*/ 5 h 182"/>
                  <a:gd name="T18" fmla="*/ 45 w 202"/>
                  <a:gd name="T19" fmla="*/ 147 h 182"/>
                  <a:gd name="T20" fmla="*/ 5 w 202"/>
                  <a:gd name="T21" fmla="*/ 204 h 182"/>
                  <a:gd name="T22" fmla="*/ 0 w 202"/>
                  <a:gd name="T23" fmla="*/ 204 h 182"/>
                  <a:gd name="T24" fmla="*/ 0 w 202"/>
                  <a:gd name="T25" fmla="*/ 212 h 182"/>
                  <a:gd name="T26" fmla="*/ 0 w 202"/>
                  <a:gd name="T27" fmla="*/ 431 h 182"/>
                  <a:gd name="T28" fmla="*/ 0 w 202"/>
                  <a:gd name="T29" fmla="*/ 443 h 182"/>
                  <a:gd name="T30" fmla="*/ 7 w 202"/>
                  <a:gd name="T31" fmla="*/ 443 h 182"/>
                  <a:gd name="T32" fmla="*/ 151 w 202"/>
                  <a:gd name="T33" fmla="*/ 443 h 182"/>
                  <a:gd name="T34" fmla="*/ 297 w 202"/>
                  <a:gd name="T35" fmla="*/ 443 h 182"/>
                  <a:gd name="T36" fmla="*/ 300 w 202"/>
                  <a:gd name="T37" fmla="*/ 443 h 182"/>
                  <a:gd name="T38" fmla="*/ 300 w 202"/>
                  <a:gd name="T39" fmla="*/ 431 h 182"/>
                  <a:gd name="T40" fmla="*/ 300 w 202"/>
                  <a:gd name="T41" fmla="*/ 212 h 182"/>
                  <a:gd name="T42" fmla="*/ 300 w 202"/>
                  <a:gd name="T43" fmla="*/ 204 h 182"/>
                  <a:gd name="T44" fmla="*/ 300 w 202"/>
                  <a:gd name="T45" fmla="*/ 204 h 182"/>
                  <a:gd name="T46" fmla="*/ 11 w 202"/>
                  <a:gd name="T47" fmla="*/ 424 h 182"/>
                  <a:gd name="T48" fmla="*/ 11 w 202"/>
                  <a:gd name="T49" fmla="*/ 218 h 182"/>
                  <a:gd name="T50" fmla="*/ 50 w 202"/>
                  <a:gd name="T51" fmla="*/ 158 h 182"/>
                  <a:gd name="T52" fmla="*/ 55 w 202"/>
                  <a:gd name="T53" fmla="*/ 158 h 182"/>
                  <a:gd name="T54" fmla="*/ 55 w 202"/>
                  <a:gd name="T55" fmla="*/ 151 h 182"/>
                  <a:gd name="T56" fmla="*/ 55 w 202"/>
                  <a:gd name="T57" fmla="*/ 19 h 182"/>
                  <a:gd name="T58" fmla="*/ 151 w 202"/>
                  <a:gd name="T59" fmla="*/ 19 h 182"/>
                  <a:gd name="T60" fmla="*/ 246 w 202"/>
                  <a:gd name="T61" fmla="*/ 19 h 182"/>
                  <a:gd name="T62" fmla="*/ 246 w 202"/>
                  <a:gd name="T63" fmla="*/ 151 h 182"/>
                  <a:gd name="T64" fmla="*/ 246 w 202"/>
                  <a:gd name="T65" fmla="*/ 158 h 182"/>
                  <a:gd name="T66" fmla="*/ 250 w 202"/>
                  <a:gd name="T67" fmla="*/ 158 h 182"/>
                  <a:gd name="T68" fmla="*/ 291 w 202"/>
                  <a:gd name="T69" fmla="*/ 218 h 182"/>
                  <a:gd name="T70" fmla="*/ 291 w 202"/>
                  <a:gd name="T71" fmla="*/ 424 h 182"/>
                  <a:gd name="T72" fmla="*/ 151 w 202"/>
                  <a:gd name="T73" fmla="*/ 424 h 182"/>
                  <a:gd name="T74" fmla="*/ 11 w 202"/>
                  <a:gd name="T75" fmla="*/ 424 h 1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2" h="182">
                    <a:moveTo>
                      <a:pt x="202" y="84"/>
                    </a:moveTo>
                    <a:lnTo>
                      <a:pt x="175" y="60"/>
                    </a:lnTo>
                    <a:lnTo>
                      <a:pt x="175" y="2"/>
                    </a:lnTo>
                    <a:lnTo>
                      <a:pt x="175" y="0"/>
                    </a:lnTo>
                    <a:lnTo>
                      <a:pt x="171" y="0"/>
                    </a:lnTo>
                    <a:lnTo>
                      <a:pt x="102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30" y="60"/>
                    </a:lnTo>
                    <a:lnTo>
                      <a:pt x="3" y="84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177"/>
                    </a:lnTo>
                    <a:lnTo>
                      <a:pt x="0" y="182"/>
                    </a:lnTo>
                    <a:lnTo>
                      <a:pt x="5" y="182"/>
                    </a:lnTo>
                    <a:lnTo>
                      <a:pt x="102" y="182"/>
                    </a:lnTo>
                    <a:lnTo>
                      <a:pt x="200" y="182"/>
                    </a:lnTo>
                    <a:lnTo>
                      <a:pt x="202" y="182"/>
                    </a:lnTo>
                    <a:lnTo>
                      <a:pt x="202" y="177"/>
                    </a:lnTo>
                    <a:lnTo>
                      <a:pt x="202" y="87"/>
                    </a:lnTo>
                    <a:lnTo>
                      <a:pt x="202" y="84"/>
                    </a:lnTo>
                    <a:close/>
                    <a:moveTo>
                      <a:pt x="7" y="174"/>
                    </a:moveTo>
                    <a:lnTo>
                      <a:pt x="7" y="90"/>
                    </a:lnTo>
                    <a:lnTo>
                      <a:pt x="34" y="65"/>
                    </a:lnTo>
                    <a:lnTo>
                      <a:pt x="37" y="65"/>
                    </a:lnTo>
                    <a:lnTo>
                      <a:pt x="37" y="62"/>
                    </a:lnTo>
                    <a:lnTo>
                      <a:pt x="37" y="8"/>
                    </a:lnTo>
                    <a:lnTo>
                      <a:pt x="102" y="8"/>
                    </a:lnTo>
                    <a:lnTo>
                      <a:pt x="166" y="8"/>
                    </a:lnTo>
                    <a:lnTo>
                      <a:pt x="166" y="62"/>
                    </a:lnTo>
                    <a:lnTo>
                      <a:pt x="166" y="65"/>
                    </a:lnTo>
                    <a:lnTo>
                      <a:pt x="168" y="65"/>
                    </a:lnTo>
                    <a:lnTo>
                      <a:pt x="196" y="90"/>
                    </a:lnTo>
                    <a:lnTo>
                      <a:pt x="196" y="174"/>
                    </a:lnTo>
                    <a:lnTo>
                      <a:pt x="102" y="174"/>
                    </a:ln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00" name="Freeform 30"/>
              <p:cNvSpPr>
                <a:spLocks/>
              </p:cNvSpPr>
              <p:nvPr/>
            </p:nvSpPr>
            <p:spPr bwMode="auto">
              <a:xfrm>
                <a:off x="2066" y="3620"/>
                <a:ext cx="126" cy="13"/>
              </a:xfrm>
              <a:custGeom>
                <a:avLst/>
                <a:gdLst>
                  <a:gd name="T0" fmla="*/ 0 w 104"/>
                  <a:gd name="T1" fmla="*/ 21 h 8"/>
                  <a:gd name="T2" fmla="*/ 153 w 104"/>
                  <a:gd name="T3" fmla="*/ 21 h 8"/>
                  <a:gd name="T4" fmla="*/ 0 w 104"/>
                  <a:gd name="T5" fmla="*/ 0 h 8"/>
                  <a:gd name="T6" fmla="*/ 0 w 104"/>
                  <a:gd name="T7" fmla="*/ 21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8">
                    <a:moveTo>
                      <a:pt x="0" y="8"/>
                    </a:moveTo>
                    <a:lnTo>
                      <a:pt x="104" y="8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DEDED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01" name="Rectangle 31"/>
              <p:cNvSpPr>
                <a:spLocks noChangeArrowheads="1"/>
              </p:cNvSpPr>
              <p:nvPr/>
            </p:nvSpPr>
            <p:spPr bwMode="auto">
              <a:xfrm>
                <a:off x="2066" y="3026"/>
                <a:ext cx="154" cy="505"/>
              </a:xfrm>
              <a:prstGeom prst="rect">
                <a:avLst/>
              </a:prstGeom>
              <a:solidFill>
                <a:srgbClr val="B5B5B5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02" name="Freeform 32"/>
              <p:cNvSpPr>
                <a:spLocks noEditPoints="1"/>
              </p:cNvSpPr>
              <p:nvPr/>
            </p:nvSpPr>
            <p:spPr bwMode="auto">
              <a:xfrm>
                <a:off x="2060" y="3019"/>
                <a:ext cx="163" cy="515"/>
              </a:xfrm>
              <a:custGeom>
                <a:avLst/>
                <a:gdLst>
                  <a:gd name="T0" fmla="*/ 196 w 134"/>
                  <a:gd name="T1" fmla="*/ 0 h 331"/>
                  <a:gd name="T2" fmla="*/ 7 w 134"/>
                  <a:gd name="T3" fmla="*/ 0 h 331"/>
                  <a:gd name="T4" fmla="*/ 0 w 134"/>
                  <a:gd name="T5" fmla="*/ 0 h 331"/>
                  <a:gd name="T6" fmla="*/ 0 w 134"/>
                  <a:gd name="T7" fmla="*/ 12 h 331"/>
                  <a:gd name="T8" fmla="*/ 0 w 134"/>
                  <a:gd name="T9" fmla="*/ 797 h 331"/>
                  <a:gd name="T10" fmla="*/ 0 w 134"/>
                  <a:gd name="T11" fmla="*/ 801 h 331"/>
                  <a:gd name="T12" fmla="*/ 7 w 134"/>
                  <a:gd name="T13" fmla="*/ 801 h 331"/>
                  <a:gd name="T14" fmla="*/ 196 w 134"/>
                  <a:gd name="T15" fmla="*/ 801 h 331"/>
                  <a:gd name="T16" fmla="*/ 198 w 134"/>
                  <a:gd name="T17" fmla="*/ 801 h 331"/>
                  <a:gd name="T18" fmla="*/ 198 w 134"/>
                  <a:gd name="T19" fmla="*/ 797 h 331"/>
                  <a:gd name="T20" fmla="*/ 198 w 134"/>
                  <a:gd name="T21" fmla="*/ 12 h 331"/>
                  <a:gd name="T22" fmla="*/ 198 w 134"/>
                  <a:gd name="T23" fmla="*/ 0 h 331"/>
                  <a:gd name="T24" fmla="*/ 196 w 134"/>
                  <a:gd name="T25" fmla="*/ 0 h 331"/>
                  <a:gd name="T26" fmla="*/ 190 w 134"/>
                  <a:gd name="T27" fmla="*/ 19 h 331"/>
                  <a:gd name="T28" fmla="*/ 190 w 134"/>
                  <a:gd name="T29" fmla="*/ 783 h 331"/>
                  <a:gd name="T30" fmla="*/ 11 w 134"/>
                  <a:gd name="T31" fmla="*/ 783 h 331"/>
                  <a:gd name="T32" fmla="*/ 11 w 134"/>
                  <a:gd name="T33" fmla="*/ 19 h 331"/>
                  <a:gd name="T34" fmla="*/ 190 w 134"/>
                  <a:gd name="T35" fmla="*/ 19 h 3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4" h="331">
                    <a:moveTo>
                      <a:pt x="13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29"/>
                    </a:lnTo>
                    <a:lnTo>
                      <a:pt x="0" y="331"/>
                    </a:lnTo>
                    <a:lnTo>
                      <a:pt x="5" y="331"/>
                    </a:lnTo>
                    <a:lnTo>
                      <a:pt x="132" y="331"/>
                    </a:lnTo>
                    <a:lnTo>
                      <a:pt x="134" y="331"/>
                    </a:lnTo>
                    <a:lnTo>
                      <a:pt x="134" y="329"/>
                    </a:lnTo>
                    <a:lnTo>
                      <a:pt x="134" y="5"/>
                    </a:lnTo>
                    <a:lnTo>
                      <a:pt x="134" y="0"/>
                    </a:lnTo>
                    <a:lnTo>
                      <a:pt x="132" y="0"/>
                    </a:lnTo>
                    <a:close/>
                    <a:moveTo>
                      <a:pt x="128" y="8"/>
                    </a:moveTo>
                    <a:lnTo>
                      <a:pt x="128" y="323"/>
                    </a:lnTo>
                    <a:lnTo>
                      <a:pt x="7" y="323"/>
                    </a:lnTo>
                    <a:lnTo>
                      <a:pt x="7" y="8"/>
                    </a:lnTo>
                    <a:lnTo>
                      <a:pt x="128" y="8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03" name="Rectangle 33"/>
              <p:cNvSpPr>
                <a:spLocks noChangeArrowheads="1"/>
              </p:cNvSpPr>
              <p:nvPr/>
            </p:nvSpPr>
            <p:spPr bwMode="auto">
              <a:xfrm>
                <a:off x="2077" y="3051"/>
                <a:ext cx="130" cy="31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04" name="Rectangle 34"/>
              <p:cNvSpPr>
                <a:spLocks noChangeArrowheads="1"/>
              </p:cNvSpPr>
              <p:nvPr/>
            </p:nvSpPr>
            <p:spPr bwMode="auto">
              <a:xfrm>
                <a:off x="2052" y="2980"/>
                <a:ext cx="179" cy="46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05" name="Rectangle 35"/>
              <p:cNvSpPr>
                <a:spLocks noChangeArrowheads="1"/>
              </p:cNvSpPr>
              <p:nvPr/>
            </p:nvSpPr>
            <p:spPr bwMode="auto">
              <a:xfrm>
                <a:off x="2096" y="2908"/>
                <a:ext cx="89" cy="72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06" name="Rectangle 36"/>
              <p:cNvSpPr>
                <a:spLocks noChangeArrowheads="1"/>
              </p:cNvSpPr>
              <p:nvPr/>
            </p:nvSpPr>
            <p:spPr bwMode="auto">
              <a:xfrm>
                <a:off x="2124" y="2755"/>
                <a:ext cx="33" cy="267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07" name="Freeform 37"/>
              <p:cNvSpPr>
                <a:spLocks/>
              </p:cNvSpPr>
              <p:nvPr/>
            </p:nvSpPr>
            <p:spPr bwMode="auto">
              <a:xfrm>
                <a:off x="2121" y="2937"/>
                <a:ext cx="36" cy="55"/>
              </a:xfrm>
              <a:custGeom>
                <a:avLst/>
                <a:gdLst>
                  <a:gd name="T0" fmla="*/ 20 w 30"/>
                  <a:gd name="T1" fmla="*/ 86 h 35"/>
                  <a:gd name="T2" fmla="*/ 26 w 30"/>
                  <a:gd name="T3" fmla="*/ 86 h 35"/>
                  <a:gd name="T4" fmla="*/ 30 w 30"/>
                  <a:gd name="T5" fmla="*/ 82 h 35"/>
                  <a:gd name="T6" fmla="*/ 34 w 30"/>
                  <a:gd name="T7" fmla="*/ 82 h 35"/>
                  <a:gd name="T8" fmla="*/ 36 w 30"/>
                  <a:gd name="T9" fmla="*/ 74 h 35"/>
                  <a:gd name="T10" fmla="*/ 41 w 30"/>
                  <a:gd name="T11" fmla="*/ 66 h 35"/>
                  <a:gd name="T12" fmla="*/ 41 w 30"/>
                  <a:gd name="T13" fmla="*/ 60 h 35"/>
                  <a:gd name="T14" fmla="*/ 43 w 30"/>
                  <a:gd name="T15" fmla="*/ 55 h 35"/>
                  <a:gd name="T16" fmla="*/ 43 w 30"/>
                  <a:gd name="T17" fmla="*/ 47 h 35"/>
                  <a:gd name="T18" fmla="*/ 43 w 30"/>
                  <a:gd name="T19" fmla="*/ 31 h 35"/>
                  <a:gd name="T20" fmla="*/ 41 w 30"/>
                  <a:gd name="T21" fmla="*/ 27 h 35"/>
                  <a:gd name="T22" fmla="*/ 41 w 30"/>
                  <a:gd name="T23" fmla="*/ 20 h 35"/>
                  <a:gd name="T24" fmla="*/ 36 w 30"/>
                  <a:gd name="T25" fmla="*/ 13 h 35"/>
                  <a:gd name="T26" fmla="*/ 34 w 30"/>
                  <a:gd name="T27" fmla="*/ 8 h 35"/>
                  <a:gd name="T28" fmla="*/ 30 w 30"/>
                  <a:gd name="T29" fmla="*/ 8 h 35"/>
                  <a:gd name="T30" fmla="*/ 26 w 30"/>
                  <a:gd name="T31" fmla="*/ 0 h 35"/>
                  <a:gd name="T32" fmla="*/ 20 w 30"/>
                  <a:gd name="T33" fmla="*/ 0 h 35"/>
                  <a:gd name="T34" fmla="*/ 17 w 30"/>
                  <a:gd name="T35" fmla="*/ 0 h 35"/>
                  <a:gd name="T36" fmla="*/ 13 w 30"/>
                  <a:gd name="T37" fmla="*/ 8 h 35"/>
                  <a:gd name="T38" fmla="*/ 10 w 30"/>
                  <a:gd name="T39" fmla="*/ 8 h 35"/>
                  <a:gd name="T40" fmla="*/ 7 w 30"/>
                  <a:gd name="T41" fmla="*/ 13 h 35"/>
                  <a:gd name="T42" fmla="*/ 5 w 30"/>
                  <a:gd name="T43" fmla="*/ 20 h 35"/>
                  <a:gd name="T44" fmla="*/ 5 w 30"/>
                  <a:gd name="T45" fmla="*/ 27 h 35"/>
                  <a:gd name="T46" fmla="*/ 0 w 30"/>
                  <a:gd name="T47" fmla="*/ 31 h 35"/>
                  <a:gd name="T48" fmla="*/ 0 w 30"/>
                  <a:gd name="T49" fmla="*/ 47 h 35"/>
                  <a:gd name="T50" fmla="*/ 0 w 30"/>
                  <a:gd name="T51" fmla="*/ 55 h 35"/>
                  <a:gd name="T52" fmla="*/ 5 w 30"/>
                  <a:gd name="T53" fmla="*/ 60 h 35"/>
                  <a:gd name="T54" fmla="*/ 5 w 30"/>
                  <a:gd name="T55" fmla="*/ 66 h 35"/>
                  <a:gd name="T56" fmla="*/ 7 w 30"/>
                  <a:gd name="T57" fmla="*/ 74 h 35"/>
                  <a:gd name="T58" fmla="*/ 10 w 30"/>
                  <a:gd name="T59" fmla="*/ 82 h 35"/>
                  <a:gd name="T60" fmla="*/ 13 w 30"/>
                  <a:gd name="T61" fmla="*/ 82 h 35"/>
                  <a:gd name="T62" fmla="*/ 17 w 30"/>
                  <a:gd name="T63" fmla="*/ 86 h 35"/>
                  <a:gd name="T64" fmla="*/ 20 w 30"/>
                  <a:gd name="T65" fmla="*/ 86 h 3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0" h="35">
                    <a:moveTo>
                      <a:pt x="14" y="35"/>
                    </a:moveTo>
                    <a:lnTo>
                      <a:pt x="18" y="35"/>
                    </a:lnTo>
                    <a:lnTo>
                      <a:pt x="21" y="33"/>
                    </a:lnTo>
                    <a:lnTo>
                      <a:pt x="23" y="33"/>
                    </a:lnTo>
                    <a:lnTo>
                      <a:pt x="25" y="30"/>
                    </a:lnTo>
                    <a:lnTo>
                      <a:pt x="28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0" y="19"/>
                    </a:lnTo>
                    <a:lnTo>
                      <a:pt x="30" y="13"/>
                    </a:lnTo>
                    <a:lnTo>
                      <a:pt x="28" y="11"/>
                    </a:lnTo>
                    <a:lnTo>
                      <a:pt x="28" y="8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FF4C00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08" name="Rectangle 38"/>
              <p:cNvSpPr>
                <a:spLocks noChangeArrowheads="1"/>
              </p:cNvSpPr>
              <p:nvPr/>
            </p:nvSpPr>
            <p:spPr bwMode="auto">
              <a:xfrm>
                <a:off x="2121" y="3561"/>
                <a:ext cx="41" cy="47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13409" name="Freeform 39"/>
              <p:cNvSpPr>
                <a:spLocks/>
              </p:cNvSpPr>
              <p:nvPr/>
            </p:nvSpPr>
            <p:spPr bwMode="auto">
              <a:xfrm>
                <a:off x="2131" y="3566"/>
                <a:ext cx="24" cy="37"/>
              </a:xfrm>
              <a:custGeom>
                <a:avLst/>
                <a:gdLst>
                  <a:gd name="T0" fmla="*/ 14 w 19"/>
                  <a:gd name="T1" fmla="*/ 57 h 24"/>
                  <a:gd name="T2" fmla="*/ 19 w 19"/>
                  <a:gd name="T3" fmla="*/ 57 h 24"/>
                  <a:gd name="T4" fmla="*/ 23 w 19"/>
                  <a:gd name="T5" fmla="*/ 49 h 24"/>
                  <a:gd name="T6" fmla="*/ 23 w 19"/>
                  <a:gd name="T7" fmla="*/ 49 h 24"/>
                  <a:gd name="T8" fmla="*/ 25 w 19"/>
                  <a:gd name="T9" fmla="*/ 45 h 24"/>
                  <a:gd name="T10" fmla="*/ 25 w 19"/>
                  <a:gd name="T11" fmla="*/ 45 h 24"/>
                  <a:gd name="T12" fmla="*/ 30 w 19"/>
                  <a:gd name="T13" fmla="*/ 39 h 24"/>
                  <a:gd name="T14" fmla="*/ 30 w 19"/>
                  <a:gd name="T15" fmla="*/ 31 h 24"/>
                  <a:gd name="T16" fmla="*/ 30 w 19"/>
                  <a:gd name="T17" fmla="*/ 23 h 24"/>
                  <a:gd name="T18" fmla="*/ 30 w 19"/>
                  <a:gd name="T19" fmla="*/ 19 h 24"/>
                  <a:gd name="T20" fmla="*/ 30 w 19"/>
                  <a:gd name="T21" fmla="*/ 19 h 24"/>
                  <a:gd name="T22" fmla="*/ 25 w 19"/>
                  <a:gd name="T23" fmla="*/ 12 h 24"/>
                  <a:gd name="T24" fmla="*/ 25 w 19"/>
                  <a:gd name="T25" fmla="*/ 5 h 24"/>
                  <a:gd name="T26" fmla="*/ 23 w 19"/>
                  <a:gd name="T27" fmla="*/ 5 h 24"/>
                  <a:gd name="T28" fmla="*/ 23 w 19"/>
                  <a:gd name="T29" fmla="*/ 0 h 24"/>
                  <a:gd name="T30" fmla="*/ 19 w 19"/>
                  <a:gd name="T31" fmla="*/ 0 h 24"/>
                  <a:gd name="T32" fmla="*/ 14 w 19"/>
                  <a:gd name="T33" fmla="*/ 0 h 24"/>
                  <a:gd name="T34" fmla="*/ 11 w 19"/>
                  <a:gd name="T35" fmla="*/ 0 h 24"/>
                  <a:gd name="T36" fmla="*/ 8 w 19"/>
                  <a:gd name="T37" fmla="*/ 0 h 24"/>
                  <a:gd name="T38" fmla="*/ 5 w 19"/>
                  <a:gd name="T39" fmla="*/ 5 h 24"/>
                  <a:gd name="T40" fmla="*/ 5 w 19"/>
                  <a:gd name="T41" fmla="*/ 5 h 24"/>
                  <a:gd name="T42" fmla="*/ 0 w 19"/>
                  <a:gd name="T43" fmla="*/ 12 h 24"/>
                  <a:gd name="T44" fmla="*/ 0 w 19"/>
                  <a:gd name="T45" fmla="*/ 19 h 24"/>
                  <a:gd name="T46" fmla="*/ 0 w 19"/>
                  <a:gd name="T47" fmla="*/ 19 h 24"/>
                  <a:gd name="T48" fmla="*/ 0 w 19"/>
                  <a:gd name="T49" fmla="*/ 23 h 24"/>
                  <a:gd name="T50" fmla="*/ 0 w 19"/>
                  <a:gd name="T51" fmla="*/ 31 h 24"/>
                  <a:gd name="T52" fmla="*/ 0 w 19"/>
                  <a:gd name="T53" fmla="*/ 39 h 24"/>
                  <a:gd name="T54" fmla="*/ 0 w 19"/>
                  <a:gd name="T55" fmla="*/ 45 h 24"/>
                  <a:gd name="T56" fmla="*/ 5 w 19"/>
                  <a:gd name="T57" fmla="*/ 45 h 24"/>
                  <a:gd name="T58" fmla="*/ 5 w 19"/>
                  <a:gd name="T59" fmla="*/ 49 h 24"/>
                  <a:gd name="T60" fmla="*/ 8 w 19"/>
                  <a:gd name="T61" fmla="*/ 49 h 24"/>
                  <a:gd name="T62" fmla="*/ 11 w 19"/>
                  <a:gd name="T63" fmla="*/ 57 h 24"/>
                  <a:gd name="T64" fmla="*/ 14 w 19"/>
                  <a:gd name="T65" fmla="*/ 57 h 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" h="24">
                    <a:moveTo>
                      <a:pt x="9" y="24"/>
                    </a:moveTo>
                    <a:lnTo>
                      <a:pt x="12" y="24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19" y="16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6" y="5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4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969696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3410" name="Freeform 40"/>
              <p:cNvSpPr>
                <a:spLocks/>
              </p:cNvSpPr>
              <p:nvPr/>
            </p:nvSpPr>
            <p:spPr bwMode="auto">
              <a:xfrm>
                <a:off x="2079" y="3061"/>
                <a:ext cx="117" cy="258"/>
              </a:xfrm>
              <a:custGeom>
                <a:avLst/>
                <a:gdLst>
                  <a:gd name="T0" fmla="*/ 143 w 96"/>
                  <a:gd name="T1" fmla="*/ 0 h 166"/>
                  <a:gd name="T2" fmla="*/ 115 w 96"/>
                  <a:gd name="T3" fmla="*/ 0 h 166"/>
                  <a:gd name="T4" fmla="*/ 0 w 96"/>
                  <a:gd name="T5" fmla="*/ 354 h 166"/>
                  <a:gd name="T6" fmla="*/ 0 w 96"/>
                  <a:gd name="T7" fmla="*/ 401 h 166"/>
                  <a:gd name="T8" fmla="*/ 143 w 96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166">
                    <a:moveTo>
                      <a:pt x="96" y="0"/>
                    </a:moveTo>
                    <a:lnTo>
                      <a:pt x="77" y="0"/>
                    </a:lnTo>
                    <a:lnTo>
                      <a:pt x="0" y="147"/>
                    </a:lnTo>
                    <a:lnTo>
                      <a:pt x="0" y="16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3D3D3D"/>
              </a:solidFill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13392" name="Line 41"/>
            <p:cNvSpPr>
              <a:spLocks noChangeShapeType="1"/>
            </p:cNvSpPr>
            <p:nvPr/>
          </p:nvSpPr>
          <p:spPr bwMode="auto">
            <a:xfrm>
              <a:off x="997" y="747"/>
              <a:ext cx="317" cy="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93" name="Line 42"/>
            <p:cNvSpPr>
              <a:spLocks noChangeShapeType="1"/>
            </p:cNvSpPr>
            <p:nvPr/>
          </p:nvSpPr>
          <p:spPr bwMode="auto">
            <a:xfrm>
              <a:off x="997" y="670"/>
              <a:ext cx="317" cy="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94" name="Line 43"/>
            <p:cNvSpPr>
              <a:spLocks noChangeShapeType="1"/>
            </p:cNvSpPr>
            <p:nvPr/>
          </p:nvSpPr>
          <p:spPr bwMode="auto">
            <a:xfrm>
              <a:off x="1314" y="825"/>
              <a:ext cx="0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95" name="Line 44"/>
            <p:cNvSpPr>
              <a:spLocks noChangeShapeType="1"/>
            </p:cNvSpPr>
            <p:nvPr/>
          </p:nvSpPr>
          <p:spPr bwMode="auto">
            <a:xfrm>
              <a:off x="997" y="670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96" name="Rectangle 45"/>
            <p:cNvSpPr>
              <a:spLocks noChangeArrowheads="1"/>
            </p:cNvSpPr>
            <p:nvPr/>
          </p:nvSpPr>
          <p:spPr bwMode="auto">
            <a:xfrm rot="900000">
              <a:off x="1116" y="825"/>
              <a:ext cx="56" cy="2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1362075" y="1952625"/>
            <a:ext cx="381000" cy="536575"/>
            <a:chOff x="864" y="3264"/>
            <a:chExt cx="240" cy="384"/>
          </a:xfrm>
        </p:grpSpPr>
        <p:sp>
          <p:nvSpPr>
            <p:cNvPr id="13383" name="Line 47"/>
            <p:cNvSpPr>
              <a:spLocks noChangeShapeType="1"/>
            </p:cNvSpPr>
            <p:nvPr/>
          </p:nvSpPr>
          <p:spPr bwMode="auto">
            <a:xfrm>
              <a:off x="864" y="364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84" name="Line 48"/>
            <p:cNvSpPr>
              <a:spLocks noChangeShapeType="1"/>
            </p:cNvSpPr>
            <p:nvPr/>
          </p:nvSpPr>
          <p:spPr bwMode="auto">
            <a:xfrm flipV="1">
              <a:off x="960" y="326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85" name="Line 49"/>
            <p:cNvSpPr>
              <a:spLocks noChangeShapeType="1"/>
            </p:cNvSpPr>
            <p:nvPr/>
          </p:nvSpPr>
          <p:spPr bwMode="auto">
            <a:xfrm>
              <a:off x="960" y="331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86" name="Rectangle 50"/>
            <p:cNvSpPr>
              <a:spLocks noChangeArrowheads="1"/>
            </p:cNvSpPr>
            <p:nvPr/>
          </p:nvSpPr>
          <p:spPr bwMode="auto">
            <a:xfrm>
              <a:off x="1008" y="3360"/>
              <a:ext cx="96" cy="48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387" name="Line 51"/>
            <p:cNvSpPr>
              <a:spLocks noChangeShapeType="1"/>
            </p:cNvSpPr>
            <p:nvPr/>
          </p:nvSpPr>
          <p:spPr bwMode="auto">
            <a:xfrm>
              <a:off x="1056" y="331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13324" name="Text Box 52"/>
          <p:cNvSpPr txBox="1">
            <a:spLocks noChangeArrowheads="1"/>
          </p:cNvSpPr>
          <p:nvPr/>
        </p:nvSpPr>
        <p:spPr bwMode="auto">
          <a:xfrm>
            <a:off x="1974850" y="1479550"/>
            <a:ext cx="11461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latin typeface="+mn-ea"/>
              </a:rPr>
              <a:t>5.8GHz</a:t>
            </a:r>
            <a:r>
              <a:rPr kumimoji="1" lang="ja-JP" altLang="en-US" sz="1200" b="0">
                <a:latin typeface="+mn-ea"/>
              </a:rPr>
              <a:t>　</a:t>
            </a:r>
            <a:r>
              <a:rPr kumimoji="1" lang="en-US" altLang="ja-JP" sz="1200" b="0" dirty="0">
                <a:latin typeface="+mn-ea"/>
              </a:rPr>
              <a:t>ETC</a:t>
            </a:r>
            <a:br>
              <a:rPr kumimoji="1" lang="en-US" altLang="ja-JP" sz="1200" b="0" dirty="0">
                <a:latin typeface="+mn-ea"/>
              </a:rPr>
            </a:br>
            <a:r>
              <a:rPr kumimoji="1" lang="en-US" altLang="ja-JP" sz="1200" b="0" dirty="0">
                <a:latin typeface="+mn-ea"/>
              </a:rPr>
              <a:t>(1Mbps)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105025" y="2728913"/>
            <a:ext cx="381000" cy="465137"/>
            <a:chOff x="864" y="3264"/>
            <a:chExt cx="240" cy="384"/>
          </a:xfrm>
        </p:grpSpPr>
        <p:sp>
          <p:nvSpPr>
            <p:cNvPr id="13378" name="Line 54"/>
            <p:cNvSpPr>
              <a:spLocks noChangeShapeType="1"/>
            </p:cNvSpPr>
            <p:nvPr/>
          </p:nvSpPr>
          <p:spPr bwMode="auto">
            <a:xfrm>
              <a:off x="864" y="364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79" name="Line 55"/>
            <p:cNvSpPr>
              <a:spLocks noChangeShapeType="1"/>
            </p:cNvSpPr>
            <p:nvPr/>
          </p:nvSpPr>
          <p:spPr bwMode="auto">
            <a:xfrm flipV="1">
              <a:off x="960" y="326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80" name="Line 56"/>
            <p:cNvSpPr>
              <a:spLocks noChangeShapeType="1"/>
            </p:cNvSpPr>
            <p:nvPr/>
          </p:nvSpPr>
          <p:spPr bwMode="auto">
            <a:xfrm>
              <a:off x="960" y="331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381" name="Rectangle 57"/>
            <p:cNvSpPr>
              <a:spLocks noChangeArrowheads="1"/>
            </p:cNvSpPr>
            <p:nvPr/>
          </p:nvSpPr>
          <p:spPr bwMode="auto">
            <a:xfrm>
              <a:off x="1008" y="3360"/>
              <a:ext cx="96" cy="48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13382" name="Line 58"/>
            <p:cNvSpPr>
              <a:spLocks noChangeShapeType="1"/>
            </p:cNvSpPr>
            <p:nvPr/>
          </p:nvSpPr>
          <p:spPr bwMode="auto">
            <a:xfrm>
              <a:off x="1056" y="331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sp>
        <p:nvSpPr>
          <p:cNvPr id="13326" name="Text Box 59"/>
          <p:cNvSpPr txBox="1">
            <a:spLocks noChangeArrowheads="1"/>
          </p:cNvSpPr>
          <p:nvPr/>
        </p:nvSpPr>
        <p:spPr bwMode="auto">
          <a:xfrm>
            <a:off x="3749675" y="1044575"/>
            <a:ext cx="1544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400" b="0">
                <a:latin typeface="+mn-ea"/>
              </a:rPr>
              <a:t>Emergency Call Center</a:t>
            </a:r>
          </a:p>
        </p:txBody>
      </p:sp>
      <p:sp>
        <p:nvSpPr>
          <p:cNvPr id="13327" name="Text Box 60"/>
          <p:cNvSpPr txBox="1">
            <a:spLocks noChangeArrowheads="1"/>
          </p:cNvSpPr>
          <p:nvPr/>
        </p:nvSpPr>
        <p:spPr bwMode="auto">
          <a:xfrm>
            <a:off x="577850" y="1719263"/>
            <a:ext cx="1244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>
                <a:latin typeface="+mn-ea"/>
              </a:rPr>
              <a:t>5.8GHz</a:t>
            </a:r>
            <a:r>
              <a:rPr kumimoji="1" lang="ja-JP" altLang="en-US" sz="1200" b="0">
                <a:latin typeface="+mn-ea"/>
              </a:rPr>
              <a:t>　</a:t>
            </a:r>
            <a:r>
              <a:rPr kumimoji="1" lang="en-US" altLang="ja-JP" sz="1200" b="0">
                <a:latin typeface="+mn-ea"/>
              </a:rPr>
              <a:t>DSRC</a:t>
            </a:r>
            <a:br>
              <a:rPr kumimoji="1" lang="en-US" altLang="ja-JP" sz="1200" b="0">
                <a:latin typeface="+mn-ea"/>
              </a:rPr>
            </a:br>
            <a:r>
              <a:rPr kumimoji="1" lang="en-US" altLang="ja-JP" sz="1200" b="0">
                <a:latin typeface="+mn-ea"/>
              </a:rPr>
              <a:t>(4Mbps)</a:t>
            </a:r>
          </a:p>
        </p:txBody>
      </p:sp>
      <p:sp>
        <p:nvSpPr>
          <p:cNvPr id="13328" name="Text Box 61"/>
          <p:cNvSpPr txBox="1">
            <a:spLocks noChangeArrowheads="1"/>
          </p:cNvSpPr>
          <p:nvPr/>
        </p:nvSpPr>
        <p:spPr bwMode="auto">
          <a:xfrm>
            <a:off x="317500" y="2520950"/>
            <a:ext cx="14239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>
                <a:latin typeface="+mn-ea"/>
              </a:rPr>
              <a:t>WAVE/802.11p</a:t>
            </a:r>
          </a:p>
        </p:txBody>
      </p:sp>
      <p:sp>
        <p:nvSpPr>
          <p:cNvPr id="13329" name="Text Box 62"/>
          <p:cNvSpPr txBox="1">
            <a:spLocks noChangeArrowheads="1"/>
          </p:cNvSpPr>
          <p:nvPr/>
        </p:nvSpPr>
        <p:spPr bwMode="auto">
          <a:xfrm>
            <a:off x="2016125" y="123348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400" dirty="0">
                <a:latin typeface="+mn-ea"/>
              </a:rPr>
              <a:t>ETC</a:t>
            </a:r>
          </a:p>
        </p:txBody>
      </p:sp>
      <p:sp>
        <p:nvSpPr>
          <p:cNvPr id="13330" name="Text Box 63"/>
          <p:cNvSpPr txBox="1">
            <a:spLocks noChangeArrowheads="1"/>
          </p:cNvSpPr>
          <p:nvPr/>
        </p:nvSpPr>
        <p:spPr bwMode="auto">
          <a:xfrm>
            <a:off x="539750" y="663575"/>
            <a:ext cx="28194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800" b="0">
                <a:solidFill>
                  <a:srgbClr val="000099"/>
                </a:solidFill>
                <a:latin typeface="+mn-ea"/>
              </a:rPr>
              <a:t>Safety Driving Assistance</a:t>
            </a:r>
          </a:p>
        </p:txBody>
      </p:sp>
      <p:sp>
        <p:nvSpPr>
          <p:cNvPr id="13331" name="Text Box 64"/>
          <p:cNvSpPr txBox="1">
            <a:spLocks noChangeArrowheads="1"/>
          </p:cNvSpPr>
          <p:nvPr/>
        </p:nvSpPr>
        <p:spPr bwMode="auto">
          <a:xfrm>
            <a:off x="639763" y="1465263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400">
                <a:latin typeface="+mn-ea"/>
              </a:rPr>
              <a:t>DSRC</a:t>
            </a:r>
          </a:p>
        </p:txBody>
      </p:sp>
      <p:sp>
        <p:nvSpPr>
          <p:cNvPr id="13332" name="Text Box 65"/>
          <p:cNvSpPr txBox="1">
            <a:spLocks noChangeArrowheads="1"/>
          </p:cNvSpPr>
          <p:nvPr/>
        </p:nvSpPr>
        <p:spPr bwMode="auto">
          <a:xfrm>
            <a:off x="3992563" y="658813"/>
            <a:ext cx="484505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800" b="0">
                <a:solidFill>
                  <a:srgbClr val="000099"/>
                </a:solidFill>
                <a:latin typeface="+mn-ea"/>
              </a:rPr>
              <a:t>Telematics (External Communications)</a:t>
            </a:r>
          </a:p>
        </p:txBody>
      </p:sp>
      <p:sp>
        <p:nvSpPr>
          <p:cNvPr id="13333" name="Text Box 66"/>
          <p:cNvSpPr txBox="1">
            <a:spLocks noChangeArrowheads="1"/>
          </p:cNvSpPr>
          <p:nvPr/>
        </p:nvSpPr>
        <p:spPr bwMode="auto">
          <a:xfrm>
            <a:off x="250825" y="44450"/>
            <a:ext cx="78247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ja-JP" sz="2400" b="0">
                <a:solidFill>
                  <a:schemeClr val="tx2"/>
                </a:solidFill>
                <a:latin typeface="+mn-ea"/>
              </a:rPr>
              <a:t>Wireless Technology in Automotive Environment</a:t>
            </a:r>
          </a:p>
        </p:txBody>
      </p:sp>
      <p:sp>
        <p:nvSpPr>
          <p:cNvPr id="13334" name="Text Box 67"/>
          <p:cNvSpPr txBox="1">
            <a:spLocks noChangeArrowheads="1"/>
          </p:cNvSpPr>
          <p:nvPr/>
        </p:nvSpPr>
        <p:spPr bwMode="auto">
          <a:xfrm>
            <a:off x="112713" y="2692400"/>
            <a:ext cx="22415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>
                <a:latin typeface="+mn-ea"/>
              </a:rPr>
              <a:t>5.9GHz,700MHz 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>
                <a:latin typeface="+mn-ea"/>
              </a:rPr>
              <a:t>Vehicle to Vehicle comm.</a:t>
            </a:r>
            <a:br>
              <a:rPr kumimoji="1" lang="en-US" altLang="ja-JP" sz="1200" b="0">
                <a:latin typeface="+mn-ea"/>
              </a:rPr>
            </a:br>
            <a:r>
              <a:rPr kumimoji="1" lang="en-US" altLang="ja-JP" sz="1200" b="0">
                <a:latin typeface="+mn-ea"/>
              </a:rPr>
              <a:t>(10Mbps)</a:t>
            </a:r>
          </a:p>
        </p:txBody>
      </p:sp>
      <p:sp>
        <p:nvSpPr>
          <p:cNvPr id="13335" name="Text Box 68"/>
          <p:cNvSpPr txBox="1">
            <a:spLocks noChangeArrowheads="1"/>
          </p:cNvSpPr>
          <p:nvPr/>
        </p:nvSpPr>
        <p:spPr bwMode="auto">
          <a:xfrm>
            <a:off x="185738" y="3263900"/>
            <a:ext cx="1597025" cy="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>
                <a:latin typeface="+mn-ea"/>
              </a:rPr>
              <a:t>Vehicle to Vehicle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>
                <a:latin typeface="+mn-ea"/>
              </a:rPr>
              <a:t>Collision Prevention</a:t>
            </a:r>
          </a:p>
        </p:txBody>
      </p:sp>
      <p:sp>
        <p:nvSpPr>
          <p:cNvPr id="13336" name="Oval 69"/>
          <p:cNvSpPr>
            <a:spLocks noChangeArrowheads="1"/>
          </p:cNvSpPr>
          <p:nvPr/>
        </p:nvSpPr>
        <p:spPr bwMode="auto">
          <a:xfrm>
            <a:off x="5221288" y="1458913"/>
            <a:ext cx="863600" cy="1192212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ea"/>
            </a:endParaRPr>
          </a:p>
        </p:txBody>
      </p:sp>
      <p:sp>
        <p:nvSpPr>
          <p:cNvPr id="13337" name="Line 70"/>
          <p:cNvSpPr>
            <a:spLocks noChangeShapeType="1"/>
          </p:cNvSpPr>
          <p:nvPr/>
        </p:nvSpPr>
        <p:spPr bwMode="auto">
          <a:xfrm>
            <a:off x="5365750" y="1614488"/>
            <a:ext cx="603250" cy="8826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3338" name="Line 71"/>
          <p:cNvSpPr>
            <a:spLocks noChangeShapeType="1"/>
          </p:cNvSpPr>
          <p:nvPr/>
        </p:nvSpPr>
        <p:spPr bwMode="auto">
          <a:xfrm flipH="1">
            <a:off x="5365750" y="1600200"/>
            <a:ext cx="576263" cy="89693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3339" name="Rectangle 72"/>
          <p:cNvSpPr>
            <a:spLocks noChangeArrowheads="1"/>
          </p:cNvSpPr>
          <p:nvPr/>
        </p:nvSpPr>
        <p:spPr bwMode="auto">
          <a:xfrm>
            <a:off x="5579467" y="1020763"/>
            <a:ext cx="720725" cy="503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400" b="0" dirty="0">
                <a:latin typeface="+mn-ea"/>
              </a:rPr>
              <a:t>Cellular Network</a:t>
            </a:r>
          </a:p>
          <a:p>
            <a:pPr algn="ctr" font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400" b="0" dirty="0">
                <a:latin typeface="+mn-ea"/>
              </a:rPr>
              <a:t>(Operator)</a:t>
            </a:r>
          </a:p>
        </p:txBody>
      </p:sp>
      <p:sp>
        <p:nvSpPr>
          <p:cNvPr id="13340" name="Text Box 73"/>
          <p:cNvSpPr txBox="1">
            <a:spLocks noChangeArrowheads="1"/>
          </p:cNvSpPr>
          <p:nvPr/>
        </p:nvSpPr>
        <p:spPr bwMode="auto">
          <a:xfrm>
            <a:off x="6813550" y="944563"/>
            <a:ext cx="1795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200" b="0">
                <a:solidFill>
                  <a:srgbClr val="000000"/>
                </a:solidFill>
                <a:latin typeface="+mn-ea"/>
              </a:rPr>
              <a:t>Police/Insurance Company</a:t>
            </a:r>
          </a:p>
        </p:txBody>
      </p:sp>
      <p:sp>
        <p:nvSpPr>
          <p:cNvPr id="13341" name="Text Box 74"/>
          <p:cNvSpPr txBox="1">
            <a:spLocks noChangeArrowheads="1"/>
          </p:cNvSpPr>
          <p:nvPr/>
        </p:nvSpPr>
        <p:spPr bwMode="auto">
          <a:xfrm>
            <a:off x="6762750" y="3109913"/>
            <a:ext cx="188595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solidFill>
                  <a:srgbClr val="000000"/>
                </a:solidFill>
                <a:latin typeface="+mn-ea"/>
              </a:rPr>
              <a:t>Contents Provider</a:t>
            </a:r>
          </a:p>
        </p:txBody>
      </p:sp>
      <p:sp>
        <p:nvSpPr>
          <p:cNvPr id="13342" name="Text Box 75"/>
          <p:cNvSpPr txBox="1">
            <a:spLocks noChangeArrowheads="1"/>
          </p:cNvSpPr>
          <p:nvPr/>
        </p:nvSpPr>
        <p:spPr bwMode="auto">
          <a:xfrm>
            <a:off x="6723063" y="2089150"/>
            <a:ext cx="1973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ja-JP" sz="1200" b="0">
                <a:solidFill>
                  <a:srgbClr val="000000"/>
                </a:solidFill>
                <a:latin typeface="+mn-ea"/>
              </a:rPr>
              <a:t>Outlet/Car Dealers</a:t>
            </a:r>
          </a:p>
        </p:txBody>
      </p:sp>
      <p:sp>
        <p:nvSpPr>
          <p:cNvPr id="13343" name="AutoShape 76"/>
          <p:cNvSpPr>
            <a:spLocks noChangeArrowheads="1"/>
          </p:cNvSpPr>
          <p:nvPr/>
        </p:nvSpPr>
        <p:spPr bwMode="auto">
          <a:xfrm>
            <a:off x="4644182" y="1450975"/>
            <a:ext cx="1223962" cy="4318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90000"/>
              </a:lnSpc>
            </a:pPr>
            <a:r>
              <a:rPr kumimoji="1" lang="en-US" altLang="ja-JP" sz="1200" b="0" dirty="0">
                <a:latin typeface="+mn-ea"/>
              </a:rPr>
              <a:t>Accident info</a:t>
            </a:r>
          </a:p>
          <a:p>
            <a:pPr>
              <a:lnSpc>
                <a:spcPct val="90000"/>
              </a:lnSpc>
            </a:pPr>
            <a:r>
              <a:rPr kumimoji="1" lang="en-US" altLang="ja-JP" sz="1200" b="0" dirty="0">
                <a:latin typeface="+mn-ea"/>
              </a:rPr>
              <a:t>Emergency Vehicle</a:t>
            </a:r>
          </a:p>
          <a:p>
            <a:pPr>
              <a:lnSpc>
                <a:spcPct val="90000"/>
              </a:lnSpc>
            </a:pPr>
            <a:r>
              <a:rPr kumimoji="1" lang="en-US" altLang="ja-JP" sz="1200" b="0" dirty="0">
                <a:latin typeface="+mn-ea"/>
              </a:rPr>
              <a:t>Dispatch</a:t>
            </a:r>
          </a:p>
        </p:txBody>
      </p:sp>
      <p:sp>
        <p:nvSpPr>
          <p:cNvPr id="13344" name="AutoShape 77"/>
          <p:cNvSpPr>
            <a:spLocks noChangeArrowheads="1"/>
          </p:cNvSpPr>
          <p:nvPr/>
        </p:nvSpPr>
        <p:spPr bwMode="auto">
          <a:xfrm>
            <a:off x="7303269" y="1340768"/>
            <a:ext cx="1373187" cy="4318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solidFill>
                  <a:srgbClr val="000000"/>
                </a:solidFill>
                <a:latin typeface="+mn-ea"/>
              </a:rPr>
              <a:t>Wanted vehicle tracking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solidFill>
                  <a:srgbClr val="000000"/>
                </a:solidFill>
                <a:latin typeface="+mn-ea"/>
              </a:rPr>
              <a:t>Stolen Car Tracking</a:t>
            </a:r>
          </a:p>
        </p:txBody>
      </p:sp>
      <p:sp>
        <p:nvSpPr>
          <p:cNvPr id="13345" name="AutoShape 78"/>
          <p:cNvSpPr>
            <a:spLocks noChangeArrowheads="1"/>
          </p:cNvSpPr>
          <p:nvPr/>
        </p:nvSpPr>
        <p:spPr bwMode="auto">
          <a:xfrm>
            <a:off x="7466013" y="2330450"/>
            <a:ext cx="1368425" cy="4318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>
                <a:solidFill>
                  <a:srgbClr val="000000"/>
                </a:solidFill>
                <a:latin typeface="+mn-ea"/>
              </a:rPr>
              <a:t>Remote Vehicle failure monitoring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>
                <a:solidFill>
                  <a:srgbClr val="000000"/>
                </a:solidFill>
                <a:latin typeface="+mn-ea"/>
              </a:rPr>
              <a:t>GPS map data update</a:t>
            </a:r>
          </a:p>
        </p:txBody>
      </p:sp>
      <p:sp>
        <p:nvSpPr>
          <p:cNvPr id="13346" name="AutoShape 79"/>
          <p:cNvSpPr>
            <a:spLocks noChangeArrowheads="1"/>
          </p:cNvSpPr>
          <p:nvPr/>
        </p:nvSpPr>
        <p:spPr bwMode="auto">
          <a:xfrm>
            <a:off x="7489254" y="3357240"/>
            <a:ext cx="1619250" cy="4318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solidFill>
                  <a:srgbClr val="000000"/>
                </a:solidFill>
                <a:latin typeface="+mn-ea"/>
              </a:rPr>
              <a:t>Contents distribution for automotive applications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solidFill>
                  <a:srgbClr val="000000"/>
                </a:solidFill>
                <a:latin typeface="+mn-ea"/>
              </a:rPr>
              <a:t>Local area info distribution</a:t>
            </a:r>
          </a:p>
        </p:txBody>
      </p:sp>
      <p:sp>
        <p:nvSpPr>
          <p:cNvPr id="13347" name="Line 80"/>
          <p:cNvSpPr>
            <a:spLocks noChangeShapeType="1"/>
          </p:cNvSpPr>
          <p:nvPr/>
        </p:nvSpPr>
        <p:spPr bwMode="auto">
          <a:xfrm flipV="1">
            <a:off x="6092825" y="1781175"/>
            <a:ext cx="628650" cy="1619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200">
              <a:latin typeface="+mn-ea"/>
            </a:endParaRPr>
          </a:p>
        </p:txBody>
      </p:sp>
      <p:sp>
        <p:nvSpPr>
          <p:cNvPr id="13348" name="AutoShape 81"/>
          <p:cNvSpPr>
            <a:spLocks noChangeArrowheads="1"/>
          </p:cNvSpPr>
          <p:nvPr/>
        </p:nvSpPr>
        <p:spPr bwMode="auto">
          <a:xfrm>
            <a:off x="7236594" y="4581376"/>
            <a:ext cx="1439862" cy="431800"/>
          </a:xfrm>
          <a:prstGeom prst="foldedCorner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solidFill>
                  <a:srgbClr val="000000"/>
                </a:solidFill>
                <a:latin typeface="+mn-ea"/>
              </a:rPr>
              <a:t>Cloud computing services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solidFill>
                  <a:srgbClr val="000000"/>
                </a:solidFill>
                <a:latin typeface="+mn-ea"/>
              </a:rPr>
              <a:t>(Infotainment etc)</a:t>
            </a:r>
          </a:p>
        </p:txBody>
      </p:sp>
      <p:sp>
        <p:nvSpPr>
          <p:cNvPr id="13349" name="Text Box 82"/>
          <p:cNvSpPr txBox="1">
            <a:spLocks noChangeArrowheads="1"/>
          </p:cNvSpPr>
          <p:nvPr/>
        </p:nvSpPr>
        <p:spPr bwMode="auto">
          <a:xfrm>
            <a:off x="6660232" y="4221088"/>
            <a:ext cx="23876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kumimoji="1" lang="en-US" altLang="ja-JP" sz="1200" b="0" dirty="0">
                <a:solidFill>
                  <a:srgbClr val="000000"/>
                </a:solidFill>
                <a:latin typeface="+mn-ea"/>
              </a:rPr>
              <a:t>Cloud Service Provider</a:t>
            </a:r>
          </a:p>
        </p:txBody>
      </p:sp>
      <p:sp>
        <p:nvSpPr>
          <p:cNvPr id="13350" name="Line 83"/>
          <p:cNvSpPr>
            <a:spLocks noChangeShapeType="1"/>
          </p:cNvSpPr>
          <p:nvPr/>
        </p:nvSpPr>
        <p:spPr bwMode="auto">
          <a:xfrm>
            <a:off x="4465638" y="2039938"/>
            <a:ext cx="744537" cy="23812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pic>
        <p:nvPicPr>
          <p:cNvPr id="13351" name="Picture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225" y="2963863"/>
            <a:ext cx="3022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2" name="Line 85"/>
          <p:cNvSpPr>
            <a:spLocks noChangeShapeType="1"/>
          </p:cNvSpPr>
          <p:nvPr/>
        </p:nvSpPr>
        <p:spPr bwMode="auto">
          <a:xfrm>
            <a:off x="5784850" y="2632075"/>
            <a:ext cx="909638" cy="1966913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400">
              <a:latin typeface="+mn-ea"/>
            </a:endParaRPr>
          </a:p>
        </p:txBody>
      </p:sp>
      <p:sp>
        <p:nvSpPr>
          <p:cNvPr id="13353" name="Text Box 86"/>
          <p:cNvSpPr txBox="1">
            <a:spLocks noChangeArrowheads="1"/>
          </p:cNvSpPr>
          <p:nvPr/>
        </p:nvSpPr>
        <p:spPr bwMode="auto">
          <a:xfrm>
            <a:off x="350838" y="3875088"/>
            <a:ext cx="262572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sz="1800" b="0" dirty="0">
                <a:solidFill>
                  <a:srgbClr val="000099"/>
                </a:solidFill>
                <a:latin typeface="+mn-ea"/>
              </a:rPr>
              <a:t>Smart community</a:t>
            </a:r>
          </a:p>
        </p:txBody>
      </p:sp>
      <p:pic>
        <p:nvPicPr>
          <p:cNvPr id="133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7975" y="2408238"/>
            <a:ext cx="555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5" name="Freeform 37"/>
          <p:cNvSpPr>
            <a:spLocks/>
          </p:cNvSpPr>
          <p:nvPr/>
        </p:nvSpPr>
        <p:spPr bwMode="auto">
          <a:xfrm rot="8817599" flipH="1" flipV="1">
            <a:off x="4206875" y="2687638"/>
            <a:ext cx="1474788" cy="201612"/>
          </a:xfrm>
          <a:custGeom>
            <a:avLst/>
            <a:gdLst>
              <a:gd name="T0" fmla="*/ 0 w 363"/>
              <a:gd name="T1" fmla="*/ 903275523 h 45"/>
              <a:gd name="T2" fmla="*/ 2147483647 w 363"/>
              <a:gd name="T3" fmla="*/ 0 h 45"/>
              <a:gd name="T4" fmla="*/ 2147483647 w 363"/>
              <a:gd name="T5" fmla="*/ 903275523 h 45"/>
              <a:gd name="T6" fmla="*/ 2147483647 w 363"/>
              <a:gd name="T7" fmla="*/ 0 h 45"/>
              <a:gd name="T8" fmla="*/ 0 w 363"/>
              <a:gd name="T9" fmla="*/ 903275523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"/>
              <a:gd name="T17" fmla="*/ 363 w 36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">
                <a:moveTo>
                  <a:pt x="0" y="45"/>
                </a:moveTo>
                <a:lnTo>
                  <a:pt x="181" y="0"/>
                </a:lnTo>
                <a:lnTo>
                  <a:pt x="136" y="45"/>
                </a:lnTo>
                <a:lnTo>
                  <a:pt x="363" y="0"/>
                </a:lnTo>
                <a:lnTo>
                  <a:pt x="0" y="45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3775075" y="1681163"/>
            <a:ext cx="842963" cy="588962"/>
            <a:chOff x="2378" y="1122"/>
            <a:chExt cx="531" cy="371"/>
          </a:xfrm>
        </p:grpSpPr>
        <p:pic>
          <p:nvPicPr>
            <p:cNvPr id="13376" name="Picture 36" descr="a2-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378" y="1122"/>
              <a:ext cx="37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7" name="AutoShape 91"/>
            <p:cNvSpPr>
              <a:spLocks noChangeArrowheads="1"/>
            </p:cNvSpPr>
            <p:nvPr/>
          </p:nvSpPr>
          <p:spPr bwMode="auto">
            <a:xfrm>
              <a:off x="2720" y="1267"/>
              <a:ext cx="189" cy="13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6592888" y="1470025"/>
            <a:ext cx="842962" cy="588963"/>
            <a:chOff x="2378" y="1122"/>
            <a:chExt cx="531" cy="371"/>
          </a:xfrm>
        </p:grpSpPr>
        <p:pic>
          <p:nvPicPr>
            <p:cNvPr id="13374" name="Picture 36" descr="a2-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378" y="1122"/>
              <a:ext cx="37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5" name="AutoShape 94"/>
            <p:cNvSpPr>
              <a:spLocks noChangeArrowheads="1"/>
            </p:cNvSpPr>
            <p:nvPr/>
          </p:nvSpPr>
          <p:spPr bwMode="auto">
            <a:xfrm>
              <a:off x="2720" y="1267"/>
              <a:ext cx="189" cy="13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ea"/>
              </a:endParaRPr>
            </a:p>
          </p:txBody>
        </p:sp>
      </p:grp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6584950" y="2460625"/>
            <a:ext cx="842963" cy="588963"/>
            <a:chOff x="2378" y="1122"/>
            <a:chExt cx="531" cy="371"/>
          </a:xfrm>
        </p:grpSpPr>
        <p:pic>
          <p:nvPicPr>
            <p:cNvPr id="13372" name="Picture 36" descr="a2-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378" y="1122"/>
              <a:ext cx="37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3" name="AutoShape 97"/>
            <p:cNvSpPr>
              <a:spLocks noChangeArrowheads="1"/>
            </p:cNvSpPr>
            <p:nvPr/>
          </p:nvSpPr>
          <p:spPr bwMode="auto">
            <a:xfrm>
              <a:off x="2720" y="1267"/>
              <a:ext cx="189" cy="13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ea"/>
              </a:endParaRPr>
            </a:p>
          </p:txBody>
        </p:sp>
      </p:grpSp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6589713" y="3414713"/>
            <a:ext cx="842962" cy="588962"/>
            <a:chOff x="2378" y="1122"/>
            <a:chExt cx="531" cy="371"/>
          </a:xfrm>
        </p:grpSpPr>
        <p:pic>
          <p:nvPicPr>
            <p:cNvPr id="13370" name="Picture 36" descr="a2-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378" y="1122"/>
              <a:ext cx="37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1" name="AutoShape 100"/>
            <p:cNvSpPr>
              <a:spLocks noChangeArrowheads="1"/>
            </p:cNvSpPr>
            <p:nvPr/>
          </p:nvSpPr>
          <p:spPr bwMode="auto">
            <a:xfrm>
              <a:off x="2720" y="1267"/>
              <a:ext cx="189" cy="13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ea"/>
              </a:endParaRPr>
            </a:p>
          </p:txBody>
        </p:sp>
      </p:grpSp>
      <p:grpSp>
        <p:nvGrpSpPr>
          <p:cNvPr id="13" name="Group 101"/>
          <p:cNvGrpSpPr>
            <a:grpSpLocks/>
          </p:cNvGrpSpPr>
          <p:nvPr/>
        </p:nvGrpSpPr>
        <p:grpSpPr bwMode="auto">
          <a:xfrm>
            <a:off x="6575425" y="4341813"/>
            <a:ext cx="842963" cy="588962"/>
            <a:chOff x="2378" y="1122"/>
            <a:chExt cx="531" cy="371"/>
          </a:xfrm>
        </p:grpSpPr>
        <p:pic>
          <p:nvPicPr>
            <p:cNvPr id="13368" name="Picture 36" descr="a2-0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378" y="1122"/>
              <a:ext cx="37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9" name="AutoShape 103"/>
            <p:cNvSpPr>
              <a:spLocks noChangeArrowheads="1"/>
            </p:cNvSpPr>
            <p:nvPr/>
          </p:nvSpPr>
          <p:spPr bwMode="auto">
            <a:xfrm>
              <a:off x="2720" y="1267"/>
              <a:ext cx="189" cy="13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200">
                <a:latin typeface="+mn-ea"/>
              </a:endParaRPr>
            </a:p>
          </p:txBody>
        </p:sp>
      </p:grpSp>
      <p:sp>
        <p:nvSpPr>
          <p:cNvPr id="13361" name="Line 104"/>
          <p:cNvSpPr>
            <a:spLocks noChangeShapeType="1"/>
          </p:cNvSpPr>
          <p:nvPr/>
        </p:nvSpPr>
        <p:spPr bwMode="auto">
          <a:xfrm>
            <a:off x="5956300" y="2520950"/>
            <a:ext cx="776288" cy="106203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 sz="1200">
              <a:latin typeface="+mn-ea"/>
            </a:endParaRPr>
          </a:p>
        </p:txBody>
      </p:sp>
      <p:sp>
        <p:nvSpPr>
          <p:cNvPr id="13362" name="Freeform 37"/>
          <p:cNvSpPr>
            <a:spLocks/>
          </p:cNvSpPr>
          <p:nvPr/>
        </p:nvSpPr>
        <p:spPr bwMode="auto">
          <a:xfrm rot="2817671" flipH="1" flipV="1">
            <a:off x="2026444" y="2405856"/>
            <a:ext cx="2243138" cy="212725"/>
          </a:xfrm>
          <a:custGeom>
            <a:avLst/>
            <a:gdLst>
              <a:gd name="T0" fmla="*/ 0 w 363"/>
              <a:gd name="T1" fmla="*/ 1005598347 h 45"/>
              <a:gd name="T2" fmla="*/ 2147483647 w 363"/>
              <a:gd name="T3" fmla="*/ 0 h 45"/>
              <a:gd name="T4" fmla="*/ 2147483647 w 363"/>
              <a:gd name="T5" fmla="*/ 1005598347 h 45"/>
              <a:gd name="T6" fmla="*/ 2147483647 w 363"/>
              <a:gd name="T7" fmla="*/ 0 h 45"/>
              <a:gd name="T8" fmla="*/ 0 w 363"/>
              <a:gd name="T9" fmla="*/ 10055983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"/>
              <a:gd name="T17" fmla="*/ 363 w 36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">
                <a:moveTo>
                  <a:pt x="0" y="45"/>
                </a:moveTo>
                <a:lnTo>
                  <a:pt x="181" y="0"/>
                </a:lnTo>
                <a:lnTo>
                  <a:pt x="136" y="45"/>
                </a:lnTo>
                <a:lnTo>
                  <a:pt x="363" y="0"/>
                </a:lnTo>
                <a:lnTo>
                  <a:pt x="0" y="45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3363" name="Freeform 37"/>
          <p:cNvSpPr>
            <a:spLocks/>
          </p:cNvSpPr>
          <p:nvPr/>
        </p:nvSpPr>
        <p:spPr bwMode="auto">
          <a:xfrm rot="2070159" flipH="1" flipV="1">
            <a:off x="1570038" y="2736850"/>
            <a:ext cx="2243137" cy="212725"/>
          </a:xfrm>
          <a:custGeom>
            <a:avLst/>
            <a:gdLst>
              <a:gd name="T0" fmla="*/ 0 w 363"/>
              <a:gd name="T1" fmla="*/ 1005598347 h 45"/>
              <a:gd name="T2" fmla="*/ 2147483647 w 363"/>
              <a:gd name="T3" fmla="*/ 0 h 45"/>
              <a:gd name="T4" fmla="*/ 2147483647 w 363"/>
              <a:gd name="T5" fmla="*/ 1005598347 h 45"/>
              <a:gd name="T6" fmla="*/ 2147483647 w 363"/>
              <a:gd name="T7" fmla="*/ 0 h 45"/>
              <a:gd name="T8" fmla="*/ 0 w 363"/>
              <a:gd name="T9" fmla="*/ 10055983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"/>
              <a:gd name="T17" fmla="*/ 363 w 36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">
                <a:moveTo>
                  <a:pt x="0" y="45"/>
                </a:moveTo>
                <a:lnTo>
                  <a:pt x="181" y="0"/>
                </a:lnTo>
                <a:lnTo>
                  <a:pt x="136" y="45"/>
                </a:lnTo>
                <a:lnTo>
                  <a:pt x="363" y="0"/>
                </a:lnTo>
                <a:lnTo>
                  <a:pt x="0" y="45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3364" name="Freeform 37"/>
          <p:cNvSpPr>
            <a:spLocks/>
          </p:cNvSpPr>
          <p:nvPr/>
        </p:nvSpPr>
        <p:spPr bwMode="auto">
          <a:xfrm rot="1371794" flipH="1" flipV="1">
            <a:off x="2457450" y="3360738"/>
            <a:ext cx="1084263" cy="153987"/>
          </a:xfrm>
          <a:custGeom>
            <a:avLst/>
            <a:gdLst>
              <a:gd name="T0" fmla="*/ 0 w 363"/>
              <a:gd name="T1" fmla="*/ 526933248 h 45"/>
              <a:gd name="T2" fmla="*/ 1614858898 w 363"/>
              <a:gd name="T3" fmla="*/ 0 h 45"/>
              <a:gd name="T4" fmla="*/ 1213373932 w 363"/>
              <a:gd name="T5" fmla="*/ 526933248 h 45"/>
              <a:gd name="T6" fmla="*/ 2147483647 w 363"/>
              <a:gd name="T7" fmla="*/ 0 h 45"/>
              <a:gd name="T8" fmla="*/ 0 w 363"/>
              <a:gd name="T9" fmla="*/ 526933248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"/>
              <a:gd name="T17" fmla="*/ 363 w 36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">
                <a:moveTo>
                  <a:pt x="0" y="45"/>
                </a:moveTo>
                <a:lnTo>
                  <a:pt x="181" y="0"/>
                </a:lnTo>
                <a:lnTo>
                  <a:pt x="136" y="45"/>
                </a:lnTo>
                <a:lnTo>
                  <a:pt x="363" y="0"/>
                </a:lnTo>
                <a:lnTo>
                  <a:pt x="0" y="45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13365" name="Freeform 37"/>
          <p:cNvSpPr>
            <a:spLocks/>
          </p:cNvSpPr>
          <p:nvPr/>
        </p:nvSpPr>
        <p:spPr bwMode="auto">
          <a:xfrm rot="-2096519" flipH="1" flipV="1">
            <a:off x="2008188" y="4500563"/>
            <a:ext cx="2243137" cy="212725"/>
          </a:xfrm>
          <a:custGeom>
            <a:avLst/>
            <a:gdLst>
              <a:gd name="T0" fmla="*/ 0 w 363"/>
              <a:gd name="T1" fmla="*/ 1005598347 h 45"/>
              <a:gd name="T2" fmla="*/ 2147483647 w 363"/>
              <a:gd name="T3" fmla="*/ 0 h 45"/>
              <a:gd name="T4" fmla="*/ 2147483647 w 363"/>
              <a:gd name="T5" fmla="*/ 1005598347 h 45"/>
              <a:gd name="T6" fmla="*/ 2147483647 w 363"/>
              <a:gd name="T7" fmla="*/ 0 h 45"/>
              <a:gd name="T8" fmla="*/ 0 w 363"/>
              <a:gd name="T9" fmla="*/ 10055983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3"/>
              <a:gd name="T16" fmla="*/ 0 h 45"/>
              <a:gd name="T17" fmla="*/ 363 w 363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3" h="45">
                <a:moveTo>
                  <a:pt x="0" y="45"/>
                </a:moveTo>
                <a:lnTo>
                  <a:pt x="181" y="0"/>
                </a:lnTo>
                <a:lnTo>
                  <a:pt x="136" y="45"/>
                </a:lnTo>
                <a:lnTo>
                  <a:pt x="363" y="0"/>
                </a:lnTo>
                <a:lnTo>
                  <a:pt x="0" y="45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pic>
        <p:nvPicPr>
          <p:cNvPr id="13366" name="Picture 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3213" y="3294063"/>
            <a:ext cx="1096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7" name="Picture 1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5" y="4205288"/>
            <a:ext cx="3344863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4283968" y="4221088"/>
            <a:ext cx="2160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dirty="0" smtClean="0"/>
              <a:t>In-vehicle Wireless </a:t>
            </a:r>
            <a:r>
              <a:rPr lang="en-US" altLang="zh-CN" sz="1200" dirty="0"/>
              <a:t>communication</a:t>
            </a:r>
            <a:endParaRPr lang="zh-CN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4538" cy="446087"/>
          </a:xfrm>
        </p:spPr>
        <p:txBody>
          <a:bodyPr/>
          <a:lstStyle/>
          <a:p>
            <a:r>
              <a:rPr lang="en-US" dirty="0" smtClean="0"/>
              <a:t>Killer Applications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78777" y="1139346"/>
            <a:ext cx="4331677" cy="4972050"/>
          </a:xfrm>
        </p:spPr>
        <p:txBody>
          <a:bodyPr/>
          <a:lstStyle/>
          <a:p>
            <a:r>
              <a:rPr lang="en-US" sz="1800" dirty="0" smtClean="0"/>
              <a:t>Fun</a:t>
            </a:r>
          </a:p>
          <a:p>
            <a:pPr lvl="1"/>
            <a:r>
              <a:rPr lang="en-US" sz="1800" dirty="0" smtClean="0"/>
              <a:t>Performance</a:t>
            </a:r>
          </a:p>
          <a:p>
            <a:pPr lvl="1"/>
            <a:r>
              <a:rPr lang="en-US" sz="1800" dirty="0" smtClean="0"/>
              <a:t>Driver assistance</a:t>
            </a:r>
          </a:p>
          <a:p>
            <a:r>
              <a:rPr lang="en-US" sz="1800" dirty="0" smtClean="0"/>
              <a:t>Safety</a:t>
            </a:r>
          </a:p>
          <a:p>
            <a:pPr lvl="1"/>
            <a:r>
              <a:rPr lang="en-US" sz="1800" dirty="0" smtClean="0"/>
              <a:t>Accident avoidance</a:t>
            </a:r>
          </a:p>
          <a:p>
            <a:pPr lvl="1"/>
            <a:r>
              <a:rPr lang="en-US" sz="1800" dirty="0" smtClean="0"/>
              <a:t>Occupant protection</a:t>
            </a:r>
          </a:p>
          <a:p>
            <a:pPr lvl="1"/>
            <a:r>
              <a:rPr lang="en-US" sz="1800" dirty="0" smtClean="0"/>
              <a:t>Reliability</a:t>
            </a:r>
          </a:p>
          <a:p>
            <a:pPr lvl="1"/>
            <a:r>
              <a:rPr lang="en-US" sz="1800" dirty="0" smtClean="0"/>
              <a:t>Out of Area notification</a:t>
            </a:r>
          </a:p>
          <a:p>
            <a:pPr lvl="1"/>
            <a:r>
              <a:rPr lang="en-US" sz="1800" dirty="0" smtClean="0"/>
              <a:t>Alertness: lane departure, speed limit</a:t>
            </a:r>
          </a:p>
          <a:p>
            <a:r>
              <a:rPr lang="en-US" sz="1800" dirty="0" smtClean="0"/>
              <a:t>Sustainable</a:t>
            </a:r>
          </a:p>
          <a:p>
            <a:pPr lvl="1"/>
            <a:r>
              <a:rPr lang="en-US" sz="1800" dirty="0" smtClean="0"/>
              <a:t>Low impact on the environment</a:t>
            </a:r>
          </a:p>
          <a:p>
            <a:pPr lvl="1"/>
            <a:r>
              <a:rPr lang="en-US" sz="1800" dirty="0" smtClean="0"/>
              <a:t>Production, use and recycle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14875" y="977900"/>
            <a:ext cx="4106863" cy="5110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 Condition Awareness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Automatic notification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Autonomous operation in medical emergency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Integrated medical sensing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Diagnostic Steering Wheel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Management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Traffic Conditions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Weather / Temperature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Oxygen sensoring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Traffic Signals / 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Hybrid Energy Usage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Improved Navigation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Intelligent / Safe routing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Parking lot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7000"/>
              </a:lnSpc>
            </a:pPr>
            <a:r>
              <a:rPr lang="en-US" altLang="ja-JP" smtClean="0">
                <a:ea typeface="ＭＳ Ｐゴシック" pitchFamily="34" charset="-128"/>
              </a:rPr>
              <a:t>Remote Control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宋体" charset="-122"/>
              </a:rPr>
              <a:t>ESCK in cellular mobile terminal allows the driver to remote control the vehicle from outside the car, even he is very far from the vehicle. 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宋体" charset="-122"/>
              </a:rPr>
              <a:t>Locking and unlocking doors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宋体" charset="-122"/>
              </a:rPr>
              <a:t>Pre-starting, adjusting the temperature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ＭＳ Ｐゴシック" pitchFamily="34" charset="-128"/>
              </a:rPr>
              <a:t>Activate/deactivate functions based on acquired information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ＭＳ Ｐゴシック" pitchFamily="34" charset="-128"/>
              </a:rPr>
              <a:t>Remote Parking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650" y="3049588"/>
            <a:ext cx="2598738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888" y="3429000"/>
            <a:ext cx="48577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7000"/>
              </a:lnSpc>
            </a:pPr>
            <a:r>
              <a:rPr lang="en-US" altLang="ja-JP" smtClean="0">
                <a:ea typeface="ＭＳ Ｐゴシック" pitchFamily="34" charset="-128"/>
              </a:rPr>
              <a:t>Location Tracking and Discovery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364538" cy="51101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 smtClean="0"/>
              <a:t>The driver can request the vehicle to send the location information via cellular network, and display the location information on the mobile terminal to enable it to be found easily.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ja-JP" dirty="0" smtClean="0">
                <a:ea typeface="+mn-ea"/>
                <a:cs typeface="+mn-cs"/>
              </a:rPr>
              <a:t>Car was stolen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 smtClean="0"/>
              <a:t>Illegal parking towed by police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 smtClean="0"/>
              <a:t>Car parked by somebody else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ja-JP" dirty="0" smtClean="0">
                <a:ea typeface="ＭＳ Ｐゴシック" charset="-128"/>
              </a:rPr>
              <a:t>Find the rental car by remotely leasing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ja-JP" dirty="0" smtClean="0">
                <a:ea typeface="ＭＳ Ｐゴシック" charset="-128"/>
              </a:rPr>
              <a:t>Forgot the parking place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ja-JP" dirty="0" smtClean="0">
                <a:ea typeface="ＭＳ Ｐゴシック" charset="-128"/>
              </a:rPr>
              <a:t>…</a:t>
            </a: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138363"/>
            <a:ext cx="29972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7000"/>
              </a:lnSpc>
            </a:pPr>
            <a:r>
              <a:rPr lang="en-US" altLang="ja-JP" dirty="0" smtClean="0">
                <a:solidFill>
                  <a:srgbClr val="0033CC"/>
                </a:solidFill>
                <a:ea typeface="ＭＳ Ｐゴシック" pitchFamily="34" charset="-128"/>
              </a:rPr>
              <a:t>Wireless Vehicle communications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00125"/>
            <a:ext cx="43259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656013"/>
            <a:ext cx="432593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063" y="3656013"/>
            <a:ext cx="42957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063" y="1000125"/>
            <a:ext cx="43243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宋体" charset="-122"/>
              </a:rPr>
              <a:t>V2V, V2R, V2C communications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宋体" charset="-122"/>
              </a:rPr>
              <a:t>Monitor the distance between vehicles, warn the driver the short distance and initiates emergency braking.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宋体" charset="-122"/>
              </a:rPr>
              <a:t>Exchange the information of dangerous spots of the road, warn the driver to avoid the potential accidents.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宋体" charset="-122"/>
              </a:rPr>
              <a:t>Interactive with service center for the real-time traffic, identify a shortest or fastest route.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smtClean="0">
                <a:ea typeface="宋体" charset="-122"/>
              </a:rPr>
              <a:t>Intelligent parking: detect the parking position, monitor the distance, display information to help parking.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Collaboration Partner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2968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178609"/>
            <a:ext cx="160502" cy="35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443" tIns="39722" rIns="79443" bIns="39722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3"/>
          <p:cNvGraphicFramePr>
            <a:graphicFrameLocks noChangeAspect="1"/>
          </p:cNvGraphicFramePr>
          <p:nvPr/>
        </p:nvGraphicFramePr>
        <p:xfrm>
          <a:off x="425391" y="1379394"/>
          <a:ext cx="2499013" cy="4663440"/>
        </p:xfrm>
        <a:graphic>
          <a:graphicData uri="http://schemas.openxmlformats.org/presentationml/2006/ole">
            <p:oleObj spid="_x0000_s4098" name="Visio" r:id="rId4" imgW="7539080" imgH="9811426" progId="Visio.Drawing.11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2916785" y="1803343"/>
          <a:ext cx="6013884" cy="3234170"/>
        </p:xfrm>
        <a:graphic>
          <a:graphicData uri="http://schemas.openxmlformats.org/presentationml/2006/ole">
            <p:oleObj spid="_x0000_s4099" name="Visio" r:id="rId5" imgW="6629638" imgH="3019369" progId="Visio.Drawing.11">
              <p:embed/>
            </p:oleObj>
          </a:graphicData>
        </a:graphic>
      </p:graphicFrame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117445" y="6116090"/>
            <a:ext cx="992204" cy="2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443" tIns="39722" rIns="79443" bIns="39722">
            <a:spAutoFit/>
          </a:bodyPr>
          <a:lstStyle/>
          <a:p>
            <a:r>
              <a:rPr lang="en-US" altLang="zh-CN" sz="1200" dirty="0"/>
              <a:t>802.11p unit</a:t>
            </a:r>
            <a:endParaRPr lang="zh-CN" altLang="en-US" sz="1200" dirty="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457081" y="5338331"/>
            <a:ext cx="2534568" cy="26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443" tIns="39722" rIns="79443" bIns="39722">
            <a:spAutoFit/>
          </a:bodyPr>
          <a:lstStyle/>
          <a:p>
            <a:r>
              <a:rPr lang="en-US" altLang="zh-CN" sz="1200" dirty="0"/>
              <a:t>802.11p demo system(OBU &amp; RSU)</a:t>
            </a:r>
            <a:endParaRPr lang="zh-CN" altLang="en-US" sz="1200" dirty="0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4538" cy="446087"/>
          </a:xfrm>
        </p:spPr>
        <p:txBody>
          <a:bodyPr/>
          <a:lstStyle/>
          <a:p>
            <a:pPr defTabSz="914423"/>
            <a:r>
              <a:rPr lang="en-US" altLang="zh-CN" dirty="0" smtClean="0"/>
              <a:t>Demo System Diagram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794580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615" y="1449532"/>
            <a:ext cx="2822817" cy="24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3420" y="2297430"/>
            <a:ext cx="3131385" cy="233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365" y="3711114"/>
            <a:ext cx="2994244" cy="2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对象 1"/>
          <p:cNvGraphicFramePr>
            <a:graphicFrameLocks noChangeAspect="1"/>
          </p:cNvGraphicFramePr>
          <p:nvPr/>
        </p:nvGraphicFramePr>
        <p:xfrm>
          <a:off x="101586" y="2657476"/>
          <a:ext cx="4758029" cy="2559281"/>
        </p:xfrm>
        <a:graphic>
          <a:graphicData uri="http://schemas.openxmlformats.org/presentationml/2006/ole">
            <p:oleObj spid="_x0000_s6146" name="Visio" r:id="rId7" imgW="6629638" imgH="3019369" progId="Visio.Drawing.11">
              <p:embed/>
            </p:oleObj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4538" cy="446087"/>
          </a:xfrm>
        </p:spPr>
        <p:txBody>
          <a:bodyPr/>
          <a:lstStyle/>
          <a:p>
            <a:pPr marL="343426" indent="-343426" defTabSz="914423">
              <a:lnSpc>
                <a:spcPct val="110000"/>
              </a:lnSpc>
              <a:spcBef>
                <a:spcPts val="1043"/>
              </a:spcBef>
              <a:spcAft>
                <a:spcPct val="20000"/>
              </a:spcAft>
            </a:pPr>
            <a:r>
              <a:rPr lang="en-US" altLang="zh-CN" dirty="0" smtClean="0"/>
              <a:t>Demo System Integration &amp; Road test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1794580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ESCK Demo Scenarios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364538" cy="5110163"/>
          </a:xfrm>
        </p:spPr>
        <p:txBody>
          <a:bodyPr/>
          <a:lstStyle/>
          <a:p>
            <a:pPr marL="457200" indent="-457200" defTabSz="1052513" eaLnBrk="0" hangingPunct="0">
              <a:buFont typeface="Wingdings" pitchFamily="2" charset="2"/>
              <a:buChar char="l"/>
              <a:defRPr/>
            </a:pPr>
            <a:r>
              <a:rPr lang="en-US" altLang="zh-CN" dirty="0" smtClean="0"/>
              <a:t>Control vehicle from cell phone</a:t>
            </a:r>
          </a:p>
          <a:p>
            <a:pPr marL="457200" indent="-457200" defTabSz="1052513" eaLnBrk="0" hangingPunct="0">
              <a:buFont typeface="Wingdings" pitchFamily="2" charset="2"/>
              <a:buChar char="l"/>
              <a:defRPr/>
            </a:pPr>
            <a:r>
              <a:rPr lang="en-US" altLang="zh-CN" dirty="0" smtClean="0"/>
              <a:t>Control vehicle from internet</a:t>
            </a:r>
          </a:p>
          <a:p>
            <a:endParaRPr lang="zh-CN" alt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39552" y="1772816"/>
            <a:ext cx="8200306" cy="4679950"/>
            <a:chOff x="1439863" y="1692275"/>
            <a:chExt cx="9820275" cy="4679950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5097463" y="2408237"/>
              <a:ext cx="1465262" cy="1399126"/>
              <a:chOff x="1425" y="2770"/>
              <a:chExt cx="791" cy="658"/>
            </a:xfrm>
          </p:grpSpPr>
          <p:sp>
            <p:nvSpPr>
              <p:cNvPr id="6" name="AutoShape 5"/>
              <p:cNvSpPr>
                <a:spLocks noChangeArrowheads="1"/>
              </p:cNvSpPr>
              <p:nvPr/>
            </p:nvSpPr>
            <p:spPr bwMode="auto">
              <a:xfrm rot="5400000">
                <a:off x="1701" y="3168"/>
                <a:ext cx="240" cy="280"/>
              </a:xfrm>
              <a:prstGeom prst="flowChartDelay">
                <a:avLst/>
              </a:prstGeom>
              <a:gradFill rotWithShape="1">
                <a:gsLst>
                  <a:gs pos="0">
                    <a:srgbClr val="353535"/>
                  </a:gs>
                  <a:gs pos="50000">
                    <a:schemeClr val="bg2"/>
                  </a:gs>
                  <a:gs pos="100000">
                    <a:srgbClr val="353535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zh-CN" sz="1400">
                  <a:ea typeface="宋体" pitchFamily="2" charset="-122"/>
                </a:endParaRPr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425" y="3070"/>
                <a:ext cx="791" cy="194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sz="1400"/>
              </a:p>
            </p:txBody>
          </p:sp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5" y="2770"/>
                <a:ext cx="459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1543" y="3039"/>
                <a:ext cx="158" cy="187"/>
                <a:chOff x="4286" y="2887"/>
                <a:chExt cx="886" cy="1108"/>
              </a:xfrm>
            </p:grpSpPr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4374" y="2887"/>
                  <a:ext cx="798" cy="1108"/>
                </a:xfrm>
                <a:custGeom>
                  <a:avLst/>
                  <a:gdLst>
                    <a:gd name="T0" fmla="*/ 0 w 511"/>
                    <a:gd name="T1" fmla="*/ 0 h 709"/>
                    <a:gd name="T2" fmla="*/ 9014 w 511"/>
                    <a:gd name="T3" fmla="*/ 5052 h 709"/>
                    <a:gd name="T4" fmla="*/ 11033 w 511"/>
                    <a:gd name="T5" fmla="*/ 2022 h 709"/>
                    <a:gd name="T6" fmla="*/ 16057 w 511"/>
                    <a:gd name="T7" fmla="*/ 5052 h 709"/>
                    <a:gd name="T8" fmla="*/ 16057 w 511"/>
                    <a:gd name="T9" fmla="*/ 7087 h 709"/>
                    <a:gd name="T10" fmla="*/ 18076 w 511"/>
                    <a:gd name="T11" fmla="*/ 8084 h 709"/>
                    <a:gd name="T12" fmla="*/ 18076 w 511"/>
                    <a:gd name="T13" fmla="*/ 25228 h 709"/>
                    <a:gd name="T14" fmla="*/ 0 w 511"/>
                    <a:gd name="T15" fmla="*/ 15123 h 709"/>
                    <a:gd name="T16" fmla="*/ 0 w 511"/>
                    <a:gd name="T17" fmla="*/ 0 h 7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11"/>
                    <a:gd name="T28" fmla="*/ 0 h 709"/>
                    <a:gd name="T29" fmla="*/ 511 w 511"/>
                    <a:gd name="T30" fmla="*/ 709 h 7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11" h="709">
                      <a:moveTo>
                        <a:pt x="0" y="0"/>
                      </a:moveTo>
                      <a:lnTo>
                        <a:pt x="255" y="142"/>
                      </a:lnTo>
                      <a:lnTo>
                        <a:pt x="312" y="57"/>
                      </a:lnTo>
                      <a:lnTo>
                        <a:pt x="454" y="142"/>
                      </a:lnTo>
                      <a:lnTo>
                        <a:pt x="454" y="199"/>
                      </a:lnTo>
                      <a:lnTo>
                        <a:pt x="511" y="227"/>
                      </a:lnTo>
                      <a:lnTo>
                        <a:pt x="511" y="709"/>
                      </a:lnTo>
                      <a:lnTo>
                        <a:pt x="0" y="4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400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286" y="2931"/>
                  <a:ext cx="797" cy="1064"/>
                </a:xfrm>
                <a:custGeom>
                  <a:avLst/>
                  <a:gdLst>
                    <a:gd name="T0" fmla="*/ 0 w 510"/>
                    <a:gd name="T1" fmla="*/ 0 h 681"/>
                    <a:gd name="T2" fmla="*/ 0 w 510"/>
                    <a:gd name="T3" fmla="*/ 15137 h 681"/>
                    <a:gd name="T4" fmla="*/ 18148 w 510"/>
                    <a:gd name="T5" fmla="*/ 24181 h 681"/>
                    <a:gd name="T6" fmla="*/ 18148 w 510"/>
                    <a:gd name="T7" fmla="*/ 9093 h 681"/>
                    <a:gd name="T8" fmla="*/ 14108 w 510"/>
                    <a:gd name="T9" fmla="*/ 7067 h 681"/>
                    <a:gd name="T10" fmla="*/ 13097 w 510"/>
                    <a:gd name="T11" fmla="*/ 9093 h 681"/>
                    <a:gd name="T12" fmla="*/ 10069 w 510"/>
                    <a:gd name="T13" fmla="*/ 7067 h 681"/>
                    <a:gd name="T14" fmla="*/ 9090 w 510"/>
                    <a:gd name="T15" fmla="*/ 5045 h 681"/>
                    <a:gd name="T16" fmla="*/ 0 w 510"/>
                    <a:gd name="T17" fmla="*/ 0 h 6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10"/>
                    <a:gd name="T28" fmla="*/ 0 h 681"/>
                    <a:gd name="T29" fmla="*/ 510 w 510"/>
                    <a:gd name="T30" fmla="*/ 681 h 6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10" h="681">
                      <a:moveTo>
                        <a:pt x="0" y="0"/>
                      </a:moveTo>
                      <a:lnTo>
                        <a:pt x="0" y="426"/>
                      </a:lnTo>
                      <a:lnTo>
                        <a:pt x="510" y="681"/>
                      </a:lnTo>
                      <a:lnTo>
                        <a:pt x="510" y="256"/>
                      </a:lnTo>
                      <a:lnTo>
                        <a:pt x="397" y="199"/>
                      </a:lnTo>
                      <a:lnTo>
                        <a:pt x="368" y="256"/>
                      </a:lnTo>
                      <a:lnTo>
                        <a:pt x="283" y="199"/>
                      </a:lnTo>
                      <a:lnTo>
                        <a:pt x="255" y="1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400"/>
                </a:p>
              </p:txBody>
            </p:sp>
          </p:grp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484" y="3039"/>
                <a:ext cx="157" cy="186"/>
                <a:chOff x="567" y="2866"/>
                <a:chExt cx="886" cy="1108"/>
              </a:xfrm>
            </p:grpSpPr>
            <p:sp>
              <p:nvSpPr>
                <p:cNvPr id="12" name="Freeform 13"/>
                <p:cNvSpPr>
                  <a:spLocks/>
                </p:cNvSpPr>
                <p:nvPr/>
              </p:nvSpPr>
              <p:spPr bwMode="auto">
                <a:xfrm>
                  <a:off x="655" y="2866"/>
                  <a:ext cx="798" cy="1108"/>
                </a:xfrm>
                <a:custGeom>
                  <a:avLst/>
                  <a:gdLst>
                    <a:gd name="T0" fmla="*/ 0 w 511"/>
                    <a:gd name="T1" fmla="*/ 0 h 709"/>
                    <a:gd name="T2" fmla="*/ 9014 w 511"/>
                    <a:gd name="T3" fmla="*/ 5052 h 709"/>
                    <a:gd name="T4" fmla="*/ 11033 w 511"/>
                    <a:gd name="T5" fmla="*/ 2022 h 709"/>
                    <a:gd name="T6" fmla="*/ 16057 w 511"/>
                    <a:gd name="T7" fmla="*/ 5052 h 709"/>
                    <a:gd name="T8" fmla="*/ 16057 w 511"/>
                    <a:gd name="T9" fmla="*/ 7087 h 709"/>
                    <a:gd name="T10" fmla="*/ 18076 w 511"/>
                    <a:gd name="T11" fmla="*/ 8084 h 709"/>
                    <a:gd name="T12" fmla="*/ 18076 w 511"/>
                    <a:gd name="T13" fmla="*/ 25228 h 709"/>
                    <a:gd name="T14" fmla="*/ 0 w 511"/>
                    <a:gd name="T15" fmla="*/ 15123 h 709"/>
                    <a:gd name="T16" fmla="*/ 0 w 511"/>
                    <a:gd name="T17" fmla="*/ 0 h 7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11"/>
                    <a:gd name="T28" fmla="*/ 0 h 709"/>
                    <a:gd name="T29" fmla="*/ 511 w 511"/>
                    <a:gd name="T30" fmla="*/ 709 h 7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11" h="709">
                      <a:moveTo>
                        <a:pt x="0" y="0"/>
                      </a:moveTo>
                      <a:lnTo>
                        <a:pt x="255" y="142"/>
                      </a:lnTo>
                      <a:lnTo>
                        <a:pt x="312" y="57"/>
                      </a:lnTo>
                      <a:lnTo>
                        <a:pt x="454" y="142"/>
                      </a:lnTo>
                      <a:lnTo>
                        <a:pt x="454" y="199"/>
                      </a:lnTo>
                      <a:lnTo>
                        <a:pt x="511" y="227"/>
                      </a:lnTo>
                      <a:lnTo>
                        <a:pt x="511" y="709"/>
                      </a:lnTo>
                      <a:lnTo>
                        <a:pt x="0" y="4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400"/>
                </a:p>
              </p:txBody>
            </p:sp>
            <p:sp>
              <p:nvSpPr>
                <p:cNvPr id="13" name="Freeform 14"/>
                <p:cNvSpPr>
                  <a:spLocks/>
                </p:cNvSpPr>
                <p:nvPr/>
              </p:nvSpPr>
              <p:spPr bwMode="auto">
                <a:xfrm>
                  <a:off x="567" y="2910"/>
                  <a:ext cx="797" cy="1064"/>
                </a:xfrm>
                <a:custGeom>
                  <a:avLst/>
                  <a:gdLst>
                    <a:gd name="T0" fmla="*/ 0 w 510"/>
                    <a:gd name="T1" fmla="*/ 0 h 681"/>
                    <a:gd name="T2" fmla="*/ 0 w 510"/>
                    <a:gd name="T3" fmla="*/ 15137 h 681"/>
                    <a:gd name="T4" fmla="*/ 18148 w 510"/>
                    <a:gd name="T5" fmla="*/ 24181 h 681"/>
                    <a:gd name="T6" fmla="*/ 18148 w 510"/>
                    <a:gd name="T7" fmla="*/ 9093 h 681"/>
                    <a:gd name="T8" fmla="*/ 14108 w 510"/>
                    <a:gd name="T9" fmla="*/ 7067 h 681"/>
                    <a:gd name="T10" fmla="*/ 13097 w 510"/>
                    <a:gd name="T11" fmla="*/ 9093 h 681"/>
                    <a:gd name="T12" fmla="*/ 10069 w 510"/>
                    <a:gd name="T13" fmla="*/ 7067 h 681"/>
                    <a:gd name="T14" fmla="*/ 9090 w 510"/>
                    <a:gd name="T15" fmla="*/ 5045 h 681"/>
                    <a:gd name="T16" fmla="*/ 0 w 510"/>
                    <a:gd name="T17" fmla="*/ 0 h 6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10"/>
                    <a:gd name="T28" fmla="*/ 0 h 681"/>
                    <a:gd name="T29" fmla="*/ 510 w 510"/>
                    <a:gd name="T30" fmla="*/ 681 h 6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10" h="681">
                      <a:moveTo>
                        <a:pt x="0" y="0"/>
                      </a:moveTo>
                      <a:lnTo>
                        <a:pt x="0" y="426"/>
                      </a:lnTo>
                      <a:lnTo>
                        <a:pt x="510" y="681"/>
                      </a:lnTo>
                      <a:lnTo>
                        <a:pt x="510" y="256"/>
                      </a:lnTo>
                      <a:lnTo>
                        <a:pt x="397" y="199"/>
                      </a:lnTo>
                      <a:lnTo>
                        <a:pt x="368" y="256"/>
                      </a:lnTo>
                      <a:lnTo>
                        <a:pt x="283" y="199"/>
                      </a:lnTo>
                      <a:lnTo>
                        <a:pt x="255" y="1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sz="1400"/>
                </a:p>
              </p:txBody>
            </p:sp>
          </p:grpSp>
          <p:sp>
            <p:nvSpPr>
              <p:cNvPr id="11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72" y="3287"/>
                <a:ext cx="498" cy="84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33333"/>
                  </a:avLst>
                </a:prstTxWarp>
              </a:bodyPr>
              <a:lstStyle/>
              <a:p>
                <a:pPr algn="ctr"/>
                <a:endParaRPr lang="zh-CN" altLang="en-US" sz="14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黑体"/>
                  <a:ea typeface="黑体"/>
                </a:endParaRPr>
              </a:p>
            </p:txBody>
          </p:sp>
        </p:grp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3463925" y="3681413"/>
              <a:ext cx="13096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655F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GPRS/3G</a:t>
              </a:r>
            </a:p>
          </p:txBody>
        </p:sp>
        <p:pic>
          <p:nvPicPr>
            <p:cNvPr id="17" name="Picture 4" descr="C:\Documents and Settings\Administrator\桌面\dddddddddddddddddd_0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897975">
              <a:off x="6519863" y="2925763"/>
              <a:ext cx="909637" cy="66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 descr="C:\Documents and Settings\Administrator\桌面\dddddddddddddddddd_0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9863" y="4560888"/>
              <a:ext cx="3025775" cy="166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32"/>
            <p:cNvSpPr>
              <a:spLocks noChangeShapeType="1"/>
            </p:cNvSpPr>
            <p:nvPr/>
          </p:nvSpPr>
          <p:spPr bwMode="auto">
            <a:xfrm flipV="1">
              <a:off x="4117975" y="3556000"/>
              <a:ext cx="914400" cy="1057275"/>
            </a:xfrm>
            <a:prstGeom prst="line">
              <a:avLst/>
            </a:prstGeom>
            <a:noFill/>
            <a:ln w="38100">
              <a:solidFill>
                <a:srgbClr val="655FE3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1400"/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3203575" y="4613275"/>
              <a:ext cx="1239838" cy="1117600"/>
              <a:chOff x="1953" y="571"/>
              <a:chExt cx="1045" cy="1045"/>
            </a:xfrm>
          </p:grpSpPr>
          <p:grpSp>
            <p:nvGrpSpPr>
              <p:cNvPr id="21" name="Group 67"/>
              <p:cNvGrpSpPr>
                <a:grpSpLocks/>
              </p:cNvGrpSpPr>
              <p:nvPr/>
            </p:nvGrpSpPr>
            <p:grpSpPr bwMode="auto">
              <a:xfrm>
                <a:off x="1953" y="571"/>
                <a:ext cx="1045" cy="1045"/>
                <a:chOff x="1824" y="1043"/>
                <a:chExt cx="871" cy="217"/>
              </a:xfrm>
            </p:grpSpPr>
            <p:sp>
              <p:nvSpPr>
                <p:cNvPr id="30" name="Oval 68"/>
                <p:cNvSpPr>
                  <a:spLocks noChangeArrowheads="1"/>
                </p:cNvSpPr>
                <p:nvPr/>
              </p:nvSpPr>
              <p:spPr bwMode="gray">
                <a:xfrm>
                  <a:off x="1824" y="1043"/>
                  <a:ext cx="871" cy="2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accent1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Oval 69"/>
                <p:cNvSpPr>
                  <a:spLocks noChangeArrowheads="1"/>
                </p:cNvSpPr>
                <p:nvPr/>
              </p:nvSpPr>
              <p:spPr bwMode="gray">
                <a:xfrm>
                  <a:off x="1824" y="1043"/>
                  <a:ext cx="871" cy="21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alpha val="32001"/>
                      </a:schemeClr>
                    </a:gs>
                    <a:gs pos="100000">
                      <a:srgbClr val="2A5223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zh-CN" sz="1400"/>
                </a:p>
              </p:txBody>
            </p:sp>
          </p:grpSp>
          <p:sp>
            <p:nvSpPr>
              <p:cNvPr id="22" name="Oval 71"/>
              <p:cNvSpPr>
                <a:spLocks noChangeArrowheads="1"/>
              </p:cNvSpPr>
              <p:nvPr/>
            </p:nvSpPr>
            <p:spPr bwMode="gray">
              <a:xfrm>
                <a:off x="1953" y="571"/>
                <a:ext cx="1045" cy="1045"/>
              </a:xfrm>
              <a:prstGeom prst="ellipse">
                <a:avLst/>
              </a:prstGeom>
              <a:solidFill>
                <a:srgbClr val="6699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sz="1400"/>
              </a:p>
            </p:txBody>
          </p:sp>
          <p:sp>
            <p:nvSpPr>
              <p:cNvPr id="23" name="Oval 72"/>
              <p:cNvSpPr>
                <a:spLocks noChangeArrowheads="1"/>
              </p:cNvSpPr>
              <p:nvPr/>
            </p:nvSpPr>
            <p:spPr bwMode="gray">
              <a:xfrm>
                <a:off x="1953" y="571"/>
                <a:ext cx="1045" cy="1045"/>
              </a:xfrm>
              <a:prstGeom prst="ellipse">
                <a:avLst/>
              </a:prstGeom>
              <a:solidFill>
                <a:srgbClr val="003366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sz="1400"/>
              </a:p>
            </p:txBody>
          </p:sp>
          <p:sp>
            <p:nvSpPr>
              <p:cNvPr id="24" name="Oval 74"/>
              <p:cNvSpPr>
                <a:spLocks noChangeArrowheads="1"/>
              </p:cNvSpPr>
              <p:nvPr/>
            </p:nvSpPr>
            <p:spPr bwMode="gray">
              <a:xfrm>
                <a:off x="2014" y="618"/>
                <a:ext cx="928" cy="92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sz="1400"/>
              </a:p>
            </p:txBody>
          </p:sp>
          <p:grpSp>
            <p:nvGrpSpPr>
              <p:cNvPr id="25" name="Group 75"/>
              <p:cNvGrpSpPr>
                <a:grpSpLocks/>
              </p:cNvGrpSpPr>
              <p:nvPr/>
            </p:nvGrpSpPr>
            <p:grpSpPr bwMode="auto">
              <a:xfrm>
                <a:off x="2018" y="618"/>
                <a:ext cx="926" cy="927"/>
                <a:chOff x="4166" y="1706"/>
                <a:chExt cx="1252" cy="1252"/>
              </a:xfrm>
            </p:grpSpPr>
            <p:sp>
              <p:nvSpPr>
                <p:cNvPr id="26" name="Oval 76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zh-CN" sz="1400"/>
                </a:p>
              </p:txBody>
            </p:sp>
            <p:sp>
              <p:nvSpPr>
                <p:cNvPr id="27" name="Oval 77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zh-CN" sz="1400"/>
                </a:p>
              </p:txBody>
            </p:sp>
            <p:sp>
              <p:nvSpPr>
                <p:cNvPr id="28" name="Oval 78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zh-CN" sz="1400"/>
                </a:p>
              </p:txBody>
            </p:sp>
            <p:sp>
              <p:nvSpPr>
                <p:cNvPr id="29" name="Oval 79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zh-CN" sz="1400"/>
                </a:p>
              </p:txBody>
            </p:sp>
          </p:grp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5063" y="1692275"/>
              <a:ext cx="3775075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13" y="4302125"/>
              <a:ext cx="754062" cy="13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4313238" y="4737100"/>
              <a:ext cx="3135312" cy="0"/>
            </a:xfrm>
            <a:prstGeom prst="line">
              <a:avLst/>
            </a:prstGeom>
            <a:noFill/>
            <a:ln w="38100">
              <a:solidFill>
                <a:srgbClr val="655FE3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5032375" y="4425950"/>
              <a:ext cx="1308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655F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GPRS/3G</a:t>
              </a:r>
            </a:p>
          </p:txBody>
        </p:sp>
        <p:pic>
          <p:nvPicPr>
            <p:cNvPr id="36" name="Picture 4" descr="C:\Users\LuoXiang\Desktop\CarAlprodu3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61175" y="5233988"/>
              <a:ext cx="669925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肘形连接符 34"/>
            <p:cNvCxnSpPr>
              <a:cxnSpLocks noChangeShapeType="1"/>
            </p:cNvCxnSpPr>
            <p:nvPr/>
          </p:nvCxnSpPr>
          <p:spPr bwMode="auto">
            <a:xfrm rot="5400000">
              <a:off x="7515225" y="5349876"/>
              <a:ext cx="187325" cy="825500"/>
            </a:xfrm>
            <a:prstGeom prst="bentConnector3">
              <a:avLst>
                <a:gd name="adj1" fmla="val 205824"/>
              </a:avLst>
            </a:prstGeom>
            <a:noFill/>
            <a:ln w="9525" algn="ctr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</p:spPr>
        </p:cxn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>
              <a:off x="4378325" y="5483225"/>
              <a:ext cx="2351088" cy="123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4900613" y="5233988"/>
              <a:ext cx="130968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RF </a:t>
              </a:r>
              <a:endParaRPr lang="en-US" altLang="zh-CN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40" name="矩形 37"/>
            <p:cNvSpPr/>
            <p:nvPr/>
          </p:nvSpPr>
          <p:spPr bwMode="auto">
            <a:xfrm>
              <a:off x="5211763" y="1692275"/>
              <a:ext cx="1300162" cy="6143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Server</a:t>
              </a:r>
              <a:endPara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矩形 38"/>
            <p:cNvSpPr/>
            <p:nvPr/>
          </p:nvSpPr>
          <p:spPr bwMode="auto">
            <a:xfrm>
              <a:off x="8451850" y="5076825"/>
              <a:ext cx="1300163" cy="3984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Cell Phone</a:t>
              </a:r>
            </a:p>
          </p:txBody>
        </p:sp>
        <p:sp>
          <p:nvSpPr>
            <p:cNvPr id="42" name="矩形 39"/>
            <p:cNvSpPr/>
            <p:nvPr/>
          </p:nvSpPr>
          <p:spPr bwMode="auto">
            <a:xfrm>
              <a:off x="3240088" y="5795963"/>
              <a:ext cx="1300162" cy="57626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In Vehicle</a:t>
              </a:r>
            </a:p>
            <a:p>
              <a:pPr algn="ctr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Module</a:t>
              </a:r>
              <a:endParaRPr lang="zh-CN" altLang="en-US" sz="1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1538" y="4787900"/>
              <a:ext cx="990600" cy="86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5" name="表格 47"/>
          <p:cNvGraphicFramePr>
            <a:graphicFrameLocks noGrp="1"/>
          </p:cNvGraphicFramePr>
          <p:nvPr/>
        </p:nvGraphicFramePr>
        <p:xfrm>
          <a:off x="179512" y="1916832"/>
          <a:ext cx="2123901" cy="2089150"/>
        </p:xfrm>
        <a:graphic>
          <a:graphicData uri="http://schemas.openxmlformats.org/drawingml/2006/table">
            <a:tbl>
              <a:tblPr/>
              <a:tblGrid>
                <a:gridCol w="2123901"/>
              </a:tblGrid>
              <a:tr h="34810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Lock/Unlock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the door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18" marR="7618" marT="7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21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Remote Controller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18" marR="7618" marT="7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1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Battery status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18" marR="7618" marT="7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21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Maintenance Promotion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18" marR="7618" marT="7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1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Tire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pressure detection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18" marR="7618" marT="7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21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GPS</a:t>
                      </a:r>
                      <a:r>
                        <a:rPr lang="en-US" altLang="zh-CN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Service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18" marR="7618" marT="7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ESCK System on Cell phone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364538" cy="5110163"/>
          </a:xfrm>
        </p:spPr>
        <p:txBody>
          <a:bodyPr/>
          <a:lstStyle/>
          <a:p>
            <a:r>
              <a:rPr lang="en-US" altLang="zh-CN" dirty="0" smtClean="0"/>
              <a:t>Cell phone connects to car</a:t>
            </a:r>
          </a:p>
          <a:p>
            <a:pPr>
              <a:buNone/>
            </a:pPr>
            <a:endParaRPr lang="zh-CN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1556792"/>
            <a:ext cx="8496944" cy="4752528"/>
            <a:chOff x="1179513" y="2124075"/>
            <a:chExt cx="10112375" cy="4619625"/>
          </a:xfrm>
        </p:grpSpPr>
        <p:pic>
          <p:nvPicPr>
            <p:cNvPr id="6" name="Picture 5" descr="C:\Documents and Settings\Administrator\桌面\dddddddddddddddddd_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9513" y="2438400"/>
              <a:ext cx="3025775" cy="166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32"/>
            <p:cNvSpPr>
              <a:spLocks noChangeShapeType="1"/>
            </p:cNvSpPr>
            <p:nvPr/>
          </p:nvSpPr>
          <p:spPr bwMode="auto">
            <a:xfrm flipV="1">
              <a:off x="2474913" y="4106863"/>
              <a:ext cx="0" cy="665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2540000" y="4308475"/>
              <a:ext cx="942975" cy="329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RFID </a:t>
              </a:r>
            </a:p>
          </p:txBody>
        </p:sp>
        <p:pic>
          <p:nvPicPr>
            <p:cNvPr id="9" name="Picture 4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6850" y="4868863"/>
              <a:ext cx="2016125" cy="1874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1"/>
            <p:cNvSpPr/>
            <p:nvPr/>
          </p:nvSpPr>
          <p:spPr bwMode="auto">
            <a:xfrm>
              <a:off x="4779963" y="5754688"/>
              <a:ext cx="2043112" cy="833437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楷体" pitchFamily="49" charset="-122"/>
                  <a:cs typeface="Arial" pitchFamily="34" charset="0"/>
                </a:rPr>
                <a:t>Cell phone</a:t>
              </a:r>
            </a:p>
            <a:p>
              <a:pPr algn="ctr"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楷体" pitchFamily="49" charset="-122"/>
                  <a:cs typeface="Arial" pitchFamily="34" charset="0"/>
                </a:rPr>
                <a:t>Controller</a:t>
              </a:r>
              <a:endParaRPr lang="zh-CN" altLang="en-US" sz="1600" dirty="0">
                <a:solidFill>
                  <a:srgbClr val="000000"/>
                </a:solidFill>
                <a:ea typeface="楷体" pitchFamily="49" charset="-122"/>
                <a:cs typeface="Arial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6563" y="2268538"/>
              <a:ext cx="4505325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3"/>
            <p:cNvSpPr/>
            <p:nvPr/>
          </p:nvSpPr>
          <p:spPr bwMode="auto">
            <a:xfrm>
              <a:off x="8091488" y="5724525"/>
              <a:ext cx="1873250" cy="5095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rgbClr val="000000"/>
                  </a:solidFill>
                  <a:ea typeface="楷体" pitchFamily="49" charset="-122"/>
                  <a:cs typeface="Arial" pitchFamily="34" charset="0"/>
                </a:rPr>
                <a:t>RFID+MCU</a:t>
              </a:r>
              <a:endParaRPr lang="zh-CN" altLang="en-US" sz="1600" dirty="0">
                <a:solidFill>
                  <a:srgbClr val="000000"/>
                </a:solidFill>
                <a:ea typeface="楷体" pitchFamily="49" charset="-122"/>
                <a:cs typeface="Arial" pitchFamily="34" charset="0"/>
              </a:endParaRP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9963" y="2124075"/>
              <a:ext cx="1944687" cy="360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7000"/>
              </a:lnSpc>
            </a:pPr>
            <a:r>
              <a:rPr lang="en-US" altLang="ja-JP" dirty="0" smtClean="0">
                <a:ea typeface="ＭＳ Ｐゴシック" charset="-128"/>
              </a:rPr>
              <a:t>Global Vehicle Market Forecast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64538" cy="17281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ja-JP" sz="1800" dirty="0" smtClean="0">
                <a:ea typeface="ＭＳ Ｐゴシック" charset="-128"/>
              </a:rPr>
              <a:t>Global: 6.1% (~72 million….116 million)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ja-JP" sz="1800" dirty="0" smtClean="0">
                <a:ea typeface="ＭＳ Ｐゴシック" charset="-128"/>
              </a:rPr>
              <a:t>China: 8.6%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ja-JP" sz="1800" dirty="0" smtClean="0">
                <a:ea typeface="ＭＳ Ｐゴシック" charset="-128"/>
              </a:rPr>
              <a:t>Europe: 4.5%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ja-JP" sz="1800" dirty="0" smtClean="0">
                <a:ea typeface="ＭＳ Ｐゴシック" charset="-128"/>
              </a:rPr>
              <a:t>North America: 4.6%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ja-JP" sz="1800" dirty="0" smtClean="0">
                <a:ea typeface="ＭＳ Ｐゴシック" charset="-128"/>
              </a:rPr>
              <a:t>Japan: -1%</a:t>
            </a:r>
            <a:endParaRPr lang="en-US" altLang="ja-JP" sz="1800" dirty="0">
              <a:ea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2100" cy="34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3548" y="3704"/>
            <a:ext cx="2276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Source: Strategy Analytics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216610"/>
            <a:ext cx="2956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GAGR between 2010 to 2018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4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4802188"/>
            <a:ext cx="8699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453063"/>
            <a:ext cx="8191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云形 4"/>
          <p:cNvSpPr/>
          <p:nvPr/>
        </p:nvSpPr>
        <p:spPr>
          <a:xfrm>
            <a:off x="619944" y="989112"/>
            <a:ext cx="8280920" cy="1440160"/>
          </a:xfrm>
          <a:prstGeom prst="cloud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19" name="圆柱形 15"/>
          <p:cNvSpPr/>
          <p:nvPr/>
        </p:nvSpPr>
        <p:spPr>
          <a:xfrm>
            <a:off x="1819275" y="3436938"/>
            <a:ext cx="5713413" cy="1081087"/>
          </a:xfrm>
          <a:prstGeom prst="can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 rot="-5400000">
            <a:off x="3860463" y="3545155"/>
            <a:ext cx="430887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600" dirty="0" smtClean="0"/>
              <a:t>蓝牙</a:t>
            </a:r>
            <a:endParaRPr lang="zh-CN" altLang="en-US" sz="1600" dirty="0"/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 rot="-5400000">
            <a:off x="5032375" y="3241675"/>
            <a:ext cx="40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 err="1"/>
              <a:t>WiFi</a:t>
            </a:r>
            <a:r>
              <a:rPr lang="en-US" altLang="zh-CN" sz="1400" dirty="0"/>
              <a:t> (11g/ac)</a:t>
            </a:r>
            <a:endParaRPr lang="zh-CN" altLang="en-US" sz="1400" dirty="0"/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 rot="-5400000">
            <a:off x="6630561" y="3092846"/>
            <a:ext cx="400110" cy="14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1400" dirty="0" smtClean="0"/>
              <a:t>短距离通讯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(11p)</a:t>
            </a:r>
            <a:endParaRPr lang="zh-CN" altLang="en-US" sz="1400" dirty="0"/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 rot="-5400000">
            <a:off x="2726532" y="3523456"/>
            <a:ext cx="400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/>
              <a:t>ZigBee</a:t>
            </a:r>
            <a:endParaRPr lang="zh-CN" altLang="en-US" sz="1400"/>
          </a:p>
        </p:txBody>
      </p:sp>
      <p:sp>
        <p:nvSpPr>
          <p:cNvPr id="24" name="上箭头 31"/>
          <p:cNvSpPr/>
          <p:nvPr/>
        </p:nvSpPr>
        <p:spPr>
          <a:xfrm>
            <a:off x="620713" y="2357438"/>
            <a:ext cx="8302625" cy="1152525"/>
          </a:xfrm>
          <a:prstGeom prst="up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5" name="上箭头 40"/>
          <p:cNvSpPr/>
          <p:nvPr/>
        </p:nvSpPr>
        <p:spPr>
          <a:xfrm>
            <a:off x="1628775" y="4400550"/>
            <a:ext cx="719138" cy="792163"/>
          </a:xfrm>
          <a:prstGeom prst="upArrow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6" name="上箭头 41"/>
          <p:cNvSpPr/>
          <p:nvPr/>
        </p:nvSpPr>
        <p:spPr>
          <a:xfrm>
            <a:off x="6811963" y="4419600"/>
            <a:ext cx="720725" cy="792163"/>
          </a:xfrm>
          <a:prstGeom prst="upArrow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7" name="上箭头 42"/>
          <p:cNvSpPr/>
          <p:nvPr/>
        </p:nvSpPr>
        <p:spPr>
          <a:xfrm>
            <a:off x="2924175" y="4400550"/>
            <a:ext cx="720725" cy="792163"/>
          </a:xfrm>
          <a:prstGeom prst="upArrow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8" name="上箭头 43"/>
          <p:cNvSpPr/>
          <p:nvPr/>
        </p:nvSpPr>
        <p:spPr>
          <a:xfrm>
            <a:off x="5661025" y="4400550"/>
            <a:ext cx="719138" cy="792163"/>
          </a:xfrm>
          <a:prstGeom prst="upArrow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9" name="上箭头 44"/>
          <p:cNvSpPr/>
          <p:nvPr/>
        </p:nvSpPr>
        <p:spPr>
          <a:xfrm>
            <a:off x="4292600" y="4400550"/>
            <a:ext cx="719138" cy="792163"/>
          </a:xfrm>
          <a:prstGeom prst="upArrow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30" name="TextBox 45"/>
          <p:cNvSpPr txBox="1">
            <a:spLocks noChangeArrowheads="1"/>
          </p:cNvSpPr>
          <p:nvPr/>
        </p:nvSpPr>
        <p:spPr bwMode="auto">
          <a:xfrm>
            <a:off x="547688" y="1420813"/>
            <a:ext cx="856325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dirty="0" smtClean="0"/>
              <a:t>Cloud</a:t>
            </a:r>
            <a:endParaRPr lang="zh-CN" altLang="en-US" sz="2000" dirty="0"/>
          </a:p>
        </p:txBody>
      </p:sp>
      <p:sp>
        <p:nvSpPr>
          <p:cNvPr id="31" name="TextBox 46"/>
          <p:cNvSpPr txBox="1">
            <a:spLocks noChangeArrowheads="1"/>
          </p:cNvSpPr>
          <p:nvPr/>
        </p:nvSpPr>
        <p:spPr bwMode="auto">
          <a:xfrm>
            <a:off x="620713" y="3068638"/>
            <a:ext cx="1141659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dirty="0" smtClean="0"/>
              <a:t>Channel</a:t>
            </a:r>
            <a:endParaRPr lang="zh-CN" altLang="en-US" sz="2000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47688" y="4302125"/>
            <a:ext cx="970137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dirty="0" smtClean="0"/>
              <a:t>Device</a:t>
            </a:r>
            <a:endParaRPr lang="en-US" altLang="zh-CN" sz="2000" dirty="0"/>
          </a:p>
        </p:txBody>
      </p:sp>
      <p:cxnSp>
        <p:nvCxnSpPr>
          <p:cNvPr id="33" name="直接连接符 49"/>
          <p:cNvCxnSpPr/>
          <p:nvPr/>
        </p:nvCxnSpPr>
        <p:spPr>
          <a:xfrm>
            <a:off x="476250" y="2141538"/>
            <a:ext cx="8569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50"/>
          <p:cNvCxnSpPr/>
          <p:nvPr/>
        </p:nvCxnSpPr>
        <p:spPr>
          <a:xfrm>
            <a:off x="403225" y="4445000"/>
            <a:ext cx="7489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2636838" y="2860675"/>
            <a:ext cx="4665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/>
              <a:t>          LTE     WCDMA    TD-SCDMA    GRPS</a:t>
            </a:r>
            <a:endParaRPr lang="zh-CN" altLang="en-US" sz="1400" dirty="0"/>
          </a:p>
        </p:txBody>
      </p:sp>
      <p:sp>
        <p:nvSpPr>
          <p:cNvPr id="36" name="椭圆 62"/>
          <p:cNvSpPr/>
          <p:nvPr/>
        </p:nvSpPr>
        <p:spPr>
          <a:xfrm>
            <a:off x="1628776" y="1737368"/>
            <a:ext cx="2092418" cy="475879"/>
          </a:xfrm>
          <a:prstGeom prst="ellipse">
            <a:avLst/>
          </a:prstGeom>
          <a:noFill/>
          <a:ln cap="flat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400" dirty="0" smtClean="0">
                <a:latin typeface="Verdana" pitchFamily="34" charset="0"/>
                <a:ea typeface="宋体" charset="-122"/>
              </a:rPr>
              <a:t>Memory Server</a:t>
            </a:r>
            <a:endParaRPr lang="zh-CN" altLang="en-US" sz="1400" dirty="0" smtClean="0">
              <a:latin typeface="Verdana" pitchFamily="34" charset="0"/>
              <a:ea typeface="宋体" charset="-122"/>
            </a:endParaRPr>
          </a:p>
        </p:txBody>
      </p:sp>
      <p:sp>
        <p:nvSpPr>
          <p:cNvPr id="37" name="椭圆 63"/>
          <p:cNvSpPr/>
          <p:nvPr/>
        </p:nvSpPr>
        <p:spPr>
          <a:xfrm>
            <a:off x="3500265" y="1709192"/>
            <a:ext cx="2160240" cy="475879"/>
          </a:xfrm>
          <a:prstGeom prst="ellipse">
            <a:avLst/>
          </a:prstGeom>
          <a:noFill/>
          <a:ln cap="flat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400" dirty="0" smtClean="0">
                <a:latin typeface="Verdana" pitchFamily="34" charset="0"/>
                <a:ea typeface="宋体" charset="-122"/>
              </a:rPr>
              <a:t>App. Server</a:t>
            </a:r>
            <a:endParaRPr lang="zh-CN" altLang="en-US" sz="1400" dirty="0" smtClean="0">
              <a:latin typeface="Verdana" pitchFamily="34" charset="0"/>
              <a:ea typeface="宋体" charset="-122"/>
            </a:endParaRPr>
          </a:p>
        </p:txBody>
      </p:sp>
      <p:sp>
        <p:nvSpPr>
          <p:cNvPr id="38" name="椭圆 64"/>
          <p:cNvSpPr/>
          <p:nvPr/>
        </p:nvSpPr>
        <p:spPr>
          <a:xfrm>
            <a:off x="5445125" y="1709192"/>
            <a:ext cx="2591643" cy="475879"/>
          </a:xfrm>
          <a:prstGeom prst="ellipse">
            <a:avLst/>
          </a:prstGeom>
          <a:noFill/>
          <a:ln cap="flat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400" dirty="0" smtClean="0">
                <a:latin typeface="Verdana" pitchFamily="34" charset="0"/>
                <a:ea typeface="宋体" charset="-122"/>
              </a:rPr>
              <a:t>Data Centric Network</a:t>
            </a:r>
            <a:endParaRPr lang="zh-CN" altLang="en-US" sz="1400" dirty="0" smtClean="0">
              <a:latin typeface="Verdana" pitchFamily="34" charset="0"/>
              <a:ea typeface="宋体" charset="-122"/>
            </a:endParaRPr>
          </a:p>
        </p:txBody>
      </p:sp>
      <p:sp>
        <p:nvSpPr>
          <p:cNvPr id="39" name="TextBox 56"/>
          <p:cNvSpPr txBox="1">
            <a:spLocks noChangeArrowheads="1"/>
          </p:cNvSpPr>
          <p:nvPr/>
        </p:nvSpPr>
        <p:spPr bwMode="auto">
          <a:xfrm>
            <a:off x="7554243" y="2357438"/>
            <a:ext cx="1418979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400" dirty="0" smtClean="0"/>
              <a:t>Wide Coverage</a:t>
            </a:r>
            <a:endParaRPr lang="zh-CN" altLang="en-US" sz="1400" dirty="0"/>
          </a:p>
        </p:txBody>
      </p:sp>
      <p:sp>
        <p:nvSpPr>
          <p:cNvPr id="40" name="TextBox 65"/>
          <p:cNvSpPr txBox="1">
            <a:spLocks noChangeArrowheads="1"/>
          </p:cNvSpPr>
          <p:nvPr/>
        </p:nvSpPr>
        <p:spPr bwMode="auto">
          <a:xfrm>
            <a:off x="7539038" y="3725863"/>
            <a:ext cx="1438214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400" dirty="0" smtClean="0"/>
              <a:t>Local Coverage</a:t>
            </a:r>
            <a:endParaRPr lang="zh-CN" altLang="en-US" sz="1400" dirty="0"/>
          </a:p>
        </p:txBody>
      </p:sp>
      <p:sp>
        <p:nvSpPr>
          <p:cNvPr id="41" name="TextBox 79"/>
          <p:cNvSpPr txBox="1">
            <a:spLocks noChangeArrowheads="1"/>
          </p:cNvSpPr>
          <p:nvPr/>
        </p:nvSpPr>
        <p:spPr bwMode="auto">
          <a:xfrm>
            <a:off x="3501330" y="5192713"/>
            <a:ext cx="1511300" cy="52322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400" dirty="0" smtClean="0"/>
              <a:t>Internet of Car OBD/PKE</a:t>
            </a:r>
            <a:endParaRPr lang="en-US" altLang="zh-CN" sz="1400" dirty="0"/>
          </a:p>
        </p:txBody>
      </p:sp>
      <p:pic>
        <p:nvPicPr>
          <p:cNvPr id="42" name="Picture 2" descr="C:\Documents and Settings\lingfeng.ma\桌面\SA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5783263"/>
            <a:ext cx="6477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102"/>
          <p:cNvSpPr txBox="1">
            <a:spLocks noChangeArrowheads="1"/>
          </p:cNvSpPr>
          <p:nvPr/>
        </p:nvSpPr>
        <p:spPr bwMode="auto">
          <a:xfrm>
            <a:off x="5249832" y="5173663"/>
            <a:ext cx="1635384" cy="52322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1400" dirty="0" smtClean="0"/>
              <a:t>汽车信息平台</a:t>
            </a:r>
            <a:endParaRPr lang="en-US" altLang="zh-CN" sz="1400" dirty="0" smtClean="0"/>
          </a:p>
          <a:p>
            <a:pPr algn="ctr" eaLnBrk="1" hangingPunct="1"/>
            <a:r>
              <a:rPr lang="en-US" altLang="zh-CN" sz="1400" dirty="0" smtClean="0"/>
              <a:t>Info-entertainment</a:t>
            </a:r>
            <a:endParaRPr lang="zh-CN" altLang="en-US" sz="1400" dirty="0"/>
          </a:p>
        </p:txBody>
      </p:sp>
      <p:sp>
        <p:nvSpPr>
          <p:cNvPr id="44" name="TextBox 80"/>
          <p:cNvSpPr txBox="1">
            <a:spLocks noChangeArrowheads="1"/>
          </p:cNvSpPr>
          <p:nvPr/>
        </p:nvSpPr>
        <p:spPr bwMode="auto">
          <a:xfrm>
            <a:off x="7101780" y="5183188"/>
            <a:ext cx="1943100" cy="73866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400" dirty="0" smtClean="0"/>
              <a:t>Sensor Nodes</a:t>
            </a:r>
          </a:p>
          <a:p>
            <a:pPr algn="ctr" eaLnBrk="1" hangingPunct="1"/>
            <a:r>
              <a:rPr lang="en-US" altLang="zh-CN" sz="1400" dirty="0" smtClean="0"/>
              <a:t>Water/air  quality/pollution</a:t>
            </a:r>
            <a:endParaRPr lang="zh-CN" altLang="en-US" sz="1400" dirty="0"/>
          </a:p>
        </p:txBody>
      </p:sp>
      <p:pic>
        <p:nvPicPr>
          <p:cNvPr id="45" name="Picture 6" descr="C:\Documents and Settings\lingfeng.ma\桌面\ca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976938"/>
            <a:ext cx="700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84863"/>
            <a:ext cx="169068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108"/>
          <p:cNvSpPr txBox="1">
            <a:spLocks noChangeArrowheads="1"/>
          </p:cNvSpPr>
          <p:nvPr/>
        </p:nvSpPr>
        <p:spPr bwMode="auto">
          <a:xfrm>
            <a:off x="8396288" y="5921375"/>
            <a:ext cx="792162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400"/>
              <a:t>partner  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4013200"/>
            <a:ext cx="4619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C:\Documents and Settings\lingfeng.ma\桌面\d52a2834349b033b5f2a829714ce36d3d439b6003bf39de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013200"/>
            <a:ext cx="407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椭圆 52"/>
          <p:cNvSpPr/>
          <p:nvPr/>
        </p:nvSpPr>
        <p:spPr>
          <a:xfrm>
            <a:off x="2926557" y="1076774"/>
            <a:ext cx="1380468" cy="416394"/>
          </a:xfrm>
          <a:prstGeom prst="ellipse">
            <a:avLst/>
          </a:prstGeom>
          <a:noFill/>
          <a:ln cap="flat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400" dirty="0" smtClean="0">
                <a:latin typeface="Verdana" pitchFamily="34" charset="0"/>
                <a:ea typeface="宋体" charset="-122"/>
              </a:rPr>
              <a:t>ITS</a:t>
            </a:r>
            <a:endParaRPr lang="zh-CN" altLang="en-US" sz="1400" dirty="0" smtClean="0">
              <a:latin typeface="Verdana" pitchFamily="34" charset="0"/>
              <a:ea typeface="宋体" charset="-122"/>
            </a:endParaRPr>
          </a:p>
        </p:txBody>
      </p:sp>
      <p:sp>
        <p:nvSpPr>
          <p:cNvPr id="51" name="椭圆 54"/>
          <p:cNvSpPr/>
          <p:nvPr/>
        </p:nvSpPr>
        <p:spPr>
          <a:xfrm>
            <a:off x="5516488" y="1076774"/>
            <a:ext cx="1296144" cy="416394"/>
          </a:xfrm>
          <a:prstGeom prst="ellipse">
            <a:avLst/>
          </a:prstGeom>
          <a:noFill/>
          <a:ln cap="flat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tx1"/>
                </a:solidFill>
              </a:rPr>
              <a:t>Public Safety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52" name="椭圆 55"/>
          <p:cNvSpPr/>
          <p:nvPr/>
        </p:nvSpPr>
        <p:spPr>
          <a:xfrm>
            <a:off x="1268016" y="1076774"/>
            <a:ext cx="1966750" cy="416394"/>
          </a:xfrm>
          <a:prstGeom prst="ellipse">
            <a:avLst/>
          </a:prstGeom>
          <a:noFill/>
          <a:ln cap="flat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dirty="0" smtClean="0">
                <a:solidFill>
                  <a:schemeClr val="tx1"/>
                </a:solidFill>
              </a:rPr>
              <a:t>Environment Protection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53" name="椭圆 57"/>
          <p:cNvSpPr/>
          <p:nvPr/>
        </p:nvSpPr>
        <p:spPr>
          <a:xfrm>
            <a:off x="4307025" y="1061120"/>
            <a:ext cx="1327806" cy="416394"/>
          </a:xfrm>
          <a:prstGeom prst="ellipse">
            <a:avLst/>
          </a:prstGeom>
          <a:noFill/>
          <a:ln cap="flat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400" dirty="0" smtClean="0">
                <a:latin typeface="Verdana" pitchFamily="34" charset="0"/>
                <a:ea typeface="宋体" charset="-122"/>
              </a:rPr>
              <a:t>Smart Grid</a:t>
            </a:r>
            <a:endParaRPr lang="zh-CN" altLang="en-US" sz="1400" dirty="0" smtClean="0">
              <a:latin typeface="Verdana" pitchFamily="34" charset="0"/>
              <a:ea typeface="宋体" charset="-122"/>
            </a:endParaRPr>
          </a:p>
        </p:txBody>
      </p:sp>
      <p:sp>
        <p:nvSpPr>
          <p:cNvPr id="54" name="椭圆 58"/>
          <p:cNvSpPr/>
          <p:nvPr/>
        </p:nvSpPr>
        <p:spPr>
          <a:xfrm>
            <a:off x="6833230" y="1036704"/>
            <a:ext cx="1419562" cy="416394"/>
          </a:xfrm>
          <a:prstGeom prst="ellipse">
            <a:avLst/>
          </a:prstGeom>
          <a:noFill/>
          <a:ln cap="flat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 smtClean="0">
                <a:solidFill>
                  <a:schemeClr val="tx1"/>
                </a:solidFill>
              </a:rPr>
              <a:t>Location Service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pic>
        <p:nvPicPr>
          <p:cNvPr id="55" name="Picture 4" descr="C:\Documents and Settings\lingfeng.ma\桌面\dcc451da81cb39dbeb372facd0160924aa1830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013200"/>
            <a:ext cx="403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9"/>
          <p:cNvSpPr txBox="1">
            <a:spLocks noChangeArrowheads="1"/>
          </p:cNvSpPr>
          <p:nvPr/>
        </p:nvSpPr>
        <p:spPr bwMode="auto">
          <a:xfrm>
            <a:off x="941388" y="5192713"/>
            <a:ext cx="2270844" cy="73866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1400" dirty="0" smtClean="0"/>
              <a:t>App. Development in </a:t>
            </a:r>
            <a:r>
              <a:rPr lang="en-US" altLang="zh-CN" sz="1400" dirty="0" err="1" smtClean="0"/>
              <a:t>teminal</a:t>
            </a:r>
            <a:r>
              <a:rPr lang="en-US" altLang="zh-CN" sz="1400" dirty="0" smtClean="0"/>
              <a:t> device (Android/</a:t>
            </a:r>
            <a:r>
              <a:rPr lang="en-US" altLang="zh-CN" sz="1400" dirty="0" err="1" smtClean="0"/>
              <a:t>iOS</a:t>
            </a:r>
            <a:r>
              <a:rPr lang="en-US" altLang="zh-CN" sz="1400" dirty="0" smtClean="0"/>
              <a:t>/Linux/COS)</a:t>
            </a:r>
            <a:endParaRPr lang="zh-CN" altLang="en-US" sz="1400" dirty="0"/>
          </a:p>
        </p:txBody>
      </p:sp>
      <p:pic>
        <p:nvPicPr>
          <p:cNvPr id="57" name="Picture 5" descr="C:\Documents and Settings\lingfeng.ma\桌面\2012052413121404994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5884863"/>
            <a:ext cx="10810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直接连接符 70"/>
          <p:cNvCxnSpPr/>
          <p:nvPr/>
        </p:nvCxnSpPr>
        <p:spPr>
          <a:xfrm>
            <a:off x="7964488" y="2286000"/>
            <a:ext cx="0" cy="41751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"/>
          <p:cNvSpPr txBox="1">
            <a:spLocks/>
          </p:cNvSpPr>
          <p:nvPr/>
        </p:nvSpPr>
        <p:spPr bwMode="auto">
          <a:xfrm>
            <a:off x="609600" y="427038"/>
            <a:ext cx="83645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IoT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Protocal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/Service/App.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364538" cy="5110163"/>
          </a:xfrm>
        </p:spPr>
        <p:txBody>
          <a:bodyPr/>
          <a:lstStyle/>
          <a:p>
            <a:pPr algn="ctr">
              <a:buNone/>
            </a:pPr>
            <a:endParaRPr lang="en-US" altLang="zh-CN" dirty="0" smtClean="0"/>
          </a:p>
          <a:p>
            <a:pPr algn="ctr">
              <a:buNone/>
            </a:pPr>
            <a:endParaRPr lang="en-US" altLang="zh-CN" sz="6600" dirty="0" smtClean="0"/>
          </a:p>
          <a:p>
            <a:pPr algn="ctr">
              <a:buNone/>
            </a:pPr>
            <a:r>
              <a:rPr lang="en-US" altLang="zh-CN" sz="6600" b="1" dirty="0" smtClean="0">
                <a:solidFill>
                  <a:srgbClr val="0033CC"/>
                </a:solidFill>
              </a:rPr>
              <a:t>Thank You!</a:t>
            </a:r>
            <a:endParaRPr lang="zh-CN" altLang="en-US" sz="6600" b="1" dirty="0">
              <a:solidFill>
                <a:srgbClr val="0033CC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– Traffic Jams/Crashes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836712"/>
            <a:ext cx="4825802" cy="223224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USA –numbers/year:</a:t>
            </a:r>
            <a:endParaRPr lang="en-US" sz="1800" dirty="0"/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Safety: 6 </a:t>
            </a:r>
            <a:r>
              <a:rPr lang="en-US" sz="1400" dirty="0" smtClean="0"/>
              <a:t>million crashes, </a:t>
            </a:r>
            <a:r>
              <a:rPr lang="en-US" sz="1400" dirty="0"/>
              <a:t>&gt;30 000 deaths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Mobility: 4,2 Billion hours travel delay (urban), causing $80 Billion extra cost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 smtClean="0"/>
              <a:t>Energy: </a:t>
            </a:r>
            <a:r>
              <a:rPr lang="en-US" sz="1400" dirty="0"/>
              <a:t>&gt;13 million m^3 wasted fuel</a:t>
            </a:r>
            <a:r>
              <a:rPr lang="en-US" sz="1400" dirty="0" smtClean="0"/>
              <a:t>!</a:t>
            </a:r>
          </a:p>
          <a:p>
            <a:pPr lvl="1">
              <a:lnSpc>
                <a:spcPts val="2000"/>
              </a:lnSpc>
              <a:buFont typeface="Symbol" pitchFamily="18" charset="2"/>
              <a:buChar char="Þ"/>
            </a:pPr>
            <a:r>
              <a:rPr lang="en-US" sz="1400" dirty="0" smtClean="0"/>
              <a:t>Huge </a:t>
            </a:r>
            <a:r>
              <a:rPr lang="en-US" sz="1400" dirty="0"/>
              <a:t>ecocidal</a:t>
            </a:r>
            <a:r>
              <a:rPr lang="en-US" sz="1400" dirty="0" smtClean="0"/>
              <a:t> pollution accordingly!</a:t>
            </a:r>
          </a:p>
        </p:txBody>
      </p:sp>
      <p:pic>
        <p:nvPicPr>
          <p:cNvPr id="9219" name="Picture 3" descr="C:\Users\yrkaipai\Documents\NWA\weird_car_crashes_part_2_640_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384376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yrkaipai\Documents\NWA\ChinaVerkeh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4691"/>
            <a:ext cx="4470400" cy="298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yrkaipai\Documents\NWA\img-1288421055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86" y="3212976"/>
            <a:ext cx="4531014" cy="2775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57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274638"/>
            <a:ext cx="8229600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Wireless Vehicle Connectivity: Main Tracks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323528" y="836712"/>
            <a:ext cx="4173860" cy="3600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23528" y="1268760"/>
            <a:ext cx="4173860" cy="3240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 – Intelligent Transport Systems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DSRC - Dedicated Short Range Communications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Wave – Wireless Access in Vehicular Environments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5.9 GHz band with bandwidth of 75 MHz and approximate range of 1000m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IEEE 802.11p – WLAN variant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Nodes: Vehicles and roadside stations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Need for a new infrastructure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 like safety warnings and traffic information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Commands like “</a:t>
            </a:r>
            <a:r>
              <a:rPr kumimoji="0" lang="en-US" sz="1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brake</a:t>
            </a: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Broadcasting like “</a:t>
            </a:r>
            <a:r>
              <a:rPr kumimoji="0" lang="en-US" sz="1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accident</a:t>
            </a: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”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572001" y="836712"/>
            <a:ext cx="4392488" cy="3817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Centralized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572000" y="1268760"/>
            <a:ext cx="4392488" cy="3240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Cellular based internet connectivity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GSM, HSPA, LTE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Complemented by e.g. GPS (location) and in-car connectivity solutions (like WLAN and Bluetooth)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Telecom compatibility + cloud based services: classical telecom, internet/cloud, telematics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Mature technology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Little need for extra infra updates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Fast progress possible!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challenges: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Radio signal attenuation due to car cabin (poor indoor signal without special arrangements)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Multi-operator / multi-passanger support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Car-specific requirements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8" y="4562311"/>
            <a:ext cx="3262063" cy="19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85" y="4559679"/>
            <a:ext cx="3275770" cy="1916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57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dirty="0" smtClean="0"/>
              <a:t>Wireless Vehicle Connectivity: Main Tracks</a:t>
            </a:r>
            <a:endParaRPr lang="en-US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323528" y="836712"/>
            <a:ext cx="4173860" cy="36003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4294967295"/>
          </p:nvPr>
        </p:nvSpPr>
        <p:spPr>
          <a:xfrm>
            <a:off x="323528" y="1268760"/>
            <a:ext cx="4173860" cy="3240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ITS – Intelligent Transport Systems</a:t>
            </a:r>
          </a:p>
          <a:p>
            <a:r>
              <a:rPr lang="en-US" sz="1400" dirty="0"/>
              <a:t>DSRC - Dedicated Short Range </a:t>
            </a:r>
            <a:r>
              <a:rPr lang="en-US" sz="1400" dirty="0" smtClean="0"/>
              <a:t>Communications</a:t>
            </a:r>
          </a:p>
          <a:p>
            <a:pPr lvl="1"/>
            <a:r>
              <a:rPr lang="en-US" sz="1000" dirty="0"/>
              <a:t>Wave – Wireless Access in Vehicular Environments</a:t>
            </a:r>
          </a:p>
          <a:p>
            <a:pPr lvl="1"/>
            <a:r>
              <a:rPr lang="en-US" sz="1100" dirty="0" smtClean="0"/>
              <a:t>5.9</a:t>
            </a:r>
            <a:r>
              <a:rPr lang="en-US" sz="1100" dirty="0"/>
              <a:t> GHz band with bandwidth of 75 MHz and approximate range of 1000m</a:t>
            </a:r>
          </a:p>
          <a:p>
            <a:pPr lvl="1"/>
            <a:r>
              <a:rPr lang="en-US" sz="1100" dirty="0" smtClean="0"/>
              <a:t>IEEE </a:t>
            </a:r>
            <a:r>
              <a:rPr lang="en-US" sz="1100" dirty="0"/>
              <a:t>802.11p – WLAN variant</a:t>
            </a:r>
          </a:p>
          <a:p>
            <a:r>
              <a:rPr lang="en-US" sz="1400" dirty="0"/>
              <a:t>Nodes: Vehicles and roadside stations </a:t>
            </a:r>
          </a:p>
          <a:p>
            <a:pPr lvl="1"/>
            <a:r>
              <a:rPr lang="en-US" sz="1100" dirty="0"/>
              <a:t>Need for a new infrastructure</a:t>
            </a:r>
          </a:p>
          <a:p>
            <a:r>
              <a:rPr lang="en-US" sz="1400" dirty="0"/>
              <a:t>Services like safety warnings and traffic </a:t>
            </a:r>
            <a:r>
              <a:rPr lang="en-US" sz="1400" dirty="0" smtClean="0"/>
              <a:t>information</a:t>
            </a:r>
          </a:p>
          <a:p>
            <a:pPr lvl="1"/>
            <a:r>
              <a:rPr lang="en-US" sz="1000" dirty="0" smtClean="0"/>
              <a:t>Commands like “</a:t>
            </a:r>
            <a:r>
              <a:rPr lang="en-US" sz="1000" i="1" dirty="0" smtClean="0"/>
              <a:t>brake</a:t>
            </a:r>
            <a:r>
              <a:rPr lang="en-US" sz="1000" dirty="0" smtClean="0"/>
              <a:t>”</a:t>
            </a:r>
          </a:p>
          <a:p>
            <a:pPr lvl="1"/>
            <a:r>
              <a:rPr lang="en-US" sz="1000" dirty="0" smtClean="0"/>
              <a:t>Broadcasting like “</a:t>
            </a:r>
            <a:r>
              <a:rPr lang="en-US" sz="1000" i="1" dirty="0" smtClean="0"/>
              <a:t>accident</a:t>
            </a:r>
            <a:r>
              <a:rPr lang="en-US" sz="1000" dirty="0" smtClean="0"/>
              <a:t>”</a:t>
            </a:r>
            <a:endParaRPr lang="en-US" sz="1000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572001" y="836712"/>
            <a:ext cx="4392488" cy="3817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Centralized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0" y="1268760"/>
            <a:ext cx="4392488" cy="3240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Cellular based internet connectivity</a:t>
            </a:r>
          </a:p>
          <a:p>
            <a:pPr lvl="1"/>
            <a:r>
              <a:rPr lang="en-US" sz="1100" dirty="0"/>
              <a:t>GSM, HSPA, LTE</a:t>
            </a:r>
          </a:p>
          <a:p>
            <a:pPr lvl="1"/>
            <a:r>
              <a:rPr lang="en-US" sz="1100" dirty="0"/>
              <a:t>Complemented by e.g. GPS (location) and in-car connectivity solutions (like WLAN and Bluetooth)</a:t>
            </a:r>
          </a:p>
          <a:p>
            <a:r>
              <a:rPr lang="en-US" sz="1400" dirty="0"/>
              <a:t>Telecom compatibility + cloud based </a:t>
            </a:r>
            <a:r>
              <a:rPr lang="en-US" sz="1400" dirty="0" smtClean="0"/>
              <a:t>services: classical </a:t>
            </a:r>
            <a:r>
              <a:rPr lang="en-US" sz="1400" dirty="0"/>
              <a:t>telecom, internet/cloud, telematics</a:t>
            </a:r>
          </a:p>
          <a:p>
            <a:r>
              <a:rPr lang="en-US" sz="1400" dirty="0"/>
              <a:t>Mature technology</a:t>
            </a:r>
          </a:p>
          <a:p>
            <a:pPr lvl="1"/>
            <a:r>
              <a:rPr lang="en-US" sz="1100" dirty="0"/>
              <a:t>Little need for extra infra updates</a:t>
            </a:r>
          </a:p>
          <a:p>
            <a:pPr lvl="1"/>
            <a:r>
              <a:rPr lang="en-US" sz="1100" dirty="0"/>
              <a:t>Fast progress possible!</a:t>
            </a:r>
          </a:p>
          <a:p>
            <a:r>
              <a:rPr lang="en-US" sz="1400" dirty="0"/>
              <a:t>Main challenges:</a:t>
            </a:r>
          </a:p>
          <a:p>
            <a:pPr lvl="1"/>
            <a:r>
              <a:rPr lang="en-US" sz="1100" dirty="0"/>
              <a:t>Radio signal attenuation due to car cabin (poor indoor signal without special arrangements)</a:t>
            </a:r>
          </a:p>
          <a:p>
            <a:pPr lvl="1"/>
            <a:r>
              <a:rPr lang="en-US" sz="1100" dirty="0"/>
              <a:t>Multi-operator / multi-</a:t>
            </a:r>
            <a:r>
              <a:rPr lang="en-US" sz="1100" dirty="0" err="1"/>
              <a:t>passanger</a:t>
            </a:r>
            <a:r>
              <a:rPr lang="en-US" sz="1100" dirty="0"/>
              <a:t> support </a:t>
            </a:r>
          </a:p>
          <a:p>
            <a:pPr lvl="1"/>
            <a:r>
              <a:rPr lang="en-US" sz="1100" dirty="0"/>
              <a:t>Car-specific requirements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8" y="4562311"/>
            <a:ext cx="3262063" cy="19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85" y="4559679"/>
            <a:ext cx="3275770" cy="191648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651613" y="836712"/>
            <a:ext cx="4464496" cy="5760640"/>
            <a:chOff x="4651613" y="836712"/>
            <a:chExt cx="4464496" cy="5760640"/>
          </a:xfrm>
        </p:grpSpPr>
        <p:sp>
          <p:nvSpPr>
            <p:cNvPr id="26" name="Oval 25"/>
            <p:cNvSpPr/>
            <p:nvPr/>
          </p:nvSpPr>
          <p:spPr>
            <a:xfrm>
              <a:off x="4651613" y="836712"/>
              <a:ext cx="4464496" cy="5760640"/>
            </a:xfrm>
            <a:prstGeom prst="ellipse">
              <a:avLst/>
            </a:prstGeom>
            <a:solidFill>
              <a:srgbClr val="FFFF00">
                <a:alpha val="23922"/>
              </a:srgb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91673" y="2978368"/>
              <a:ext cx="3556791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cs typeface="+mn-cs"/>
                </a:rPr>
                <a:t>We believe that “</a:t>
              </a:r>
              <a:r>
                <a:rPr lang="en-US" b="1" i="1" dirty="0">
                  <a:solidFill>
                    <a:srgbClr val="FF0000"/>
                  </a:solidFill>
                  <a:cs typeface="+mn-cs"/>
                </a:rPr>
                <a:t>internet connectivity for every car</a:t>
              </a:r>
              <a:r>
                <a:rPr lang="en-US" b="1" dirty="0">
                  <a:solidFill>
                    <a:srgbClr val="000000"/>
                  </a:solidFill>
                  <a:cs typeface="+mn-cs"/>
                </a:rPr>
                <a:t>” is the first step towards connected </a:t>
              </a:r>
              <a:r>
                <a:rPr lang="en-US" b="1" dirty="0" smtClean="0">
                  <a:solidFill>
                    <a:srgbClr val="000000"/>
                  </a:solidFill>
                  <a:cs typeface="+mn-cs"/>
                </a:rPr>
                <a:t>cars</a:t>
              </a: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257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ITS - Intelligent Transportation Systems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050904" cy="540059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Basic use cases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Advanced Traveler Information Systems 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Advanced Transportation Management Systems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ITS-Enabled Transportation Pricing Systems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Advanced Public Transportation Systems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Fully integrated intelligent transportation systems (V2I, V2V)</a:t>
            </a:r>
          </a:p>
          <a:p>
            <a:pPr marL="400050">
              <a:buFont typeface="Wingdings" pitchFamily="2" charset="2"/>
              <a:buChar char="q"/>
            </a:pPr>
            <a:endParaRPr lang="en-US" sz="1600" dirty="0" smtClean="0"/>
          </a:p>
          <a:p>
            <a:pPr marL="400050">
              <a:buFont typeface="Wingdings" pitchFamily="2" charset="2"/>
              <a:buChar char="q"/>
            </a:pPr>
            <a:r>
              <a:rPr lang="en-US" sz="1600" dirty="0" smtClean="0"/>
              <a:t>Technology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Wireless communications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Computational technologies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Floating car data/floating cellular data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/>
              <a:t>Sensing</a:t>
            </a:r>
          </a:p>
          <a:p>
            <a:pPr lvl="1">
              <a:lnSpc>
                <a:spcPts val="2000"/>
              </a:lnSpc>
              <a:buFont typeface="Wingdings" pitchFamily="2" charset="2"/>
              <a:buChar char="ü"/>
            </a:pPr>
            <a:r>
              <a:rPr lang="en-US" sz="1400" dirty="0" smtClean="0"/>
              <a:t>Radio base</a:t>
            </a:r>
            <a:r>
              <a:rPr lang="en-US" sz="1400" dirty="0"/>
              <a:t>: 802.11p – WLAN variant </a:t>
            </a:r>
          </a:p>
          <a:p>
            <a:pPr marL="400050">
              <a:lnSpc>
                <a:spcPts val="2300"/>
              </a:lnSpc>
              <a:buFont typeface="Wingdings" pitchFamily="2" charset="2"/>
              <a:buChar char="q"/>
            </a:pPr>
            <a:endParaRPr lang="en-US" sz="1600" dirty="0" smtClean="0"/>
          </a:p>
          <a:p>
            <a:pPr marL="400050">
              <a:lnSpc>
                <a:spcPts val="2300"/>
              </a:lnSpc>
              <a:buFont typeface="Wingdings" pitchFamily="2" charset="2"/>
              <a:buChar char="q"/>
            </a:pPr>
            <a:r>
              <a:rPr lang="en-US" sz="1600" dirty="0" smtClean="0"/>
              <a:t>Needed </a:t>
            </a:r>
            <a:r>
              <a:rPr lang="en-US" sz="1600" dirty="0"/>
              <a:t>especially for V2V use cases, like transferring low-latency (real time) &amp; short range commands (safety)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94" y="4365104"/>
            <a:ext cx="3455102" cy="207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9"/>
            <a:ext cx="3785616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34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Internet Connectivity – Why First?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1"/>
            <a:ext cx="8219256" cy="208823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Maturity: 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Utilize existing world wide markets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Mature &amp; available technology  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Existing infra deployment</a:t>
            </a:r>
            <a:endParaRPr lang="en-US" sz="1400" dirty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Cost: no need to invest for extra infra structure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Timing: opportunity for fast progress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Solves junk of main transportation –related communication problems </a:t>
            </a:r>
          </a:p>
        </p:txBody>
      </p:sp>
      <p:pic>
        <p:nvPicPr>
          <p:cNvPr id="12" name="Picture 5" descr="traffic-jam-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3430466" cy="247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907704" y="5982763"/>
            <a:ext cx="5112568" cy="45164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Wireless </a:t>
            </a:r>
            <a:r>
              <a:rPr lang="en-US" dirty="0">
                <a:solidFill>
                  <a:srgbClr val="000000"/>
                </a:solidFill>
              </a:rPr>
              <a:t>module(s) </a:t>
            </a:r>
            <a:r>
              <a:rPr lang="en-US" dirty="0" smtClean="0">
                <a:solidFill>
                  <a:srgbClr val="000000"/>
                </a:solidFill>
              </a:rPr>
              <a:t>for every car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2852936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Verdana"/>
                <a:cs typeface="+mn-cs"/>
              </a:rPr>
              <a:t>Increasing demand for internet traffic</a:t>
            </a:r>
          </a:p>
          <a:p>
            <a:pPr marL="742950" lvl="1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Verdana"/>
                <a:cs typeface="+mn-cs"/>
              </a:rPr>
              <a:t>Increasing demand for telematics services</a:t>
            </a:r>
          </a:p>
          <a:p>
            <a:pPr marL="742950" lvl="1" indent="-285750">
              <a:buClr>
                <a:srgbClr val="002060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latin typeface="Verdana"/>
                <a:cs typeface="+mn-cs"/>
              </a:rPr>
              <a:t>Demand for telecomm service continuity (e.g. voice)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M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+mn-cs"/>
              </a:rPr>
              <a:t>ore 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+mn-cs"/>
              </a:rPr>
              <a:t>&amp; more time spent for 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+mn-cs"/>
              </a:rPr>
              <a:t>commuting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+mn-cs"/>
              </a:rPr>
              <a:t>Compatibility with normal mobile terminals, CE gadgets and related services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+mn-cs"/>
              </a:rPr>
              <a:t>Opportunity 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+mn-cs"/>
              </a:rPr>
              <a:t>for after-sale 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+mn-cs"/>
              </a:rPr>
              <a:t>markets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Verdana"/>
                <a:cs typeface="+mn-cs"/>
              </a:rPr>
              <a:t>Rapidly </a:t>
            </a:r>
            <a:r>
              <a:rPr lang="en-US" sz="1600" dirty="0">
                <a:solidFill>
                  <a:srgbClr val="000000"/>
                </a:solidFill>
                <a:latin typeface="Verdana"/>
                <a:cs typeface="+mn-cs"/>
              </a:rPr>
              <a:t>developing 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+mn-cs"/>
              </a:rPr>
              <a:t>technology field</a:t>
            </a:r>
            <a:endParaRPr lang="en-US" sz="16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31" y="764704"/>
            <a:ext cx="12193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187624" y="5838959"/>
            <a:ext cx="1296144" cy="28760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Solution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1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4538" cy="446087"/>
          </a:xfrm>
        </p:spPr>
        <p:txBody>
          <a:bodyPr/>
          <a:lstStyle/>
          <a:p>
            <a:r>
              <a:rPr lang="en-US" dirty="0" smtClean="0"/>
              <a:t>Vehicle Internet Connectivity - Services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77900"/>
            <a:ext cx="4978896" cy="266712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800" dirty="0" smtClean="0"/>
              <a:t>Telecom compatible services 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Voice services (incl. emergency), </a:t>
            </a:r>
            <a:r>
              <a:rPr lang="en-US" sz="1600" dirty="0" err="1"/>
              <a:t>sms</a:t>
            </a:r>
            <a:r>
              <a:rPr lang="en-US" sz="1600" dirty="0"/>
              <a:t>, e-mails</a:t>
            </a:r>
            <a:r>
              <a:rPr lang="en-US" sz="1600" dirty="0" smtClean="0"/>
              <a:t>,…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Hand-held connectivity to module e.g. via WLAN or Bluetooth</a:t>
            </a:r>
            <a:endParaRPr lang="en-US" sz="1600" dirty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Cloud based /generic services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Internet services (entertainment /infotainment) like maps/location</a:t>
            </a:r>
            <a:r>
              <a:rPr lang="en-US" sz="1600" dirty="0" smtClean="0"/>
              <a:t>, traffic assistance, </a:t>
            </a:r>
            <a:r>
              <a:rPr lang="en-US" sz="1600" dirty="0"/>
              <a:t>videos, music, </a:t>
            </a:r>
            <a:r>
              <a:rPr lang="en-US" sz="1600" dirty="0" smtClean="0"/>
              <a:t>…</a:t>
            </a:r>
          </a:p>
        </p:txBody>
      </p:sp>
      <p:pic>
        <p:nvPicPr>
          <p:cNvPr id="10" name="Picture 3" descr="C:\Users\yrkaipai\Documents\NWA\Traffic J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125870" cy="273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yrkaipai\Documents\NWA\telematic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8056"/>
            <a:ext cx="3482453" cy="244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3779912" y="3650580"/>
            <a:ext cx="5256584" cy="28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650A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</a:rPr>
              <a:t>Telematics</a:t>
            </a: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General car-specific applications (like fleet management, location, toll-systems, </a:t>
            </a:r>
            <a:r>
              <a:rPr lang="en-US" altLang="ja-JP" sz="1600" dirty="0" smtClean="0">
                <a:solidFill>
                  <a:srgbClr val="000000"/>
                </a:solidFill>
                <a:cs typeface="+mn-cs"/>
              </a:rPr>
              <a:t>car theft prevention,…including cloud computing)</a:t>
            </a:r>
            <a:endParaRPr lang="en-US" sz="1600" dirty="0" smtClean="0">
              <a:solidFill>
                <a:srgbClr val="000000"/>
              </a:solidFill>
              <a:cs typeface="+mn-cs"/>
            </a:endParaRP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Telemetry &amp; navigation + related uploads</a:t>
            </a: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Car diagnosis &amp; maintenance</a:t>
            </a: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  <a:cs typeface="+mn-cs"/>
              </a:rPr>
              <a:t>Software updates</a:t>
            </a: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  <a:cs typeface="+mn-cs"/>
              </a:rPr>
              <a:t>Electric Vehicle applications (e.g. charging)</a:t>
            </a:r>
            <a:endParaRPr lang="en-US" altLang="ja-JP" sz="16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4538" cy="446087"/>
          </a:xfrm>
        </p:spPr>
        <p:txBody>
          <a:bodyPr/>
          <a:lstStyle/>
          <a:p>
            <a:r>
              <a:rPr lang="en-US" dirty="0"/>
              <a:t>Vehicle Internet Connectivity -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219256" cy="38192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600" dirty="0"/>
              <a:t>Additional signal attenuation caused by cabin or trunk (car body in general) is of order </a:t>
            </a:r>
            <a:r>
              <a:rPr lang="en-US" sz="1600" dirty="0" smtClean="0"/>
              <a:t>5-20 </a:t>
            </a:r>
            <a:r>
              <a:rPr lang="en-US" sz="1600" dirty="0"/>
              <a:t>dB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/>
              <a:t>Growing annoyance since of e.g. enhanced covers in car windows 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Causing “out of coverage inside a car” situations - even with on bar signal levels just outside a car   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The major </a:t>
            </a:r>
            <a:r>
              <a:rPr lang="en-US" sz="1400" dirty="0"/>
              <a:t>radio-related gaining factor compared to in-car hand-held gadgets, like mobile stations</a:t>
            </a:r>
            <a:r>
              <a:rPr lang="en-US" sz="1400" dirty="0" smtClean="0"/>
              <a:t>!</a:t>
            </a:r>
          </a:p>
          <a:p>
            <a:pPr lvl="1">
              <a:buFont typeface="Symbol" pitchFamily="18" charset="2"/>
              <a:buChar char="Þ"/>
            </a:pPr>
            <a:r>
              <a:rPr lang="en-US" sz="1400" b="1" dirty="0" smtClean="0"/>
              <a:t>Solution</a:t>
            </a:r>
            <a:r>
              <a:rPr lang="en-US" sz="1400" dirty="0" smtClean="0"/>
              <a:t>: antennas outside the cabin </a:t>
            </a:r>
          </a:p>
          <a:p>
            <a:pPr lvl="1">
              <a:buFont typeface="Symbol" pitchFamily="18" charset="2"/>
              <a:buChar char="Þ"/>
            </a:pPr>
            <a:r>
              <a:rPr lang="en-US" sz="1400" b="1" dirty="0" smtClean="0"/>
              <a:t>Problem:</a:t>
            </a:r>
            <a:r>
              <a:rPr lang="en-US" sz="1400" dirty="0" smtClean="0"/>
              <a:t> # of antennas + cables</a:t>
            </a:r>
            <a:endParaRPr lang="en-US" sz="1400" dirty="0"/>
          </a:p>
          <a:p>
            <a:pPr>
              <a:buFont typeface="Wingdings" pitchFamily="2" charset="2"/>
              <a:buChar char="q"/>
            </a:pPr>
            <a:r>
              <a:rPr lang="en-US" sz="1600" dirty="0"/>
              <a:t>Car-specific requirements, e.g.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/>
              <a:t>Wide range temperature (from car </a:t>
            </a:r>
            <a:r>
              <a:rPr lang="en-US" sz="1400" dirty="0" smtClean="0"/>
              <a:t>industry: -40…+70 </a:t>
            </a:r>
            <a:r>
              <a:rPr lang="en-US" sz="1400" dirty="0" smtClean="0">
                <a:sym typeface="Symbol"/>
              </a:rPr>
              <a:t>C</a:t>
            </a:r>
            <a:r>
              <a:rPr lang="en-US" sz="1400" dirty="0" smtClean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Automotive </a:t>
            </a:r>
            <a:r>
              <a:rPr lang="en-US" sz="1400" dirty="0"/>
              <a:t>quality </a:t>
            </a:r>
            <a:r>
              <a:rPr lang="en-US" sz="1400" dirty="0" err="1"/>
              <a:t>req’s</a:t>
            </a:r>
            <a:r>
              <a:rPr lang="en-US" sz="1400" dirty="0"/>
              <a:t> (e.g. shock &amp; vibration tolerance) </a:t>
            </a:r>
          </a:p>
          <a:p>
            <a:pPr lvl="1">
              <a:buFont typeface="Wingdings" pitchFamily="2" charset="2"/>
              <a:buChar char="ü"/>
            </a:pPr>
            <a:r>
              <a:rPr lang="en-US" sz="1400" dirty="0" smtClean="0"/>
              <a:t>Life </a:t>
            </a:r>
            <a:r>
              <a:rPr lang="en-US" sz="1400" dirty="0"/>
              <a:t>expectation value &amp; </a:t>
            </a:r>
            <a:r>
              <a:rPr lang="en-US" sz="1400" dirty="0" smtClean="0"/>
              <a:t>warranty; Automotive </a:t>
            </a:r>
            <a:r>
              <a:rPr lang="en-US" sz="1400" dirty="0"/>
              <a:t>cycles: (long) availability</a:t>
            </a:r>
          </a:p>
          <a:p>
            <a:pPr lvl="1">
              <a:buFont typeface="Symbol" pitchFamily="18" charset="2"/>
              <a:buChar char="Þ"/>
            </a:pPr>
            <a:r>
              <a:rPr kumimoji="1" lang="en-US" sz="1400" b="1" dirty="0" smtClean="0"/>
              <a:t>Target: maximize utilization of existing</a:t>
            </a:r>
          </a:p>
          <a:p>
            <a:pPr marL="457200" lvl="1" indent="0">
              <a:buNone/>
            </a:pPr>
            <a:r>
              <a:rPr kumimoji="1" lang="en-US" sz="1400" b="1" dirty="0"/>
              <a:t> </a:t>
            </a:r>
            <a:r>
              <a:rPr kumimoji="1" lang="en-US" sz="1400" b="1" dirty="0" smtClean="0"/>
              <a:t>    offer (CE grade module) + modularity (USB)</a:t>
            </a:r>
            <a:endParaRPr kumimoji="1" lang="en-US" sz="1400" b="1" dirty="0"/>
          </a:p>
          <a:p>
            <a:pPr marL="457200" lvl="1" indent="0">
              <a:buNone/>
            </a:pPr>
            <a:endParaRPr lang="en-US" sz="1200" dirty="0" smtClean="0">
              <a:ea typeface="+mn-ea"/>
              <a:cs typeface="+mn-cs"/>
            </a:endParaRPr>
          </a:p>
          <a:p>
            <a:pPr lvl="1">
              <a:buFont typeface="Wingdings" pitchFamily="2" charset="2"/>
              <a:buChar char="ü"/>
            </a:pPr>
            <a:endParaRPr lang="en-US" sz="1200" dirty="0" smtClean="0">
              <a:ea typeface="+mn-ea"/>
              <a:cs typeface="+mn-cs"/>
            </a:endParaRPr>
          </a:p>
          <a:p>
            <a:pPr lvl="1"/>
            <a:endParaRPr lang="en-US" sz="1000" dirty="0"/>
          </a:p>
          <a:p>
            <a:endParaRPr lang="en-US" sz="1200" dirty="0"/>
          </a:p>
        </p:txBody>
      </p:sp>
      <p:pic>
        <p:nvPicPr>
          <p:cNvPr id="8194" name="Picture 2" descr="C:\Users\yrkaipai\Documents\NWA\conti ante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8624"/>
            <a:ext cx="3058691" cy="2137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67544" y="4597846"/>
            <a:ext cx="4680520" cy="192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650A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Module/multi-radio system concept &amp; architecture</a:t>
            </a: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cs typeface="+mn-cs"/>
              </a:rPr>
              <a:t>What radios/variants/frequencies?</a:t>
            </a: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cs typeface="+mn-cs"/>
              </a:rPr>
              <a:t>Relation to driver’s/passenger’s UE</a:t>
            </a:r>
          </a:p>
          <a:p>
            <a:pPr>
              <a:buClr>
                <a:srgbClr val="4650A0"/>
              </a:buCl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Authentication/security</a:t>
            </a: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cs typeface="+mn-cs"/>
              </a:rPr>
              <a:t>How to treat SIM?</a:t>
            </a: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rgbClr val="000000"/>
                </a:solidFill>
                <a:cs typeface="+mn-cs"/>
              </a:rPr>
              <a:t>Multi-operator support?</a:t>
            </a:r>
          </a:p>
          <a:p>
            <a:pPr lvl="2"/>
            <a:endParaRPr lang="en-US" sz="1200" dirty="0" smtClean="0">
              <a:solidFill>
                <a:srgbClr val="000000"/>
              </a:solidFill>
              <a:cs typeface="+mn-cs"/>
            </a:endParaRP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endParaRPr lang="en-US" sz="1200" dirty="0" smtClean="0">
              <a:solidFill>
                <a:srgbClr val="000000"/>
              </a:solidFill>
              <a:cs typeface="+mn-cs"/>
            </a:endParaRPr>
          </a:p>
          <a:p>
            <a:pPr lvl="1">
              <a:buClr>
                <a:srgbClr val="4650A0"/>
              </a:buClr>
              <a:buFont typeface="Wingdings" pitchFamily="2" charset="2"/>
              <a:buChar char="ü"/>
            </a:pPr>
            <a:endParaRPr lang="en-US" sz="1200" dirty="0" smtClean="0">
              <a:solidFill>
                <a:srgbClr val="000000"/>
              </a:solidFill>
              <a:cs typeface="+mn-cs"/>
            </a:endParaRPr>
          </a:p>
          <a:p>
            <a:pPr lvl="1">
              <a:buClr>
                <a:srgbClr val="4650A0"/>
              </a:buClr>
            </a:pPr>
            <a:endParaRPr lang="en-US" sz="1000" dirty="0" smtClean="0">
              <a:solidFill>
                <a:srgbClr val="000000"/>
              </a:solidFill>
              <a:cs typeface="+mn-cs"/>
            </a:endParaRPr>
          </a:p>
          <a:p>
            <a:pPr>
              <a:buClr>
                <a:srgbClr val="4650A0"/>
              </a:buClr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0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nesas_ppt_template_confidential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70000"/>
      </a:accent1>
      <a:accent2>
        <a:srgbClr val="EB7C00"/>
      </a:accent2>
      <a:accent3>
        <a:srgbClr val="FFFFFF"/>
      </a:accent3>
      <a:accent4>
        <a:srgbClr val="000000"/>
      </a:accent4>
      <a:accent5>
        <a:srgbClr val="E8AAAA"/>
      </a:accent5>
      <a:accent6>
        <a:srgbClr val="D57000"/>
      </a:accent6>
      <a:hlink>
        <a:srgbClr val="669933"/>
      </a:hlink>
      <a:folHlink>
        <a:srgbClr val="4650A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spcBef>
            <a:spcPct val="20000"/>
          </a:spcBef>
          <a:buClr>
            <a:schemeClr val="folHlink"/>
          </a:buClr>
          <a:buFont typeface="Wingdings" pitchFamily="2" charset="2"/>
          <a:buChar char="n"/>
          <a:defRPr sz="140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70000"/>
        </a:accent1>
        <a:accent2>
          <a:srgbClr val="EB7C00"/>
        </a:accent2>
        <a:accent3>
          <a:srgbClr val="FFFFFF"/>
        </a:accent3>
        <a:accent4>
          <a:srgbClr val="000000"/>
        </a:accent4>
        <a:accent5>
          <a:srgbClr val="E8AAAA"/>
        </a:accent5>
        <a:accent6>
          <a:srgbClr val="D57000"/>
        </a:accent6>
        <a:hlink>
          <a:srgbClr val="669933"/>
        </a:hlink>
        <a:folHlink>
          <a:srgbClr val="4650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0099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008A00"/>
      </a:accent6>
      <a:hlink>
        <a:srgbClr val="0033CC"/>
      </a:hlink>
      <a:folHlink>
        <a:srgbClr val="CC0066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008A00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70000"/>
        </a:accent1>
        <a:accent2>
          <a:srgbClr val="EB7C00"/>
        </a:accent2>
        <a:accent3>
          <a:srgbClr val="FFFFFF"/>
        </a:accent3>
        <a:accent4>
          <a:srgbClr val="000000"/>
        </a:accent4>
        <a:accent5>
          <a:srgbClr val="E8AAAA"/>
        </a:accent5>
        <a:accent6>
          <a:srgbClr val="D57000"/>
        </a:accent6>
        <a:hlink>
          <a:srgbClr val="669933"/>
        </a:hlink>
        <a:folHlink>
          <a:srgbClr val="4650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0099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008A00"/>
      </a:accent6>
      <a:hlink>
        <a:srgbClr val="0033CC"/>
      </a:hlink>
      <a:folHlink>
        <a:srgbClr val="CC00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008A00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70000"/>
        </a:accent1>
        <a:accent2>
          <a:srgbClr val="EB7C00"/>
        </a:accent2>
        <a:accent3>
          <a:srgbClr val="FFFFFF"/>
        </a:accent3>
        <a:accent4>
          <a:srgbClr val="000000"/>
        </a:accent4>
        <a:accent5>
          <a:srgbClr val="E8AAAA"/>
        </a:accent5>
        <a:accent6>
          <a:srgbClr val="D57000"/>
        </a:accent6>
        <a:hlink>
          <a:srgbClr val="669933"/>
        </a:hlink>
        <a:folHlink>
          <a:srgbClr val="4650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MC Doc" ma:contentTypeID="0x010100A31BD460482F4B40B86048C012E4DE540021C4758BBBDB964B93A66F4431A84779" ma:contentTypeVersion="5" ma:contentTypeDescription="RMC Document" ma:contentTypeScope="" ma:versionID="29cf044fa0ff7c26dc71e2a6e53a97cb">
  <xsd:schema xmlns:xsd="http://www.w3.org/2001/XMLSchema" xmlns:xs="http://www.w3.org/2001/XMLSchema" xmlns:p="http://schemas.microsoft.com/office/2006/metadata/properties" xmlns:ns2="f58e0a3b-dbae-407c-8b83-fa62c2c321f6" xmlns:ns3="b9cfa730-ea86-4ce3-8b6b-88aacd20f755" xmlns:ns4="http://schemas.microsoft.com/sharepoint/v4" targetNamespace="http://schemas.microsoft.com/office/2006/metadata/properties" ma:root="true" ma:fieldsID="c6c733a687274146ac1fa9fcfe144ba8" ns2:_="" ns3:_="" ns4:_="">
    <xsd:import namespace="f58e0a3b-dbae-407c-8b83-fa62c2c321f6"/>
    <xsd:import namespace="b9cfa730-ea86-4ce3-8b6b-88aacd20f75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RenesasDocumentOwner" minOccurs="0"/>
                <xsd:element ref="ns3:RenesasLegacyVersionLabel" minOccurs="0"/>
                <xsd:element ref="ns3:RenesasLegacyDescription" minOccurs="0"/>
                <xsd:element ref="ns3:RenesasKeywords_0" minOccurs="0"/>
                <xsd:element ref="ns3:RenesasConfidentiality"/>
                <xsd:element ref="ns3:RenesasStatus" minOccurs="0"/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e0a3b-dbae-407c-8b83-fa62c2c321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8" nillable="true" ma:displayName="Taxonomy Catch All Column" ma:hidden="true" ma:list="{c8287305-f9a4-41b8-b9ea-35e93c6f2940}" ma:internalName="TaxCatchAll" ma:showField="CatchAllData" ma:web="f58e0a3b-dbae-407c-8b83-fa62c2c32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fa730-ea86-4ce3-8b6b-88aacd20f755" elementFormDefault="qualified">
    <xsd:import namespace="http://schemas.microsoft.com/office/2006/documentManagement/types"/>
    <xsd:import namespace="http://schemas.microsoft.com/office/infopath/2007/PartnerControls"/>
    <xsd:element name="RenesasDocumentOwner" ma:index="11" nillable="true" ma:displayName="Owner" ma:list="UserInfo" ma:internalName="RenesasDocum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nesasLegacyVersionLabel" ma:index="12" nillable="true" ma:displayName="Version (migrated)" ma:internalName="RenesasLegacyVersionLabel">
      <xsd:simpleType>
        <xsd:restriction base="dms:Text">
          <xsd:maxLength value="255"/>
        </xsd:restriction>
      </xsd:simpleType>
    </xsd:element>
    <xsd:element name="RenesasLegacyDescription" ma:index="13" nillable="true" ma:displayName="Description (migrated)" ma:internalName="RenesasLegacyDescription">
      <xsd:simpleType>
        <xsd:restriction base="dms:Note">
          <xsd:maxLength value="255"/>
        </xsd:restriction>
      </xsd:simpleType>
    </xsd:element>
    <xsd:element name="RenesasKeywords_0" ma:index="14" nillable="true" ma:taxonomy="true" ma:internalName="RenesasKeywords_0" ma:taxonomyFieldName="RenesasKeywords" ma:displayName="Keywords" ma:default="" ma:fieldId="{685d3425-c2dc-4a94-9318-c4eef2fb2004}" ma:taxonomyMulti="true" ma:sspId="3e0574da-c74d-490b-b213-930b0bf7b7cc" ma:termSetId="f76e33db-06b5-4266-bf5b-78e5839ff7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nesasConfidentiality" ma:index="16" ma:displayName="Confidentiality" ma:format="Dropdown" ma:internalName="RenesasConfidentiality">
      <xsd:simpleType>
        <xsd:restriction base="dms:Choice">
          <xsd:enumeration value="Public"/>
          <xsd:enumeration value="Renesas Group Confidential"/>
          <xsd:enumeration value="Confidential"/>
          <xsd:enumeration value="Strictly Confidential"/>
        </xsd:restriction>
      </xsd:simpleType>
    </xsd:element>
    <xsd:element name="RenesasStatus" ma:index="17" nillable="true" ma:displayName="Status" ma:internalName="RenesasStatus">
      <xsd:simpleType>
        <xsd:restriction base="dms:Choice">
          <xsd:enumeration value="Approved"/>
          <xsd:enumeration value="Archived"/>
          <xsd:enumeration value="Draft"/>
          <xsd:enumeration value="Expired"/>
          <xsd:enumeration value="Proposed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 (from content header)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8e0a3b-dbae-407c-8b83-fa62c2c321f6"/>
    <IconOverlay xmlns="http://schemas.microsoft.com/sharepoint/v4" xsi:nil="true"/>
    <RenesasLegacyDescription xmlns="b9cfa730-ea86-4ce3-8b6b-88aacd20f755" xsi:nil="true"/>
    <RenesasKeywords_0 xmlns="b9cfa730-ea86-4ce3-8b6b-88aacd20f755">
      <Terms xmlns="http://schemas.microsoft.com/office/infopath/2007/PartnerControls"/>
    </RenesasKeywords_0>
    <RenesasLegacyVersionLabel xmlns="b9cfa730-ea86-4ce3-8b6b-88aacd20f755" xsi:nil="true"/>
    <RenesasConfidentiality xmlns="b9cfa730-ea86-4ce3-8b6b-88aacd20f755">Confidential</RenesasConfidentiality>
    <RenesasStatus xmlns="b9cfa730-ea86-4ce3-8b6b-88aacd20f755">Approved</RenesasStatus>
    <RenesasDocumentOwner xmlns="b9cfa730-ea86-4ce3-8b6b-88aacd20f755">
      <UserInfo>
        <DisplayName/>
        <AccountId xsi:nil="true"/>
        <AccountType/>
      </UserInfo>
    </RenesasDocumentOwner>
    <_dlc_DocId xmlns="f58e0a3b-dbae-407c-8b83-fa62c2c321f6">DOCS-4-18286</_dlc_DocId>
    <_dlc_DocIdUrl xmlns="f58e0a3b-dbae-407c-8b83-fa62c2c321f6">
      <Url>http://sharepoint.renesasmobile.com/doccenter/_layouts/DocIdRedir.aspx?ID=DOCS-4-18286</Url>
      <Description>DOCS-4-18286</Description>
    </_dlc_DocIdUrl>
  </documentManagement>
</p:properties>
</file>

<file path=customXml/itemProps1.xml><?xml version="1.0" encoding="utf-8"?>
<ds:datastoreItem xmlns:ds="http://schemas.openxmlformats.org/officeDocument/2006/customXml" ds:itemID="{858564C3-9414-4634-B753-64B6B24A9C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EE2146-8DC0-45F6-A213-8ED64417D7A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9A1EB1E-DD75-40FC-9C14-B05D761DD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e0a3b-dbae-407c-8b83-fa62c2c321f6"/>
    <ds:schemaRef ds:uri="b9cfa730-ea86-4ce3-8b6b-88aacd20f75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9CA1DD-148E-48CD-92DA-CE682225068E}">
  <ds:schemaRefs>
    <ds:schemaRef ds:uri="http://schemas.microsoft.com/office/2006/documentManagement/types"/>
    <ds:schemaRef ds:uri="http://purl.org/dc/elements/1.1/"/>
    <ds:schemaRef ds:uri="f58e0a3b-dbae-407c-8b83-fa62c2c321f6"/>
    <ds:schemaRef ds:uri="http://www.w3.org/XML/1998/namespace"/>
    <ds:schemaRef ds:uri="http://schemas.openxmlformats.org/package/2006/metadata/core-properties"/>
    <ds:schemaRef ds:uri="b9cfa730-ea86-4ce3-8b6b-88aacd20f75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Renesas_ppt_template_confidential</Template>
  <TotalTime>12624</TotalTime>
  <Words>1660</Words>
  <Application>Microsoft Office PowerPoint</Application>
  <PresentationFormat>On-screen Show (4:3)</PresentationFormat>
  <Paragraphs>320</Paragraphs>
  <Slides>21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Renesas_ppt_template_confidential</vt:lpstr>
      <vt:lpstr>1_Default Design</vt:lpstr>
      <vt:lpstr>Custom Design</vt:lpstr>
      <vt:lpstr>Visio</vt:lpstr>
      <vt:lpstr>Slide 1</vt:lpstr>
      <vt:lpstr>Global Vehicle Market Forecast</vt:lpstr>
      <vt:lpstr>The Problem – Traffic Jams/Crashes</vt:lpstr>
      <vt:lpstr>Slide 4</vt:lpstr>
      <vt:lpstr>Wireless Vehicle Connectivity: Main Tracks</vt:lpstr>
      <vt:lpstr>ITS - Intelligent Transportation Systems </vt:lpstr>
      <vt:lpstr>Vehicle Internet Connectivity – Why First? </vt:lpstr>
      <vt:lpstr>Vehicle Internet Connectivity - Services</vt:lpstr>
      <vt:lpstr>Vehicle Internet Connectivity - Challenges</vt:lpstr>
      <vt:lpstr>Slide 10</vt:lpstr>
      <vt:lpstr>Killer Applications</vt:lpstr>
      <vt:lpstr>Remote Control</vt:lpstr>
      <vt:lpstr>Location Tracking and Discovery</vt:lpstr>
      <vt:lpstr>Wireless Vehicle communications</vt:lpstr>
      <vt:lpstr>Collaboration Partner</vt:lpstr>
      <vt:lpstr>Demo System Diagram</vt:lpstr>
      <vt:lpstr>Demo System Integration &amp; Road test</vt:lpstr>
      <vt:lpstr>ESCK Demo Scenarios</vt:lpstr>
      <vt:lpstr>ESCK System on Cell phone</vt:lpstr>
      <vt:lpstr>Slide 20</vt:lpstr>
      <vt:lpstr>Slide 21</vt:lpstr>
    </vt:vector>
  </TitlesOfParts>
  <Company>NOKIA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access research and standardization strategy</dc:title>
  <dc:creator>Tommi Koivisto</dc:creator>
  <cp:lastModifiedBy>USER-</cp:lastModifiedBy>
  <cp:revision>523</cp:revision>
  <dcterms:created xsi:type="dcterms:W3CDTF">2011-04-26T09:48:00Z</dcterms:created>
  <dcterms:modified xsi:type="dcterms:W3CDTF">2014-03-27T06:10:40Z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0x010100A31BD460482F4B40B86048C012E4DE540021C4758BBBDB964B93A66F4431A84779</vt:lpwstr>
  </property>
  <property fmtid="{D5CDD505-2E9C-101B-9397-08002B2CF9AE}" pid="3" name="_dlc_DocIdItemGuid">
    <vt:lpwstr>d1f5937e-02da-4c59-9b0d-d07398cb4f67</vt:lpwstr>
  </property>
  <property fmtid="{D5CDD505-2E9C-101B-9397-08002B2CF9AE}" pid="4" name="RenesasKeywords">
    <vt:lpwstr/>
  </property>
</Properties>
</file>