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9" r:id="rId2"/>
    <p:sldId id="650" r:id="rId3"/>
    <p:sldId id="661" r:id="rId4"/>
    <p:sldId id="450" r:id="rId5"/>
    <p:sldId id="451" r:id="rId6"/>
    <p:sldId id="846" r:id="rId7"/>
    <p:sldId id="693" r:id="rId8"/>
    <p:sldId id="692" r:id="rId9"/>
    <p:sldId id="868" r:id="rId10"/>
    <p:sldId id="690" r:id="rId11"/>
    <p:sldId id="469" r:id="rId12"/>
    <p:sldId id="848" r:id="rId13"/>
    <p:sldId id="860" r:id="rId14"/>
    <p:sldId id="871" r:id="rId15"/>
    <p:sldId id="869" r:id="rId16"/>
    <p:sldId id="844" r:id="rId17"/>
    <p:sldId id="872" r:id="rId18"/>
    <p:sldId id="783" r:id="rId19"/>
    <p:sldId id="759" r:id="rId20"/>
    <p:sldId id="732" r:id="rId21"/>
    <p:sldId id="736" r:id="rId22"/>
    <p:sldId id="737" r:id="rId23"/>
    <p:sldId id="738" r:id="rId24"/>
    <p:sldId id="739" r:id="rId25"/>
    <p:sldId id="740" r:id="rId26"/>
    <p:sldId id="746" r:id="rId27"/>
    <p:sldId id="747" r:id="rId28"/>
    <p:sldId id="865" r:id="rId29"/>
    <p:sldId id="873" r:id="rId30"/>
    <p:sldId id="870" r:id="rId31"/>
    <p:sldId id="784" r:id="rId32"/>
    <p:sldId id="867" r:id="rId33"/>
    <p:sldId id="866" r:id="rId34"/>
    <p:sldId id="805" r:id="rId35"/>
    <p:sldId id="863" r:id="rId36"/>
    <p:sldId id="862" r:id="rId37"/>
    <p:sldId id="285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FF00"/>
    <a:srgbClr val="0066FF"/>
    <a:srgbClr val="5DBA00"/>
    <a:srgbClr val="008080"/>
    <a:srgbClr val="DB8BD5"/>
    <a:srgbClr val="FF6600"/>
    <a:srgbClr val="B6DD6F"/>
    <a:srgbClr val="FED9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70" autoAdjust="0"/>
    <p:restoredTop sz="87647" autoAdjust="0"/>
  </p:normalViewPr>
  <p:slideViewPr>
    <p:cSldViewPr snapToObjects="1">
      <p:cViewPr varScale="1">
        <p:scale>
          <a:sx n="75" d="100"/>
          <a:sy n="75" d="100"/>
        </p:scale>
        <p:origin x="-1326" y="-84"/>
      </p:cViewPr>
      <p:guideLst>
        <p:guide orient="horz" pos="2160"/>
        <p:guide pos="158"/>
      </p:guideLst>
    </p:cSldViewPr>
  </p:slideViewPr>
  <p:outlineViewPr>
    <p:cViewPr>
      <p:scale>
        <a:sx n="33" d="100"/>
        <a:sy n="33" d="100"/>
      </p:scale>
      <p:origin x="0" y="-238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50"/>
    </p:cViewPr>
  </p:sorterViewPr>
  <p:notesViewPr>
    <p:cSldViewPr snapToObjects="1">
      <p:cViewPr varScale="1">
        <p:scale>
          <a:sx n="65" d="100"/>
          <a:sy n="65" d="100"/>
        </p:scale>
        <p:origin x="-2844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9E116A1-28C6-4717-AD97-D7CC9FEE760B}" type="datetime1">
              <a:rPr lang="zh-CN" altLang="en-US"/>
              <a:pPr>
                <a:defRPr/>
              </a:pPr>
              <a:t>2014-02-27</a:t>
            </a:fld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BF684F7-0FE0-443F-8FB7-2CA8472605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123669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5253F11-DE08-4D41-9BD1-BCFC45290B63}" type="datetime1">
              <a:rPr lang="zh-CN" altLang="en-US"/>
              <a:pPr>
                <a:defRPr/>
              </a:pPr>
              <a:t>2014-02-27</a:t>
            </a:fld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Textmasterformate durch Klicken bearbeiten</a:t>
            </a:r>
          </a:p>
          <a:p>
            <a:pPr lvl="1"/>
            <a:r>
              <a:rPr lang="en-US" altLang="zh-CN" noProof="0" smtClean="0"/>
              <a:t>Zweite Ebene</a:t>
            </a:r>
          </a:p>
          <a:p>
            <a:pPr lvl="2"/>
            <a:r>
              <a:rPr lang="en-US" altLang="zh-CN" noProof="0" smtClean="0"/>
              <a:t>Dritte Ebene</a:t>
            </a:r>
          </a:p>
          <a:p>
            <a:pPr lvl="3"/>
            <a:r>
              <a:rPr lang="en-US" altLang="zh-CN" noProof="0" smtClean="0"/>
              <a:t>Vierte Ebene</a:t>
            </a:r>
          </a:p>
          <a:p>
            <a:pPr lvl="4"/>
            <a:r>
              <a:rPr lang="en-US" altLang="zh-CN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35E1F3D-ED9E-405E-AF1C-9F2937595A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032372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56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804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5510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4359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200" dirty="0" smtClean="0"/>
              <a:t>D2D communication can cause serious interference to the cellular networks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200" dirty="0" smtClean="0"/>
              <a:t>Cellular and D2D communication needs elaborate coordination.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200" dirty="0" smtClean="0"/>
              <a:t>We study joint scheduling, power control and channel allocation for D2D communications</a:t>
            </a:r>
            <a:endParaRPr lang="zh-CN" altLang="en-US" sz="12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5719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Transmit power and channels of the cellular UEs assumed fixed</a:t>
            </a:r>
          </a:p>
          <a:p>
            <a:r>
              <a:rPr lang="en-US" altLang="zh-CN" dirty="0" smtClean="0"/>
              <a:t>Focused on scheduling and resource allocation for D2D UEs</a:t>
            </a:r>
          </a:p>
          <a:p>
            <a:r>
              <a:rPr lang="en-US" altLang="zh-CN" dirty="0" smtClean="0"/>
              <a:t>Three goals are considered</a:t>
            </a:r>
          </a:p>
          <a:p>
            <a:pPr lvl="1"/>
            <a:r>
              <a:rPr lang="en-US" altLang="zh-CN" dirty="0" smtClean="0"/>
              <a:t>Limiting the interference from D2D to the cellular</a:t>
            </a:r>
          </a:p>
          <a:p>
            <a:pPr lvl="1"/>
            <a:r>
              <a:rPr lang="en-US" altLang="zh-CN" dirty="0" smtClean="0"/>
              <a:t>Improving D2D throughput performance</a:t>
            </a:r>
          </a:p>
          <a:p>
            <a:pPr lvl="1"/>
            <a:r>
              <a:rPr lang="en-US" altLang="zh-CN" dirty="0" smtClean="0"/>
              <a:t>Guaranteeing fairness among D2D UEs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542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3690938"/>
            <a:ext cx="7543800" cy="18669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7182" name="Rectangle 14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00100" y="4762500"/>
            <a:ext cx="7543800" cy="304800"/>
          </a:xfrm>
        </p:spPr>
        <p:txBody>
          <a:bodyPr/>
          <a:lstStyle>
            <a:lvl1pPr marL="0" indent="0">
              <a:spcBef>
                <a:spcPct val="0"/>
              </a:spcBef>
              <a:defRPr sz="1900" noProof="1">
                <a:solidFill>
                  <a:srgbClr val="FFFFFF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  <p:sp>
        <p:nvSpPr>
          <p:cNvPr id="8" name="Rectangle 15" hidden="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 bwMode="auto">
          <a:xfrm>
            <a:off x="2032000" y="6578600"/>
            <a:ext cx="50800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8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Rectangle 16" hidden="1"/>
          <p:cNvSpPr>
            <a:spLocks noGrp="1" noChangeArrowheads="1"/>
          </p:cNvSpPr>
          <p:nvPr>
            <p:ph type="dt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70DA-2AD1-4861-8225-20F4CF34B514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  <p:sp>
        <p:nvSpPr>
          <p:cNvPr id="10" name="Rectangle 17" hidden="1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67609B62-706E-4D36-BD2B-F18BEE62B936}" type="slidenum">
              <a:rPr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08C7-40EA-4768-AC38-5A2A305DE1A4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565150"/>
            <a:ext cx="2089150" cy="5530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2113" y="565150"/>
            <a:ext cx="6118225" cy="5530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C0494-3B2F-4A9D-A343-175F0FA0AAA5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565150"/>
            <a:ext cx="8359775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92113" y="1714500"/>
            <a:ext cx="8359775" cy="43815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25A0-237D-41F1-A296-6C5FF5029BBC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A1271-DA6B-468E-9B04-87E41A3AFA24}" type="datetime1">
              <a:rPr lang="zh-CN" altLang="en-US" smtClean="0"/>
              <a:pPr>
                <a:defRPr/>
              </a:pPr>
              <a:t>2014-02-27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ADBEA2-2184-4D76-B2E2-27C777C899C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071813" y="6356350"/>
            <a:ext cx="3376612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B366-5EA0-47EB-A5FD-6A2550CC76C2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FCDF-71B6-4DFB-92D6-27800A0D46EA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0F91-D121-4B39-8A99-CD1D077E62A1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88CB-646A-430F-BBD4-11A92A362E35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4A96-0906-4B0D-93FF-75F9577630E2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9564-3CCB-432F-B709-C552811D217D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22FD-6E22-4BB2-B287-F40D19B9C312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0897-BDAD-4E54-822A-0630DD5C4D74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HLBG2C_CO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392113" y="285728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392113" y="1214438"/>
            <a:ext cx="8359775" cy="4929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0" name="Rectangle 16" hidden="1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9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C519DE8-833F-4589-8F5E-5DB09EA830F6}" type="datetime1">
              <a:rPr lang="zh-CN" altLang="en-US" smtClean="0"/>
              <a:pPr>
                <a:defRPr/>
              </a:pPr>
              <a:t>2014-02-27</a:t>
            </a:fld>
            <a:endParaRPr lang="de-DE"/>
          </a:p>
        </p:txBody>
      </p:sp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3887829" y="6381328"/>
            <a:ext cx="900195" cy="28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E353623-18A7-40A1-AC8E-23054036257D}" type="slidenum">
              <a:rPr lang="ja-JP" altLang="en-US" sz="1600" b="1" smtClean="0">
                <a:solidFill>
                  <a:srgbClr val="FF0000"/>
                </a:solidFill>
                <a:ea typeface="MS PGothic" pitchFamily="34" charset="-128"/>
              </a:rPr>
              <a:pPr algn="r" eaLnBrk="0" hangingPunct="0"/>
              <a:t>‹#›</a:t>
            </a:fld>
            <a:endParaRPr lang="en-US" altLang="ja-JP" sz="1600" b="1" dirty="0">
              <a:solidFill>
                <a:srgbClr val="3366FF"/>
              </a:solidFill>
              <a:ea typeface="MS PGothic" pitchFamily="34" charset="-128"/>
            </a:endParaRPr>
          </a:p>
        </p:txBody>
      </p:sp>
      <p:pic>
        <p:nvPicPr>
          <p:cNvPr id="13" name="Picture 89" descr="bdxh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99" y="6093296"/>
            <a:ext cx="811999" cy="76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9pPr>
    </p:titleStyle>
    <p:bodyStyle>
      <a:lvl1pPr marL="254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+mn-lt"/>
        </a:defRPr>
      </a:lvl2pPr>
      <a:lvl3pPr marL="1168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00000"/>
          </a:solidFill>
          <a:latin typeface="+mn-lt"/>
        </a:defRPr>
      </a:lvl3pPr>
      <a:lvl4pPr marL="1625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4pPr>
      <a:lvl5pPr marL="20828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5pPr>
      <a:lvl6pPr marL="25400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9.jpeg"/><Relationship Id="rId11" Type="http://schemas.openxmlformats.org/officeDocument/2006/relationships/image" Target="../media/image17.png"/><Relationship Id="rId5" Type="http://schemas.openxmlformats.org/officeDocument/2006/relationships/image" Target="../media/image8.wm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7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052736"/>
            <a:ext cx="9144000" cy="14700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altLang="zh-CN" sz="4000" b="1" dirty="0" smtClean="0">
                <a:solidFill>
                  <a:srgbClr val="0066FF"/>
                </a:solidFill>
                <a:latin typeface="+mj-lt"/>
                <a:ea typeface="+mn-ea"/>
              </a:rPr>
              <a:t>Game-theoretic Resource Allocation Methods </a:t>
            </a:r>
            <a:r>
              <a:rPr lang="en-US" altLang="zh-CN" sz="4000" b="1" dirty="0" smtClean="0">
                <a:solidFill>
                  <a:srgbClr val="0066FF"/>
                </a:solidFill>
                <a:latin typeface="+mj-lt"/>
                <a:ea typeface="+mn-ea"/>
              </a:rPr>
              <a:t>for D2D Communication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09B62-706E-4D36-BD2B-F18BEE62B936}" type="slidenum">
              <a:rPr lang="en-US" altLang="zh-CN" smtClean="0"/>
              <a:pPr>
                <a:defRPr/>
              </a:pPr>
              <a:t>1</a:t>
            </a:fld>
            <a:endParaRPr lang="zh-CN" altLang="en-US"/>
          </a:p>
        </p:txBody>
      </p:sp>
      <p:pic>
        <p:nvPicPr>
          <p:cNvPr id="8" name="Picture 12" descr="http://tbn0.google.com/images?q=tbn:HMEGXKmAqkMYXM:http://content.answers.com/main/content/wp/en/e/ec/University_of_Houston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72447"/>
            <a:ext cx="10064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9" descr="bdx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0838" y="58674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98500" y="3155976"/>
            <a:ext cx="7772400" cy="3344858"/>
          </a:xfrm>
          <a:prstGeom prst="rect">
            <a:avLst/>
          </a:prstGeom>
        </p:spPr>
        <p:txBody>
          <a:bodyPr/>
          <a:lstStyle/>
          <a:p>
            <a:pPr marL="25400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sz="2400" b="1" kern="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Lingyang</a:t>
            </a:r>
            <a:r>
              <a:rPr lang="en-US" altLang="zh-CN" sz="2400" b="1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Song</a:t>
            </a:r>
            <a:r>
              <a:rPr lang="en-US" altLang="zh-CN" b="1" kern="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*</a:t>
            </a:r>
            <a:r>
              <a:rPr lang="en-US" altLang="zh-CN" sz="2400" b="1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Zhu Han</a:t>
            </a:r>
            <a:r>
              <a:rPr lang="en-US" altLang="zh-CN" b="1" kern="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kern="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marL="25400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b="1" kern="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* </a:t>
            </a:r>
            <a:r>
              <a:rPr lang="en-US" altLang="zh-CN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School of Electronics Engineering and Computer Science,</a:t>
            </a:r>
          </a:p>
          <a:p>
            <a:pPr marL="254000" lvl="0" indent="-254000" algn="ctr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Peking University, Beijing, China</a:t>
            </a:r>
          </a:p>
          <a:p>
            <a:pPr marL="254000" lvl="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b="1" kern="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 </a:t>
            </a:r>
            <a:r>
              <a:rPr lang="en-US" altLang="zh-CN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Department of Electrical and Computer Engineering</a:t>
            </a:r>
          </a:p>
          <a:p>
            <a:pPr marL="254000" lvl="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University of Houston, Houston, TX, USA</a:t>
            </a: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marR="0" lvl="0" indent="-254000" algn="ctr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Tutorial Presentation at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Globecom’13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Atlanta, US</a:t>
            </a:r>
          </a:p>
          <a:p>
            <a:pPr marL="254000" marR="0" lvl="0" indent="-254000" algn="ctr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Slides available at : </a:t>
            </a:r>
          </a:p>
          <a:p>
            <a:pPr marL="254000" marR="0" lvl="0" indent="-254000" algn="ctr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http://wireless.egr.uh.edu/research.htm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20063"/>
    </mc:Choice>
    <mc:Fallback>
      <p:transition advTm="200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 of 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Overview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Background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Device-to-device </a:t>
            </a:r>
            <a:r>
              <a:rPr lang="en-US" altLang="zh-CN" sz="2400" dirty="0" smtClean="0">
                <a:solidFill>
                  <a:schemeClr val="tx1"/>
                </a:solidFill>
              </a:rPr>
              <a:t>D</a:t>
            </a:r>
            <a:r>
              <a:rPr lang="en-US" altLang="zh-CN" sz="2400" dirty="0" smtClean="0">
                <a:solidFill>
                  <a:schemeClr val="tx1"/>
                </a:solidFill>
              </a:rPr>
              <a:t>irect Communication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</a:rPr>
              <a:t>Device-to-device Local Area Networks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Game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Theoretical Study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467544" y="120646"/>
            <a:ext cx="7676356" cy="50004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CN" sz="3200" dirty="0" smtClean="0">
                <a:solidFill>
                  <a:srgbClr val="0070C0"/>
                </a:solidFill>
                <a:latin typeface="+mj-lt"/>
                <a:ea typeface="黑体" pitchFamily="2" charset="-122"/>
                <a:cs typeface="+mj-cs"/>
              </a:rPr>
              <a:t>Introduction</a:t>
            </a:r>
            <a:endParaRPr lang="zh-CN" altLang="en-US" sz="3200" dirty="0" smtClean="0">
              <a:solidFill>
                <a:srgbClr val="0070C0"/>
              </a:solidFill>
              <a:latin typeface="+mj-lt"/>
              <a:ea typeface="黑体" pitchFamily="2" charset="-122"/>
              <a:cs typeface="+mj-cs"/>
            </a:endParaRPr>
          </a:p>
        </p:txBody>
      </p:sp>
      <p:grpSp>
        <p:nvGrpSpPr>
          <p:cNvPr id="2" name="组合 313"/>
          <p:cNvGrpSpPr/>
          <p:nvPr/>
        </p:nvGrpSpPr>
        <p:grpSpPr>
          <a:xfrm>
            <a:off x="4343068" y="2187901"/>
            <a:ext cx="4621421" cy="4553467"/>
            <a:chOff x="3794093" y="701977"/>
            <a:chExt cx="3713220" cy="3405959"/>
          </a:xfrm>
        </p:grpSpPr>
        <p:sp>
          <p:nvSpPr>
            <p:cNvPr id="78" name="Oval 3"/>
            <p:cNvSpPr>
              <a:spLocks noChangeArrowheads="1"/>
            </p:cNvSpPr>
            <p:nvPr/>
          </p:nvSpPr>
          <p:spPr bwMode="auto">
            <a:xfrm rot="643183">
              <a:off x="3965600" y="909940"/>
              <a:ext cx="1119188" cy="181451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82" name="Oval 2"/>
            <p:cNvSpPr>
              <a:spLocks noChangeArrowheads="1"/>
            </p:cNvSpPr>
            <p:nvPr/>
          </p:nvSpPr>
          <p:spPr bwMode="auto">
            <a:xfrm rot="359696">
              <a:off x="4940325" y="1479852"/>
              <a:ext cx="2566988" cy="1417638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85" name="Oval 48"/>
            <p:cNvSpPr>
              <a:spLocks noChangeArrowheads="1"/>
            </p:cNvSpPr>
            <p:nvPr/>
          </p:nvSpPr>
          <p:spPr bwMode="auto">
            <a:xfrm>
              <a:off x="3933850" y="1713215"/>
              <a:ext cx="3101975" cy="1368425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93" name="Oval 4"/>
            <p:cNvSpPr>
              <a:spLocks noChangeArrowheads="1"/>
            </p:cNvSpPr>
            <p:nvPr/>
          </p:nvSpPr>
          <p:spPr bwMode="auto">
            <a:xfrm>
              <a:off x="4405337" y="1762427"/>
              <a:ext cx="2090738" cy="1222375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pic>
          <p:nvPicPr>
            <p:cNvPr id="94" name="Picture 6" descr="3GPhon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53050" y="2200577"/>
              <a:ext cx="3317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6" descr="3GPhon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7612" y="2202165"/>
              <a:ext cx="3333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7" name="AutoShape 26"/>
            <p:cNvCxnSpPr>
              <a:cxnSpLocks noChangeShapeType="1"/>
            </p:cNvCxnSpPr>
            <p:nvPr/>
          </p:nvCxnSpPr>
          <p:spPr bwMode="auto">
            <a:xfrm>
              <a:off x="5484837" y="2372027"/>
              <a:ext cx="612775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98" name="AutoShape 28"/>
            <p:cNvCxnSpPr>
              <a:cxnSpLocks noChangeShapeType="1"/>
            </p:cNvCxnSpPr>
            <p:nvPr/>
          </p:nvCxnSpPr>
          <p:spPr bwMode="auto">
            <a:xfrm flipV="1">
              <a:off x="5319737" y="1794177"/>
              <a:ext cx="346075" cy="406400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99" name="AutoShape 29"/>
            <p:cNvCxnSpPr>
              <a:cxnSpLocks noChangeShapeType="1"/>
            </p:cNvCxnSpPr>
            <p:nvPr/>
          </p:nvCxnSpPr>
          <p:spPr bwMode="auto">
            <a:xfrm flipH="1" flipV="1">
              <a:off x="5665812" y="1794177"/>
              <a:ext cx="598488" cy="407988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100" name="Text Box 34"/>
            <p:cNvSpPr txBox="1">
              <a:spLocks noChangeArrowheads="1"/>
            </p:cNvSpPr>
            <p:nvPr/>
          </p:nvSpPr>
          <p:spPr bwMode="auto">
            <a:xfrm>
              <a:off x="4089426" y="1175052"/>
              <a:ext cx="5397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 err="1" smtClean="0">
                  <a:latin typeface="Calibri" pitchFamily="34" charset="0"/>
                </a:rPr>
                <a:t>eNB</a:t>
              </a:r>
              <a:endParaRPr lang="en-US" altLang="zh-CN" sz="1200" b="0" dirty="0">
                <a:latin typeface="Calibri" pitchFamily="34" charset="0"/>
              </a:endParaRPr>
            </a:p>
          </p:txBody>
        </p:sp>
        <p:pic>
          <p:nvPicPr>
            <p:cNvPr id="101" name="Picture 6" descr="3GPhon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2987" y="1781477"/>
              <a:ext cx="331788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2" name="AutoShape 44"/>
            <p:cNvCxnSpPr>
              <a:cxnSpLocks noChangeShapeType="1"/>
              <a:stCxn id="100" idx="3"/>
            </p:cNvCxnSpPr>
            <p:nvPr/>
          </p:nvCxnSpPr>
          <p:spPr bwMode="auto">
            <a:xfrm>
              <a:off x="4629176" y="1313552"/>
              <a:ext cx="23812" cy="639376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03" name="AutoShape 45"/>
            <p:cNvCxnSpPr>
              <a:cxnSpLocks noChangeShapeType="1"/>
            </p:cNvCxnSpPr>
            <p:nvPr/>
          </p:nvCxnSpPr>
          <p:spPr bwMode="auto">
            <a:xfrm flipH="1" flipV="1">
              <a:off x="5665812" y="1794177"/>
              <a:ext cx="1066800" cy="603250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04" name="AutoShape 49"/>
            <p:cNvCxnSpPr>
              <a:cxnSpLocks noChangeShapeType="1"/>
            </p:cNvCxnSpPr>
            <p:nvPr/>
          </p:nvCxnSpPr>
          <p:spPr bwMode="auto">
            <a:xfrm>
              <a:off x="4819675" y="2122790"/>
              <a:ext cx="333375" cy="2492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05" name="AutoShape 51"/>
            <p:cNvCxnSpPr>
              <a:cxnSpLocks noChangeShapeType="1"/>
            </p:cNvCxnSpPr>
            <p:nvPr/>
          </p:nvCxnSpPr>
          <p:spPr bwMode="auto">
            <a:xfrm>
              <a:off x="5484837" y="2372027"/>
              <a:ext cx="1081088" cy="19526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pic>
          <p:nvPicPr>
            <p:cNvPr id="106" name="Picture 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8812" y="2070402"/>
              <a:ext cx="382588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6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89537" y="2502202"/>
              <a:ext cx="382588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图片 67" descr="http://www.quantum-wireless.com/store/media/catalog/product/cache/1/image/500x500/9df78eab33525d08d6e5fb8d27136e95/n/o/novatel-mifi-220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32587" y="2406952"/>
              <a:ext cx="56197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924575" y="2502202"/>
              <a:ext cx="382588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6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00862" y="2383140"/>
              <a:ext cx="25400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Text Box 35"/>
            <p:cNvSpPr txBox="1">
              <a:spLocks noChangeArrowheads="1"/>
            </p:cNvSpPr>
            <p:nvPr/>
          </p:nvSpPr>
          <p:spPr bwMode="auto">
            <a:xfrm>
              <a:off x="5757887" y="1567165"/>
              <a:ext cx="5397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 err="1" smtClean="0">
                  <a:latin typeface="Calibri" pitchFamily="34" charset="0"/>
                </a:rPr>
                <a:t>eNB</a:t>
              </a:r>
              <a:endParaRPr lang="en-US" altLang="zh-CN" sz="1200" b="0" dirty="0">
                <a:latin typeface="Calibri" pitchFamily="34" charset="0"/>
              </a:endParaRPr>
            </a:p>
          </p:txBody>
        </p:sp>
        <p:sp>
          <p:nvSpPr>
            <p:cNvPr id="112" name="圆角矩形标注 111"/>
            <p:cNvSpPr>
              <a:spLocks noChangeArrowheads="1"/>
            </p:cNvSpPr>
            <p:nvPr/>
          </p:nvSpPr>
          <p:spPr bwMode="auto">
            <a:xfrm>
              <a:off x="3794093" y="3012702"/>
              <a:ext cx="2906769" cy="1095234"/>
            </a:xfrm>
            <a:prstGeom prst="wedgeRoundRectCallout">
              <a:avLst>
                <a:gd name="adj1" fmla="val 11334"/>
                <a:gd name="adj2" fmla="val -82677"/>
                <a:gd name="adj3" fmla="val 16667"/>
              </a:avLst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 algn="ctr">
              <a:solidFill>
                <a:srgbClr val="98B954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 lIns="54000" rIns="54000">
              <a:spAutoFit/>
            </a:bodyPr>
            <a:lstStyle/>
            <a:p>
              <a:pPr algn="just"/>
              <a:r>
                <a:rPr lang="en-US" altLang="zh-CN" sz="1600" b="1" dirty="0" smtClean="0">
                  <a:solidFill>
                    <a:srgbClr val="FF0000"/>
                  </a:solidFill>
                  <a:latin typeface="+mj-lt"/>
                  <a:ea typeface="华文仿宋" pitchFamily="2" charset="-122"/>
                </a:rPr>
                <a:t>Mobile social networks:</a:t>
              </a:r>
            </a:p>
            <a:p>
              <a:pPr marL="342900" indent="-342900" algn="just">
                <a:buFont typeface="+mj-ea"/>
                <a:buAutoNum type="circleNumDbPlain"/>
              </a:pPr>
              <a:r>
                <a:rPr lang="en-US" altLang="zh-CN" sz="1600" dirty="0" smtClean="0">
                  <a:latin typeface="+mj-lt"/>
                  <a:ea typeface="华文仿宋" pitchFamily="2" charset="-122"/>
                </a:rPr>
                <a:t>Mobile + social</a:t>
              </a:r>
            </a:p>
            <a:p>
              <a:pPr marL="342900" indent="-342900" algn="just">
                <a:buFont typeface="+mj-ea"/>
                <a:buAutoNum type="circleNumDbPlain"/>
              </a:pPr>
              <a:r>
                <a:rPr lang="en-US" altLang="zh-CN" sz="1600" dirty="0" smtClean="0">
                  <a:latin typeface="+mj-lt"/>
                  <a:ea typeface="华文仿宋" pitchFamily="2" charset="-122"/>
                </a:rPr>
                <a:t>Connected via mobiles</a:t>
              </a:r>
            </a:p>
            <a:p>
              <a:pPr marL="342900" indent="-342900" algn="just">
                <a:buFont typeface="+mj-ea"/>
                <a:buAutoNum type="circleNumDbPlain"/>
              </a:pPr>
              <a:r>
                <a:rPr lang="en-US" altLang="zh-CN" sz="1600" dirty="0" smtClean="0">
                  <a:latin typeface="+mj-lt"/>
                  <a:ea typeface="华文仿宋" pitchFamily="2" charset="-122"/>
                </a:rPr>
                <a:t>Information push, sharing, etc</a:t>
              </a:r>
              <a:endParaRPr lang="en-US" altLang="zh-CN" sz="1600" dirty="0" smtClean="0">
                <a:solidFill>
                  <a:srgbClr val="000000"/>
                </a:solidFill>
                <a:latin typeface="+mj-lt"/>
                <a:ea typeface="华文仿宋" pitchFamily="2" charset="-122"/>
              </a:endParaRPr>
            </a:p>
            <a:p>
              <a:pPr marL="342900" indent="-342900" algn="just">
                <a:buFont typeface="+mj-ea"/>
                <a:buAutoNum type="circleNumDbPlain"/>
              </a:pPr>
              <a:r>
                <a:rPr lang="en-US" altLang="zh-CN" sz="1600" dirty="0" smtClean="0">
                  <a:solidFill>
                    <a:srgbClr val="FF0000"/>
                  </a:solidFill>
                  <a:latin typeface="+mj-lt"/>
                  <a:ea typeface="华文仿宋" pitchFamily="2" charset="-122"/>
                </a:rPr>
                <a:t>New business model</a:t>
              </a:r>
              <a:endParaRPr lang="en-US" altLang="zh-CN" sz="1600" dirty="0">
                <a:solidFill>
                  <a:srgbClr val="FF0000"/>
                </a:solidFill>
                <a:latin typeface="+mj-lt"/>
                <a:ea typeface="华文仿宋" pitchFamily="2" charset="-122"/>
              </a:endParaRPr>
            </a:p>
          </p:txBody>
        </p:sp>
        <p:grpSp>
          <p:nvGrpSpPr>
            <p:cNvPr id="3" name="Group 188"/>
            <p:cNvGrpSpPr>
              <a:grpSpLocks noChangeAspect="1"/>
            </p:cNvGrpSpPr>
            <p:nvPr/>
          </p:nvGrpSpPr>
          <p:grpSpPr bwMode="auto">
            <a:xfrm>
              <a:off x="4484712" y="701977"/>
              <a:ext cx="211138" cy="674688"/>
              <a:chOff x="4850" y="1255"/>
              <a:chExt cx="303" cy="873"/>
            </a:xfrm>
          </p:grpSpPr>
          <p:grpSp>
            <p:nvGrpSpPr>
              <p:cNvPr id="4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289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0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1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2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311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312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6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309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310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295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6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307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308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298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9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0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1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2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3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4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5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6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41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287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88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9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285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86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47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283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84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50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281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82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2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279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80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65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277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78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68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188"/>
            <p:cNvGrpSpPr>
              <a:grpSpLocks noChangeAspect="1"/>
            </p:cNvGrpSpPr>
            <p:nvPr/>
          </p:nvGrpSpPr>
          <p:grpSpPr bwMode="auto">
            <a:xfrm>
              <a:off x="5565800" y="1133777"/>
              <a:ext cx="211138" cy="674688"/>
              <a:chOff x="4850" y="1255"/>
              <a:chExt cx="303" cy="873"/>
            </a:xfrm>
          </p:grpSpPr>
          <p:grpSp>
            <p:nvGrpSpPr>
              <p:cNvPr id="15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216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8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9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238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239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17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236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237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222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3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234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235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225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7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8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9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0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1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2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3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33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9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214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5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0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212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3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65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210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1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68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208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09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3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206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07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92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4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204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05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95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15" name="AutoShape 96"/>
            <p:cNvCxnSpPr>
              <a:cxnSpLocks noChangeShapeType="1"/>
            </p:cNvCxnSpPr>
            <p:nvPr/>
          </p:nvCxnSpPr>
          <p:spPr bwMode="auto">
            <a:xfrm flipH="1" flipV="1">
              <a:off x="4391050" y="1729090"/>
              <a:ext cx="261938" cy="2238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pic>
          <p:nvPicPr>
            <p:cNvPr id="117" name="Picture 79" descr="FOMA-ht03a_white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89425" y="1551290"/>
              <a:ext cx="244475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图片 6" descr="http://www.andreas-rozek.de/iPhone/Welcome/iPad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67300" y="1314752"/>
              <a:ext cx="2984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9" name="AutoShape 95"/>
            <p:cNvCxnSpPr>
              <a:cxnSpLocks noChangeShapeType="1"/>
            </p:cNvCxnSpPr>
            <p:nvPr/>
          </p:nvCxnSpPr>
          <p:spPr bwMode="auto">
            <a:xfrm flipH="1">
              <a:off x="4819675" y="1687815"/>
              <a:ext cx="192088" cy="9366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</p:grpSp>
      <p:graphicFrame>
        <p:nvGraphicFramePr>
          <p:cNvPr id="318" name="表格 3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4461026"/>
              </p:ext>
            </p:extLst>
          </p:nvPr>
        </p:nvGraphicFramePr>
        <p:xfrm>
          <a:off x="250825" y="744202"/>
          <a:ext cx="8607455" cy="98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491"/>
                <a:gridCol w="1721491"/>
                <a:gridCol w="1721491"/>
                <a:gridCol w="1721491"/>
                <a:gridCol w="1721491"/>
              </a:tblGrid>
              <a:tr h="36218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rgbClr val="0066FF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RAT</a:t>
                      </a:r>
                      <a:endParaRPr lang="zh-CN" altLang="en-US" sz="1600" b="0" dirty="0">
                        <a:solidFill>
                          <a:srgbClr val="0066FF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066FF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Solution</a:t>
                      </a:r>
                      <a:endParaRPr lang="zh-CN" altLang="en-US" sz="1600" b="0" dirty="0">
                        <a:solidFill>
                          <a:srgbClr val="0066FF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066FF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Benefits</a:t>
                      </a:r>
                      <a:endParaRPr lang="zh-CN" altLang="en-US" sz="1600" b="0" dirty="0" smtClean="0">
                        <a:solidFill>
                          <a:srgbClr val="0066FF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066FF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Frequency</a:t>
                      </a:r>
                      <a:endParaRPr lang="zh-CN" altLang="en-US" sz="1600" b="0" dirty="0">
                        <a:solidFill>
                          <a:srgbClr val="0066FF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066FF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Disadvantages</a:t>
                      </a:r>
                      <a:endParaRPr lang="zh-CN" altLang="en-US" sz="1600" b="0" dirty="0">
                        <a:solidFill>
                          <a:srgbClr val="0066FF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6255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Wireless Mesh</a:t>
                      </a:r>
                      <a:endParaRPr lang="zh-CN" altLang="en-US" sz="16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WLAN + Ad Hoc </a:t>
                      </a:r>
                      <a:endParaRPr lang="zh-CN" altLang="en-US" sz="16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Flexible</a:t>
                      </a:r>
                      <a:endParaRPr lang="zh-CN" altLang="en-US" sz="16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Un-authorized</a:t>
                      </a:r>
                      <a:endParaRPr lang="zh-CN" altLang="en-US" sz="16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solidFill>
                            <a:srgbClr val="00206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QoS</a:t>
                      </a:r>
                      <a:r>
                        <a:rPr lang="zh-CN" altLang="en-US" sz="1600" b="0" dirty="0" smtClean="0">
                          <a:solidFill>
                            <a:srgbClr val="00206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sz="1600" b="0" dirty="0" smtClean="0">
                          <a:solidFill>
                            <a:srgbClr val="00206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in-guaranteed</a:t>
                      </a:r>
                      <a:endParaRPr lang="zh-CN" altLang="en-US" sz="1600" b="0" dirty="0">
                        <a:solidFill>
                          <a:srgbClr val="00206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5" name="表格 3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7105331"/>
              </p:ext>
            </p:extLst>
          </p:nvPr>
        </p:nvGraphicFramePr>
        <p:xfrm>
          <a:off x="250826" y="1731966"/>
          <a:ext cx="8636725" cy="62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345"/>
                <a:gridCol w="1727345"/>
                <a:gridCol w="1727345"/>
                <a:gridCol w="1727345"/>
                <a:gridCol w="1727345"/>
              </a:tblGrid>
              <a:tr h="6255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D2D LAN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Cellular</a:t>
                      </a:r>
                      <a:r>
                        <a:rPr lang="zh-CN" altLang="en-US" sz="1600" b="0" baseline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sz="1600" b="0" baseline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+</a:t>
                      </a: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Ad Hoc 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Flexible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Authorized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QoS</a:t>
                      </a:r>
                      <a:r>
                        <a:rPr lang="zh-CN" altLang="en-US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guaranteed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组合 327"/>
          <p:cNvGrpSpPr/>
          <p:nvPr/>
        </p:nvGrpSpPr>
        <p:grpSpPr>
          <a:xfrm>
            <a:off x="0" y="2846483"/>
            <a:ext cx="3991009" cy="2608022"/>
            <a:chOff x="0" y="3113442"/>
            <a:chExt cx="3991009" cy="2608022"/>
          </a:xfrm>
        </p:grpSpPr>
        <p:sp>
          <p:nvSpPr>
            <p:cNvPr id="185" name="TextBox 184"/>
            <p:cNvSpPr txBox="1"/>
            <p:nvPr/>
          </p:nvSpPr>
          <p:spPr>
            <a:xfrm>
              <a:off x="0" y="3166918"/>
              <a:ext cx="1442226" cy="17543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800" dirty="0" smtClean="0">
                  <a:solidFill>
                    <a:srgbClr val="FF0000"/>
                  </a:solidFill>
                  <a:latin typeface="+mj-lt"/>
                  <a:ea typeface="华文仿宋" pitchFamily="2" charset="-122"/>
                  <a:cs typeface="Times New Roman" pitchFamily="18" charset="0"/>
                </a:rPr>
                <a:t>Smart-phones</a:t>
              </a:r>
              <a:r>
                <a:rPr lang="en-US" altLang="zh-CN" sz="1800" dirty="0" smtClean="0">
                  <a:latin typeface="+mj-lt"/>
                  <a:ea typeface="华文仿宋" pitchFamily="2" charset="-122"/>
                  <a:cs typeface="Times New Roman" pitchFamily="18" charset="0"/>
                </a:rPr>
                <a:t> and </a:t>
              </a:r>
              <a:r>
                <a:rPr lang="en-US" altLang="zh-CN" sz="1800" dirty="0" smtClean="0">
                  <a:solidFill>
                    <a:srgbClr val="FF0000"/>
                  </a:solidFill>
                  <a:latin typeface="+mj-lt"/>
                  <a:ea typeface="华文仿宋" pitchFamily="2" charset="-122"/>
                  <a:cs typeface="Times New Roman" pitchFamily="18" charset="0"/>
                </a:rPr>
                <a:t>data-service</a:t>
              </a:r>
              <a:r>
                <a:rPr lang="en-US" altLang="zh-CN" sz="1800" dirty="0" smtClean="0">
                  <a:latin typeface="+mj-lt"/>
                  <a:ea typeface="华文仿宋" pitchFamily="2" charset="-122"/>
                  <a:cs typeface="Times New Roman" pitchFamily="18" charset="0"/>
                </a:rPr>
                <a:t> based </a:t>
              </a:r>
              <a:r>
                <a:rPr lang="en-US" altLang="zh-CN" sz="1800" dirty="0" smtClean="0">
                  <a:solidFill>
                    <a:srgbClr val="FF0000"/>
                  </a:solidFill>
                  <a:latin typeface="+mj-lt"/>
                  <a:ea typeface="华文仿宋" pitchFamily="2" charset="-122"/>
                  <a:cs typeface="Times New Roman" pitchFamily="18" charset="0"/>
                </a:rPr>
                <a:t>mobile internet</a:t>
              </a:r>
            </a:p>
          </p:txBody>
        </p:sp>
        <p:pic>
          <p:nvPicPr>
            <p:cNvPr id="188" name="图片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03649" y="3113442"/>
              <a:ext cx="2587360" cy="260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9" name="Freeform 136"/>
          <p:cNvSpPr>
            <a:spLocks noChangeAspect="1"/>
          </p:cNvSpPr>
          <p:nvPr/>
        </p:nvSpPr>
        <p:spPr bwMode="auto">
          <a:xfrm rot="2539968">
            <a:off x="3533929" y="3322280"/>
            <a:ext cx="1169047" cy="475401"/>
          </a:xfrm>
          <a:custGeom>
            <a:avLst/>
            <a:gdLst/>
            <a:ahLst/>
            <a:cxnLst>
              <a:cxn ang="0">
                <a:pos x="987" y="291"/>
              </a:cxn>
              <a:cxn ang="0">
                <a:pos x="783" y="0"/>
              </a:cxn>
              <a:cxn ang="0">
                <a:pos x="827" y="98"/>
              </a:cxn>
              <a:cxn ang="0">
                <a:pos x="814" y="117"/>
              </a:cxn>
              <a:cxn ang="0">
                <a:pos x="800" y="135"/>
              </a:cxn>
              <a:cxn ang="0">
                <a:pos x="786" y="152"/>
              </a:cxn>
              <a:cxn ang="0">
                <a:pos x="770" y="166"/>
              </a:cxn>
              <a:cxn ang="0">
                <a:pos x="755" y="182"/>
              </a:cxn>
              <a:cxn ang="0">
                <a:pos x="740" y="195"/>
              </a:cxn>
              <a:cxn ang="0">
                <a:pos x="723" y="207"/>
              </a:cxn>
              <a:cxn ang="0">
                <a:pos x="708" y="218"/>
              </a:cxn>
              <a:cxn ang="0">
                <a:pos x="681" y="230"/>
              </a:cxn>
              <a:cxn ang="0">
                <a:pos x="664" y="238"/>
              </a:cxn>
              <a:cxn ang="0">
                <a:pos x="648" y="244"/>
              </a:cxn>
              <a:cxn ang="0">
                <a:pos x="628" y="248"/>
              </a:cxn>
              <a:cxn ang="0">
                <a:pos x="610" y="253"/>
              </a:cxn>
              <a:cxn ang="0">
                <a:pos x="590" y="255"/>
              </a:cxn>
              <a:cxn ang="0">
                <a:pos x="571" y="257"/>
              </a:cxn>
              <a:cxn ang="0">
                <a:pos x="551" y="258"/>
              </a:cxn>
              <a:cxn ang="0">
                <a:pos x="531" y="256"/>
              </a:cxn>
              <a:cxn ang="0">
                <a:pos x="510" y="254"/>
              </a:cxn>
              <a:cxn ang="0">
                <a:pos x="490" y="251"/>
              </a:cxn>
              <a:cxn ang="0">
                <a:pos x="468" y="246"/>
              </a:cxn>
              <a:cxn ang="0">
                <a:pos x="400" y="226"/>
              </a:cxn>
              <a:cxn ang="0">
                <a:pos x="378" y="215"/>
              </a:cxn>
              <a:cxn ang="0">
                <a:pos x="355" y="204"/>
              </a:cxn>
              <a:cxn ang="0">
                <a:pos x="330" y="194"/>
              </a:cxn>
              <a:cxn ang="0">
                <a:pos x="307" y="179"/>
              </a:cxn>
              <a:cxn ang="0">
                <a:pos x="280" y="166"/>
              </a:cxn>
              <a:cxn ang="0">
                <a:pos x="255" y="150"/>
              </a:cxn>
              <a:cxn ang="0">
                <a:pos x="231" y="133"/>
              </a:cxn>
              <a:cxn ang="0">
                <a:pos x="205" y="115"/>
              </a:cxn>
              <a:cxn ang="0">
                <a:pos x="0" y="269"/>
              </a:cxn>
              <a:cxn ang="0">
                <a:pos x="27" y="300"/>
              </a:cxn>
              <a:cxn ang="0">
                <a:pos x="58" y="327"/>
              </a:cxn>
              <a:cxn ang="0">
                <a:pos x="87" y="354"/>
              </a:cxn>
              <a:cxn ang="0">
                <a:pos x="115" y="378"/>
              </a:cxn>
              <a:cxn ang="0">
                <a:pos x="146" y="400"/>
              </a:cxn>
              <a:cxn ang="0">
                <a:pos x="174" y="420"/>
              </a:cxn>
              <a:cxn ang="0">
                <a:pos x="203" y="436"/>
              </a:cxn>
              <a:cxn ang="0">
                <a:pos x="231" y="452"/>
              </a:cxn>
              <a:cxn ang="0">
                <a:pos x="261" y="466"/>
              </a:cxn>
              <a:cxn ang="0">
                <a:pos x="289" y="479"/>
              </a:cxn>
              <a:cxn ang="0">
                <a:pos x="332" y="491"/>
              </a:cxn>
              <a:cxn ang="0">
                <a:pos x="362" y="498"/>
              </a:cxn>
              <a:cxn ang="0">
                <a:pos x="390" y="502"/>
              </a:cxn>
              <a:cxn ang="0">
                <a:pos x="420" y="504"/>
              </a:cxn>
              <a:cxn ang="0">
                <a:pos x="449" y="505"/>
              </a:cxn>
              <a:cxn ang="0">
                <a:pos x="477" y="502"/>
              </a:cxn>
              <a:cxn ang="0">
                <a:pos x="507" y="499"/>
              </a:cxn>
              <a:cxn ang="0">
                <a:pos x="535" y="494"/>
              </a:cxn>
              <a:cxn ang="0">
                <a:pos x="563" y="485"/>
              </a:cxn>
              <a:cxn ang="0">
                <a:pos x="592" y="475"/>
              </a:cxn>
              <a:cxn ang="0">
                <a:pos x="621" y="463"/>
              </a:cxn>
              <a:cxn ang="0">
                <a:pos x="692" y="425"/>
              </a:cxn>
              <a:cxn ang="0">
                <a:pos x="722" y="404"/>
              </a:cxn>
              <a:cxn ang="0">
                <a:pos x="751" y="383"/>
              </a:cxn>
              <a:cxn ang="0">
                <a:pos x="780" y="358"/>
              </a:cxn>
              <a:cxn ang="0">
                <a:pos x="807" y="334"/>
              </a:cxn>
              <a:cxn ang="0">
                <a:pos x="836" y="307"/>
              </a:cxn>
              <a:cxn ang="0">
                <a:pos x="864" y="276"/>
              </a:cxn>
              <a:cxn ang="0">
                <a:pos x="893" y="245"/>
              </a:cxn>
              <a:cxn ang="0">
                <a:pos x="922" y="211"/>
              </a:cxn>
            </a:cxnLst>
            <a:rect l="0" t="0" r="r" b="b"/>
            <a:pathLst>
              <a:path w="1081" h="505">
                <a:moveTo>
                  <a:pt x="922" y="211"/>
                </a:moveTo>
                <a:lnTo>
                  <a:pt x="987" y="291"/>
                </a:lnTo>
                <a:lnTo>
                  <a:pt x="1081" y="21"/>
                </a:lnTo>
                <a:lnTo>
                  <a:pt x="783" y="0"/>
                </a:lnTo>
                <a:lnTo>
                  <a:pt x="834" y="88"/>
                </a:lnTo>
                <a:lnTo>
                  <a:pt x="827" y="98"/>
                </a:lnTo>
                <a:lnTo>
                  <a:pt x="821" y="108"/>
                </a:lnTo>
                <a:lnTo>
                  <a:pt x="814" y="117"/>
                </a:lnTo>
                <a:lnTo>
                  <a:pt x="807" y="126"/>
                </a:lnTo>
                <a:lnTo>
                  <a:pt x="800" y="135"/>
                </a:lnTo>
                <a:lnTo>
                  <a:pt x="793" y="143"/>
                </a:lnTo>
                <a:lnTo>
                  <a:pt x="786" y="152"/>
                </a:lnTo>
                <a:lnTo>
                  <a:pt x="778" y="160"/>
                </a:lnTo>
                <a:lnTo>
                  <a:pt x="770" y="166"/>
                </a:lnTo>
                <a:lnTo>
                  <a:pt x="762" y="173"/>
                </a:lnTo>
                <a:lnTo>
                  <a:pt x="755" y="182"/>
                </a:lnTo>
                <a:lnTo>
                  <a:pt x="746" y="189"/>
                </a:lnTo>
                <a:lnTo>
                  <a:pt x="740" y="195"/>
                </a:lnTo>
                <a:lnTo>
                  <a:pt x="732" y="200"/>
                </a:lnTo>
                <a:lnTo>
                  <a:pt x="723" y="207"/>
                </a:lnTo>
                <a:lnTo>
                  <a:pt x="714" y="212"/>
                </a:lnTo>
                <a:lnTo>
                  <a:pt x="708" y="218"/>
                </a:lnTo>
                <a:lnTo>
                  <a:pt x="691" y="227"/>
                </a:lnTo>
                <a:lnTo>
                  <a:pt x="681" y="230"/>
                </a:lnTo>
                <a:lnTo>
                  <a:pt x="673" y="235"/>
                </a:lnTo>
                <a:lnTo>
                  <a:pt x="664" y="238"/>
                </a:lnTo>
                <a:lnTo>
                  <a:pt x="655" y="240"/>
                </a:lnTo>
                <a:lnTo>
                  <a:pt x="648" y="244"/>
                </a:lnTo>
                <a:lnTo>
                  <a:pt x="636" y="246"/>
                </a:lnTo>
                <a:lnTo>
                  <a:pt x="628" y="248"/>
                </a:lnTo>
                <a:lnTo>
                  <a:pt x="619" y="252"/>
                </a:lnTo>
                <a:lnTo>
                  <a:pt x="610" y="253"/>
                </a:lnTo>
                <a:lnTo>
                  <a:pt x="599" y="255"/>
                </a:lnTo>
                <a:lnTo>
                  <a:pt x="590" y="255"/>
                </a:lnTo>
                <a:lnTo>
                  <a:pt x="580" y="256"/>
                </a:lnTo>
                <a:lnTo>
                  <a:pt x="571" y="257"/>
                </a:lnTo>
                <a:lnTo>
                  <a:pt x="562" y="258"/>
                </a:lnTo>
                <a:lnTo>
                  <a:pt x="551" y="258"/>
                </a:lnTo>
                <a:lnTo>
                  <a:pt x="540" y="257"/>
                </a:lnTo>
                <a:lnTo>
                  <a:pt x="531" y="256"/>
                </a:lnTo>
                <a:lnTo>
                  <a:pt x="520" y="256"/>
                </a:lnTo>
                <a:lnTo>
                  <a:pt x="510" y="254"/>
                </a:lnTo>
                <a:lnTo>
                  <a:pt x="499" y="253"/>
                </a:lnTo>
                <a:lnTo>
                  <a:pt x="490" y="251"/>
                </a:lnTo>
                <a:lnTo>
                  <a:pt x="478" y="249"/>
                </a:lnTo>
                <a:lnTo>
                  <a:pt x="468" y="246"/>
                </a:lnTo>
                <a:lnTo>
                  <a:pt x="456" y="244"/>
                </a:lnTo>
                <a:lnTo>
                  <a:pt x="400" y="226"/>
                </a:lnTo>
                <a:lnTo>
                  <a:pt x="389" y="221"/>
                </a:lnTo>
                <a:lnTo>
                  <a:pt x="378" y="215"/>
                </a:lnTo>
                <a:lnTo>
                  <a:pt x="365" y="211"/>
                </a:lnTo>
                <a:lnTo>
                  <a:pt x="355" y="204"/>
                </a:lnTo>
                <a:lnTo>
                  <a:pt x="342" y="200"/>
                </a:lnTo>
                <a:lnTo>
                  <a:pt x="330" y="194"/>
                </a:lnTo>
                <a:lnTo>
                  <a:pt x="319" y="187"/>
                </a:lnTo>
                <a:lnTo>
                  <a:pt x="307" y="179"/>
                </a:lnTo>
                <a:lnTo>
                  <a:pt x="293" y="173"/>
                </a:lnTo>
                <a:lnTo>
                  <a:pt x="280" y="166"/>
                </a:lnTo>
                <a:lnTo>
                  <a:pt x="269" y="157"/>
                </a:lnTo>
                <a:lnTo>
                  <a:pt x="255" y="150"/>
                </a:lnTo>
                <a:lnTo>
                  <a:pt x="243" y="140"/>
                </a:lnTo>
                <a:lnTo>
                  <a:pt x="231" y="133"/>
                </a:lnTo>
                <a:lnTo>
                  <a:pt x="218" y="125"/>
                </a:lnTo>
                <a:lnTo>
                  <a:pt x="205" y="115"/>
                </a:lnTo>
                <a:lnTo>
                  <a:pt x="326" y="306"/>
                </a:lnTo>
                <a:lnTo>
                  <a:pt x="0" y="269"/>
                </a:lnTo>
                <a:lnTo>
                  <a:pt x="15" y="285"/>
                </a:lnTo>
                <a:lnTo>
                  <a:pt x="27" y="300"/>
                </a:lnTo>
                <a:lnTo>
                  <a:pt x="42" y="314"/>
                </a:lnTo>
                <a:lnTo>
                  <a:pt x="58" y="327"/>
                </a:lnTo>
                <a:lnTo>
                  <a:pt x="71" y="342"/>
                </a:lnTo>
                <a:lnTo>
                  <a:pt x="87" y="354"/>
                </a:lnTo>
                <a:lnTo>
                  <a:pt x="101" y="366"/>
                </a:lnTo>
                <a:lnTo>
                  <a:pt x="115" y="378"/>
                </a:lnTo>
                <a:lnTo>
                  <a:pt x="130" y="389"/>
                </a:lnTo>
                <a:lnTo>
                  <a:pt x="146" y="400"/>
                </a:lnTo>
                <a:lnTo>
                  <a:pt x="159" y="409"/>
                </a:lnTo>
                <a:lnTo>
                  <a:pt x="174" y="420"/>
                </a:lnTo>
                <a:lnTo>
                  <a:pt x="189" y="429"/>
                </a:lnTo>
                <a:lnTo>
                  <a:pt x="203" y="436"/>
                </a:lnTo>
                <a:lnTo>
                  <a:pt x="217" y="445"/>
                </a:lnTo>
                <a:lnTo>
                  <a:pt x="231" y="452"/>
                </a:lnTo>
                <a:lnTo>
                  <a:pt x="246" y="459"/>
                </a:lnTo>
                <a:lnTo>
                  <a:pt x="261" y="466"/>
                </a:lnTo>
                <a:lnTo>
                  <a:pt x="276" y="473"/>
                </a:lnTo>
                <a:lnTo>
                  <a:pt x="289" y="479"/>
                </a:lnTo>
                <a:lnTo>
                  <a:pt x="318" y="488"/>
                </a:lnTo>
                <a:lnTo>
                  <a:pt x="332" y="491"/>
                </a:lnTo>
                <a:lnTo>
                  <a:pt x="349" y="495"/>
                </a:lnTo>
                <a:lnTo>
                  <a:pt x="362" y="498"/>
                </a:lnTo>
                <a:lnTo>
                  <a:pt x="377" y="500"/>
                </a:lnTo>
                <a:lnTo>
                  <a:pt x="390" y="502"/>
                </a:lnTo>
                <a:lnTo>
                  <a:pt x="406" y="503"/>
                </a:lnTo>
                <a:lnTo>
                  <a:pt x="420" y="504"/>
                </a:lnTo>
                <a:lnTo>
                  <a:pt x="433" y="505"/>
                </a:lnTo>
                <a:lnTo>
                  <a:pt x="449" y="505"/>
                </a:lnTo>
                <a:lnTo>
                  <a:pt x="464" y="504"/>
                </a:lnTo>
                <a:lnTo>
                  <a:pt x="477" y="502"/>
                </a:lnTo>
                <a:lnTo>
                  <a:pt x="491" y="501"/>
                </a:lnTo>
                <a:lnTo>
                  <a:pt x="507" y="499"/>
                </a:lnTo>
                <a:lnTo>
                  <a:pt x="520" y="495"/>
                </a:lnTo>
                <a:lnTo>
                  <a:pt x="535" y="494"/>
                </a:lnTo>
                <a:lnTo>
                  <a:pt x="551" y="490"/>
                </a:lnTo>
                <a:lnTo>
                  <a:pt x="563" y="485"/>
                </a:lnTo>
                <a:lnTo>
                  <a:pt x="579" y="479"/>
                </a:lnTo>
                <a:lnTo>
                  <a:pt x="592" y="475"/>
                </a:lnTo>
                <a:lnTo>
                  <a:pt x="606" y="468"/>
                </a:lnTo>
                <a:lnTo>
                  <a:pt x="621" y="463"/>
                </a:lnTo>
                <a:lnTo>
                  <a:pt x="635" y="457"/>
                </a:lnTo>
                <a:lnTo>
                  <a:pt x="692" y="425"/>
                </a:lnTo>
                <a:lnTo>
                  <a:pt x="708" y="414"/>
                </a:lnTo>
                <a:lnTo>
                  <a:pt x="722" y="404"/>
                </a:lnTo>
                <a:lnTo>
                  <a:pt x="735" y="394"/>
                </a:lnTo>
                <a:lnTo>
                  <a:pt x="751" y="383"/>
                </a:lnTo>
                <a:lnTo>
                  <a:pt x="765" y="371"/>
                </a:lnTo>
                <a:lnTo>
                  <a:pt x="780" y="358"/>
                </a:lnTo>
                <a:lnTo>
                  <a:pt x="793" y="347"/>
                </a:lnTo>
                <a:lnTo>
                  <a:pt x="807" y="334"/>
                </a:lnTo>
                <a:lnTo>
                  <a:pt x="820" y="321"/>
                </a:lnTo>
                <a:lnTo>
                  <a:pt x="836" y="307"/>
                </a:lnTo>
                <a:lnTo>
                  <a:pt x="850" y="293"/>
                </a:lnTo>
                <a:lnTo>
                  <a:pt x="864" y="276"/>
                </a:lnTo>
                <a:lnTo>
                  <a:pt x="878" y="262"/>
                </a:lnTo>
                <a:lnTo>
                  <a:pt x="893" y="245"/>
                </a:lnTo>
                <a:lnTo>
                  <a:pt x="907" y="228"/>
                </a:lnTo>
                <a:lnTo>
                  <a:pt x="922" y="211"/>
                </a:lnTo>
              </a:path>
            </a:pathLst>
          </a:custGeom>
          <a:gradFill rotWithShape="0">
            <a:gsLst>
              <a:gs pos="0">
                <a:srgbClr val="ABC7FF"/>
              </a:gs>
              <a:gs pos="100000">
                <a:srgbClr val="FFFFFF"/>
              </a:gs>
            </a:gsLst>
            <a:lin ang="5400000" scaled="1"/>
          </a:gra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组合 326"/>
          <p:cNvGrpSpPr/>
          <p:nvPr/>
        </p:nvGrpSpPr>
        <p:grpSpPr>
          <a:xfrm>
            <a:off x="6300192" y="2295535"/>
            <a:ext cx="2587360" cy="2141577"/>
            <a:chOff x="-1293680" y="196270"/>
            <a:chExt cx="2587360" cy="2141577"/>
          </a:xfrm>
        </p:grpSpPr>
        <p:sp>
          <p:nvSpPr>
            <p:cNvPr id="315" name="TextBox 314"/>
            <p:cNvSpPr txBox="1"/>
            <p:nvPr/>
          </p:nvSpPr>
          <p:spPr>
            <a:xfrm>
              <a:off x="-1188640" y="2060848"/>
              <a:ext cx="2292988" cy="27699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/>
                <a:t>Wireless Mesh</a:t>
              </a:r>
              <a:endParaRPr lang="zh-CN" altLang="en-US" sz="1200" dirty="0"/>
            </a:p>
          </p:txBody>
        </p:sp>
        <p:pic>
          <p:nvPicPr>
            <p:cNvPr id="320" name="图片 319" descr="Mesh.bmp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1293680" y="196270"/>
              <a:ext cx="2587360" cy="2017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21" name="TextBox 320"/>
          <p:cNvSpPr txBox="1"/>
          <p:nvPr/>
        </p:nvSpPr>
        <p:spPr>
          <a:xfrm>
            <a:off x="497112" y="3999878"/>
            <a:ext cx="836116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D2D</a:t>
            </a:r>
            <a:r>
              <a:rPr lang="zh-CN" altLang="en-US" sz="2400" dirty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LAN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UEs can be connected in an Ad-hoc</a:t>
            </a:r>
            <a:r>
              <a:rPr lang="zh-CN" altLang="en-US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way and use cellular frequency with guaranteed </a:t>
            </a:r>
            <a:r>
              <a:rPr lang="en-US" altLang="zh-CN" dirty="0" err="1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QoS</a:t>
            </a:r>
            <a:endParaRPr lang="en-US" altLang="zh-CN" dirty="0" smtClean="0">
              <a:solidFill>
                <a:srgbClr val="FF0000"/>
              </a:solidFill>
              <a:latin typeface="+mj-lt"/>
              <a:ea typeface="华文仿宋" pitchFamily="2" charset="-122"/>
              <a:cs typeface="Times New Roman" pitchFamily="18" charset="0"/>
            </a:endParaRPr>
          </a:p>
          <a:p>
            <a:pPr marL="457200" indent="-457200" algn="just">
              <a:buFont typeface="+mj-ea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Create new services for operators and vendors</a:t>
            </a:r>
          </a:p>
          <a:p>
            <a:pPr marL="457200" indent="-457200" algn="just">
              <a:buFont typeface="+mj-ea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Expand to many other areas</a:t>
            </a:r>
            <a:endParaRPr lang="zh-CN" altLang="en-US" dirty="0">
              <a:solidFill>
                <a:schemeClr val="tx1"/>
              </a:solidFill>
              <a:latin typeface="+mj-lt"/>
              <a:ea typeface="华文仿宋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77968"/>
    </mc:Choice>
    <mc:Fallback>
      <p:transition advTm="77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/>
      <p:bldP spid="3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714488"/>
            <a:ext cx="2173287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9105" y="1643050"/>
            <a:ext cx="2398713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9903" y="1428736"/>
            <a:ext cx="321627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1406" y="3857628"/>
            <a:ext cx="8678893" cy="1422400"/>
            <a:chOff x="204" y="3067"/>
            <a:chExt cx="5262" cy="896"/>
          </a:xfrm>
          <a:solidFill>
            <a:srgbClr val="FF0000">
              <a:alpha val="23000"/>
            </a:srgb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04" y="3067"/>
              <a:ext cx="1996" cy="896"/>
            </a:xfrm>
            <a:prstGeom prst="chevron">
              <a:avLst>
                <a:gd name="adj" fmla="val 5569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837" y="3067"/>
              <a:ext cx="1996" cy="896"/>
            </a:xfrm>
            <a:prstGeom prst="chevron">
              <a:avLst>
                <a:gd name="adj" fmla="val 5569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470" y="3067"/>
              <a:ext cx="1996" cy="896"/>
            </a:xfrm>
            <a:prstGeom prst="chevron">
              <a:avLst>
                <a:gd name="adj" fmla="val 5569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" name="Rectangle 2"/>
          <p:cNvSpPr txBox="1">
            <a:spLocks/>
          </p:cNvSpPr>
          <p:nvPr/>
        </p:nvSpPr>
        <p:spPr>
          <a:xfrm>
            <a:off x="392113" y="260648"/>
            <a:ext cx="8359775" cy="557213"/>
          </a:xfrm>
          <a:prstGeom prst="rect">
            <a:avLst/>
          </a:prstGeom>
        </p:spPr>
        <p:txBody>
          <a:bodyPr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solidFill>
                  <a:srgbClr val="0070C0"/>
                </a:solidFill>
                <a:latin typeface="+mj-lt"/>
                <a:ea typeface="黑体" pitchFamily="2" charset="-122"/>
                <a:cs typeface="+mj-cs"/>
              </a:rPr>
              <a:t>D2D LAN Roadmap</a:t>
            </a:r>
            <a:endParaRPr lang="en-US" altLang="zh-CN" sz="3200" dirty="0">
              <a:solidFill>
                <a:srgbClr val="0070C0"/>
              </a:solidFill>
              <a:latin typeface="+mj-lt"/>
              <a:ea typeface="黑体" pitchFamily="2" charset="-122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037" y="6315038"/>
            <a:ext cx="219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Source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Intel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Two </a:t>
            </a:r>
            <a:r>
              <a:rPr lang="en-US" altLang="zh-CN" sz="3200" dirty="0" smtClean="0"/>
              <a:t>Basic System Models</a:t>
            </a:r>
            <a:br>
              <a:rPr lang="en-US" altLang="zh-CN" sz="3200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00108"/>
            <a:ext cx="8359775" cy="4929187"/>
          </a:xfr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62" name="组合 61"/>
          <p:cNvGrpSpPr/>
          <p:nvPr/>
        </p:nvGrpSpPr>
        <p:grpSpPr>
          <a:xfrm>
            <a:off x="5081253" y="1071546"/>
            <a:ext cx="3991341" cy="5133904"/>
            <a:chOff x="4795501" y="1071546"/>
            <a:chExt cx="3991341" cy="5133904"/>
          </a:xfrm>
        </p:grpSpPr>
        <p:grpSp>
          <p:nvGrpSpPr>
            <p:cNvPr id="4" name="组合 3"/>
            <p:cNvGrpSpPr/>
            <p:nvPr/>
          </p:nvGrpSpPr>
          <p:grpSpPr>
            <a:xfrm>
              <a:off x="4795501" y="1071546"/>
              <a:ext cx="3991341" cy="5133904"/>
              <a:chOff x="5000628" y="1169217"/>
              <a:chExt cx="3991341" cy="5133904"/>
            </a:xfrm>
          </p:grpSpPr>
          <p:sp>
            <p:nvSpPr>
              <p:cNvPr id="5" name="圆角矩形 4"/>
              <p:cNvSpPr/>
              <p:nvPr/>
            </p:nvSpPr>
            <p:spPr bwMode="auto">
              <a:xfrm>
                <a:off x="5000628" y="1175074"/>
                <a:ext cx="3864058" cy="5128047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6" name="组合 649"/>
              <p:cNvGrpSpPr/>
              <p:nvPr/>
            </p:nvGrpSpPr>
            <p:grpSpPr>
              <a:xfrm>
                <a:off x="5000628" y="1169217"/>
                <a:ext cx="3991341" cy="4831730"/>
                <a:chOff x="5000628" y="1169217"/>
                <a:chExt cx="3991341" cy="4831730"/>
              </a:xfrm>
            </p:grpSpPr>
            <p:sp>
              <p:nvSpPr>
                <p:cNvPr id="7" name="AutoShape 5"/>
                <p:cNvSpPr>
                  <a:spLocks noChangeArrowheads="1"/>
                </p:cNvSpPr>
                <p:nvPr/>
              </p:nvSpPr>
              <p:spPr bwMode="auto">
                <a:xfrm>
                  <a:off x="5272653" y="2441264"/>
                  <a:ext cx="1981760" cy="1780477"/>
                </a:xfrm>
                <a:prstGeom prst="hexagon">
                  <a:avLst>
                    <a:gd name="adj" fmla="val 28533"/>
                    <a:gd name="vf" fmla="val 115470"/>
                  </a:avLst>
                </a:prstGeom>
                <a:gradFill rotWithShape="1">
                  <a:gsLst>
                    <a:gs pos="0">
                      <a:srgbClr val="CCFF33">
                        <a:alpha val="25000"/>
                      </a:srgbClr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635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" name="AutoShape 9"/>
                <p:cNvSpPr>
                  <a:spLocks noChangeArrowheads="1"/>
                </p:cNvSpPr>
                <p:nvPr/>
              </p:nvSpPr>
              <p:spPr bwMode="auto">
                <a:xfrm>
                  <a:off x="6747331" y="3330866"/>
                  <a:ext cx="1981760" cy="1780477"/>
                </a:xfrm>
                <a:prstGeom prst="hexagon">
                  <a:avLst>
                    <a:gd name="adj" fmla="val 28533"/>
                    <a:gd name="vf" fmla="val 115470"/>
                  </a:avLst>
                </a:prstGeom>
                <a:gradFill rotWithShape="1">
                  <a:gsLst>
                    <a:gs pos="0">
                      <a:srgbClr val="CCFF33">
                        <a:alpha val="25000"/>
                      </a:srgbClr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635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" name="AutoShape 12"/>
                <p:cNvSpPr>
                  <a:spLocks noChangeArrowheads="1"/>
                </p:cNvSpPr>
                <p:nvPr/>
              </p:nvSpPr>
              <p:spPr bwMode="auto">
                <a:xfrm>
                  <a:off x="5271412" y="4220470"/>
                  <a:ext cx="1981760" cy="1780477"/>
                </a:xfrm>
                <a:prstGeom prst="hexagon">
                  <a:avLst>
                    <a:gd name="adj" fmla="val 28533"/>
                    <a:gd name="vf" fmla="val 115470"/>
                  </a:avLst>
                </a:prstGeom>
                <a:gradFill rotWithShape="1">
                  <a:gsLst>
                    <a:gs pos="0">
                      <a:srgbClr val="CCFF33">
                        <a:alpha val="25000"/>
                      </a:srgbClr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635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10" name="Object 16"/>
                <p:cNvGraphicFramePr>
                  <a:graphicFrameLocks noChangeAspect="1"/>
                </p:cNvGraphicFramePr>
                <p:nvPr/>
              </p:nvGraphicFramePr>
              <p:xfrm>
                <a:off x="6152848" y="2755911"/>
                <a:ext cx="220001" cy="645791"/>
              </p:xfrm>
              <a:graphic>
                <a:graphicData uri="http://schemas.openxmlformats.org/presentationml/2006/ole">
                  <p:oleObj spid="_x0000_s1108994" name="Visio" r:id="rId3" imgW="450215" imgH="1276350" progId="Visio.Drawing.11">
                    <p:embed/>
                  </p:oleObj>
                </a:graphicData>
              </a:graphic>
            </p:graphicFrame>
            <p:graphicFrame>
              <p:nvGraphicFramePr>
                <p:cNvPr id="11" name="Object 17"/>
                <p:cNvGraphicFramePr>
                  <a:graphicFrameLocks noChangeAspect="1"/>
                </p:cNvGraphicFramePr>
                <p:nvPr/>
              </p:nvGraphicFramePr>
              <p:xfrm>
                <a:off x="7638568" y="3643684"/>
                <a:ext cx="221428" cy="648814"/>
              </p:xfrm>
              <a:graphic>
                <a:graphicData uri="http://schemas.openxmlformats.org/presentationml/2006/ole">
                  <p:oleObj spid="_x0000_s1108995" name="Visio" r:id="rId4" imgW="468487" imgH="1294448" progId="Visio.Drawing.11">
                    <p:embed/>
                  </p:oleObj>
                </a:graphicData>
              </a:graphic>
            </p:graphicFrame>
            <p:graphicFrame>
              <p:nvGraphicFramePr>
                <p:cNvPr id="12" name="Object 18"/>
                <p:cNvGraphicFramePr>
                  <a:graphicFrameLocks noChangeAspect="1"/>
                </p:cNvGraphicFramePr>
                <p:nvPr/>
              </p:nvGraphicFramePr>
              <p:xfrm>
                <a:off x="6152848" y="4534480"/>
                <a:ext cx="220001" cy="647301"/>
              </p:xfrm>
              <a:graphic>
                <a:graphicData uri="http://schemas.openxmlformats.org/presentationml/2006/ole">
                  <p:oleObj spid="_x0000_s1108996" name="Visio" r:id="rId5" imgW="450215" imgH="1276350" progId="Visio.Drawing.11">
                    <p:embed/>
                  </p:oleObj>
                </a:graphicData>
              </a:graphic>
            </p:graphicFrame>
            <p:graphicFrame>
              <p:nvGraphicFramePr>
                <p:cNvPr id="13" name="Object 22"/>
                <p:cNvGraphicFramePr>
                  <a:graphicFrameLocks noChangeAspect="1"/>
                </p:cNvGraphicFramePr>
                <p:nvPr/>
              </p:nvGraphicFramePr>
              <p:xfrm>
                <a:off x="5356216" y="3193988"/>
                <a:ext cx="349941" cy="356439"/>
              </p:xfrm>
              <a:graphic>
                <a:graphicData uri="http://schemas.openxmlformats.org/presentationml/2006/ole">
                  <p:oleObj spid="_x0000_s1108997" name="Visio" r:id="rId6" imgW="586740" imgH="591502" progId="Visio.Drawing.11">
                    <p:embed/>
                  </p:oleObj>
                </a:graphicData>
              </a:graphic>
            </p:graphicFrame>
            <p:graphicFrame>
              <p:nvGraphicFramePr>
                <p:cNvPr id="14" name="Object 22"/>
                <p:cNvGraphicFramePr>
                  <a:graphicFrameLocks noChangeAspect="1"/>
                </p:cNvGraphicFramePr>
                <p:nvPr/>
              </p:nvGraphicFramePr>
              <p:xfrm>
                <a:off x="6903231" y="3728647"/>
                <a:ext cx="349941" cy="356439"/>
              </p:xfrm>
              <a:graphic>
                <a:graphicData uri="http://schemas.openxmlformats.org/presentationml/2006/ole">
                  <p:oleObj spid="_x0000_s1108998" name="Visio" r:id="rId7" imgW="586740" imgH="591502" progId="Visio.Drawing.11">
                    <p:embed/>
                  </p:oleObj>
                </a:graphicData>
              </a:graphic>
            </p:graphicFrame>
            <p:graphicFrame>
              <p:nvGraphicFramePr>
                <p:cNvPr id="15" name="Object 22"/>
                <p:cNvGraphicFramePr>
                  <a:graphicFrameLocks noChangeAspect="1"/>
                </p:cNvGraphicFramePr>
                <p:nvPr/>
              </p:nvGraphicFramePr>
              <p:xfrm>
                <a:off x="7502712" y="4176841"/>
                <a:ext cx="349941" cy="356439"/>
              </p:xfrm>
              <a:graphic>
                <a:graphicData uri="http://schemas.openxmlformats.org/presentationml/2006/ole">
                  <p:oleObj spid="_x0000_s1108999" name="Visio" r:id="rId8" imgW="586740" imgH="591502" progId="Visio.Drawing.11">
                    <p:embed/>
                  </p:oleObj>
                </a:graphicData>
              </a:graphic>
            </p:graphicFrame>
            <p:graphicFrame>
              <p:nvGraphicFramePr>
                <p:cNvPr id="16" name="Object 21"/>
                <p:cNvGraphicFramePr>
                  <a:graphicFrameLocks noChangeAspect="1"/>
                </p:cNvGraphicFramePr>
                <p:nvPr/>
              </p:nvGraphicFramePr>
              <p:xfrm>
                <a:off x="6601471" y="5181781"/>
                <a:ext cx="349581" cy="357280"/>
              </p:xfrm>
              <a:graphic>
                <a:graphicData uri="http://schemas.openxmlformats.org/presentationml/2006/ole">
                  <p:oleObj spid="_x0000_s1109000" name="Visio" r:id="rId9" imgW="586740" imgH="591502" progId="Visio.Drawing.11">
                    <p:embed/>
                  </p:oleObj>
                </a:graphicData>
              </a:graphic>
            </p:graphicFrame>
            <p:cxnSp>
              <p:nvCxnSpPr>
                <p:cNvPr id="17" name="直接箭头连接符 16"/>
                <p:cNvCxnSpPr/>
                <p:nvPr/>
              </p:nvCxnSpPr>
              <p:spPr bwMode="auto">
                <a:xfrm rot="10800000" flipV="1">
                  <a:off x="7097203" y="3728645"/>
                  <a:ext cx="580482" cy="178217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FF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" name="直接箭头连接符 17"/>
                <p:cNvCxnSpPr/>
                <p:nvPr/>
              </p:nvCxnSpPr>
              <p:spPr bwMode="auto">
                <a:xfrm rot="16200000" flipH="1">
                  <a:off x="6193661" y="4660301"/>
                  <a:ext cx="563529" cy="47943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FF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graphicFrame>
              <p:nvGraphicFramePr>
                <p:cNvPr id="19" name="Object 2"/>
                <p:cNvGraphicFramePr>
                  <a:graphicFrameLocks noChangeAspect="1"/>
                </p:cNvGraphicFramePr>
                <p:nvPr/>
              </p:nvGraphicFramePr>
              <p:xfrm>
                <a:off x="5474805" y="1169217"/>
                <a:ext cx="286219" cy="622226"/>
              </p:xfrm>
              <a:graphic>
                <a:graphicData uri="http://schemas.openxmlformats.org/presentationml/2006/ole">
                  <p:oleObj spid="_x0000_s1109001" name="CorelDRAW" r:id="rId10" imgW="1103760" imgH="1987200" progId="">
                    <p:embed/>
                  </p:oleObj>
                </a:graphicData>
              </a:graphic>
            </p:graphicFrame>
            <p:graphicFrame>
              <p:nvGraphicFramePr>
                <p:cNvPr id="20" name="Object 3"/>
                <p:cNvGraphicFramePr>
                  <a:graphicFrameLocks noChangeAspect="1"/>
                </p:cNvGraphicFramePr>
                <p:nvPr/>
              </p:nvGraphicFramePr>
              <p:xfrm>
                <a:off x="7077527" y="1169217"/>
                <a:ext cx="295314" cy="622226"/>
              </p:xfrm>
              <a:graphic>
                <a:graphicData uri="http://schemas.openxmlformats.org/presentationml/2006/ole">
                  <p:oleObj spid="_x0000_s1109002" name="CorelDRAW" r:id="rId11" imgW="3333960" imgH="7332480" progId="">
                    <p:embed/>
                  </p:oleObj>
                </a:graphicData>
              </a:graphic>
            </p:graphicFrame>
            <p:sp>
              <p:nvSpPr>
                <p:cNvPr id="21" name="TextBox 20"/>
                <p:cNvSpPr txBox="1"/>
                <p:nvPr/>
              </p:nvSpPr>
              <p:spPr>
                <a:xfrm>
                  <a:off x="5814064" y="1231261"/>
                  <a:ext cx="810160" cy="335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 smtClean="0"/>
                    <a:t>MME</a:t>
                  </a:r>
                  <a:endParaRPr lang="zh-CN" altLang="en-US" sz="1200" b="1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440936" y="1231261"/>
                  <a:ext cx="810160" cy="335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 smtClean="0"/>
                    <a:t>S-GW</a:t>
                  </a:r>
                  <a:endParaRPr lang="zh-CN" altLang="en-US" sz="1200" b="1" dirty="0"/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 bwMode="auto">
                <a:xfrm>
                  <a:off x="5610400" y="1791443"/>
                  <a:ext cx="2144269" cy="193720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 bwMode="auto">
                <a:xfrm rot="16200000" flipH="1">
                  <a:off x="5399256" y="2002588"/>
                  <a:ext cx="1047601" cy="62531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 bwMode="auto">
                <a:xfrm rot="16200000" flipH="1">
                  <a:off x="4538320" y="2863522"/>
                  <a:ext cx="2766188" cy="62202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 bwMode="auto">
                <a:xfrm rot="5400000" flipH="1" flipV="1">
                  <a:off x="6169974" y="1857180"/>
                  <a:ext cx="1047603" cy="91612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直接连接符 26"/>
                <p:cNvCxnSpPr/>
                <p:nvPr/>
              </p:nvCxnSpPr>
              <p:spPr bwMode="auto">
                <a:xfrm rot="16200000" flipH="1">
                  <a:off x="6492315" y="2450968"/>
                  <a:ext cx="1937202" cy="61815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直接连接符 27"/>
                <p:cNvCxnSpPr/>
                <p:nvPr/>
              </p:nvCxnSpPr>
              <p:spPr bwMode="auto">
                <a:xfrm rot="5400000">
                  <a:off x="5280371" y="2746784"/>
                  <a:ext cx="2826808" cy="91612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直接连接符 28"/>
                <p:cNvCxnSpPr/>
                <p:nvPr/>
              </p:nvCxnSpPr>
              <p:spPr bwMode="auto">
                <a:xfrm>
                  <a:off x="5000628" y="1756717"/>
                  <a:ext cx="3864058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7769992" y="1397133"/>
                  <a:ext cx="959099" cy="3688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800" b="1" dirty="0" smtClean="0">
                      <a:solidFill>
                        <a:srgbClr val="FF0000"/>
                      </a:solidFill>
                      <a:latin typeface="+mn-lt"/>
                      <a:ea typeface="华文仿宋" pitchFamily="2" charset="-122"/>
                    </a:rPr>
                    <a:t>CN</a:t>
                  </a:r>
                  <a:endParaRPr lang="zh-CN" altLang="en-US" sz="1800" b="1" dirty="0">
                    <a:solidFill>
                      <a:srgbClr val="FF0000"/>
                    </a:solidFill>
                    <a:latin typeface="+mn-lt"/>
                    <a:ea typeface="华文仿宋" pitchFamily="2" charset="-122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254413" y="5264132"/>
                  <a:ext cx="16697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800" b="1" dirty="0" smtClean="0">
                      <a:solidFill>
                        <a:srgbClr val="FF0000"/>
                      </a:solidFill>
                      <a:latin typeface="+mn-lt"/>
                      <a:ea typeface="华文仿宋" pitchFamily="2" charset="-122"/>
                    </a:rPr>
                    <a:t>D2D LAN</a:t>
                  </a:r>
                  <a:endParaRPr lang="zh-CN" altLang="en-US" sz="1800" b="1" dirty="0">
                    <a:solidFill>
                      <a:srgbClr val="FF0000"/>
                    </a:solidFill>
                    <a:latin typeface="+mn-lt"/>
                    <a:ea typeface="华文仿宋" pitchFamily="2" charset="-122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768971" y="2610439"/>
                  <a:ext cx="1222998" cy="3688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800" b="1" dirty="0" smtClean="0">
                      <a:solidFill>
                        <a:srgbClr val="FF0000"/>
                      </a:solidFill>
                      <a:latin typeface="+mn-lt"/>
                      <a:ea typeface="华文仿宋" pitchFamily="2" charset="-122"/>
                    </a:rPr>
                    <a:t>Cellular</a:t>
                  </a:r>
                  <a:endParaRPr lang="zh-CN" altLang="en-US" sz="1800" b="1" dirty="0">
                    <a:solidFill>
                      <a:srgbClr val="FF0000"/>
                    </a:solidFill>
                    <a:latin typeface="+mn-lt"/>
                    <a:ea typeface="华文仿宋" pitchFamily="2" charset="-122"/>
                  </a:endParaRPr>
                </a:p>
              </p:txBody>
            </p:sp>
          </p:grpSp>
        </p:grpSp>
        <p:grpSp>
          <p:nvGrpSpPr>
            <p:cNvPr id="33" name="组合 32"/>
            <p:cNvGrpSpPr/>
            <p:nvPr/>
          </p:nvGrpSpPr>
          <p:grpSpPr>
            <a:xfrm>
              <a:off x="6404475" y="3572627"/>
              <a:ext cx="1474370" cy="1318126"/>
              <a:chOff x="5875423" y="3419684"/>
              <a:chExt cx="2147856" cy="1698318"/>
            </a:xfrm>
          </p:grpSpPr>
          <p:sp>
            <p:nvSpPr>
              <p:cNvPr id="34" name="椭圆 33"/>
              <p:cNvSpPr/>
              <p:nvPr/>
            </p:nvSpPr>
            <p:spPr bwMode="auto">
              <a:xfrm rot="2497544">
                <a:off x="5875423" y="3419684"/>
                <a:ext cx="2147856" cy="1698318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88900">
                <a:solidFill>
                  <a:srgbClr val="7030A0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35" name="组合 643"/>
              <p:cNvGrpSpPr/>
              <p:nvPr/>
            </p:nvGrpSpPr>
            <p:grpSpPr>
              <a:xfrm>
                <a:off x="6372846" y="3816336"/>
                <a:ext cx="1265722" cy="1119871"/>
                <a:chOff x="6372846" y="3816336"/>
                <a:chExt cx="1265722" cy="1119871"/>
              </a:xfrm>
            </p:grpSpPr>
            <p:cxnSp>
              <p:nvCxnSpPr>
                <p:cNvPr id="36" name="直接连接符 35"/>
                <p:cNvCxnSpPr/>
                <p:nvPr/>
              </p:nvCxnSpPr>
              <p:spPr bwMode="auto">
                <a:xfrm flipV="1">
                  <a:off x="6903231" y="4292499"/>
                  <a:ext cx="735336" cy="64370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直接连接符 36"/>
                <p:cNvCxnSpPr/>
                <p:nvPr/>
              </p:nvCxnSpPr>
              <p:spPr bwMode="auto">
                <a:xfrm>
                  <a:off x="7097202" y="3951375"/>
                  <a:ext cx="541366" cy="34112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直接连接符 37"/>
                <p:cNvCxnSpPr/>
                <p:nvPr/>
              </p:nvCxnSpPr>
              <p:spPr bwMode="auto">
                <a:xfrm rot="16200000" flipV="1">
                  <a:off x="6082961" y="4106224"/>
                  <a:ext cx="1110158" cy="530387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直接连接符 38"/>
                <p:cNvCxnSpPr/>
                <p:nvPr/>
              </p:nvCxnSpPr>
              <p:spPr bwMode="auto">
                <a:xfrm>
                  <a:off x="6502789" y="3816336"/>
                  <a:ext cx="574739" cy="90527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aphicFrame>
          <p:nvGraphicFramePr>
            <p:cNvPr id="40" name="Object 22"/>
            <p:cNvGraphicFramePr>
              <a:graphicFrameLocks noChangeAspect="1"/>
            </p:cNvGraphicFramePr>
            <p:nvPr/>
          </p:nvGraphicFramePr>
          <p:xfrm>
            <a:off x="5594343" y="4625656"/>
            <a:ext cx="349941" cy="356439"/>
          </p:xfrm>
          <a:graphic>
            <a:graphicData uri="http://schemas.openxmlformats.org/presentationml/2006/ole">
              <p:oleObj spid="_x0000_s1109003" name="Visio" r:id="rId12" imgW="586740" imgH="591502" progId="Visio.Drawing.11">
                <p:embed/>
              </p:oleObj>
            </a:graphicData>
          </a:graphic>
        </p:graphicFrame>
        <p:graphicFrame>
          <p:nvGraphicFramePr>
            <p:cNvPr id="41" name="Object 22"/>
            <p:cNvGraphicFramePr>
              <a:graphicFrameLocks noChangeAspect="1"/>
            </p:cNvGraphicFramePr>
            <p:nvPr/>
          </p:nvGraphicFramePr>
          <p:xfrm>
            <a:off x="5769313" y="5214950"/>
            <a:ext cx="349941" cy="356439"/>
          </p:xfrm>
          <a:graphic>
            <a:graphicData uri="http://schemas.openxmlformats.org/presentationml/2006/ole">
              <p:oleObj spid="_x0000_s1109004" name="Visio" r:id="rId13" imgW="586740" imgH="591502" progId="Visio.Drawing.11">
                <p:embed/>
              </p:oleObj>
            </a:graphicData>
          </a:graphic>
        </p:graphicFrame>
        <p:graphicFrame>
          <p:nvGraphicFramePr>
            <p:cNvPr id="42" name="Object 21"/>
            <p:cNvGraphicFramePr>
              <a:graphicFrameLocks noChangeAspect="1"/>
            </p:cNvGraphicFramePr>
            <p:nvPr/>
          </p:nvGraphicFramePr>
          <p:xfrm>
            <a:off x="5438443" y="5643488"/>
            <a:ext cx="349581" cy="357280"/>
          </p:xfrm>
          <a:graphic>
            <a:graphicData uri="http://schemas.openxmlformats.org/presentationml/2006/ole">
              <p:oleObj spid="_x0000_s1109005" name="Visio" r:id="rId14" imgW="586740" imgH="591502" progId="Visio.Drawing.11">
                <p:embed/>
              </p:oleObj>
            </a:graphicData>
          </a:graphic>
        </p:graphicFrame>
        <p:graphicFrame>
          <p:nvGraphicFramePr>
            <p:cNvPr id="43" name="Object 14"/>
            <p:cNvGraphicFramePr>
              <a:graphicFrameLocks noChangeAspect="1"/>
            </p:cNvGraphicFramePr>
            <p:nvPr/>
          </p:nvGraphicFramePr>
          <p:xfrm>
            <a:off x="6948335" y="4563525"/>
            <a:ext cx="349250" cy="357188"/>
          </p:xfrm>
          <a:graphic>
            <a:graphicData uri="http://schemas.openxmlformats.org/presentationml/2006/ole">
              <p:oleObj spid="_x0000_s1109006" name="Visio" r:id="rId15" imgW="586740" imgH="591502" progId="Visio.Drawing.11">
                <p:embed/>
              </p:oleObj>
            </a:graphicData>
          </a:graphic>
        </p:graphicFrame>
        <p:grpSp>
          <p:nvGrpSpPr>
            <p:cNvPr id="44" name="组合 46"/>
            <p:cNvGrpSpPr/>
            <p:nvPr/>
          </p:nvGrpSpPr>
          <p:grpSpPr>
            <a:xfrm>
              <a:off x="4795501" y="4825518"/>
              <a:ext cx="1474370" cy="1318126"/>
              <a:chOff x="5875423" y="3419684"/>
              <a:chExt cx="2147856" cy="1698318"/>
            </a:xfrm>
          </p:grpSpPr>
          <p:sp>
            <p:nvSpPr>
              <p:cNvPr id="45" name="椭圆 44"/>
              <p:cNvSpPr/>
              <p:nvPr/>
            </p:nvSpPr>
            <p:spPr bwMode="auto">
              <a:xfrm rot="2497544">
                <a:off x="5875423" y="3419684"/>
                <a:ext cx="2147856" cy="1698318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88900">
                <a:solidFill>
                  <a:srgbClr val="7030A0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46" name="组合 643"/>
              <p:cNvGrpSpPr/>
              <p:nvPr/>
            </p:nvGrpSpPr>
            <p:grpSpPr>
              <a:xfrm>
                <a:off x="6372846" y="3816336"/>
                <a:ext cx="1265722" cy="1119871"/>
                <a:chOff x="6372846" y="3816336"/>
                <a:chExt cx="1265722" cy="1119871"/>
              </a:xfrm>
            </p:grpSpPr>
            <p:cxnSp>
              <p:nvCxnSpPr>
                <p:cNvPr id="47" name="直接连接符 46"/>
                <p:cNvCxnSpPr/>
                <p:nvPr/>
              </p:nvCxnSpPr>
              <p:spPr bwMode="auto">
                <a:xfrm flipV="1">
                  <a:off x="6903231" y="4292499"/>
                  <a:ext cx="735336" cy="64370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直接连接符 47"/>
                <p:cNvCxnSpPr/>
                <p:nvPr/>
              </p:nvCxnSpPr>
              <p:spPr bwMode="auto">
                <a:xfrm>
                  <a:off x="7097202" y="3951375"/>
                  <a:ext cx="541366" cy="34112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直接连接符 48"/>
                <p:cNvCxnSpPr/>
                <p:nvPr/>
              </p:nvCxnSpPr>
              <p:spPr bwMode="auto">
                <a:xfrm rot="16200000" flipV="1">
                  <a:off x="6082961" y="4106224"/>
                  <a:ext cx="1110158" cy="530387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直接连接符 49"/>
                <p:cNvCxnSpPr/>
                <p:nvPr/>
              </p:nvCxnSpPr>
              <p:spPr bwMode="auto">
                <a:xfrm>
                  <a:off x="6502789" y="3816336"/>
                  <a:ext cx="574739" cy="90527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aphicFrame>
          <p:nvGraphicFramePr>
            <p:cNvPr id="51" name="Object 22"/>
            <p:cNvGraphicFramePr>
              <a:graphicFrameLocks noChangeAspect="1"/>
            </p:cNvGraphicFramePr>
            <p:nvPr/>
          </p:nvGraphicFramePr>
          <p:xfrm>
            <a:off x="4891314" y="4920713"/>
            <a:ext cx="349941" cy="356439"/>
          </p:xfrm>
          <a:graphic>
            <a:graphicData uri="http://schemas.openxmlformats.org/presentationml/2006/ole">
              <p:oleObj spid="_x0000_s1109007" name="Visio" r:id="rId16" imgW="586740" imgH="591502" progId="Visio.Drawing.11">
                <p:embed/>
              </p:oleObj>
            </a:graphicData>
          </a:graphic>
        </p:graphicFrame>
        <p:graphicFrame>
          <p:nvGraphicFramePr>
            <p:cNvPr id="52" name="Object 21"/>
            <p:cNvGraphicFramePr>
              <a:graphicFrameLocks noChangeAspect="1"/>
            </p:cNvGraphicFramePr>
            <p:nvPr/>
          </p:nvGraphicFramePr>
          <p:xfrm>
            <a:off x="5598140" y="2658240"/>
            <a:ext cx="349581" cy="357280"/>
          </p:xfrm>
          <a:graphic>
            <a:graphicData uri="http://schemas.openxmlformats.org/presentationml/2006/ole">
              <p:oleObj spid="_x0000_s1109008" name="Visio" r:id="rId17" imgW="586740" imgH="591502" progId="Visio.Drawing.11">
                <p:embed/>
              </p:oleObj>
            </a:graphicData>
          </a:graphic>
        </p:graphicFrame>
        <p:graphicFrame>
          <p:nvGraphicFramePr>
            <p:cNvPr id="53" name="Object 21"/>
            <p:cNvGraphicFramePr>
              <a:graphicFrameLocks noChangeAspect="1"/>
            </p:cNvGraphicFramePr>
            <p:nvPr/>
          </p:nvGraphicFramePr>
          <p:xfrm>
            <a:off x="5677719" y="3452756"/>
            <a:ext cx="349581" cy="357280"/>
          </p:xfrm>
          <a:graphic>
            <a:graphicData uri="http://schemas.openxmlformats.org/presentationml/2006/ole">
              <p:oleObj spid="_x0000_s1109009" name="Visio" r:id="rId18" imgW="586740" imgH="591502" progId="Visio.Drawing.11">
                <p:embed/>
              </p:oleObj>
            </a:graphicData>
          </a:graphic>
        </p:graphicFrame>
        <p:grpSp>
          <p:nvGrpSpPr>
            <p:cNvPr id="54" name="组合 57"/>
            <p:cNvGrpSpPr/>
            <p:nvPr/>
          </p:nvGrpSpPr>
          <p:grpSpPr>
            <a:xfrm>
              <a:off x="5009815" y="2571744"/>
              <a:ext cx="1474370" cy="1318126"/>
              <a:chOff x="5875423" y="3419684"/>
              <a:chExt cx="2147856" cy="1698318"/>
            </a:xfrm>
          </p:grpSpPr>
          <p:sp>
            <p:nvSpPr>
              <p:cNvPr id="55" name="椭圆 54"/>
              <p:cNvSpPr/>
              <p:nvPr/>
            </p:nvSpPr>
            <p:spPr bwMode="auto">
              <a:xfrm rot="2497544">
                <a:off x="5875423" y="3419684"/>
                <a:ext cx="2147856" cy="1698318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88900">
                <a:solidFill>
                  <a:srgbClr val="7030A0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56" name="组合 643"/>
              <p:cNvGrpSpPr/>
              <p:nvPr/>
            </p:nvGrpSpPr>
            <p:grpSpPr>
              <a:xfrm>
                <a:off x="6372846" y="3816336"/>
                <a:ext cx="1265722" cy="1119871"/>
                <a:chOff x="6372846" y="3816336"/>
                <a:chExt cx="1265722" cy="1119871"/>
              </a:xfrm>
            </p:grpSpPr>
            <p:cxnSp>
              <p:nvCxnSpPr>
                <p:cNvPr id="57" name="直接连接符 56"/>
                <p:cNvCxnSpPr/>
                <p:nvPr/>
              </p:nvCxnSpPr>
              <p:spPr bwMode="auto">
                <a:xfrm flipV="1">
                  <a:off x="6903231" y="4292499"/>
                  <a:ext cx="735336" cy="64370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直接连接符 57"/>
                <p:cNvCxnSpPr/>
                <p:nvPr/>
              </p:nvCxnSpPr>
              <p:spPr bwMode="auto">
                <a:xfrm>
                  <a:off x="7097202" y="3951375"/>
                  <a:ext cx="541366" cy="34112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直接连接符 58"/>
                <p:cNvCxnSpPr/>
                <p:nvPr/>
              </p:nvCxnSpPr>
              <p:spPr bwMode="auto">
                <a:xfrm rot="16200000" flipV="1">
                  <a:off x="6082961" y="4106224"/>
                  <a:ext cx="1110158" cy="530387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直接连接符 59"/>
                <p:cNvCxnSpPr/>
                <p:nvPr/>
              </p:nvCxnSpPr>
              <p:spPr bwMode="auto">
                <a:xfrm>
                  <a:off x="6502789" y="3816336"/>
                  <a:ext cx="574739" cy="90527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pic>
        <p:nvPicPr>
          <p:cNvPr id="1109010" name="Picture 18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2629" y="1133590"/>
            <a:ext cx="4676972" cy="494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 of 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Overview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Background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Device-to-device </a:t>
            </a:r>
            <a:r>
              <a:rPr lang="en-US" altLang="zh-CN" sz="2400" dirty="0" smtClean="0">
                <a:solidFill>
                  <a:schemeClr val="tx1"/>
                </a:solidFill>
              </a:rPr>
              <a:t>D</a:t>
            </a:r>
            <a:r>
              <a:rPr lang="en-US" altLang="zh-CN" sz="2400" dirty="0" smtClean="0">
                <a:solidFill>
                  <a:schemeClr val="tx1"/>
                </a:solidFill>
              </a:rPr>
              <a:t>irect Communication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Device-to-device Local Area Networks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Resource Allocation and Game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Theoretical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Study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</a:rPr>
              <a:t>Introduction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ea typeface="黑体" pitchFamily="2" charset="-122"/>
              </a:rPr>
              <a:t>Spectrum Sharing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ea typeface="+mn-ea"/>
                <a:cs typeface="Times New Roman" pitchFamily="18" charset="0"/>
              </a:rPr>
              <a:t>Spectrum sharing as an 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overlay</a:t>
            </a:r>
            <a:r>
              <a:rPr lang="en-US" altLang="zh-CN" dirty="0" smtClean="0">
                <a:latin typeface="+mn-ea"/>
                <a:ea typeface="+mn-ea"/>
                <a:cs typeface="Times New Roman" pitchFamily="18" charset="0"/>
              </a:rPr>
              <a:t>: </a:t>
            </a:r>
          </a:p>
          <a:p>
            <a:pPr lvl="1"/>
            <a:r>
              <a:rPr lang="en-US" altLang="zh-CN" sz="1800" dirty="0" smtClean="0">
                <a:latin typeface="+mn-ea"/>
                <a:ea typeface="+mn-ea"/>
                <a:cs typeface="Times New Roman" pitchFamily="18" charset="0"/>
              </a:rPr>
              <a:t>The D2D users occupies the vacant cellular spectrum for communication. </a:t>
            </a:r>
          </a:p>
          <a:p>
            <a:pPr lvl="1"/>
            <a:r>
              <a:rPr lang="en-US" altLang="zh-CN" sz="1800" dirty="0" smtClean="0">
                <a:latin typeface="+mn-ea"/>
                <a:ea typeface="+mn-ea"/>
                <a:cs typeface="Times New Roman" pitchFamily="18" charset="0"/>
              </a:rPr>
              <a:t>This approach that completely eliminates cross-layer interference is to divide the licensed spectrum into two parts (orthogonal channel assignment). </a:t>
            </a:r>
          </a:p>
          <a:p>
            <a:pPr lvl="1"/>
            <a:r>
              <a:rPr lang="en-US" altLang="zh-CN" sz="1800" dirty="0" smtClean="0">
                <a:latin typeface="+mn-ea"/>
                <a:ea typeface="+mn-ea"/>
                <a:cs typeface="Times New Roman" pitchFamily="18" charset="0"/>
              </a:rPr>
              <a:t>This way, a fraction of the </a:t>
            </a:r>
            <a:r>
              <a:rPr lang="en-US" altLang="zh-CN" sz="1800" dirty="0" err="1" smtClean="0">
                <a:latin typeface="+mn-ea"/>
                <a:ea typeface="+mn-ea"/>
                <a:cs typeface="Times New Roman" pitchFamily="18" charset="0"/>
              </a:rPr>
              <a:t>subchannels</a:t>
            </a:r>
            <a:r>
              <a:rPr lang="en-US" altLang="zh-CN" sz="1800" dirty="0" smtClean="0">
                <a:latin typeface="+mn-ea"/>
                <a:ea typeface="+mn-ea"/>
                <a:cs typeface="Times New Roman" pitchFamily="18" charset="0"/>
              </a:rPr>
              <a:t> would be used by the cellular users while another fraction would be used by the D2D networks. </a:t>
            </a:r>
          </a:p>
          <a:p>
            <a:pPr lvl="1"/>
            <a:r>
              <a:rPr lang="en-US" altLang="zh-CN" sz="1800" dirty="0" smtClean="0">
                <a:latin typeface="+mn-ea"/>
                <a:ea typeface="+mn-ea"/>
                <a:cs typeface="Times New Roman" pitchFamily="18" charset="0"/>
              </a:rPr>
              <a:t>Although optimal from a cross-layer interference standpoint, this approach is inefficient in terms of spectrum reuse.</a:t>
            </a:r>
          </a:p>
          <a:p>
            <a:r>
              <a:rPr lang="en-US" altLang="zh-CN" dirty="0" smtClean="0">
                <a:latin typeface="+mn-ea"/>
                <a:ea typeface="+mn-ea"/>
                <a:cs typeface="Times New Roman" pitchFamily="18" charset="0"/>
              </a:rPr>
              <a:t>Spectrum sharing as an 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underlay</a:t>
            </a:r>
            <a:r>
              <a:rPr lang="en-US" altLang="zh-CN" dirty="0" smtClean="0">
                <a:latin typeface="+mn-ea"/>
                <a:ea typeface="+mn-ea"/>
                <a:cs typeface="Times New Roman" pitchFamily="18" charset="0"/>
              </a:rPr>
              <a:t>: </a:t>
            </a:r>
          </a:p>
          <a:p>
            <a:pPr lvl="1"/>
            <a:r>
              <a:rPr lang="en-US" altLang="zh-CN" sz="1800" dirty="0" smtClean="0">
                <a:latin typeface="+mn-ea"/>
                <a:ea typeface="+mn-ea"/>
                <a:cs typeface="Times New Roman" pitchFamily="18" charset="0"/>
              </a:rPr>
              <a:t>This scheme allows multiple D2D users to work as an underlay with cellular users, and thus to improve the spectrum efficiency. </a:t>
            </a:r>
          </a:p>
          <a:p>
            <a:pPr lvl="1"/>
            <a:r>
              <a:rPr lang="en-US" altLang="zh-CN" sz="1800" dirty="0" smtClean="0">
                <a:latin typeface="+mn-ea"/>
                <a:ea typeface="+mn-ea"/>
                <a:cs typeface="Times New Roman" pitchFamily="18" charset="0"/>
              </a:rPr>
              <a:t>Therefore, co-channel assignment of the cellular and D2D users seems more efficient and profitable for operators, although far more intricate from the technical point of view.</a:t>
            </a:r>
            <a:endParaRPr lang="zh-CN" alt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Radio Resource </a:t>
            </a:r>
            <a:r>
              <a:rPr lang="en-US" altLang="zh-CN" sz="3200" dirty="0" smtClean="0"/>
              <a:t>Management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With regards to the underlay approach, to </a:t>
            </a:r>
            <a:r>
              <a:rPr lang="en-US" altLang="zh-CN" b="1" dirty="0" smtClean="0">
                <a:solidFill>
                  <a:srgbClr val="FF0000"/>
                </a:solidFill>
              </a:rPr>
              <a:t>mitigate cross- and co-layer interference</a:t>
            </a:r>
            <a:r>
              <a:rPr lang="en-US" altLang="zh-CN" dirty="0" smtClean="0"/>
              <a:t>, there would be a </a:t>
            </a:r>
            <a:r>
              <a:rPr lang="en-US" altLang="zh-CN" b="1" dirty="0" smtClean="0">
                <a:solidFill>
                  <a:srgbClr val="FF0000"/>
                </a:solidFill>
              </a:rPr>
              <a:t>central entity </a:t>
            </a:r>
            <a:r>
              <a:rPr lang="en-US" altLang="zh-CN" dirty="0" smtClean="0"/>
              <a:t>in charge of intelligently telling each cell which </a:t>
            </a:r>
            <a:r>
              <a:rPr lang="en-US" altLang="zh-CN" dirty="0" err="1" smtClean="0"/>
              <a:t>subchannels</a:t>
            </a:r>
            <a:r>
              <a:rPr lang="en-US" altLang="zh-CN" dirty="0" smtClean="0"/>
              <a:t> to use.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This </a:t>
            </a:r>
            <a:r>
              <a:rPr lang="en-US" altLang="zh-CN" dirty="0" smtClean="0"/>
              <a:t>entity would need to collect information from the D2D users, and use it to find an optimal or a good solution within a short period of time.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 smtClean="0"/>
              <a:t>presence of </a:t>
            </a:r>
            <a:r>
              <a:rPr lang="en-US" altLang="zh-CN" b="1" dirty="0" smtClean="0">
                <a:solidFill>
                  <a:srgbClr val="FF0000"/>
                </a:solidFill>
              </a:rPr>
              <a:t>large number of D2D users</a:t>
            </a:r>
            <a:r>
              <a:rPr lang="en-US" altLang="zh-CN" dirty="0" smtClean="0"/>
              <a:t>, and the allowance of multiple D2D users coexistence with cellular user makes the optimization problem too complex.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Latency </a:t>
            </a:r>
            <a:r>
              <a:rPr lang="en-US" altLang="zh-CN" dirty="0" smtClean="0"/>
              <a:t>issues arise when trying to facilitate the D2D communication with the central </a:t>
            </a:r>
            <a:r>
              <a:rPr lang="en-US" altLang="zh-CN" dirty="0" err="1" smtClean="0"/>
              <a:t>subchannels</a:t>
            </a:r>
            <a:r>
              <a:rPr lang="en-US" altLang="zh-CN" dirty="0" smtClean="0"/>
              <a:t> broker throughout the backhaul.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 of 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Overview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Background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Device-to-device </a:t>
            </a:r>
            <a:r>
              <a:rPr lang="en-US" altLang="zh-CN" sz="2400" dirty="0" smtClean="0">
                <a:solidFill>
                  <a:schemeClr val="tx1"/>
                </a:solidFill>
              </a:rPr>
              <a:t>D</a:t>
            </a:r>
            <a:r>
              <a:rPr lang="en-US" altLang="zh-CN" sz="2400" dirty="0" smtClean="0">
                <a:solidFill>
                  <a:schemeClr val="tx1"/>
                </a:solidFill>
              </a:rPr>
              <a:t>irect Communication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Device-to-device Local Area Networks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Resource Allocation and Game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Theoretical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Study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</a:rPr>
              <a:t>Game-theoretic methods for D2D-Direct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Game-theoretic methods for D2D-LAN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Game-theoretic Methods for RRM in </a:t>
            </a:r>
            <a:r>
              <a:rPr lang="en-US" altLang="zh-CN" dirty="0" smtClean="0"/>
              <a:t>D2D-Direct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Given resource allocation methods, corresponding games can be applied.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Global Optimization: Optimize both cellular and D2D users</a:t>
            </a:r>
          </a:p>
          <a:p>
            <a:pPr lvl="1"/>
            <a:r>
              <a:rPr lang="en-US" altLang="zh-CN" dirty="0" smtClean="0"/>
              <a:t>Auction game: combinatorial auction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Local </a:t>
            </a:r>
            <a:r>
              <a:rPr lang="en-US" altLang="zh-CN" dirty="0" smtClean="0"/>
              <a:t>Optimization: Given the current cellular networks, optimize D2D users only</a:t>
            </a:r>
          </a:p>
          <a:p>
            <a:pPr lvl="1"/>
            <a:r>
              <a:rPr lang="en-US" altLang="zh-CN" dirty="0" smtClean="0"/>
              <a:t>Non-cooperative </a:t>
            </a:r>
            <a:r>
              <a:rPr lang="en-US" altLang="zh-CN" dirty="0" smtClean="0"/>
              <a:t>game</a:t>
            </a:r>
          </a:p>
          <a:p>
            <a:pPr lvl="1"/>
            <a:r>
              <a:rPr lang="en-US" altLang="zh-CN" dirty="0" err="1" smtClean="0"/>
              <a:t>Stackelberg</a:t>
            </a:r>
            <a:r>
              <a:rPr lang="en-US" altLang="zh-CN" dirty="0" smtClean="0"/>
              <a:t>-type game</a:t>
            </a:r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Stackelberg</a:t>
            </a:r>
            <a:r>
              <a:rPr lang="en-US" altLang="zh-CN" dirty="0" smtClean="0"/>
              <a:t>-type Game Preliminaries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Leader-follower game</a:t>
            </a:r>
          </a:p>
          <a:p>
            <a:pPr lvl="1"/>
            <a:r>
              <a:rPr lang="en-US" altLang="zh-CN" dirty="0" smtClean="0"/>
              <a:t>A hierarchical game with one leader and one/multiple followers.</a:t>
            </a:r>
          </a:p>
          <a:p>
            <a:pPr lvl="1"/>
            <a:r>
              <a:rPr lang="en-US" altLang="zh-CN" dirty="0" smtClean="0"/>
              <a:t>The leader acts first.</a:t>
            </a:r>
          </a:p>
          <a:p>
            <a:pPr lvl="1"/>
            <a:r>
              <a:rPr lang="en-US" altLang="zh-CN" dirty="0" smtClean="0"/>
              <a:t>The follower observes the leader’s behavior, and decides its own strategy</a:t>
            </a: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Solving </a:t>
            </a:r>
            <a:r>
              <a:rPr lang="en-US" altLang="zh-CN" dirty="0" err="1" smtClean="0">
                <a:solidFill>
                  <a:srgbClr val="0070C0"/>
                </a:solidFill>
              </a:rPr>
              <a:t>Stackelberg</a:t>
            </a:r>
            <a:r>
              <a:rPr lang="en-US" altLang="zh-CN" dirty="0" smtClean="0">
                <a:solidFill>
                  <a:srgbClr val="0070C0"/>
                </a:solidFill>
              </a:rPr>
              <a:t> game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leader </a:t>
            </a:r>
            <a:r>
              <a:rPr lang="en-US" altLang="zh-CN" dirty="0" smtClean="0"/>
              <a:t>knows </a:t>
            </a:r>
            <a:r>
              <a:rPr lang="en-US" altLang="zh-CN" i="1" dirty="0"/>
              <a:t>ex ante </a:t>
            </a:r>
            <a:r>
              <a:rPr lang="en-US" altLang="zh-CN" dirty="0"/>
              <a:t>that the follower observes his action.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follower </a:t>
            </a:r>
            <a:r>
              <a:rPr lang="en-US" altLang="zh-CN" dirty="0" smtClean="0"/>
              <a:t>has </a:t>
            </a:r>
            <a:r>
              <a:rPr lang="en-US" altLang="zh-CN" dirty="0"/>
              <a:t>no means of committing to a future non-</a:t>
            </a:r>
            <a:r>
              <a:rPr lang="en-US" altLang="zh-CN" dirty="0" err="1"/>
              <a:t>Stackelberg</a:t>
            </a:r>
            <a:r>
              <a:rPr lang="en-US" altLang="zh-CN" dirty="0"/>
              <a:t> follower action and the leader </a:t>
            </a:r>
            <a:r>
              <a:rPr lang="en-US" altLang="zh-CN" dirty="0" smtClean="0"/>
              <a:t>knows </a:t>
            </a:r>
            <a:r>
              <a:rPr lang="en-US" altLang="zh-CN" dirty="0"/>
              <a:t>this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The game can be solved by backward induction.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97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 of 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dirty="0" smtClean="0">
                <a:ea typeface="ＭＳ Ｐゴシック" pitchFamily="34" charset="-128"/>
                <a:cs typeface="Times New Roman" pitchFamily="18" charset="0"/>
              </a:rPr>
              <a:t>Overview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8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dirty="0" smtClean="0">
                <a:ea typeface="ＭＳ Ｐゴシック" pitchFamily="34" charset="-128"/>
                <a:cs typeface="Times New Roman" pitchFamily="18" charset="0"/>
              </a:rPr>
              <a:t>Resource </a:t>
            </a:r>
            <a:r>
              <a:rPr lang="en-US" altLang="zh-CN" sz="2800" dirty="0" smtClean="0">
                <a:ea typeface="ＭＳ Ｐゴシック" pitchFamily="34" charset="-128"/>
                <a:cs typeface="Times New Roman" pitchFamily="18" charset="0"/>
              </a:rPr>
              <a:t>Allocation and Game Theoretical Study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8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28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err="1" smtClean="0">
                <a:ea typeface="ＭＳ Ｐゴシック" pitchFamily="34" charset="-128"/>
              </a:rPr>
              <a:t>Stackelberg</a:t>
            </a:r>
            <a:r>
              <a:rPr lang="en-US" altLang="zh-CN" sz="3200" dirty="0" smtClean="0">
                <a:ea typeface="ＭＳ Ｐゴシック" pitchFamily="34" charset="-128"/>
              </a:rPr>
              <a:t>-type Game Preliminaries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  <a:ea typeface="ＭＳ Ｐゴシック" pitchFamily="34" charset="-128"/>
                <a:cs typeface="Times New Roman" pitchFamily="18" charset="0"/>
              </a:rPr>
              <a:t>Applications in D2D Resource Allocation</a:t>
            </a:r>
          </a:p>
          <a:p>
            <a:pPr lvl="1" algn="just"/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Appropriate</a:t>
            </a:r>
            <a:r>
              <a:rPr lang="en-US" altLang="zh-CN" dirty="0" smtClean="0"/>
              <a:t> </a:t>
            </a:r>
            <a:r>
              <a:rPr lang="en-GB" altLang="zh-CN" dirty="0" smtClean="0">
                <a:ea typeface="ＭＳ Ｐゴシック" pitchFamily="34" charset="-128"/>
                <a:cs typeface="Times New Roman" pitchFamily="18" charset="0"/>
              </a:rPr>
              <a:t>for classes of system problems consisting of multiple criteria, multiple decision makers, decentralized information, and natural hierarchy of decision making levels.</a:t>
            </a:r>
          </a:p>
          <a:p>
            <a:pPr lvl="1" algn="just"/>
            <a:r>
              <a:rPr lang="en-GB" altLang="zh-CN" dirty="0" smtClean="0">
                <a:ea typeface="ＭＳ Ｐゴシック" pitchFamily="34" charset="-128"/>
                <a:cs typeface="Times New Roman" pitchFamily="18" charset="0"/>
              </a:rPr>
              <a:t>To study the </a:t>
            </a:r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interactions between source-destination pairs and cooperative relays.</a:t>
            </a:r>
            <a:endParaRPr lang="en-GB" altLang="zh-CN" dirty="0" smtClean="0">
              <a:ea typeface="ＭＳ Ｐゴシック" pitchFamily="34" charset="-128"/>
              <a:cs typeface="Times New Roman" pitchFamily="18" charset="0"/>
            </a:endParaRPr>
          </a:p>
          <a:p>
            <a:r>
              <a:rPr lang="en-US" altLang="zh-CN" b="1" dirty="0" smtClean="0">
                <a:solidFill>
                  <a:srgbClr val="0070C0"/>
                </a:solidFill>
                <a:ea typeface="ＭＳ Ｐゴシック" pitchFamily="34" charset="-128"/>
                <a:cs typeface="Times New Roman" pitchFamily="18" charset="0"/>
              </a:rPr>
              <a:t>D2D User as Buyer: </a:t>
            </a:r>
          </a:p>
          <a:p>
            <a:pPr lvl="1"/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The buyer-level game  </a:t>
            </a:r>
          </a:p>
          <a:p>
            <a:pPr lvl="1"/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Aim to achieve the best security performance with the relays/jammers’ help with the least reimbursements to them.</a:t>
            </a:r>
          </a:p>
          <a:p>
            <a:r>
              <a:rPr lang="en-US" altLang="zh-CN" b="1" dirty="0" smtClean="0">
                <a:solidFill>
                  <a:srgbClr val="0070C0"/>
                </a:solidFill>
                <a:ea typeface="ＭＳ Ｐゴシック" pitchFamily="34" charset="-128"/>
                <a:cs typeface="Times New Roman" pitchFamily="18" charset="0"/>
              </a:rPr>
              <a:t>Cellular User as Sellers:</a:t>
            </a:r>
          </a:p>
          <a:p>
            <a:pPr lvl="1"/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The seller-level game</a:t>
            </a:r>
          </a:p>
          <a:p>
            <a:pPr lvl="1"/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Aim to gains as many profits as possible.</a:t>
            </a:r>
            <a:endParaRPr lang="en-GB" altLang="zh-CN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351507"/>
            <a:ext cx="8359775" cy="557213"/>
          </a:xfrm>
        </p:spPr>
        <p:txBody>
          <a:bodyPr/>
          <a:lstStyle/>
          <a:p>
            <a:pPr lvl="0" algn="ctr">
              <a:defRPr/>
            </a:pPr>
            <a:r>
              <a:rPr lang="en-US" altLang="zh-CN" sz="3200" dirty="0" smtClean="0">
                <a:solidFill>
                  <a:srgbClr val="0070C0"/>
                </a:solidFill>
              </a:rPr>
              <a:t>Joint Scheduling and Resource Allocation for Device-to-Device Underlay Communication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43820"/>
            <a:ext cx="3888432" cy="4432103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643820"/>
            <a:ext cx="4392488" cy="4452180"/>
          </a:xfrm>
        </p:spPr>
        <p:txBody>
          <a:bodyPr/>
          <a:lstStyle/>
          <a:p>
            <a:r>
              <a:rPr lang="en-US" altLang="zh-CN" sz="2400" dirty="0"/>
              <a:t>A single cell </a:t>
            </a:r>
            <a:r>
              <a:rPr lang="en-US" altLang="zh-CN" sz="2400" dirty="0" smtClean="0"/>
              <a:t>environment, uplink </a:t>
            </a:r>
            <a:r>
              <a:rPr lang="en-US" altLang="zh-CN" sz="2400" dirty="0"/>
              <a:t>period</a:t>
            </a:r>
          </a:p>
          <a:p>
            <a:r>
              <a:rPr lang="en-US" altLang="zh-CN" sz="2400" dirty="0" smtClean="0"/>
              <a:t>K </a:t>
            </a:r>
            <a:r>
              <a:rPr lang="en-US" altLang="zh-CN" sz="2400" dirty="0"/>
              <a:t>cellular UEs </a:t>
            </a:r>
            <a:r>
              <a:rPr lang="en-US" altLang="zh-CN" sz="2400" dirty="0" smtClean="0"/>
              <a:t>occupying orthogonal </a:t>
            </a:r>
            <a:r>
              <a:rPr lang="en-US" altLang="zh-CN" sz="2400" dirty="0"/>
              <a:t>channels</a:t>
            </a:r>
          </a:p>
          <a:p>
            <a:r>
              <a:rPr lang="en-US" altLang="zh-CN" sz="2400" dirty="0" smtClean="0"/>
              <a:t>D </a:t>
            </a:r>
            <a:r>
              <a:rPr lang="en-US" altLang="zh-CN" sz="2400" dirty="0"/>
              <a:t>D2D pairs (D &gt; K)</a:t>
            </a:r>
          </a:p>
          <a:p>
            <a:r>
              <a:rPr lang="en-US" altLang="zh-CN" sz="2400" dirty="0" smtClean="0"/>
              <a:t>Interference</a:t>
            </a:r>
            <a:r>
              <a:rPr lang="en-US" altLang="zh-CN" sz="2400" dirty="0"/>
              <a:t>: Cellular to </a:t>
            </a:r>
            <a:r>
              <a:rPr lang="en-US" altLang="zh-CN" sz="2400" dirty="0" smtClean="0"/>
              <a:t>D2D, D2D </a:t>
            </a:r>
            <a:r>
              <a:rPr lang="en-US" altLang="zh-CN" sz="2400" dirty="0"/>
              <a:t>to </a:t>
            </a:r>
            <a:r>
              <a:rPr lang="en-US" altLang="zh-CN" sz="2400" dirty="0" err="1"/>
              <a:t>eNB</a:t>
            </a:r>
            <a:endParaRPr lang="en-US" altLang="zh-CN" sz="2400" dirty="0"/>
          </a:p>
          <a:p>
            <a:r>
              <a:rPr lang="en-US" altLang="zh-CN" sz="2400" dirty="0" smtClean="0"/>
              <a:t>During </a:t>
            </a:r>
            <a:r>
              <a:rPr lang="en-US" altLang="zh-CN" sz="2400" dirty="0"/>
              <a:t>each TTI, K D2D </a:t>
            </a:r>
            <a:r>
              <a:rPr lang="en-US" altLang="zh-CN" sz="2400" dirty="0" smtClean="0"/>
              <a:t>pairs are </a:t>
            </a:r>
            <a:r>
              <a:rPr lang="en-US" altLang="zh-CN" sz="2400" dirty="0"/>
              <a:t>selected to reuse </a:t>
            </a:r>
            <a:r>
              <a:rPr lang="en-US" altLang="zh-CN" sz="2400" dirty="0" smtClean="0"/>
              <a:t>the channels</a:t>
            </a:r>
            <a:r>
              <a:rPr lang="en-US" altLang="zh-CN" sz="2400" dirty="0"/>
              <a:t>, other D2Ds wait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48097" y="6095037"/>
            <a:ext cx="85723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/>
            <a:r>
              <a:rPr lang="en-US" altLang="zh-CN" sz="1200" dirty="0" err="1" smtClean="0"/>
              <a:t>Feiran</a:t>
            </a:r>
            <a:r>
              <a:rPr lang="en-US" altLang="zh-CN" sz="1200" dirty="0" smtClean="0"/>
              <a:t> Wang, </a:t>
            </a:r>
            <a:r>
              <a:rPr lang="en-US" altLang="zh-CN" sz="1200" dirty="0" err="1" smtClean="0"/>
              <a:t>Lingyang</a:t>
            </a:r>
            <a:r>
              <a:rPr lang="en-US" altLang="zh-CN" sz="1200" dirty="0" smtClean="0"/>
              <a:t> Song, Zhu Han, </a:t>
            </a:r>
            <a:r>
              <a:rPr lang="en-US" altLang="zh-CN" sz="1200" dirty="0" err="1" smtClean="0"/>
              <a:t>Qun</a:t>
            </a:r>
            <a:r>
              <a:rPr lang="en-US" altLang="zh-CN" sz="1200" dirty="0" smtClean="0"/>
              <a:t> Zhao, </a:t>
            </a:r>
            <a:r>
              <a:rPr lang="en-US" altLang="zh-CN" sz="1200" dirty="0" err="1" smtClean="0"/>
              <a:t>Xiaoli</a:t>
            </a:r>
            <a:r>
              <a:rPr lang="en-US" altLang="zh-CN" sz="1200" dirty="0" smtClean="0"/>
              <a:t> Wang, “Joint Scheduling and Resource Allocation for Device-to-</a:t>
            </a:r>
          </a:p>
          <a:p>
            <a:pPr marL="342900" lvl="0" indent="-342900"/>
            <a:r>
              <a:rPr lang="en-US" altLang="zh-CN" sz="1200" dirty="0" smtClean="0"/>
              <a:t>Device Underlay Communication,” </a:t>
            </a:r>
            <a:r>
              <a:rPr lang="en-US" altLang="zh-CN" sz="1200" i="1" dirty="0" smtClean="0"/>
              <a:t>2013 IEEE Wireless Communications and Networking Conference (WCNC)</a:t>
            </a:r>
            <a:r>
              <a:rPr lang="en-US" altLang="zh-CN" sz="1200" dirty="0" smtClean="0"/>
              <a:t>, Shanghai </a:t>
            </a:r>
          </a:p>
          <a:p>
            <a:pPr marL="342900" lvl="0" indent="-342900"/>
            <a:r>
              <a:rPr lang="en-US" altLang="zh-CN" sz="1200" dirty="0" smtClean="0"/>
              <a:t>China, Apr. 2013.</a:t>
            </a:r>
            <a:endParaRPr lang="zh-CN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351492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received SINR at the </a:t>
                </a:r>
                <a:r>
                  <a:rPr lang="en-US" altLang="zh-CN" dirty="0" err="1" smtClean="0"/>
                  <a:t>i-th</a:t>
                </a:r>
                <a:r>
                  <a:rPr lang="en-US" altLang="zh-CN" dirty="0"/>
                  <a:t>D2D </a:t>
                </a:r>
                <a:r>
                  <a:rPr lang="en-US" altLang="zh-CN" dirty="0" smtClean="0"/>
                  <a:t>receiver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/>
                  <a:t>The SINR at the </a:t>
                </a:r>
                <a:r>
                  <a:rPr lang="en-US" altLang="zh-CN" dirty="0" err="1"/>
                  <a:t>eNB</a:t>
                </a:r>
                <a:r>
                  <a:rPr lang="en-US" altLang="zh-CN" dirty="0"/>
                  <a:t> corresponding to cellular UE </a:t>
                </a:r>
                <a:r>
                  <a:rPr lang="en-US" altLang="zh-CN" dirty="0" smtClean="0"/>
                  <a:t>k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/>
                  <a:t>Channel rate given </a:t>
                </a:r>
                <a:r>
                  <a:rPr lang="en-US" altLang="zh-CN" dirty="0" smtClean="0"/>
                  <a:t>by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 - </a:t>
                </a:r>
                <a:r>
                  <a:rPr lang="en-US" altLang="zh-CN" dirty="0"/>
                  <a:t>binary variables to denote if D2D UE 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 shares channel k</a:t>
                </a:r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- </a:t>
                </a:r>
                <a:r>
                  <a:rPr lang="en-US" altLang="zh-CN" dirty="0"/>
                  <a:t>transmit power</a:t>
                </a:r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 - </a:t>
                </a:r>
                <a:r>
                  <a:rPr lang="en-US" altLang="zh-CN" dirty="0"/>
                  <a:t>channel gains</a:t>
                </a:r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/>
                  <a:t> - </a:t>
                </a:r>
                <a:r>
                  <a:rPr lang="en-US" altLang="zh-CN" dirty="0"/>
                  <a:t>noise power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 cstate="print"/>
                <a:stretch>
                  <a:fillRect l="-1822" t="-1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8969188"/>
              </p:ext>
            </p:extLst>
          </p:nvPr>
        </p:nvGraphicFramePr>
        <p:xfrm>
          <a:off x="3270250" y="1700808"/>
          <a:ext cx="2603500" cy="582612"/>
        </p:xfrm>
        <a:graphic>
          <a:graphicData uri="http://schemas.openxmlformats.org/presentationml/2006/ole">
            <p:oleObj spid="_x0000_s781375" name="Formula" r:id="rId5" imgW="1312333" imgH="294217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8434429"/>
              </p:ext>
            </p:extLst>
          </p:nvPr>
        </p:nvGraphicFramePr>
        <p:xfrm>
          <a:off x="3248025" y="2852936"/>
          <a:ext cx="2495550" cy="582612"/>
        </p:xfrm>
        <a:graphic>
          <a:graphicData uri="http://schemas.openxmlformats.org/presentationml/2006/ole">
            <p:oleObj spid="_x0000_s781376" name="Formula" r:id="rId6" imgW="1259417" imgH="294217" progId="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5187962"/>
              </p:ext>
            </p:extLst>
          </p:nvPr>
        </p:nvGraphicFramePr>
        <p:xfrm>
          <a:off x="3668713" y="3933056"/>
          <a:ext cx="1655762" cy="290513"/>
        </p:xfrm>
        <a:graphic>
          <a:graphicData uri="http://schemas.openxmlformats.org/presentationml/2006/ole">
            <p:oleObj spid="_x0000_s781377" name="Formula" r:id="rId7" imgW="835025" imgH="146050" progId="">
              <p:embed/>
            </p:oleObj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92113" y="351507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System Model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73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351507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err="1" smtClean="0"/>
              <a:t>Stackelberg</a:t>
            </a:r>
            <a:r>
              <a:rPr lang="en-US" altLang="zh-CN" sz="3200" dirty="0" smtClean="0"/>
              <a:t>-type </a:t>
            </a:r>
            <a:r>
              <a:rPr lang="en-US" altLang="zh-CN" sz="3200" dirty="0"/>
              <a:t>Game - Introduction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214439"/>
            <a:ext cx="8359775" cy="25025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/>
              <a:t>We employ the </a:t>
            </a:r>
            <a:r>
              <a:rPr lang="en-US" altLang="zh-CN" dirty="0" err="1">
                <a:solidFill>
                  <a:srgbClr val="FF0000"/>
                </a:solidFill>
              </a:rPr>
              <a:t>Stackelberg</a:t>
            </a:r>
            <a:r>
              <a:rPr lang="en-US" altLang="zh-CN" dirty="0">
                <a:solidFill>
                  <a:srgbClr val="FF0000"/>
                </a:solidFill>
              </a:rPr>
              <a:t> game </a:t>
            </a:r>
            <a:r>
              <a:rPr lang="en-US" altLang="zh-CN" dirty="0"/>
              <a:t>to coordinate the system.</a:t>
            </a:r>
          </a:p>
          <a:p>
            <a:r>
              <a:rPr lang="en-US" altLang="zh-CN" dirty="0" smtClean="0"/>
              <a:t>A </a:t>
            </a:r>
            <a:r>
              <a:rPr lang="en-US" altLang="zh-CN" dirty="0"/>
              <a:t>hierarchical game with </a:t>
            </a:r>
            <a:r>
              <a:rPr lang="en-US" altLang="zh-CN" dirty="0">
                <a:solidFill>
                  <a:srgbClr val="0070C0"/>
                </a:solidFill>
              </a:rPr>
              <a:t>a leader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0070C0"/>
                </a:solidFill>
              </a:rPr>
              <a:t>a follower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leader acts first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follower observes the leader’s behavior, and determines </a:t>
            </a:r>
            <a:r>
              <a:rPr lang="en-US" altLang="zh-CN" dirty="0" smtClean="0"/>
              <a:t>its own </a:t>
            </a:r>
            <a:r>
              <a:rPr lang="en-US" altLang="zh-CN" dirty="0"/>
              <a:t>strategy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leader knows ex ante that the follower will react to </a:t>
            </a:r>
            <a:r>
              <a:rPr lang="en-US" altLang="zh-CN" dirty="0" smtClean="0"/>
              <a:t>the leader’s </a:t>
            </a:r>
            <a:r>
              <a:rPr lang="en-US" altLang="zh-CN" dirty="0"/>
              <a:t>strategy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392113" y="4005064"/>
            <a:ext cx="8359775" cy="26466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Cellular UEs – leaders</a:t>
            </a: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D2D UEs – followers</a:t>
            </a: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leader can charge the D2D UE some fees for using the channels, and has the right to decide the price.</a:t>
            </a: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leader has an incentive to share the channel with the D2D UE if it is profitable.</a:t>
            </a: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follower can choose the optimal power to maximize its payoff.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17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Cellular UE </a:t>
                </a:r>
                <a:r>
                  <a:rPr lang="en-US" altLang="zh-CN" i="1" dirty="0" smtClean="0"/>
                  <a:t>k</a:t>
                </a:r>
                <a:r>
                  <a:rPr lang="en-US" altLang="zh-CN" dirty="0" smtClean="0"/>
                  <a:t>, D2D pair </a:t>
                </a:r>
                <a:r>
                  <a:rPr lang="en-US" altLang="zh-CN" i="1" dirty="0" err="1"/>
                  <a:t>i</a:t>
                </a:r>
                <a:r>
                  <a:rPr lang="en-US" altLang="zh-CN" dirty="0"/>
                  <a:t> – a leader-follower pair</a:t>
                </a:r>
              </a:p>
              <a:p>
                <a:pPr lvl="1"/>
                <a:r>
                  <a:rPr lang="en-US" altLang="zh-CN" dirty="0" smtClean="0"/>
                  <a:t>The </a:t>
                </a:r>
                <a:r>
                  <a:rPr lang="en-US" altLang="zh-CN" dirty="0"/>
                  <a:t>utility of the leader can be defined as its own </a:t>
                </a:r>
                <a:r>
                  <a:rPr lang="en-US" altLang="zh-CN" dirty="0" smtClean="0"/>
                  <a:t>throughput performance </a:t>
                </a:r>
                <a:r>
                  <a:rPr lang="en-US" altLang="zh-CN" dirty="0"/>
                  <a:t>plus the gain it earns from the follower.</a:t>
                </a:r>
              </a:p>
              <a:p>
                <a:pPr lvl="1"/>
                <a:r>
                  <a:rPr lang="en-US" altLang="zh-CN" dirty="0" smtClean="0"/>
                  <a:t>We </a:t>
                </a:r>
                <a:r>
                  <a:rPr lang="en-US" altLang="zh-CN" dirty="0"/>
                  <a:t>set the fee proportional to the interference the leader observes.</a:t>
                </a:r>
              </a:p>
              <a:p>
                <a:r>
                  <a:rPr lang="en-US" altLang="zh-CN" dirty="0"/>
                  <a:t>The utility function of the leader can be expressed as</a:t>
                </a:r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The </a:t>
                </a:r>
                <a:r>
                  <a:rPr lang="en-US" altLang="zh-CN" dirty="0"/>
                  <a:t>utility function of the follower is</a:t>
                </a:r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/>
                  <a:t> - </a:t>
                </a:r>
                <a:r>
                  <a:rPr lang="en-US" altLang="zh-CN" dirty="0"/>
                  <a:t>the charging price, </a:t>
                </a:r>
                <a14:m>
                  <m:oMath xmlns:m="http://schemas.openxmlformats.org/officeDocument/2006/math" xmlns="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/>
                  <a:t>- scale factor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22" t="-1731" r="-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8773632"/>
              </p:ext>
            </p:extLst>
          </p:nvPr>
        </p:nvGraphicFramePr>
        <p:xfrm>
          <a:off x="1898650" y="3032125"/>
          <a:ext cx="5195888" cy="641350"/>
        </p:xfrm>
        <a:graphic>
          <a:graphicData uri="http://schemas.openxmlformats.org/presentationml/2006/ole">
            <p:oleObj spid="_x0000_s782381" name="Formula" r:id="rId4" imgW="2620433" imgH="323850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606001"/>
              </p:ext>
            </p:extLst>
          </p:nvPr>
        </p:nvGraphicFramePr>
        <p:xfrm>
          <a:off x="1970088" y="4227810"/>
          <a:ext cx="5053012" cy="641350"/>
        </p:xfrm>
        <a:graphic>
          <a:graphicData uri="http://schemas.openxmlformats.org/presentationml/2006/ole">
            <p:oleObj spid="_x0000_s782382" name="Formula" r:id="rId5" imgW="2548467" imgH="323850" progId="">
              <p:embed/>
            </p:oleObj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92113" y="351507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err="1"/>
              <a:t>Stackelberg</a:t>
            </a:r>
            <a:r>
              <a:rPr lang="en-US" altLang="zh-CN" sz="3200" dirty="0"/>
              <a:t> Game </a:t>
            </a:r>
            <a:r>
              <a:rPr lang="en-US" altLang="zh-CN" sz="3200" dirty="0" smtClean="0"/>
              <a:t>– Utility Function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6431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optimization problem for the leader is to set a charging price that maximizes its utility, i.e</a:t>
            </a:r>
            <a:r>
              <a:rPr lang="en-US" altLang="zh-CN" dirty="0" smtClean="0"/>
              <a:t>.,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The optimization problem for the follower is to set proper transmit power to maximize its utility, i.e.,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7447014"/>
              </p:ext>
            </p:extLst>
          </p:nvPr>
        </p:nvGraphicFramePr>
        <p:xfrm>
          <a:off x="2989262" y="2490415"/>
          <a:ext cx="3165475" cy="290513"/>
        </p:xfrm>
        <a:graphic>
          <a:graphicData uri="http://schemas.openxmlformats.org/presentationml/2006/ole">
            <p:oleObj spid="_x0000_s783403" name="Formula" r:id="rId3" imgW="1597025" imgH="146050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0389182"/>
              </p:ext>
            </p:extLst>
          </p:nvPr>
        </p:nvGraphicFramePr>
        <p:xfrm>
          <a:off x="2346325" y="4005064"/>
          <a:ext cx="4298950" cy="290513"/>
        </p:xfrm>
        <a:graphic>
          <a:graphicData uri="http://schemas.openxmlformats.org/presentationml/2006/ole">
            <p:oleObj spid="_x0000_s783404" name="Formula" r:id="rId4" imgW="2167467" imgH="146050" progId="">
              <p:embed/>
            </p:oleObj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2113" y="351507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err="1"/>
              <a:t>Stackelberg</a:t>
            </a:r>
            <a:r>
              <a:rPr lang="en-US" altLang="zh-CN" sz="3200" dirty="0"/>
              <a:t> Game </a:t>
            </a:r>
            <a:r>
              <a:rPr lang="en-US" altLang="zh-CN" sz="3200" dirty="0" smtClean="0"/>
              <a:t>– Utility Function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0954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351507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/>
              <a:t>Simulation Results</a:t>
            </a:r>
            <a:endParaRPr lang="zh-CN" altLang="en-US" sz="32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2025" y="1421606"/>
            <a:ext cx="72199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16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5267325" cy="482917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92113" y="351507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/>
              <a:t>Simulation Results</a:t>
            </a:r>
            <a:endParaRPr lang="zh-CN" altLang="en-US" sz="3200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9050" y="1359694"/>
            <a:ext cx="5314950" cy="47339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792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for </a:t>
            </a:r>
            <a:r>
              <a:rPr lang="en-US" altLang="zh-CN" dirty="0" smtClean="0"/>
              <a:t>Game-theoretic </a:t>
            </a:r>
            <a:r>
              <a:rPr lang="en-US" altLang="zh-CN" dirty="0" smtClean="0"/>
              <a:t>RRM </a:t>
            </a:r>
            <a:r>
              <a:rPr lang="en-US" altLang="zh-CN" dirty="0" smtClean="0"/>
              <a:t>in </a:t>
            </a:r>
            <a:r>
              <a:rPr lang="en-US" altLang="zh-CN" dirty="0" smtClean="0"/>
              <a:t>D2D-Direct</a:t>
            </a:r>
            <a:endParaRPr lang="zh-CN" altLang="en-US" dirty="0"/>
          </a:p>
        </p:txBody>
      </p:sp>
      <p:pic>
        <p:nvPicPr>
          <p:cNvPr id="12697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072594" cy="25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 of 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Overview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Background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Device-to-device </a:t>
            </a:r>
            <a:r>
              <a:rPr lang="en-US" altLang="zh-CN" sz="2400" dirty="0" smtClean="0">
                <a:solidFill>
                  <a:schemeClr val="tx1"/>
                </a:solidFill>
              </a:rPr>
              <a:t>D</a:t>
            </a:r>
            <a:r>
              <a:rPr lang="en-US" altLang="zh-CN" sz="2400" dirty="0" smtClean="0">
                <a:solidFill>
                  <a:schemeClr val="tx1"/>
                </a:solidFill>
              </a:rPr>
              <a:t>irect Communication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Device-to-device Local Area Networks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Resource Allocation and Game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Theoretical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Study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Game-theoretic methods for D2D-Direct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</a:rPr>
              <a:t>Game-theoretic methods for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D2D-LAN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 of 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Overview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</a:rPr>
              <a:t>Background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Device-to-device </a:t>
            </a:r>
            <a:r>
              <a:rPr lang="en-US" altLang="zh-CN" sz="2400" dirty="0" smtClean="0">
                <a:solidFill>
                  <a:schemeClr val="tx1"/>
                </a:solidFill>
              </a:rPr>
              <a:t>Direct Communication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Device-to-device Local Area Networks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Resource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Allocation and Game Theoretical Study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Game-theoretic Methods for RRM in </a:t>
            </a:r>
            <a:r>
              <a:rPr lang="en-US" altLang="zh-CN" dirty="0" smtClean="0"/>
              <a:t>D2D-LAN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resource allocation of group communication and multi-hop relay communication in D2D </a:t>
            </a:r>
            <a:r>
              <a:rPr lang="en-US" altLang="zh-CN" dirty="0" smtClean="0"/>
              <a:t>LANs, cooperative </a:t>
            </a:r>
            <a:r>
              <a:rPr lang="en-US" altLang="zh-CN" dirty="0" smtClean="0"/>
              <a:t>game models will be more </a:t>
            </a:r>
            <a:r>
              <a:rPr lang="en-US" altLang="zh-CN" dirty="0" smtClean="0"/>
              <a:t>suitable.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</a:t>
            </a:r>
            <a:r>
              <a:rPr lang="en-US" altLang="zh-CN" dirty="0" smtClean="0"/>
              <a:t>the </a:t>
            </a:r>
            <a:r>
              <a:rPr lang="en-US" altLang="zh-CN" dirty="0" smtClean="0"/>
              <a:t>non-cooperative approach</a:t>
            </a:r>
            <a:r>
              <a:rPr lang="en-US" altLang="zh-CN" dirty="0" smtClean="0"/>
              <a:t>, each mobile makes individual decisions, which may lead to severe interference.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</a:t>
            </a:r>
            <a:r>
              <a:rPr lang="en-US" altLang="zh-CN" dirty="0" smtClean="0"/>
              <a:t>ith </a:t>
            </a:r>
            <a:r>
              <a:rPr lang="en-US" altLang="zh-CN" dirty="0" smtClean="0"/>
              <a:t>a cooperative approach, the mobiles cooperate with each other to maximize its utility </a:t>
            </a:r>
            <a:r>
              <a:rPr lang="en-US" altLang="zh-CN" dirty="0" smtClean="0"/>
              <a:t>function for a </a:t>
            </a:r>
            <a:r>
              <a:rPr lang="en-US" altLang="zh-CN" dirty="0" smtClean="0"/>
              <a:t>better </a:t>
            </a:r>
            <a:r>
              <a:rPr lang="en-US" altLang="zh-CN" dirty="0" smtClean="0"/>
              <a:t>network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ea typeface="ＭＳ Ｐゴシック" pitchFamily="34" charset="-128"/>
              </a:rPr>
              <a:t>Coalitional Games Preliminaries</a:t>
            </a:r>
            <a:endParaRPr lang="zh-CN" altLang="en-US" sz="3200" dirty="0" smtClean="0">
              <a:ea typeface="ＭＳ Ｐゴシック" pitchFamily="34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ea typeface="ＭＳ Ｐゴシック" pitchFamily="34" charset="-128"/>
                <a:cs typeface="Times New Roman" pitchFamily="18" charset="0"/>
              </a:rPr>
              <a:t>Coalitional game (</a:t>
            </a:r>
            <a:r>
              <a:rPr lang="en-US" altLang="zh-CN" i="1" dirty="0" err="1" smtClean="0">
                <a:solidFill>
                  <a:srgbClr val="0070C0"/>
                </a:solidFill>
                <a:ea typeface="ＭＳ Ｐゴシック" pitchFamily="34" charset="-128"/>
                <a:cs typeface="Times New Roman" pitchFamily="18" charset="0"/>
              </a:rPr>
              <a:t>N,v</a:t>
            </a:r>
            <a:r>
              <a:rPr lang="en-US" altLang="zh-CN" dirty="0" smtClean="0">
                <a:solidFill>
                  <a:srgbClr val="0070C0"/>
                </a:solidFill>
                <a:ea typeface="ＭＳ Ｐゴシック" pitchFamily="34" charset="-128"/>
                <a:cs typeface="Times New Roman" pitchFamily="18" charset="0"/>
              </a:rPr>
              <a:t>)</a:t>
            </a:r>
          </a:p>
          <a:p>
            <a:pPr lvl="1"/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A set of players </a:t>
            </a:r>
            <a:r>
              <a:rPr lang="en-US" altLang="zh-CN" b="1" i="1" dirty="0" smtClean="0">
                <a:ea typeface="ＭＳ Ｐゴシック" pitchFamily="34" charset="-128"/>
                <a:cs typeface="Times New Roman" pitchFamily="18" charset="0"/>
              </a:rPr>
              <a:t>N, </a:t>
            </a:r>
            <a:r>
              <a:rPr lang="en-US" altLang="zh-CN" i="1" dirty="0" smtClean="0"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zh-CN" b="1" i="1" dirty="0" smtClean="0">
                <a:ea typeface="ＭＳ Ｐゴシック" pitchFamily="34" charset="-128"/>
                <a:cs typeface="Times New Roman" pitchFamily="18" charset="0"/>
              </a:rPr>
              <a:t>coalition</a:t>
            </a:r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 S is a group of cooperating players </a:t>
            </a:r>
          </a:p>
          <a:p>
            <a:pPr lvl="1"/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Value (utility) of a coalition </a:t>
            </a:r>
            <a:r>
              <a:rPr lang="en-US" altLang="zh-CN" b="1" i="1" dirty="0" smtClean="0">
                <a:ea typeface="ＭＳ Ｐゴシック" pitchFamily="34" charset="-128"/>
                <a:cs typeface="Times New Roman" pitchFamily="18" charset="0"/>
              </a:rPr>
              <a:t>v</a:t>
            </a:r>
          </a:p>
          <a:p>
            <a:pPr lvl="1"/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User payoff </a:t>
            </a:r>
            <a:r>
              <a:rPr lang="en-US" altLang="zh-CN" b="1" i="1" dirty="0" smtClean="0"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en-US" altLang="zh-CN" b="1" i="1" baseline="-25000" dirty="0" smtClean="0">
                <a:ea typeface="ＭＳ Ｐゴシック" pitchFamily="34" charset="-128"/>
                <a:cs typeface="Times New Roman" pitchFamily="18" charset="0"/>
              </a:rPr>
              <a:t>i </a:t>
            </a:r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: the portion received by a player </a:t>
            </a:r>
            <a:r>
              <a:rPr lang="en-US" altLang="zh-CN" b="1" i="1" dirty="0" err="1" smtClean="0">
                <a:ea typeface="ＭＳ Ｐゴシック" pitchFamily="34" charset="-128"/>
                <a:cs typeface="Times New Roman" pitchFamily="18" charset="0"/>
              </a:rPr>
              <a:t>i</a:t>
            </a:r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 in  a coalition S</a:t>
            </a:r>
          </a:p>
          <a:p>
            <a:r>
              <a:rPr lang="en-US" altLang="zh-CN" dirty="0" smtClean="0">
                <a:solidFill>
                  <a:srgbClr val="0070C0"/>
                </a:solidFill>
                <a:ea typeface="ＭＳ Ｐゴシック" pitchFamily="34" charset="-128"/>
                <a:cs typeface="Times New Roman" pitchFamily="18" charset="0"/>
              </a:rPr>
              <a:t>Transferable utility (TU)</a:t>
            </a:r>
          </a:p>
          <a:p>
            <a:pPr lvl="1"/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The worth </a:t>
            </a:r>
            <a:r>
              <a:rPr lang="en-US" altLang="zh-CN" b="1" i="1" dirty="0" smtClean="0">
                <a:ea typeface="ＭＳ Ｐゴシック" pitchFamily="34" charset="-128"/>
                <a:cs typeface="Times New Roman" pitchFamily="18" charset="0"/>
              </a:rPr>
              <a:t>v(S)</a:t>
            </a:r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 of a coalition </a:t>
            </a:r>
            <a:r>
              <a:rPr lang="en-US" altLang="zh-CN" i="1" dirty="0" smtClean="0">
                <a:ea typeface="ＭＳ Ｐゴシック" pitchFamily="34" charset="-128"/>
                <a:cs typeface="Times New Roman" pitchFamily="18" charset="0"/>
              </a:rPr>
              <a:t>S</a:t>
            </a:r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 can be distributed arbitrarily among the players in a coalition  hence, </a:t>
            </a:r>
          </a:p>
          <a:p>
            <a:pPr lvl="1"/>
            <a:r>
              <a:rPr lang="en-US" altLang="zh-CN" b="1" i="1" dirty="0" smtClean="0">
                <a:ea typeface="ＭＳ Ｐゴシック" pitchFamily="34" charset="-128"/>
                <a:cs typeface="Times New Roman" pitchFamily="18" charset="0"/>
              </a:rPr>
              <a:t>v(S) </a:t>
            </a:r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is a function over the real line</a:t>
            </a:r>
            <a:endParaRPr lang="en-US" altLang="zh-CN" i="1" dirty="0" smtClean="0">
              <a:ea typeface="ＭＳ Ｐゴシック" pitchFamily="34" charset="-128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rgbClr val="0070C0"/>
                </a:solidFill>
                <a:ea typeface="ＭＳ Ｐゴシック" pitchFamily="34" charset="-128"/>
                <a:cs typeface="Times New Roman" pitchFamily="18" charset="0"/>
              </a:rPr>
              <a:t>Non-transferable utility (NTU)</a:t>
            </a:r>
          </a:p>
          <a:p>
            <a:pPr lvl="1"/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The payoff that a user receives in a coalition is pre-determined, and hence the value of a coalition cannot be described by a function</a:t>
            </a:r>
          </a:p>
          <a:p>
            <a:pPr lvl="1"/>
            <a:r>
              <a:rPr lang="en-US" altLang="zh-CN" b="1" i="1" dirty="0" smtClean="0">
                <a:ea typeface="ＭＳ Ｐゴシック" pitchFamily="34" charset="-128"/>
                <a:cs typeface="Times New Roman" pitchFamily="18" charset="0"/>
              </a:rPr>
              <a:t>v(S) </a:t>
            </a:r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is a set of payoff vectors that the players in </a:t>
            </a:r>
            <a:r>
              <a:rPr lang="en-US" altLang="zh-CN" i="1" dirty="0" smtClean="0">
                <a:ea typeface="ＭＳ Ｐゴシック" pitchFamily="34" charset="-128"/>
                <a:cs typeface="Times New Roman" pitchFamily="18" charset="0"/>
              </a:rPr>
              <a:t>S</a:t>
            </a:r>
            <a:r>
              <a:rPr lang="en-US" altLang="zh-CN" dirty="0" smtClean="0">
                <a:ea typeface="ＭＳ Ｐゴシック" pitchFamily="34" charset="-128"/>
                <a:cs typeface="Times New Roman" pitchFamily="18" charset="0"/>
              </a:rPr>
              <a:t> can achieve</a:t>
            </a:r>
            <a:endParaRPr lang="en-GB" altLang="zh-CN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655" y="5684936"/>
            <a:ext cx="1673973" cy="60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Popular content downloading in hotspot areas, such as concert and stadium networks</a:t>
            </a:r>
            <a:endParaRPr lang="zh-CN" altLang="en-US" dirty="0"/>
          </a:p>
        </p:txBody>
      </p:sp>
      <p:pic>
        <p:nvPicPr>
          <p:cNvPr id="1271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71640"/>
            <a:ext cx="4245416" cy="321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18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060" y="1285860"/>
            <a:ext cx="459494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5177395"/>
            <a:ext cx="8751887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N </a:t>
            </a:r>
            <a:r>
              <a:rPr lang="en-US" altLang="zh-CN" dirty="0" smtClean="0"/>
              <a:t>users </a:t>
            </a:r>
            <a:r>
              <a:rPr lang="en-US" altLang="zh-CN" dirty="0" smtClean="0"/>
              <a:t>want the </a:t>
            </a:r>
            <a:r>
              <a:rPr lang="en-US" altLang="zh-CN" dirty="0" smtClean="0"/>
              <a:t>same file from the Internet, while only K ‘seeds’ have already downloaded it. 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T</a:t>
            </a:r>
            <a:r>
              <a:rPr lang="en-US" altLang="zh-CN" dirty="0" smtClean="0"/>
              <a:t>he </a:t>
            </a:r>
            <a:r>
              <a:rPr lang="en-US" altLang="zh-CN" dirty="0" smtClean="0"/>
              <a:t>rest N </a:t>
            </a:r>
            <a:r>
              <a:rPr lang="en-US" altLang="zh-CN" dirty="0" smtClean="0"/>
              <a:t>-K </a:t>
            </a:r>
            <a:r>
              <a:rPr lang="en-US" altLang="zh-CN" dirty="0" smtClean="0"/>
              <a:t>‘normal’ UEs can ask the seeds to </a:t>
            </a:r>
            <a:r>
              <a:rPr lang="en-US" altLang="zh-CN" dirty="0" smtClean="0"/>
              <a:t>send the </a:t>
            </a:r>
            <a:r>
              <a:rPr lang="en-US" altLang="zh-CN" dirty="0" smtClean="0"/>
              <a:t>file using D2D communication.</a:t>
            </a:r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for </a:t>
            </a:r>
            <a:r>
              <a:rPr lang="en-US" altLang="zh-CN" dirty="0" smtClean="0"/>
              <a:t>Game-theoretic </a:t>
            </a:r>
            <a:r>
              <a:rPr lang="en-US" altLang="zh-CN" dirty="0" smtClean="0"/>
              <a:t>RRM </a:t>
            </a:r>
            <a:r>
              <a:rPr lang="en-US" altLang="zh-CN" dirty="0" smtClean="0"/>
              <a:t>in </a:t>
            </a:r>
            <a:r>
              <a:rPr lang="en-US" altLang="zh-CN" dirty="0" smtClean="0"/>
              <a:t>D2D-LAN</a:t>
            </a:r>
            <a:endParaRPr lang="zh-CN" altLang="en-US" dirty="0"/>
          </a:p>
        </p:txBody>
      </p:sp>
      <p:pic>
        <p:nvPicPr>
          <p:cNvPr id="1270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907193"/>
            <a:ext cx="9144000" cy="352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Conclusions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71581"/>
            <a:ext cx="8359775" cy="4929187"/>
          </a:xfrm>
        </p:spPr>
        <p:txBody>
          <a:bodyPr/>
          <a:lstStyle/>
          <a:p>
            <a:pPr marL="342900">
              <a:spcBef>
                <a:spcPct val="6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zh-CN" sz="2400" b="1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D2D-Direct </a:t>
            </a:r>
            <a:r>
              <a:rPr lang="en-US" altLang="zh-CN" sz="2400" b="1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and D2D-LAN Communications: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ü"/>
            </a:pPr>
            <a:r>
              <a:rPr lang="en-US" altLang="zh-CN" dirty="0" smtClean="0">
                <a:solidFill>
                  <a:schemeClr val="tx1"/>
                </a:solidFill>
              </a:rPr>
              <a:t>Can perform BS-controlled short-range direct data transmission for local area services;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ü"/>
            </a:pPr>
            <a:r>
              <a:rPr lang="en-US" altLang="zh-CN" dirty="0" smtClean="0">
                <a:solidFill>
                  <a:schemeClr val="tx1"/>
                </a:solidFill>
              </a:rPr>
              <a:t>Can share the resources with traditional cellular communications;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ü"/>
            </a:pPr>
            <a:r>
              <a:rPr lang="en-US" altLang="zh-CN" dirty="0" smtClean="0">
                <a:solidFill>
                  <a:schemeClr val="tx1"/>
                </a:solidFill>
              </a:rPr>
              <a:t>Improved network spectral efficiency;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ü"/>
            </a:pPr>
            <a:r>
              <a:rPr lang="en-US" altLang="zh-CN" dirty="0" smtClean="0">
                <a:solidFill>
                  <a:schemeClr val="tx1"/>
                </a:solidFill>
              </a:rPr>
              <a:t>Enhanced local user throughput;</a:t>
            </a:r>
          </a:p>
          <a:p>
            <a:pPr marL="342900">
              <a:spcBef>
                <a:spcPct val="6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zh-CN" sz="2400" b="1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Game theory can be readily used:</a:t>
            </a:r>
          </a:p>
          <a:p>
            <a:pPr lvl="1"/>
            <a:r>
              <a:rPr lang="en-US" altLang="zh-CN" dirty="0" smtClean="0"/>
              <a:t>Non-cooperative </a:t>
            </a:r>
            <a:r>
              <a:rPr lang="en-US" altLang="zh-CN" dirty="0" smtClean="0"/>
              <a:t>game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Cooperative game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altLang="zh-CN" sz="1800" b="1" dirty="0" smtClean="0"/>
              <a:t>Books</a:t>
            </a:r>
          </a:p>
          <a:p>
            <a:pPr lvl="0"/>
            <a:r>
              <a:rPr lang="en-US" altLang="zh-CN" sz="1400" dirty="0" smtClean="0"/>
              <a:t>Chen </a:t>
            </a:r>
            <a:r>
              <a:rPr lang="en-US" altLang="zh-CN" sz="1400" dirty="0" err="1" smtClean="0"/>
              <a:t>Xu</a:t>
            </a:r>
            <a:r>
              <a:rPr lang="en-US" altLang="zh-CN" sz="1400" dirty="0" smtClean="0"/>
              <a:t>, </a:t>
            </a:r>
            <a:r>
              <a:rPr lang="en-US" altLang="zh-CN" sz="1400" dirty="0" err="1" smtClean="0"/>
              <a:t>Lingyang</a:t>
            </a:r>
            <a:r>
              <a:rPr lang="en-US" altLang="zh-CN" sz="1400" dirty="0" smtClean="0"/>
              <a:t> Song, and Zhu Han, “</a:t>
            </a:r>
            <a:r>
              <a:rPr lang="en-US" altLang="zh-CN" sz="1400" i="1" dirty="0" smtClean="0"/>
              <a:t>Resource Management for Device-to-Device Underlay Communication</a:t>
            </a:r>
            <a:r>
              <a:rPr lang="zh-CN" altLang="en-US" sz="1400" dirty="0" smtClean="0"/>
              <a:t>”</a:t>
            </a:r>
            <a:r>
              <a:rPr lang="en-US" altLang="zh-CN" sz="1400" dirty="0" smtClean="0"/>
              <a:t>, </a:t>
            </a:r>
            <a:r>
              <a:rPr lang="en-US" sz="1400" dirty="0" smtClean="0"/>
              <a:t>Springer Briefs in Computer Science</a:t>
            </a:r>
            <a:r>
              <a:rPr lang="en-US" altLang="zh-CN" sz="1400" dirty="0" smtClean="0"/>
              <a:t>, 2014. </a:t>
            </a:r>
          </a:p>
          <a:p>
            <a:pPr>
              <a:buNone/>
            </a:pPr>
            <a:r>
              <a:rPr lang="en-US" altLang="zh-CN" sz="1800" b="1" dirty="0" smtClean="0"/>
              <a:t>Tutorial</a:t>
            </a:r>
          </a:p>
          <a:p>
            <a:pPr lvl="0"/>
            <a:r>
              <a:rPr lang="en-US" altLang="zh-CN" sz="1400" dirty="0" err="1" smtClean="0"/>
              <a:t>Lingyang</a:t>
            </a:r>
            <a:r>
              <a:rPr lang="en-US" altLang="zh-CN" sz="1400" dirty="0" smtClean="0"/>
              <a:t> Song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and Zhu Han, “Resource Allocation for Device-to-Device Communications,” </a:t>
            </a:r>
            <a:r>
              <a:rPr lang="en-US" sz="1400" i="1" dirty="0" smtClean="0"/>
              <a:t>IEEE International Conference on Communications in China (ICCC 2013)</a:t>
            </a:r>
            <a:r>
              <a:rPr lang="en-US" sz="1400" dirty="0" smtClean="0"/>
              <a:t>, Xi’ An, Aug. 2013</a:t>
            </a:r>
            <a:endParaRPr lang="zh-CN" altLang="en-US" sz="1400" dirty="0" smtClean="0"/>
          </a:p>
          <a:p>
            <a:pPr lvl="0"/>
            <a:r>
              <a:rPr lang="en-US" altLang="zh-CN" sz="1400" dirty="0" err="1" smtClean="0"/>
              <a:t>Lingyang</a:t>
            </a:r>
            <a:r>
              <a:rPr lang="en-US" altLang="zh-CN" sz="1400" dirty="0" smtClean="0"/>
              <a:t> Song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and Zhu Han, “Device-to-Device Communications and Networks,” </a:t>
            </a:r>
            <a:r>
              <a:rPr lang="en-US" sz="1400" dirty="0" smtClean="0"/>
              <a:t>IEEE Globe Communication Conference (</a:t>
            </a:r>
            <a:r>
              <a:rPr lang="en-US" sz="1400" dirty="0" err="1" smtClean="0"/>
              <a:t>Globecom</a:t>
            </a:r>
            <a:r>
              <a:rPr lang="en-US" sz="1400" dirty="0" smtClean="0"/>
              <a:t>), Atlanta, USA, Dec. 2013.</a:t>
            </a:r>
            <a:endParaRPr lang="zh-CN" altLang="en-US" sz="1400" dirty="0" smtClean="0"/>
          </a:p>
          <a:p>
            <a:pPr>
              <a:buNone/>
            </a:pPr>
            <a:r>
              <a:rPr lang="en-US" altLang="zh-CN" sz="1800" b="1" dirty="0" smtClean="0"/>
              <a:t>Papers</a:t>
            </a:r>
          </a:p>
          <a:p>
            <a:r>
              <a:rPr lang="en-US" sz="1400" dirty="0" err="1" smtClean="0"/>
              <a:t>Tianyu</a:t>
            </a:r>
            <a:r>
              <a:rPr lang="en-US" sz="1400" dirty="0" smtClean="0"/>
              <a:t> Wang, </a:t>
            </a:r>
            <a:r>
              <a:rPr lang="en-US" sz="1400" dirty="0" err="1" smtClean="0"/>
              <a:t>Lingyang</a:t>
            </a:r>
            <a:r>
              <a:rPr lang="en-US" sz="1400" dirty="0" smtClean="0"/>
              <a:t> Song, and Zhu Han, “Coalitional Graph Games for Popular Content Distribution in Cognitive Radio VANETs,” to appear, </a:t>
            </a:r>
            <a:r>
              <a:rPr lang="en-US" sz="1400" i="1" dirty="0" smtClean="0"/>
              <a:t>IEEE Transactions on Vehicular Technologies</a:t>
            </a:r>
            <a:r>
              <a:rPr lang="en-US" sz="1400" dirty="0" smtClean="0"/>
              <a:t>, </a:t>
            </a:r>
            <a:r>
              <a:rPr lang="en-US" sz="1400" i="1" dirty="0" smtClean="0"/>
              <a:t>special issue “on Graph Theory and Its Application in Vehicular Networking”</a:t>
            </a:r>
            <a:r>
              <a:rPr lang="en-US" sz="1400" dirty="0" smtClean="0"/>
              <a:t> </a:t>
            </a:r>
            <a:endParaRPr lang="zh-CN" altLang="en-US" sz="1400" dirty="0" smtClean="0"/>
          </a:p>
          <a:p>
            <a:r>
              <a:rPr lang="en-US" sz="1400" dirty="0" smtClean="0"/>
              <a:t>Chen </a:t>
            </a:r>
            <a:r>
              <a:rPr lang="en-US" sz="1400" dirty="0" err="1" smtClean="0"/>
              <a:t>Xu</a:t>
            </a:r>
            <a:r>
              <a:rPr lang="en-US" sz="1400" dirty="0" smtClean="0"/>
              <a:t>, </a:t>
            </a:r>
            <a:r>
              <a:rPr lang="en-US" sz="1400" dirty="0" err="1" smtClean="0"/>
              <a:t>Lingyang</a:t>
            </a:r>
            <a:r>
              <a:rPr lang="en-US" sz="1400" dirty="0" smtClean="0"/>
              <a:t> Song, Zhu Han, </a:t>
            </a:r>
            <a:r>
              <a:rPr lang="en-US" sz="1400" dirty="0" err="1" smtClean="0"/>
              <a:t>Qun</a:t>
            </a:r>
            <a:r>
              <a:rPr lang="en-US" sz="1400" dirty="0" smtClean="0"/>
              <a:t> Zhao, </a:t>
            </a:r>
            <a:r>
              <a:rPr lang="en-US" sz="1400" dirty="0" err="1" smtClean="0"/>
              <a:t>Xiaoli</a:t>
            </a:r>
            <a:r>
              <a:rPr lang="en-US" sz="1400" dirty="0" smtClean="0"/>
              <a:t> Wang, and </a:t>
            </a:r>
            <a:r>
              <a:rPr lang="en-US" sz="1400" dirty="0" err="1" smtClean="0"/>
              <a:t>Bingli</a:t>
            </a:r>
            <a:r>
              <a:rPr lang="en-US" sz="1400" dirty="0" smtClean="0"/>
              <a:t> Jiao, “Efficient Resource Allocation for Device-to-Device </a:t>
            </a:r>
            <a:r>
              <a:rPr lang="en-US" sz="1400" dirty="0" err="1" smtClean="0"/>
              <a:t>Underlaying</a:t>
            </a:r>
            <a:r>
              <a:rPr lang="en-US" sz="1400" dirty="0" smtClean="0"/>
              <a:t> Networks using Combinatorial  Auction”, to appear, </a:t>
            </a:r>
            <a:r>
              <a:rPr lang="en-US" sz="1400" i="1" dirty="0" smtClean="0"/>
              <a:t>IEEE Journal on Selected Areas in Communications, special issue “on Peer-to-Peer Networks”</a:t>
            </a:r>
            <a:r>
              <a:rPr lang="en-US" sz="1400" dirty="0" smtClean="0"/>
              <a:t> </a:t>
            </a:r>
            <a:endParaRPr lang="zh-CN" altLang="en-US" sz="1400" dirty="0" smtClean="0"/>
          </a:p>
          <a:p>
            <a:r>
              <a:rPr lang="en-US" sz="1400" dirty="0" err="1" smtClean="0"/>
              <a:t>Tianyu</a:t>
            </a:r>
            <a:r>
              <a:rPr lang="en-US" sz="1400" dirty="0" smtClean="0"/>
              <a:t> Wang, </a:t>
            </a:r>
            <a:r>
              <a:rPr lang="en-US" sz="1400" dirty="0" err="1" smtClean="0"/>
              <a:t>Lingyang</a:t>
            </a:r>
            <a:r>
              <a:rPr lang="en-US" sz="1400" dirty="0" smtClean="0"/>
              <a:t> Song, Zhu Han, and </a:t>
            </a:r>
            <a:r>
              <a:rPr lang="en-US" sz="1400" dirty="0" err="1" smtClean="0"/>
              <a:t>Bingli</a:t>
            </a:r>
            <a:r>
              <a:rPr lang="en-US" sz="1400" dirty="0" smtClean="0"/>
              <a:t> Jiao “Popular Content Distribution in CR-VANETs with Joint Spectrum Sensing and Channel Access” to appear, </a:t>
            </a:r>
            <a:r>
              <a:rPr lang="en-US" sz="1400" i="1" dirty="0" smtClean="0"/>
              <a:t>IEEE Journal on Selected Areas in Communications, special issue “on Emerging Technologies”</a:t>
            </a:r>
            <a:endParaRPr lang="zh-CN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400" dirty="0" err="1" smtClean="0"/>
              <a:t>Feiran</a:t>
            </a:r>
            <a:r>
              <a:rPr lang="en-US" sz="1400" dirty="0" smtClean="0"/>
              <a:t> Wang, Chen </a:t>
            </a:r>
            <a:r>
              <a:rPr lang="en-US" sz="1400" dirty="0" err="1" smtClean="0"/>
              <a:t>Xu</a:t>
            </a:r>
            <a:r>
              <a:rPr lang="en-US" sz="1400" dirty="0" smtClean="0"/>
              <a:t>, </a:t>
            </a:r>
            <a:r>
              <a:rPr lang="en-US" sz="1400" dirty="0" err="1" smtClean="0"/>
              <a:t>Lingyang</a:t>
            </a:r>
            <a:r>
              <a:rPr lang="en-US" sz="1400" dirty="0" smtClean="0"/>
              <a:t> Song, </a:t>
            </a:r>
            <a:r>
              <a:rPr lang="en-US" sz="1400" dirty="0" err="1" smtClean="0"/>
              <a:t>Qun</a:t>
            </a:r>
            <a:r>
              <a:rPr lang="en-US" sz="1400" dirty="0" smtClean="0"/>
              <a:t> Zhao, </a:t>
            </a:r>
            <a:r>
              <a:rPr lang="en-US" sz="1400" dirty="0" err="1" smtClean="0"/>
              <a:t>Xiaoli</a:t>
            </a:r>
            <a:r>
              <a:rPr lang="en-US" sz="1400" dirty="0" smtClean="0"/>
              <a:t> Wang, and Zhu Han, “Energy-Aware Resource Allocation for Device-to-Device Underlay Communication," IEEE International Conference on Communications, Budapest, Hungary, June 2013.</a:t>
            </a:r>
            <a:endParaRPr lang="zh-CN" altLang="en-US" sz="1400" dirty="0" smtClean="0"/>
          </a:p>
          <a:p>
            <a:r>
              <a:rPr lang="en-US" sz="1400" dirty="0" err="1" smtClean="0"/>
              <a:t>Rongqing</a:t>
            </a:r>
            <a:r>
              <a:rPr lang="en-US" sz="1400" dirty="0" smtClean="0"/>
              <a:t> Zhang, </a:t>
            </a:r>
            <a:r>
              <a:rPr lang="en-US" sz="1400" dirty="0" err="1" smtClean="0"/>
              <a:t>Lingyang</a:t>
            </a:r>
            <a:r>
              <a:rPr lang="en-US" sz="1400" dirty="0" smtClean="0"/>
              <a:t> Song, Zhu Han, Xiang Cheng, and </a:t>
            </a:r>
            <a:r>
              <a:rPr lang="en-US" sz="1400" dirty="0" err="1" smtClean="0"/>
              <a:t>Bingli</a:t>
            </a:r>
            <a:r>
              <a:rPr lang="en-US" sz="1400" dirty="0" smtClean="0"/>
              <a:t> Jiao, “Distributed Resource Allocation for Device-to-Device Communications </a:t>
            </a:r>
            <a:r>
              <a:rPr lang="en-US" sz="1400" dirty="0" err="1" smtClean="0"/>
              <a:t>Underlaying</a:t>
            </a:r>
            <a:r>
              <a:rPr lang="en-US" sz="1400" dirty="0" smtClean="0"/>
              <a:t> Cellular Networks,"</a:t>
            </a:r>
            <a:r>
              <a:rPr lang="en-US" sz="1400" i="1" dirty="0" smtClean="0"/>
              <a:t> IEEE International Conference on Communications</a:t>
            </a:r>
            <a:r>
              <a:rPr lang="en-US" sz="1400" dirty="0" smtClean="0"/>
              <a:t>, Budapest, Hungary, June 2013.</a:t>
            </a:r>
          </a:p>
          <a:p>
            <a:pPr lvl="0"/>
            <a:r>
              <a:rPr lang="en-US" sz="1400" dirty="0" err="1" smtClean="0"/>
              <a:t>Feiran</a:t>
            </a:r>
            <a:r>
              <a:rPr lang="en-US" sz="1400" dirty="0" smtClean="0"/>
              <a:t> Wang, </a:t>
            </a:r>
            <a:r>
              <a:rPr lang="en-US" sz="1400" dirty="0" err="1" smtClean="0"/>
              <a:t>Lingyang</a:t>
            </a:r>
            <a:r>
              <a:rPr lang="en-US" sz="1400" dirty="0" smtClean="0"/>
              <a:t> Song, Zhu Han, </a:t>
            </a:r>
            <a:r>
              <a:rPr lang="en-US" sz="1400" dirty="0" err="1" smtClean="0"/>
              <a:t>Qun</a:t>
            </a:r>
            <a:r>
              <a:rPr lang="en-US" sz="1400" dirty="0" smtClean="0"/>
              <a:t> Zhao, </a:t>
            </a:r>
            <a:r>
              <a:rPr lang="en-US" sz="1400" dirty="0" err="1" smtClean="0"/>
              <a:t>Xiaoli</a:t>
            </a:r>
            <a:r>
              <a:rPr lang="en-US" sz="1400" dirty="0" smtClean="0"/>
              <a:t> Wang, “Joint Scheduling and Resource Allocation for Device-to-Device Underlay Communication,” </a:t>
            </a:r>
            <a:r>
              <a:rPr lang="en-US" sz="1400" i="1" dirty="0" smtClean="0"/>
              <a:t>2013 IEEE Wireless Communications and Networking Conference (WCNC)</a:t>
            </a:r>
            <a:r>
              <a:rPr lang="en-US" sz="1400" dirty="0" smtClean="0"/>
              <a:t>, Shanghai China, Apr. 2013.</a:t>
            </a:r>
            <a:endParaRPr lang="zh-CN" altLang="en-US" sz="1400" dirty="0" smtClean="0"/>
          </a:p>
          <a:p>
            <a:pPr lvl="0"/>
            <a:r>
              <a:rPr lang="en-US" sz="1400" dirty="0" err="1" smtClean="0"/>
              <a:t>Feiran</a:t>
            </a:r>
            <a:r>
              <a:rPr lang="en-US" sz="1400" dirty="0" smtClean="0"/>
              <a:t> Wang, Chen </a:t>
            </a:r>
            <a:r>
              <a:rPr lang="en-US" sz="1400" dirty="0" err="1" smtClean="0"/>
              <a:t>Xu</a:t>
            </a:r>
            <a:r>
              <a:rPr lang="en-US" sz="1400" dirty="0" smtClean="0"/>
              <a:t>, </a:t>
            </a:r>
            <a:r>
              <a:rPr lang="en-US" sz="1400" dirty="0" err="1" smtClean="0"/>
              <a:t>Lingyang</a:t>
            </a:r>
            <a:r>
              <a:rPr lang="en-US" sz="1400" dirty="0" smtClean="0"/>
              <a:t> Song, Zhu Han, and </a:t>
            </a:r>
            <a:r>
              <a:rPr lang="en-US" sz="1400" dirty="0" err="1" smtClean="0"/>
              <a:t>Baoxian</a:t>
            </a:r>
            <a:r>
              <a:rPr lang="en-US" sz="1400" dirty="0" smtClean="0"/>
              <a:t> Zhang, “Energy-Efficient Radio Resource and Power Allocation for Device-to-Device Communication </a:t>
            </a:r>
            <a:r>
              <a:rPr lang="en-US" sz="1400" dirty="0" err="1" smtClean="0"/>
              <a:t>Underlaying</a:t>
            </a:r>
            <a:r>
              <a:rPr lang="en-US" sz="1400" dirty="0" smtClean="0"/>
              <a:t> Cellular Networks,” </a:t>
            </a:r>
            <a:r>
              <a:rPr lang="en-US" sz="1400" i="1" dirty="0" smtClean="0"/>
              <a:t>The IEEE International Conference on Wireless Communications and Signal Processing (WCSP)</a:t>
            </a:r>
            <a:r>
              <a:rPr lang="en-US" sz="1400" dirty="0" smtClean="0"/>
              <a:t>, </a:t>
            </a:r>
            <a:r>
              <a:rPr lang="en-US" sz="1400" dirty="0" err="1" smtClean="0"/>
              <a:t>Anwei,China</a:t>
            </a:r>
            <a:r>
              <a:rPr lang="en-US" sz="1400" dirty="0" smtClean="0"/>
              <a:t>, </a:t>
            </a:r>
            <a:r>
              <a:rPr lang="en-US" sz="1400" dirty="0" err="1" smtClean="0"/>
              <a:t>Otc</a:t>
            </a:r>
            <a:r>
              <a:rPr lang="en-US" sz="1400" dirty="0" smtClean="0"/>
              <a:t>. 25 - 27, 2012.</a:t>
            </a:r>
            <a:endParaRPr lang="zh-CN" altLang="en-US" sz="1400" dirty="0" smtClean="0"/>
          </a:p>
          <a:p>
            <a:r>
              <a:rPr lang="en-US" sz="1400" dirty="0" smtClean="0"/>
              <a:t>Chen </a:t>
            </a:r>
            <a:r>
              <a:rPr lang="en-US" sz="1400" dirty="0" err="1" smtClean="0"/>
              <a:t>Xu</a:t>
            </a:r>
            <a:r>
              <a:rPr lang="en-US" sz="1400" dirty="0" smtClean="0"/>
              <a:t>, </a:t>
            </a:r>
            <a:r>
              <a:rPr lang="en-US" sz="1400" dirty="0" err="1" smtClean="0"/>
              <a:t>Lingyang</a:t>
            </a:r>
            <a:r>
              <a:rPr lang="en-US" sz="1400" dirty="0" smtClean="0"/>
              <a:t> Song, Zhu Han, Dou Li, and </a:t>
            </a:r>
            <a:r>
              <a:rPr lang="en-US" sz="1400" dirty="0" err="1" smtClean="0"/>
              <a:t>Bingli</a:t>
            </a:r>
            <a:r>
              <a:rPr lang="en-US" sz="1400" dirty="0" smtClean="0"/>
              <a:t> Jiao, “Resource Allocation Using A Reverse Iterative Combinatorial Auction for Device-to-Device Underlay Cellular Networks,”</a:t>
            </a:r>
            <a:r>
              <a:rPr lang="en-US" sz="1400" i="1" dirty="0" smtClean="0"/>
              <a:t> </a:t>
            </a:r>
            <a:r>
              <a:rPr lang="en-US" sz="1400" dirty="0" smtClean="0"/>
              <a:t>IEEE Globe Communication Conference (</a:t>
            </a:r>
            <a:r>
              <a:rPr lang="en-US" sz="1400" dirty="0" err="1" smtClean="0"/>
              <a:t>Globecom</a:t>
            </a:r>
            <a:r>
              <a:rPr lang="en-US" sz="1400" dirty="0" smtClean="0"/>
              <a:t>), Los Angels, USA, Dec. 2012.</a:t>
            </a:r>
          </a:p>
          <a:p>
            <a:pPr lvl="0"/>
            <a:r>
              <a:rPr lang="en-US" sz="1400" dirty="0" smtClean="0"/>
              <a:t>Chen </a:t>
            </a:r>
            <a:r>
              <a:rPr lang="en-US" sz="1400" dirty="0" err="1" smtClean="0"/>
              <a:t>Xu</a:t>
            </a:r>
            <a:r>
              <a:rPr lang="en-US" sz="1400" dirty="0" smtClean="0"/>
              <a:t>, </a:t>
            </a:r>
            <a:r>
              <a:rPr lang="en-US" sz="1400" dirty="0" err="1" smtClean="0"/>
              <a:t>Lingyang</a:t>
            </a:r>
            <a:r>
              <a:rPr lang="en-US" sz="1400" dirty="0" smtClean="0"/>
              <a:t> Song, Zhu Han, </a:t>
            </a:r>
            <a:r>
              <a:rPr lang="en-US" sz="1400" dirty="0" err="1" smtClean="0"/>
              <a:t>Qun</a:t>
            </a:r>
            <a:r>
              <a:rPr lang="en-US" sz="1400" dirty="0" smtClean="0"/>
              <a:t> Zhao, </a:t>
            </a:r>
            <a:r>
              <a:rPr lang="en-US" sz="1400" dirty="0" err="1" smtClean="0"/>
              <a:t>Xiaoli</a:t>
            </a:r>
            <a:r>
              <a:rPr lang="en-US" sz="1400" dirty="0" smtClean="0"/>
              <a:t> Wang, and </a:t>
            </a:r>
            <a:r>
              <a:rPr lang="en-US" sz="1400" dirty="0" err="1" smtClean="0"/>
              <a:t>Bingli</a:t>
            </a:r>
            <a:r>
              <a:rPr lang="en-US" sz="1400" dirty="0" smtClean="0"/>
              <a:t> Jiao, “Interference-Aware Resource Allocation for Device-to-Device Communications as an Underlay Using Sequential Second Price Auction," </a:t>
            </a:r>
            <a:r>
              <a:rPr lang="en-US" sz="1400" i="1" dirty="0" smtClean="0"/>
              <a:t>IEEE International Conference on Communications (ICC)</a:t>
            </a:r>
            <a:r>
              <a:rPr lang="en-US" sz="1400" dirty="0" smtClean="0"/>
              <a:t>, Ottawa, Canada, Jun. 2012.</a:t>
            </a:r>
          </a:p>
          <a:p>
            <a:r>
              <a:rPr lang="en-US" sz="1400" dirty="0" err="1" smtClean="0"/>
              <a:t>Yanru</a:t>
            </a:r>
            <a:r>
              <a:rPr lang="en-US" sz="1400" dirty="0" smtClean="0"/>
              <a:t> Zhang, </a:t>
            </a:r>
            <a:r>
              <a:rPr lang="en-US" sz="1400" dirty="0" err="1" smtClean="0"/>
              <a:t>Lingyang</a:t>
            </a:r>
            <a:r>
              <a:rPr lang="en-US" sz="1400" dirty="0" smtClean="0"/>
              <a:t> Song, </a:t>
            </a:r>
            <a:r>
              <a:rPr lang="en-US" sz="1400" dirty="0" err="1" smtClean="0"/>
              <a:t>Walid</a:t>
            </a:r>
            <a:r>
              <a:rPr lang="en-US" sz="1400" dirty="0" smtClean="0"/>
              <a:t> </a:t>
            </a:r>
            <a:r>
              <a:rPr lang="en-US" sz="1400" dirty="0" err="1" smtClean="0"/>
              <a:t>Saad</a:t>
            </a:r>
            <a:r>
              <a:rPr lang="en-US" sz="1400" dirty="0" smtClean="0"/>
              <a:t>, </a:t>
            </a:r>
            <a:r>
              <a:rPr lang="en-US" sz="1400" dirty="0" err="1" smtClean="0"/>
              <a:t>Zaher</a:t>
            </a:r>
            <a:r>
              <a:rPr lang="en-US" sz="1400" dirty="0" smtClean="0"/>
              <a:t> </a:t>
            </a:r>
            <a:r>
              <a:rPr lang="en-US" sz="1400" dirty="0" err="1" smtClean="0"/>
              <a:t>Dawy</a:t>
            </a:r>
            <a:r>
              <a:rPr lang="en-US" sz="1400" dirty="0" smtClean="0"/>
              <a:t>, and Zhu Han, “Exploring Social Ties for Enhanced Device-to-Device Communications in Wireless Networks,” </a:t>
            </a:r>
            <a:r>
              <a:rPr lang="en-US" sz="1400" i="1" dirty="0" smtClean="0"/>
              <a:t>IEEE Globe Communication Conference (</a:t>
            </a:r>
            <a:r>
              <a:rPr lang="en-US" sz="1400" i="1" dirty="0" err="1" smtClean="0"/>
              <a:t>Globecom</a:t>
            </a:r>
            <a:r>
              <a:rPr lang="en-US" sz="1400" i="1" dirty="0" smtClean="0"/>
              <a:t>)</a:t>
            </a:r>
            <a:r>
              <a:rPr lang="en-US" sz="1400" dirty="0" smtClean="0"/>
              <a:t>, Atlanta, USA, Dec. 2013.</a:t>
            </a:r>
            <a:endParaRPr lang="zh-CN" altLang="en-US" sz="1400" dirty="0" smtClean="0"/>
          </a:p>
          <a:p>
            <a:pPr lvl="0"/>
            <a:endParaRPr lang="zh-CN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214414" y="2459041"/>
            <a:ext cx="6929486" cy="89852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华文新魏" pitchFamily="2" charset="-122"/>
                <a:ea typeface="华文新魏" pitchFamily="2" charset="-122"/>
              </a:rPr>
              <a:t>Thanks for your attention!</a:t>
            </a:r>
            <a:endParaRPr lang="en-US" altLang="zh-CN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57078"/>
    </mc:Choice>
    <mc:Fallback>
      <p:transition advTm="1570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85705"/>
            <a:ext cx="8359775" cy="557213"/>
          </a:xfrm>
        </p:spPr>
        <p:txBody>
          <a:bodyPr/>
          <a:lstStyle/>
          <a:p>
            <a:pPr lvl="0" algn="ctr"/>
            <a:r>
              <a:rPr lang="en-US" altLang="zh-CN" sz="3200" dirty="0" smtClean="0">
                <a:latin typeface="+mn-lt"/>
                <a:ea typeface="黑体" pitchFamily="2" charset="-122"/>
              </a:rPr>
              <a:t>Future Wireless Challenges</a:t>
            </a:r>
            <a:endParaRPr lang="zh-CN" altLang="en-US" sz="3200" dirty="0">
              <a:latin typeface="+mn-lt"/>
              <a:ea typeface="黑体" pitchFamily="2" charset="-122"/>
            </a:endParaRPr>
          </a:p>
        </p:txBody>
      </p:sp>
      <p:sp>
        <p:nvSpPr>
          <p:cNvPr id="507" name="Rectangle 505"/>
          <p:cNvSpPr>
            <a:spLocks noChangeArrowheads="1"/>
          </p:cNvSpPr>
          <p:nvPr/>
        </p:nvSpPr>
        <p:spPr bwMode="auto">
          <a:xfrm>
            <a:off x="4611688" y="857232"/>
            <a:ext cx="421005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eaLnBrk="0" hangingPunct="0">
              <a:spcBef>
                <a:spcPct val="20000"/>
              </a:spcBef>
              <a:buClr>
                <a:srgbClr val="000078"/>
              </a:buClr>
              <a:buFont typeface="Wingdings" pitchFamily="2" charset="2"/>
              <a:buChar char="q"/>
            </a:pPr>
            <a:endParaRPr lang="en-GB" altLang="ko-KR" sz="1400">
              <a:solidFill>
                <a:srgbClr val="660033"/>
              </a:solidFill>
              <a:latin typeface="Arial" charset="0"/>
              <a:ea typeface="GulimChe" pitchFamily="49" charset="-127"/>
            </a:endParaRPr>
          </a:p>
        </p:txBody>
      </p:sp>
      <p:sp>
        <p:nvSpPr>
          <p:cNvPr id="508" name="Rectangle 508"/>
          <p:cNvSpPr>
            <a:spLocks noChangeArrowheads="1"/>
          </p:cNvSpPr>
          <p:nvPr/>
        </p:nvSpPr>
        <p:spPr bwMode="auto">
          <a:xfrm>
            <a:off x="500034" y="714356"/>
            <a:ext cx="8108950" cy="300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zh-CN" sz="2400" b="1" dirty="0" smtClean="0">
                <a:latin typeface="+mj-lt"/>
                <a:ea typeface="宋体" pitchFamily="2" charset="-122"/>
              </a:rPr>
              <a:t>Mobile Internet and Smart Phones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Bandwidth and data traffic boost (Cisco)</a:t>
            </a: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800" b="1" dirty="0" smtClean="0">
                <a:solidFill>
                  <a:schemeClr val="tx1"/>
                </a:solidFill>
                <a:latin typeface="+mj-lt"/>
                <a:ea typeface="宋体" pitchFamily="2" charset="-122"/>
              </a:rPr>
              <a:t>Data traffic increases 2 times/per year, 1000 times by 2020</a:t>
            </a: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b="1" dirty="0" smtClean="0">
                <a:solidFill>
                  <a:schemeClr val="tx1"/>
                </a:solidFill>
                <a:latin typeface="+mj-lt"/>
              </a:rPr>
              <a:t>Wireless network cannot support that!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Information aggregate to hotspot and local area</a:t>
            </a: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800" b="1" dirty="0" smtClean="0">
                <a:solidFill>
                  <a:schemeClr val="tx1"/>
                </a:solidFill>
                <a:latin typeface="+mj-lt"/>
                <a:ea typeface="宋体" pitchFamily="2" charset="-122"/>
              </a:rPr>
              <a:t>70% in office and hotspot, over 90% in future</a:t>
            </a: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b="1" dirty="0" smtClean="0">
                <a:solidFill>
                  <a:schemeClr val="tx1"/>
                </a:solidFill>
                <a:latin typeface="+mj-lt"/>
              </a:rPr>
              <a:t>Hotspot </a:t>
            </a:r>
            <a:r>
              <a:rPr lang="en-US" altLang="zh-CN" b="1" dirty="0" err="1" smtClean="0">
                <a:solidFill>
                  <a:schemeClr val="tx1"/>
                </a:solidFill>
                <a:latin typeface="+mj-lt"/>
              </a:rPr>
              <a:t>QoS</a:t>
            </a:r>
            <a:r>
              <a:rPr lang="en-US" altLang="zh-CN" b="1" dirty="0" smtClean="0">
                <a:solidFill>
                  <a:schemeClr val="tx1"/>
                </a:solidFill>
                <a:latin typeface="+mj-lt"/>
              </a:rPr>
              <a:t> cannot be guaranteed!</a:t>
            </a:r>
          </a:p>
          <a:p>
            <a:pPr marL="800100" lvl="1" indent="-342900" eaLnBrk="0" hangingPunct="0">
              <a:spcBef>
                <a:spcPct val="20000"/>
              </a:spcBef>
            </a:pPr>
            <a:endParaRPr lang="en-US" altLang="zh-CN" dirty="0" smtClean="0">
              <a:latin typeface="宋体" pitchFamily="2" charset="-122"/>
            </a:endParaRPr>
          </a:p>
        </p:txBody>
      </p:sp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3872423" cy="292893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 bwMode="auto">
          <a:xfrm>
            <a:off x="749330" y="4000504"/>
            <a:ext cx="7680322" cy="10001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eaLnBrk="0" hangingPunct="0">
              <a:spcBef>
                <a:spcPct val="20000"/>
              </a:spcBef>
            </a:pPr>
            <a:r>
              <a:rPr lang="en-US" altLang="zh-CN" sz="2400" b="1" dirty="0" smtClean="0">
                <a:solidFill>
                  <a:schemeClr val="accent3"/>
                </a:solidFill>
                <a:latin typeface="+mj-lt"/>
              </a:rPr>
              <a:t>Bandwidth demand over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1200MHz</a:t>
            </a:r>
            <a:r>
              <a:rPr lang="zh-CN" altLang="en-US" sz="2400" b="1" dirty="0" smtClean="0">
                <a:solidFill>
                  <a:schemeClr val="accent3"/>
                </a:solidFill>
                <a:latin typeface="+mj-lt"/>
              </a:rPr>
              <a:t>，</a:t>
            </a:r>
            <a:r>
              <a:rPr lang="en-US" altLang="zh-CN" sz="2400" b="1" dirty="0" smtClean="0">
                <a:solidFill>
                  <a:schemeClr val="accent3"/>
                </a:solidFill>
                <a:latin typeface="+mj-lt"/>
              </a:rPr>
              <a:t>ITU assignment less than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600MHz</a:t>
            </a:r>
            <a:endParaRPr lang="en-US" altLang="zh-CN" sz="2400" dirty="0" smtClean="0">
              <a:latin typeface="+mj-lt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3872423" cy="292893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9406"/>
    </mc:Choice>
    <mc:Fallback>
      <p:transition advTm="59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altLang="zh-CN" sz="3200" dirty="0" smtClean="0">
                <a:latin typeface="+mn-lt"/>
                <a:ea typeface="黑体" pitchFamily="2" charset="-122"/>
              </a:rPr>
              <a:t>Possible Solutions</a:t>
            </a:r>
            <a:endParaRPr lang="zh-CN" altLang="en-US" sz="3200" dirty="0">
              <a:latin typeface="+mn-lt"/>
              <a:ea typeface="黑体" pitchFamily="2" charset="-122"/>
            </a:endParaRPr>
          </a:p>
        </p:txBody>
      </p:sp>
      <p:grpSp>
        <p:nvGrpSpPr>
          <p:cNvPr id="3" name="组合 83"/>
          <p:cNvGrpSpPr/>
          <p:nvPr/>
        </p:nvGrpSpPr>
        <p:grpSpPr>
          <a:xfrm>
            <a:off x="1115616" y="456317"/>
            <a:ext cx="7060208" cy="5544616"/>
            <a:chOff x="4214810" y="1000902"/>
            <a:chExt cx="4537078" cy="4572032"/>
          </a:xfrm>
        </p:grpSpPr>
        <p:cxnSp>
          <p:nvCxnSpPr>
            <p:cNvPr id="27" name="直接箭头连接符 26"/>
            <p:cNvCxnSpPr/>
            <p:nvPr/>
          </p:nvCxnSpPr>
          <p:spPr bwMode="auto">
            <a:xfrm rot="5400000">
              <a:off x="2143108" y="3286124"/>
              <a:ext cx="4572032" cy="1588"/>
            </a:xfrm>
            <a:prstGeom prst="straightConnector1">
              <a:avLst/>
            </a:prstGeom>
            <a:ln>
              <a:headEnd type="triangle" w="lg" len="lg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 bwMode="auto">
            <a:xfrm flipH="1" flipV="1">
              <a:off x="4286249" y="4856968"/>
              <a:ext cx="4465639" cy="29268"/>
            </a:xfrm>
            <a:prstGeom prst="straightConnector1">
              <a:avLst/>
            </a:prstGeom>
            <a:ln>
              <a:headEnd type="triangle" w="lg" len="lg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 bwMode="auto">
            <a:xfrm>
              <a:off x="4286249" y="2926552"/>
              <a:ext cx="4465639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圆角矩形 42"/>
            <p:cNvSpPr/>
            <p:nvPr/>
          </p:nvSpPr>
          <p:spPr bwMode="auto">
            <a:xfrm>
              <a:off x="4214810" y="5000636"/>
              <a:ext cx="1285884" cy="33653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b="1" dirty="0" smtClean="0">
                  <a:solidFill>
                    <a:srgbClr val="000000"/>
                  </a:solidFill>
                  <a:ea typeface="黑体" pitchFamily="2" charset="-122"/>
                </a:rPr>
                <a:t>Number of UE</a:t>
              </a: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黑体" pitchFamily="2" charset="-122"/>
              </a:endParaRPr>
            </a:p>
          </p:txBody>
        </p:sp>
        <p:sp>
          <p:nvSpPr>
            <p:cNvPr id="45" name="下箭头标注 44"/>
            <p:cNvSpPr/>
            <p:nvPr/>
          </p:nvSpPr>
          <p:spPr bwMode="auto">
            <a:xfrm>
              <a:off x="4214810" y="2285992"/>
              <a:ext cx="1285884" cy="642942"/>
            </a:xfrm>
            <a:prstGeom prst="downArrow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b="1" dirty="0" smtClean="0">
                  <a:ea typeface="黑体" pitchFamily="2" charset="-122"/>
                </a:rPr>
                <a:t>Cell Capacity</a:t>
              </a:r>
              <a:endParaRPr lang="zh-CN" altLang="en-US" b="1" dirty="0" smtClean="0">
                <a:ea typeface="黑体" pitchFamily="2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5880683" y="2989385"/>
              <a:ext cx="2614246" cy="1863969"/>
            </a:xfrm>
            <a:custGeom>
              <a:avLst/>
              <a:gdLst>
                <a:gd name="connsiteX0" fmla="*/ 0 w 2614246"/>
                <a:gd name="connsiteY0" fmla="*/ 1863969 h 1863969"/>
                <a:gd name="connsiteX1" fmla="*/ 1195754 w 2614246"/>
                <a:gd name="connsiteY1" fmla="*/ 633046 h 1863969"/>
                <a:gd name="connsiteX2" fmla="*/ 2614246 w 2614246"/>
                <a:gd name="connsiteY2" fmla="*/ 0 h 18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4246" h="1863969">
                  <a:moveTo>
                    <a:pt x="0" y="1863969"/>
                  </a:moveTo>
                  <a:cubicBezTo>
                    <a:pt x="380023" y="1403838"/>
                    <a:pt x="760046" y="943707"/>
                    <a:pt x="1195754" y="633046"/>
                  </a:cubicBezTo>
                  <a:cubicBezTo>
                    <a:pt x="1631462" y="322385"/>
                    <a:pt x="2122854" y="161192"/>
                    <a:pt x="2614246" y="0"/>
                  </a:cubicBezTo>
                </a:path>
              </a:pathLst>
            </a:custGeom>
            <a:ln w="571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" name="组合 61"/>
          <p:cNvGrpSpPr/>
          <p:nvPr/>
        </p:nvGrpSpPr>
        <p:grpSpPr>
          <a:xfrm>
            <a:off x="1207343" y="1405916"/>
            <a:ext cx="7003435" cy="781637"/>
            <a:chOff x="4286248" y="1500174"/>
            <a:chExt cx="4500594" cy="644530"/>
          </a:xfrm>
        </p:grpSpPr>
        <p:cxnSp>
          <p:nvCxnSpPr>
            <p:cNvPr id="58" name="直接连接符 57"/>
            <p:cNvCxnSpPr/>
            <p:nvPr/>
          </p:nvCxnSpPr>
          <p:spPr bwMode="auto">
            <a:xfrm>
              <a:off x="4321203" y="2143116"/>
              <a:ext cx="4465639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F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下箭头标注 58"/>
            <p:cNvSpPr/>
            <p:nvPr/>
          </p:nvSpPr>
          <p:spPr bwMode="auto">
            <a:xfrm>
              <a:off x="4286248" y="1500174"/>
              <a:ext cx="2143141" cy="642942"/>
            </a:xfrm>
            <a:prstGeom prst="downArrow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b="1" dirty="0" smtClean="0">
                  <a:ea typeface="黑体" pitchFamily="2" charset="-122"/>
                </a:rPr>
                <a:t>Add fixed AP</a:t>
              </a:r>
              <a:endParaRPr lang="zh-CN" altLang="en-US" b="1" dirty="0" smtClean="0">
                <a:ea typeface="黑体" pitchFamily="2" charset="-122"/>
              </a:endParaRPr>
            </a:p>
          </p:txBody>
        </p:sp>
      </p:grpSp>
      <p:sp>
        <p:nvSpPr>
          <p:cNvPr id="63" name="圆角矩形 62"/>
          <p:cNvSpPr/>
          <p:nvPr/>
        </p:nvSpPr>
        <p:spPr bwMode="auto">
          <a:xfrm>
            <a:off x="5326486" y="3922902"/>
            <a:ext cx="2613583" cy="6054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黑体" pitchFamily="2" charset="-122"/>
              </a:rPr>
              <a:t>Sum rates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黑体" pitchFamily="2" charset="-122"/>
            </a:endParaRPr>
          </a:p>
        </p:txBody>
      </p:sp>
      <p:grpSp>
        <p:nvGrpSpPr>
          <p:cNvPr id="5" name="组合 80"/>
          <p:cNvGrpSpPr/>
          <p:nvPr/>
        </p:nvGrpSpPr>
        <p:grpSpPr>
          <a:xfrm>
            <a:off x="5687599" y="1196752"/>
            <a:ext cx="2556809" cy="1556535"/>
            <a:chOff x="7143768" y="1643050"/>
            <a:chExt cx="1643074" cy="1283502"/>
          </a:xfrm>
        </p:grpSpPr>
        <p:cxnSp>
          <p:nvCxnSpPr>
            <p:cNvPr id="70" name="直接连接符 69"/>
            <p:cNvCxnSpPr/>
            <p:nvPr/>
          </p:nvCxnSpPr>
          <p:spPr bwMode="auto">
            <a:xfrm>
              <a:off x="7286644" y="2144704"/>
              <a:ext cx="857257" cy="78184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 bwMode="auto">
            <a:xfrm>
              <a:off x="7572396" y="1643050"/>
              <a:ext cx="1214446" cy="114300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 bwMode="auto">
            <a:xfrm rot="10800000">
              <a:off x="7143768" y="2643182"/>
              <a:ext cx="285752" cy="2833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2" name="任意多边形 81"/>
          <p:cNvSpPr/>
          <p:nvPr/>
        </p:nvSpPr>
        <p:spPr bwMode="auto">
          <a:xfrm>
            <a:off x="3341706" y="878419"/>
            <a:ext cx="4615338" cy="4289738"/>
          </a:xfrm>
          <a:custGeom>
            <a:avLst/>
            <a:gdLst>
              <a:gd name="connsiteX0" fmla="*/ 0 w 2965939"/>
              <a:gd name="connsiteY0" fmla="*/ 3423139 h 3423139"/>
              <a:gd name="connsiteX1" fmla="*/ 1570892 w 2965939"/>
              <a:gd name="connsiteY1" fmla="*/ 1735016 h 3423139"/>
              <a:gd name="connsiteX2" fmla="*/ 2965939 w 2965939"/>
              <a:gd name="connsiteY2" fmla="*/ 0 h 3423139"/>
              <a:gd name="connsiteX3" fmla="*/ 2965939 w 2965939"/>
              <a:gd name="connsiteY3" fmla="*/ 0 h 342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939" h="3423139">
                <a:moveTo>
                  <a:pt x="0" y="3423139"/>
                </a:moveTo>
                <a:cubicBezTo>
                  <a:pt x="538284" y="2864339"/>
                  <a:pt x="1076569" y="2305539"/>
                  <a:pt x="1570892" y="1735016"/>
                </a:cubicBezTo>
                <a:cubicBezTo>
                  <a:pt x="2065215" y="1164493"/>
                  <a:pt x="2965939" y="0"/>
                  <a:pt x="2965939" y="0"/>
                </a:cubicBezTo>
                <a:lnTo>
                  <a:pt x="2965939" y="0"/>
                </a:lnTo>
              </a:path>
            </a:pathLst>
          </a:custGeom>
          <a:ln w="127000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组合 88"/>
          <p:cNvGrpSpPr/>
          <p:nvPr/>
        </p:nvGrpSpPr>
        <p:grpSpPr>
          <a:xfrm>
            <a:off x="1643042" y="785794"/>
            <a:ext cx="6333970" cy="5572164"/>
            <a:chOff x="4606899" y="1373761"/>
            <a:chExt cx="4070378" cy="4594748"/>
          </a:xfrm>
        </p:grpSpPr>
        <p:sp>
          <p:nvSpPr>
            <p:cNvPr id="48" name="圆角矩形 47"/>
            <p:cNvSpPr/>
            <p:nvPr/>
          </p:nvSpPr>
          <p:spPr bwMode="auto">
            <a:xfrm>
              <a:off x="4606899" y="5497253"/>
              <a:ext cx="4070378" cy="4712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 smtClean="0"/>
                <a:t>P. Gupta and P. Kumar, “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The capacity of wireless networks</a:t>
              </a:r>
              <a:r>
                <a:rPr lang="en-US" sz="1400" dirty="0" smtClean="0"/>
                <a:t>,” </a:t>
              </a:r>
              <a:r>
                <a:rPr lang="en-US" sz="1400" i="1" dirty="0" smtClean="0"/>
                <a:t>IEEE Transactions on Information Theory, </a:t>
              </a:r>
              <a:r>
                <a:rPr lang="en-US" sz="1400" dirty="0" smtClean="0"/>
                <a:t>vol. 46, no. 2, pp. 388-404, Mar. 2000.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" name="组合 85"/>
            <p:cNvGrpSpPr/>
            <p:nvPr/>
          </p:nvGrpSpPr>
          <p:grpSpPr>
            <a:xfrm>
              <a:off x="5285995" y="1373761"/>
              <a:ext cx="2426611" cy="3483205"/>
              <a:chOff x="5285995" y="1373761"/>
              <a:chExt cx="2426611" cy="3483205"/>
            </a:xfrm>
          </p:grpSpPr>
          <p:sp>
            <p:nvSpPr>
              <p:cNvPr id="87" name="任意多边形 86"/>
              <p:cNvSpPr/>
              <p:nvPr/>
            </p:nvSpPr>
            <p:spPr bwMode="auto">
              <a:xfrm>
                <a:off x="5285995" y="1373761"/>
                <a:ext cx="2426611" cy="3483205"/>
              </a:xfrm>
              <a:custGeom>
                <a:avLst/>
                <a:gdLst>
                  <a:gd name="connsiteX0" fmla="*/ 0 w 2192216"/>
                  <a:gd name="connsiteY0" fmla="*/ 3927231 h 3942862"/>
                  <a:gd name="connsiteX1" fmla="*/ 867508 w 2192216"/>
                  <a:gd name="connsiteY1" fmla="*/ 3317631 h 3942862"/>
                  <a:gd name="connsiteX2" fmla="*/ 2133600 w 2192216"/>
                  <a:gd name="connsiteY2" fmla="*/ 175846 h 3942862"/>
                  <a:gd name="connsiteX3" fmla="*/ 2133600 w 2192216"/>
                  <a:gd name="connsiteY3" fmla="*/ 175846 h 3942862"/>
                  <a:gd name="connsiteX4" fmla="*/ 2192216 w 2192216"/>
                  <a:gd name="connsiteY4" fmla="*/ 0 h 3942862"/>
                  <a:gd name="connsiteX0" fmla="*/ 0 w 2192216"/>
                  <a:gd name="connsiteY0" fmla="*/ 3927231 h 3942862"/>
                  <a:gd name="connsiteX1" fmla="*/ 867508 w 2192216"/>
                  <a:gd name="connsiteY1" fmla="*/ 3317631 h 3942862"/>
                  <a:gd name="connsiteX2" fmla="*/ 2133600 w 2192216"/>
                  <a:gd name="connsiteY2" fmla="*/ 175846 h 3942862"/>
                  <a:gd name="connsiteX3" fmla="*/ 2133600 w 2192216"/>
                  <a:gd name="connsiteY3" fmla="*/ 175846 h 3942862"/>
                  <a:gd name="connsiteX4" fmla="*/ 2192216 w 2192216"/>
                  <a:gd name="connsiteY4" fmla="*/ 0 h 39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216" h="3942862">
                    <a:moveTo>
                      <a:pt x="0" y="3927231"/>
                    </a:moveTo>
                    <a:cubicBezTo>
                      <a:pt x="255954" y="3935046"/>
                      <a:pt x="511908" y="3942862"/>
                      <a:pt x="867508" y="3317631"/>
                    </a:cubicBezTo>
                    <a:cubicBezTo>
                      <a:pt x="1223108" y="2692400"/>
                      <a:pt x="2133600" y="175846"/>
                      <a:pt x="2133600" y="175846"/>
                    </a:cubicBezTo>
                    <a:lnTo>
                      <a:pt x="2133600" y="175846"/>
                    </a:lnTo>
                    <a:lnTo>
                      <a:pt x="2192216" y="0"/>
                    </a:lnTo>
                  </a:path>
                </a:pathLst>
              </a:custGeom>
              <a:ln w="571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8" name="右箭头标注 87"/>
              <p:cNvSpPr/>
              <p:nvPr/>
            </p:nvSpPr>
            <p:spPr bwMode="auto">
              <a:xfrm>
                <a:off x="6022426" y="2357430"/>
                <a:ext cx="764151" cy="1643074"/>
              </a:xfrm>
              <a:prstGeom prst="rightArrowCallou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just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zh-CN" b="1" dirty="0" smtClean="0">
                    <a:solidFill>
                      <a:srgbClr val="FF0000"/>
                    </a:solidFill>
                    <a:ea typeface="黑体" pitchFamily="2" charset="-122"/>
                  </a:rPr>
                  <a:t>Ad-hoc </a:t>
                </a:r>
                <a:r>
                  <a:rPr lang="en-US" altLang="zh-CN" b="1" dirty="0" err="1" smtClean="0">
                    <a:solidFill>
                      <a:srgbClr val="FF0000"/>
                    </a:solidFill>
                    <a:ea typeface="黑体" pitchFamily="2" charset="-122"/>
                  </a:rPr>
                  <a:t>opti</a:t>
                </a:r>
                <a:r>
                  <a:rPr lang="en-US" altLang="zh-CN" b="1" dirty="0" smtClean="0">
                    <a:solidFill>
                      <a:srgbClr val="FF0000"/>
                    </a:solidFill>
                    <a:ea typeface="黑体" pitchFamily="2" charset="-122"/>
                  </a:rPr>
                  <a:t>-mal rate</a:t>
                </a:r>
                <a:endParaRPr lang="zh-CN" altLang="en-US" b="1" dirty="0" smtClean="0">
                  <a:solidFill>
                    <a:schemeClr val="dk1"/>
                  </a:solidFill>
                  <a:ea typeface="黑体" pitchFamily="2" charset="-122"/>
                </a:endParaRPr>
              </a:p>
            </p:txBody>
          </p:sp>
        </p:grpSp>
      </p:grpSp>
      <p:sp>
        <p:nvSpPr>
          <p:cNvPr id="33" name="圆角矩形 32"/>
          <p:cNvSpPr/>
          <p:nvPr/>
        </p:nvSpPr>
        <p:spPr bwMode="auto">
          <a:xfrm>
            <a:off x="107504" y="2924944"/>
            <a:ext cx="3506055" cy="18722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b="1" dirty="0" smtClean="0">
                <a:solidFill>
                  <a:schemeClr val="dk1"/>
                </a:solidFill>
                <a:ea typeface="宋体" pitchFamily="2" charset="-122"/>
              </a:rPr>
              <a:t>By</a:t>
            </a:r>
            <a:r>
              <a:rPr lang="zh-CN" altLang="en-US" b="1" dirty="0" smtClean="0">
                <a:solidFill>
                  <a:schemeClr val="dk1"/>
                </a:solidFill>
                <a:ea typeface="宋体" pitchFamily="2" charset="-122"/>
              </a:rPr>
              <a:t> “</a:t>
            </a:r>
            <a:r>
              <a:rPr lang="en-US" altLang="zh-CN" b="1" dirty="0" smtClean="0">
                <a:solidFill>
                  <a:srgbClr val="FF0000"/>
                </a:solidFill>
                <a:ea typeface="宋体" pitchFamily="2" charset="-122"/>
              </a:rPr>
              <a:t>Shannon Theory</a:t>
            </a:r>
            <a:r>
              <a:rPr lang="zh-CN" altLang="en-US" b="1" dirty="0" smtClean="0">
                <a:solidFill>
                  <a:schemeClr val="dk1"/>
                </a:solidFill>
                <a:ea typeface="宋体" pitchFamily="2" charset="-122"/>
              </a:rPr>
              <a:t>”，</a:t>
            </a:r>
            <a:r>
              <a:rPr lang="en-US" altLang="zh-CN" b="1" dirty="0" smtClean="0">
                <a:solidFill>
                  <a:schemeClr val="dk1"/>
                </a:solidFill>
                <a:ea typeface="宋体" pitchFamily="2" charset="-122"/>
              </a:rPr>
              <a:t>network capacity relies on </a:t>
            </a:r>
            <a:r>
              <a:rPr lang="en-US" altLang="zh-CN" b="1" dirty="0" smtClean="0">
                <a:solidFill>
                  <a:srgbClr val="FF0000"/>
                </a:solidFill>
                <a:ea typeface="宋体" pitchFamily="2" charset="-122"/>
              </a:rPr>
              <a:t>bandwidth</a:t>
            </a:r>
            <a:r>
              <a:rPr lang="en-US" altLang="zh-CN" b="1" dirty="0" smtClean="0">
                <a:solidFill>
                  <a:schemeClr val="dk1"/>
                </a:solidFill>
                <a:ea typeface="宋体" pitchFamily="2" charset="-122"/>
              </a:rPr>
              <a:t> and </a:t>
            </a:r>
            <a:r>
              <a:rPr lang="en-US" altLang="zh-CN" b="1" dirty="0" smtClean="0">
                <a:solidFill>
                  <a:srgbClr val="FF0000"/>
                </a:solidFill>
                <a:ea typeface="宋体" pitchFamily="2" charset="-122"/>
              </a:rPr>
              <a:t>APs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b="1" dirty="0" smtClean="0">
                <a:solidFill>
                  <a:schemeClr val="dk1"/>
                </a:solidFill>
                <a:ea typeface="宋体" pitchFamily="2" charset="-122"/>
              </a:rPr>
              <a:t>Current</a:t>
            </a:r>
            <a:r>
              <a:rPr lang="zh-CN" altLang="en-US" b="1" dirty="0" smtClean="0">
                <a:solidFill>
                  <a:schemeClr val="dk1"/>
                </a:solidFill>
                <a:ea typeface="宋体" pitchFamily="2" charset="-122"/>
              </a:rPr>
              <a:t>：</a:t>
            </a:r>
            <a:r>
              <a:rPr lang="en-US" altLang="zh-CN" b="1" dirty="0" smtClean="0">
                <a:solidFill>
                  <a:schemeClr val="dk1"/>
                </a:solidFill>
                <a:ea typeface="宋体" pitchFamily="2" charset="-122"/>
              </a:rPr>
              <a:t>Add fixed APs</a:t>
            </a:r>
            <a:endParaRPr lang="en-US" altLang="zh-CN" b="1" dirty="0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6929454" y="1774763"/>
            <a:ext cx="2113517" cy="10197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黑体" pitchFamily="2" charset="-122"/>
              </a:rPr>
              <a:t>Combine Cellular</a:t>
            </a:r>
            <a:r>
              <a:rPr kumimoji="0" lang="en-US" altLang="zh-CN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黑体" pitchFamily="2" charset="-122"/>
              </a:rPr>
              <a:t> and Ad-hoc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黑体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42812"/>
    </mc:Choice>
    <mc:Fallback>
      <p:transition advTm="142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ea typeface="黑体" pitchFamily="2" charset="-122"/>
              </a:rPr>
              <a:t>Definition and Benefits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2113" y="1143019"/>
            <a:ext cx="8359775" cy="4929187"/>
          </a:xfrm>
        </p:spPr>
        <p:txBody>
          <a:bodyPr/>
          <a:lstStyle/>
          <a:p>
            <a:r>
              <a:rPr lang="en-US" sz="2400" dirty="0" smtClean="0"/>
              <a:t>Definition of Device-to-Device (D2D) Communications</a:t>
            </a:r>
          </a:p>
          <a:p>
            <a:pPr lvl="1" algn="just"/>
            <a:r>
              <a:rPr lang="en-US" sz="2200" dirty="0" smtClean="0"/>
              <a:t>D2D communications commonly refer to the technologies that enable devices to communicate directly without an infrastructure of access points or base stations.</a:t>
            </a:r>
          </a:p>
          <a:p>
            <a:endParaRPr lang="zh-CN" altLang="en-US" dirty="0"/>
          </a:p>
        </p:txBody>
      </p:sp>
      <p:grpSp>
        <p:nvGrpSpPr>
          <p:cNvPr id="6" name="组合 313"/>
          <p:cNvGrpSpPr/>
          <p:nvPr/>
        </p:nvGrpSpPr>
        <p:grpSpPr>
          <a:xfrm>
            <a:off x="285720" y="2928934"/>
            <a:ext cx="4802738" cy="3284197"/>
            <a:chOff x="3933850" y="701977"/>
            <a:chExt cx="3573463" cy="2379663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 rot="643183">
              <a:off x="3965600" y="909940"/>
              <a:ext cx="1119188" cy="181451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8" name="Oval 2"/>
            <p:cNvSpPr>
              <a:spLocks noChangeArrowheads="1"/>
            </p:cNvSpPr>
            <p:nvPr/>
          </p:nvSpPr>
          <p:spPr bwMode="auto">
            <a:xfrm rot="359696">
              <a:off x="4940325" y="1479852"/>
              <a:ext cx="2566988" cy="1417638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9" name="Oval 48"/>
            <p:cNvSpPr>
              <a:spLocks noChangeArrowheads="1"/>
            </p:cNvSpPr>
            <p:nvPr/>
          </p:nvSpPr>
          <p:spPr bwMode="auto">
            <a:xfrm>
              <a:off x="3933850" y="1713215"/>
              <a:ext cx="3101975" cy="1368425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405337" y="1762427"/>
              <a:ext cx="2090738" cy="1222375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pic>
          <p:nvPicPr>
            <p:cNvPr id="11" name="Picture 6" descr="3GPhon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53050" y="2200577"/>
              <a:ext cx="3317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3GPhon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7612" y="2202165"/>
              <a:ext cx="3333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AutoShape 26"/>
            <p:cNvCxnSpPr>
              <a:cxnSpLocks noChangeShapeType="1"/>
            </p:cNvCxnSpPr>
            <p:nvPr/>
          </p:nvCxnSpPr>
          <p:spPr bwMode="auto">
            <a:xfrm>
              <a:off x="5484837" y="2372027"/>
              <a:ext cx="612775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4" name="AutoShape 28"/>
            <p:cNvCxnSpPr>
              <a:cxnSpLocks noChangeShapeType="1"/>
            </p:cNvCxnSpPr>
            <p:nvPr/>
          </p:nvCxnSpPr>
          <p:spPr bwMode="auto">
            <a:xfrm flipV="1">
              <a:off x="5319738" y="1794177"/>
              <a:ext cx="346075" cy="406400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5" name="AutoShape 29"/>
            <p:cNvCxnSpPr>
              <a:cxnSpLocks noChangeShapeType="1"/>
            </p:cNvCxnSpPr>
            <p:nvPr/>
          </p:nvCxnSpPr>
          <p:spPr bwMode="auto">
            <a:xfrm flipH="1" flipV="1">
              <a:off x="5665812" y="1794177"/>
              <a:ext cx="598488" cy="407988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089426" y="1175052"/>
              <a:ext cx="5397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 err="1" smtClean="0">
                  <a:latin typeface="Calibri" pitchFamily="34" charset="0"/>
                </a:rPr>
                <a:t>eNB</a:t>
              </a:r>
              <a:endParaRPr lang="en-US" altLang="zh-CN" sz="1200" b="0" dirty="0">
                <a:latin typeface="Calibri" pitchFamily="34" charset="0"/>
              </a:endParaRPr>
            </a:p>
          </p:txBody>
        </p:sp>
        <p:pic>
          <p:nvPicPr>
            <p:cNvPr id="17" name="Picture 6" descr="3GPhon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2987" y="1781477"/>
              <a:ext cx="331788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AutoShape 44"/>
            <p:cNvCxnSpPr>
              <a:cxnSpLocks noChangeShapeType="1"/>
              <a:stCxn id="16" idx="3"/>
            </p:cNvCxnSpPr>
            <p:nvPr/>
          </p:nvCxnSpPr>
          <p:spPr bwMode="auto">
            <a:xfrm>
              <a:off x="4629176" y="1313552"/>
              <a:ext cx="23812" cy="639376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9" name="AutoShape 45"/>
            <p:cNvCxnSpPr>
              <a:cxnSpLocks noChangeShapeType="1"/>
            </p:cNvCxnSpPr>
            <p:nvPr/>
          </p:nvCxnSpPr>
          <p:spPr bwMode="auto">
            <a:xfrm flipH="1" flipV="1">
              <a:off x="5665812" y="1794177"/>
              <a:ext cx="1066800" cy="603250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0" name="AutoShape 49"/>
            <p:cNvCxnSpPr>
              <a:cxnSpLocks noChangeShapeType="1"/>
            </p:cNvCxnSpPr>
            <p:nvPr/>
          </p:nvCxnSpPr>
          <p:spPr bwMode="auto">
            <a:xfrm>
              <a:off x="4819675" y="2122790"/>
              <a:ext cx="333375" cy="2492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1" name="AutoShape 51"/>
            <p:cNvCxnSpPr>
              <a:cxnSpLocks noChangeShapeType="1"/>
            </p:cNvCxnSpPr>
            <p:nvPr/>
          </p:nvCxnSpPr>
          <p:spPr bwMode="auto">
            <a:xfrm>
              <a:off x="5484837" y="2372027"/>
              <a:ext cx="1081088" cy="19526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pic>
          <p:nvPicPr>
            <p:cNvPr id="22" name="Picture 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8812" y="2070402"/>
              <a:ext cx="382588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9537" y="2502202"/>
              <a:ext cx="382588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图片 67" descr="http://www.quantum-wireless.com/store/media/catalog/product/cache/1/image/500x500/9df78eab33525d08d6e5fb8d27136e95/n/o/novatel-mifi-220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32587" y="2406952"/>
              <a:ext cx="56197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924575" y="2502202"/>
              <a:ext cx="382588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00862" y="2383140"/>
              <a:ext cx="25400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5757887" y="1567165"/>
              <a:ext cx="5397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 err="1" smtClean="0">
                  <a:latin typeface="Calibri" pitchFamily="34" charset="0"/>
                </a:rPr>
                <a:t>eNB</a:t>
              </a:r>
              <a:endParaRPr lang="en-US" altLang="zh-CN" sz="1200" b="0" dirty="0">
                <a:latin typeface="Calibri" pitchFamily="34" charset="0"/>
              </a:endParaRPr>
            </a:p>
          </p:txBody>
        </p:sp>
        <p:grpSp>
          <p:nvGrpSpPr>
            <p:cNvPr id="29" name="Group 188"/>
            <p:cNvGrpSpPr>
              <a:grpSpLocks noChangeAspect="1"/>
            </p:cNvGrpSpPr>
            <p:nvPr/>
          </p:nvGrpSpPr>
          <p:grpSpPr bwMode="auto">
            <a:xfrm>
              <a:off x="4484712" y="701977"/>
              <a:ext cx="211138" cy="674688"/>
              <a:chOff x="4850" y="1255"/>
              <a:chExt cx="303" cy="873"/>
            </a:xfrm>
          </p:grpSpPr>
          <p:grpSp>
            <p:nvGrpSpPr>
              <p:cNvPr id="108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157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8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9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1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79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80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162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77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8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63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5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75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6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66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0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9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3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55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56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14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53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54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15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7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51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52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18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1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49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50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32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47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48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33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5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45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46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36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" name="Group 188"/>
            <p:cNvGrpSpPr>
              <a:grpSpLocks noChangeAspect="1"/>
            </p:cNvGrpSpPr>
            <p:nvPr/>
          </p:nvGrpSpPr>
          <p:grpSpPr bwMode="auto">
            <a:xfrm>
              <a:off x="5565800" y="1133777"/>
              <a:ext cx="211138" cy="674688"/>
              <a:chOff x="4850" y="1255"/>
              <a:chExt cx="303" cy="873"/>
            </a:xfrm>
          </p:grpSpPr>
          <p:grpSp>
            <p:nvGrpSpPr>
              <p:cNvPr id="35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84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5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7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88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06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7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89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04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5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90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92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02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3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93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0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82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83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41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80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81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42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4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78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79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45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8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76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77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59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74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75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60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2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72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73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63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31" name="AutoShape 96"/>
            <p:cNvCxnSpPr>
              <a:cxnSpLocks noChangeShapeType="1"/>
            </p:cNvCxnSpPr>
            <p:nvPr/>
          </p:nvCxnSpPr>
          <p:spPr bwMode="auto">
            <a:xfrm flipH="1" flipV="1">
              <a:off x="4391050" y="1729090"/>
              <a:ext cx="261938" cy="2238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pic>
          <p:nvPicPr>
            <p:cNvPr id="32" name="Picture 79" descr="FOMA-ht03a_white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89425" y="1551290"/>
              <a:ext cx="244475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图片 6" descr="http://www.andreas-rozek.de/iPhone/Welcome/iPad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7300" y="1314752"/>
              <a:ext cx="2984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AutoShape 95"/>
            <p:cNvCxnSpPr>
              <a:cxnSpLocks noChangeShapeType="1"/>
            </p:cNvCxnSpPr>
            <p:nvPr/>
          </p:nvCxnSpPr>
          <p:spPr bwMode="auto">
            <a:xfrm flipH="1">
              <a:off x="4819675" y="1687815"/>
              <a:ext cx="192088" cy="9366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81" name="圆角矩形标注 180"/>
          <p:cNvSpPr>
            <a:spLocks noChangeArrowheads="1"/>
          </p:cNvSpPr>
          <p:nvPr/>
        </p:nvSpPr>
        <p:spPr bwMode="auto">
          <a:xfrm>
            <a:off x="4533720" y="3286124"/>
            <a:ext cx="4395999" cy="2145268"/>
          </a:xfrm>
          <a:prstGeom prst="wedgeRoundRectCallout">
            <a:avLst>
              <a:gd name="adj1" fmla="val -77638"/>
              <a:gd name="adj2" fmla="val -1742"/>
              <a:gd name="adj3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54000" rIns="54000">
            <a:spAutoFit/>
          </a:bodyPr>
          <a:lstStyle/>
          <a:p>
            <a:pPr marL="342900" indent="-342900" algn="just">
              <a:buFont typeface="+mj-ea"/>
              <a:buAutoNum type="circleNumDbPlain"/>
            </a:pPr>
            <a:r>
              <a:rPr lang="en-US" altLang="zh-CN" sz="2400" dirty="0" smtClean="0">
                <a:latin typeface="+mn-ea"/>
                <a:ea typeface="+mn-ea"/>
              </a:rPr>
              <a:t>Increase network capacity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2400" dirty="0" smtClean="0">
                <a:latin typeface="+mn-ea"/>
                <a:ea typeface="+mn-ea"/>
              </a:rPr>
              <a:t>Extend coverage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2400" dirty="0" smtClean="0">
                <a:latin typeface="+mn-ea"/>
                <a:ea typeface="+mn-ea"/>
              </a:rPr>
              <a:t>Offload data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2400" dirty="0" smtClean="0">
                <a:latin typeface="+mn-ea"/>
                <a:ea typeface="+mn-ea"/>
              </a:rPr>
              <a:t>Improve energy efficiency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2400" dirty="0" smtClean="0">
                <a:latin typeface="+mn-ea"/>
                <a:ea typeface="+mn-ea"/>
              </a:rPr>
              <a:t>Create new applications</a:t>
            </a:r>
            <a:endParaRPr lang="en-US" altLang="zh-CN" sz="24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 of 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Overview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Background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</a:rPr>
              <a:t>Device-to-device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direct Communication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Device-to-device Local Area Networks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Resource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Allocation and Game Theoretical Study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2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latin typeface="+mn-lt"/>
                <a:ea typeface="黑体" pitchFamily="2" charset="-122"/>
              </a:rPr>
              <a:t>Device-to-Device Communications</a:t>
            </a:r>
            <a:endParaRPr lang="zh-CN" altLang="en-US" sz="3200" dirty="0">
              <a:latin typeface="+mn-lt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214438"/>
            <a:ext cx="7852295" cy="4929187"/>
          </a:xfrm>
        </p:spPr>
        <p:txBody>
          <a:bodyPr/>
          <a:lstStyle/>
          <a:p>
            <a:r>
              <a:rPr lang="en-US" altLang="zh-CN" sz="2400" dirty="0" smtClean="0"/>
              <a:t>Peer-to-peer Communications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Cooperative Communications</a:t>
            </a:r>
          </a:p>
          <a:p>
            <a:pPr lvl="1"/>
            <a:r>
              <a:rPr lang="en-US" altLang="zh-CN" dirty="0" smtClean="0"/>
              <a:t>Cooperative Mobile as Relay</a:t>
            </a:r>
          </a:p>
          <a:p>
            <a:pPr lvl="1"/>
            <a:r>
              <a:rPr lang="en-US" altLang="zh-CN" dirty="0" smtClean="0"/>
              <a:t>Cooperative Diversity</a:t>
            </a:r>
            <a:endParaRPr lang="zh-CN" altLang="zh-CN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Wireless Network Coding</a:t>
            </a:r>
            <a:endParaRPr lang="zh-CN" altLang="zh-CN" sz="2400" dirty="0" smtClean="0"/>
          </a:p>
          <a:p>
            <a:endParaRPr lang="zh-CN" altLang="en-US" sz="2400" dirty="0"/>
          </a:p>
        </p:txBody>
      </p:sp>
      <p:grpSp>
        <p:nvGrpSpPr>
          <p:cNvPr id="4" name="Group 229"/>
          <p:cNvGrpSpPr>
            <a:grpSpLocks/>
          </p:cNvGrpSpPr>
          <p:nvPr/>
        </p:nvGrpSpPr>
        <p:grpSpPr bwMode="auto">
          <a:xfrm>
            <a:off x="5516830" y="2214554"/>
            <a:ext cx="2769946" cy="1614120"/>
            <a:chOff x="3271" y="1330"/>
            <a:chExt cx="1651" cy="664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 rot="643183">
              <a:off x="3271" y="1471"/>
              <a:ext cx="1651" cy="52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6" name="Oval 98"/>
            <p:cNvSpPr>
              <a:spLocks noChangeArrowheads="1"/>
            </p:cNvSpPr>
            <p:nvPr/>
          </p:nvSpPr>
          <p:spPr bwMode="auto">
            <a:xfrm rot="-482216">
              <a:off x="3596" y="1644"/>
              <a:ext cx="1275" cy="310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3659" y="1502"/>
              <a:ext cx="31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0">
                  <a:latin typeface="Calibri" pitchFamily="34" charset="0"/>
                </a:rPr>
                <a:t>eNB</a:t>
              </a:r>
            </a:p>
          </p:txBody>
        </p:sp>
        <p:pic>
          <p:nvPicPr>
            <p:cNvPr id="8" name="Picture 6" descr="3GPhon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87" y="1682"/>
              <a:ext cx="170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3GPhon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" y="1785"/>
              <a:ext cx="170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AutoShape 92"/>
            <p:cNvCxnSpPr>
              <a:cxnSpLocks noChangeShapeType="1"/>
            </p:cNvCxnSpPr>
            <p:nvPr/>
          </p:nvCxnSpPr>
          <p:spPr bwMode="auto">
            <a:xfrm flipH="1" flipV="1">
              <a:off x="3619" y="1607"/>
              <a:ext cx="131" cy="226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1" name="AutoShape 94"/>
            <p:cNvCxnSpPr>
              <a:cxnSpLocks noChangeShapeType="1"/>
            </p:cNvCxnSpPr>
            <p:nvPr/>
          </p:nvCxnSpPr>
          <p:spPr bwMode="auto">
            <a:xfrm flipH="1" flipV="1">
              <a:off x="3619" y="1607"/>
              <a:ext cx="1053" cy="75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2" name="AutoShape 95"/>
            <p:cNvCxnSpPr>
              <a:cxnSpLocks noChangeShapeType="1"/>
            </p:cNvCxnSpPr>
            <p:nvPr/>
          </p:nvCxnSpPr>
          <p:spPr bwMode="auto">
            <a:xfrm flipH="1">
              <a:off x="3835" y="1761"/>
              <a:ext cx="752" cy="15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4122" y="1837"/>
              <a:ext cx="370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1200" b="0">
                <a:latin typeface="Calibri" pitchFamily="34" charset="0"/>
              </a:endParaRPr>
            </a:p>
          </p:txBody>
        </p:sp>
        <p:grpSp>
          <p:nvGrpSpPr>
            <p:cNvPr id="14" name="Group 188"/>
            <p:cNvGrpSpPr>
              <a:grpSpLocks noChangeAspect="1"/>
            </p:cNvGrpSpPr>
            <p:nvPr/>
          </p:nvGrpSpPr>
          <p:grpSpPr bwMode="auto">
            <a:xfrm>
              <a:off x="3613" y="1330"/>
              <a:ext cx="94" cy="277"/>
              <a:chOff x="4850" y="1255"/>
              <a:chExt cx="303" cy="873"/>
            </a:xfrm>
          </p:grpSpPr>
          <p:grpSp>
            <p:nvGrpSpPr>
              <p:cNvPr id="15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64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8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86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87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69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84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85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70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2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82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83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73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0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62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63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1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60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61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2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4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58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59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5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8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56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57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39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54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55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40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2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52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53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43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8" name="Group 351"/>
          <p:cNvGrpSpPr>
            <a:grpSpLocks/>
          </p:cNvGrpSpPr>
          <p:nvPr/>
        </p:nvGrpSpPr>
        <p:grpSpPr bwMode="auto">
          <a:xfrm>
            <a:off x="5277974" y="4286256"/>
            <a:ext cx="3365992" cy="2328577"/>
            <a:chOff x="1246" y="1836"/>
            <a:chExt cx="1880" cy="1310"/>
          </a:xfrm>
        </p:grpSpPr>
        <p:sp>
          <p:nvSpPr>
            <p:cNvPr id="89" name="Oval 159"/>
            <p:cNvSpPr>
              <a:spLocks noChangeArrowheads="1"/>
            </p:cNvSpPr>
            <p:nvPr/>
          </p:nvSpPr>
          <p:spPr bwMode="auto">
            <a:xfrm rot="181240">
              <a:off x="1335" y="2311"/>
              <a:ext cx="1679" cy="835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90" name="Oval 164"/>
            <p:cNvSpPr>
              <a:spLocks noChangeArrowheads="1"/>
            </p:cNvSpPr>
            <p:nvPr/>
          </p:nvSpPr>
          <p:spPr bwMode="auto">
            <a:xfrm>
              <a:off x="1246" y="2560"/>
              <a:ext cx="1089" cy="544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91" name="Oval 166"/>
            <p:cNvSpPr>
              <a:spLocks noChangeArrowheads="1"/>
            </p:cNvSpPr>
            <p:nvPr/>
          </p:nvSpPr>
          <p:spPr bwMode="auto">
            <a:xfrm>
              <a:off x="1972" y="2560"/>
              <a:ext cx="1089" cy="544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pic>
          <p:nvPicPr>
            <p:cNvPr id="92" name="Picture 6" descr="3GPhone.png"/>
            <p:cNvPicPr preferRelativeResize="0"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0" y="2695"/>
              <a:ext cx="22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6" descr="3GPhone.png"/>
            <p:cNvPicPr preferRelativeResize="0"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20" y="2695"/>
              <a:ext cx="22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6" descr="3GPhone.png"/>
            <p:cNvPicPr preferRelativeResize="0"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6" y="2696"/>
              <a:ext cx="22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6" name="AutoShape 152"/>
            <p:cNvCxnSpPr>
              <a:cxnSpLocks noChangeShapeType="1"/>
            </p:cNvCxnSpPr>
            <p:nvPr/>
          </p:nvCxnSpPr>
          <p:spPr bwMode="auto">
            <a:xfrm>
              <a:off x="1564" y="2854"/>
              <a:ext cx="45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97" name="AutoShape 153"/>
            <p:cNvCxnSpPr>
              <a:cxnSpLocks noChangeShapeType="1"/>
            </p:cNvCxnSpPr>
            <p:nvPr/>
          </p:nvCxnSpPr>
          <p:spPr bwMode="auto">
            <a:xfrm>
              <a:off x="2244" y="2854"/>
              <a:ext cx="502" cy="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98" name="AutoShape 154"/>
            <p:cNvCxnSpPr>
              <a:cxnSpLocks noChangeShapeType="1"/>
              <a:stCxn id="103" idx="0"/>
            </p:cNvCxnSpPr>
            <p:nvPr/>
          </p:nvCxnSpPr>
          <p:spPr bwMode="auto">
            <a:xfrm flipV="1">
              <a:off x="1495" y="2225"/>
              <a:ext cx="527" cy="471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99" name="AutoShape 155"/>
            <p:cNvCxnSpPr>
              <a:cxnSpLocks noChangeShapeType="1"/>
              <a:stCxn id="104" idx="0"/>
            </p:cNvCxnSpPr>
            <p:nvPr/>
          </p:nvCxnSpPr>
          <p:spPr bwMode="auto">
            <a:xfrm flipH="1" flipV="1">
              <a:off x="2078" y="2287"/>
              <a:ext cx="97" cy="409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00" name="AutoShape 156"/>
            <p:cNvCxnSpPr>
              <a:cxnSpLocks noChangeShapeType="1"/>
              <a:stCxn id="105" idx="0"/>
              <a:endCxn id="149" idx="0"/>
            </p:cNvCxnSpPr>
            <p:nvPr/>
          </p:nvCxnSpPr>
          <p:spPr bwMode="auto">
            <a:xfrm flipH="1" flipV="1">
              <a:off x="2029" y="2254"/>
              <a:ext cx="872" cy="442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101" name="Text Box 169"/>
            <p:cNvSpPr txBox="1">
              <a:spLocks noChangeArrowheads="1"/>
            </p:cNvSpPr>
            <p:nvPr/>
          </p:nvSpPr>
          <p:spPr bwMode="auto">
            <a:xfrm>
              <a:off x="1736" y="2091"/>
              <a:ext cx="3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/>
              </a:prstShdw>
            </a:effec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zh-CN" sz="1200" b="0">
                  <a:latin typeface="Calibri" pitchFamily="34" charset="0"/>
                </a:rPr>
                <a:t>NB</a:t>
              </a:r>
            </a:p>
          </p:txBody>
        </p:sp>
        <p:sp>
          <p:nvSpPr>
            <p:cNvPr id="102" name="Text Box 170"/>
            <p:cNvSpPr txBox="1">
              <a:spLocks noChangeArrowheads="1"/>
            </p:cNvSpPr>
            <p:nvPr/>
          </p:nvSpPr>
          <p:spPr bwMode="auto">
            <a:xfrm>
              <a:off x="2763" y="2454"/>
              <a:ext cx="3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/>
              </a:prstShdw>
            </a:effec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zh-CN" sz="1200" b="0">
                  <a:latin typeface="Calibri" pitchFamily="34" charset="0"/>
                </a:rPr>
                <a:t>NB</a:t>
              </a:r>
            </a:p>
          </p:txBody>
        </p:sp>
        <p:sp>
          <p:nvSpPr>
            <p:cNvPr id="103" name="Text Box 172"/>
            <p:cNvSpPr txBox="1">
              <a:spLocks noChangeArrowheads="1"/>
            </p:cNvSpPr>
            <p:nvPr/>
          </p:nvSpPr>
          <p:spPr bwMode="auto">
            <a:xfrm>
              <a:off x="1382" y="2696"/>
              <a:ext cx="2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/>
              </a:prst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1400" b="0">
                  <a:latin typeface="Calibri" pitchFamily="34" charset="0"/>
                </a:rPr>
                <a:t>A</a:t>
              </a:r>
            </a:p>
          </p:txBody>
        </p:sp>
        <p:sp>
          <p:nvSpPr>
            <p:cNvPr id="104" name="Text Box 172"/>
            <p:cNvSpPr txBox="1">
              <a:spLocks noChangeArrowheads="1"/>
            </p:cNvSpPr>
            <p:nvPr/>
          </p:nvSpPr>
          <p:spPr bwMode="auto">
            <a:xfrm>
              <a:off x="2062" y="2696"/>
              <a:ext cx="2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/>
              </a:prst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1400" b="0">
                  <a:latin typeface="Calibri" pitchFamily="34" charset="0"/>
                </a:rPr>
                <a:t>B</a:t>
              </a:r>
            </a:p>
          </p:txBody>
        </p:sp>
        <p:sp>
          <p:nvSpPr>
            <p:cNvPr id="105" name="Text Box 172"/>
            <p:cNvSpPr txBox="1">
              <a:spLocks noChangeArrowheads="1"/>
            </p:cNvSpPr>
            <p:nvPr/>
          </p:nvSpPr>
          <p:spPr bwMode="auto">
            <a:xfrm>
              <a:off x="2788" y="2696"/>
              <a:ext cx="2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/>
              </a:prst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1400" b="0">
                  <a:latin typeface="Calibri" pitchFamily="34" charset="0"/>
                </a:rPr>
                <a:t>C</a:t>
              </a:r>
            </a:p>
          </p:txBody>
        </p:sp>
        <p:sp>
          <p:nvSpPr>
            <p:cNvPr id="106" name="AutoShape 109"/>
            <p:cNvSpPr>
              <a:spLocks noChangeArrowheads="1"/>
            </p:cNvSpPr>
            <p:nvPr/>
          </p:nvSpPr>
          <p:spPr bwMode="auto">
            <a:xfrm>
              <a:off x="1723" y="2794"/>
              <a:ext cx="136" cy="91"/>
            </a:xfrm>
            <a:prstGeom prst="foldedCorner">
              <a:avLst>
                <a:gd name="adj" fmla="val 37500"/>
              </a:avLst>
            </a:prstGeom>
            <a:gradFill rotWithShape="1">
              <a:gsLst>
                <a:gs pos="0">
                  <a:srgbClr val="99FF66"/>
                </a:gs>
                <a:gs pos="100000">
                  <a:srgbClr val="F5FFE6"/>
                </a:gs>
              </a:gsLst>
              <a:lin ang="540000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4000" rIns="54000"/>
            <a:lstStyle/>
            <a:p>
              <a:pPr>
                <a:defRPr/>
              </a:pPr>
              <a:endParaRPr lang="zh-CN" altLang="en-US" b="0">
                <a:ea typeface="宋体" charset="-122"/>
              </a:endParaRPr>
            </a:p>
          </p:txBody>
        </p:sp>
        <p:sp>
          <p:nvSpPr>
            <p:cNvPr id="107" name="AutoShape 119"/>
            <p:cNvSpPr>
              <a:spLocks noChangeArrowheads="1"/>
            </p:cNvSpPr>
            <p:nvPr/>
          </p:nvSpPr>
          <p:spPr bwMode="auto">
            <a:xfrm>
              <a:off x="2425" y="2786"/>
              <a:ext cx="136" cy="91"/>
            </a:xfrm>
            <a:prstGeom prst="foldedCorner">
              <a:avLst>
                <a:gd name="adj" fmla="val 37500"/>
              </a:avLst>
            </a:prstGeom>
            <a:gradFill rotWithShape="1">
              <a:gsLst>
                <a:gs pos="0">
                  <a:srgbClr val="99FF66"/>
                </a:gs>
                <a:gs pos="100000">
                  <a:srgbClr val="F5FFE6"/>
                </a:gs>
              </a:gsLst>
              <a:lin ang="540000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4000" rIns="54000"/>
            <a:lstStyle/>
            <a:p>
              <a:pPr>
                <a:defRPr/>
              </a:pPr>
              <a:endParaRPr lang="zh-CN" altLang="en-US" b="0">
                <a:ea typeface="宋体" charset="-122"/>
              </a:endParaRPr>
            </a:p>
          </p:txBody>
        </p:sp>
        <p:grpSp>
          <p:nvGrpSpPr>
            <p:cNvPr id="108" name="Group 188"/>
            <p:cNvGrpSpPr>
              <a:grpSpLocks noChangeAspect="1"/>
            </p:cNvGrpSpPr>
            <p:nvPr/>
          </p:nvGrpSpPr>
          <p:grpSpPr bwMode="auto">
            <a:xfrm>
              <a:off x="1939" y="1836"/>
              <a:ext cx="170" cy="503"/>
              <a:chOff x="4850" y="1255"/>
              <a:chExt cx="303" cy="873"/>
            </a:xfrm>
          </p:grpSpPr>
          <p:grpSp>
            <p:nvGrpSpPr>
              <p:cNvPr id="117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166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0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88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89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171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86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87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72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4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84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85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75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2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18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2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64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65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23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62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63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24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6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60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61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27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0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58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59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41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56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57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42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4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54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55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45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9" name="AutoShape 124"/>
            <p:cNvSpPr>
              <a:spLocks noChangeArrowheads="1"/>
            </p:cNvSpPr>
            <p:nvPr/>
          </p:nvSpPr>
          <p:spPr bwMode="auto">
            <a:xfrm>
              <a:off x="1698" y="2410"/>
              <a:ext cx="136" cy="91"/>
            </a:xfrm>
            <a:prstGeom prst="foldedCorner">
              <a:avLst>
                <a:gd name="adj" fmla="val 37500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5FFE6"/>
                </a:gs>
              </a:gsLst>
              <a:lin ang="54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4000" rIns="54000"/>
            <a:lstStyle/>
            <a:p>
              <a:pPr>
                <a:defRPr/>
              </a:pPr>
              <a:endParaRPr lang="zh-CN" altLang="en-US" b="0">
                <a:ea typeface="宋体" charset="-122"/>
              </a:endParaRPr>
            </a:p>
          </p:txBody>
        </p:sp>
        <p:sp>
          <p:nvSpPr>
            <p:cNvPr id="110" name="AutoShape 124"/>
            <p:cNvSpPr>
              <a:spLocks noChangeArrowheads="1"/>
            </p:cNvSpPr>
            <p:nvPr/>
          </p:nvSpPr>
          <p:spPr bwMode="auto">
            <a:xfrm>
              <a:off x="2392" y="2408"/>
              <a:ext cx="136" cy="91"/>
            </a:xfrm>
            <a:prstGeom prst="foldedCorner">
              <a:avLst>
                <a:gd name="adj" fmla="val 37500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5FFE6"/>
                </a:gs>
              </a:gsLst>
              <a:lin ang="54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4000" rIns="54000"/>
            <a:lstStyle/>
            <a:p>
              <a:pPr>
                <a:defRPr/>
              </a:pPr>
              <a:endParaRPr lang="zh-CN" altLang="en-US" b="0">
                <a:ea typeface="宋体" charset="-122"/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5647594" y="1175222"/>
            <a:ext cx="2139116" cy="753580"/>
            <a:chOff x="1973993" y="2133606"/>
            <a:chExt cx="2139116" cy="753580"/>
          </a:xfrm>
        </p:grpSpPr>
        <p:sp>
          <p:nvSpPr>
            <p:cNvPr id="274" name="Oval 98"/>
            <p:cNvSpPr>
              <a:spLocks noChangeArrowheads="1"/>
            </p:cNvSpPr>
            <p:nvPr/>
          </p:nvSpPr>
          <p:spPr bwMode="auto">
            <a:xfrm>
              <a:off x="1973993" y="2133606"/>
              <a:ext cx="2139116" cy="753580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pic>
          <p:nvPicPr>
            <p:cNvPr id="275" name="Picture 6" descr="3GPhon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730081">
              <a:off x="3636632" y="2378634"/>
              <a:ext cx="285216" cy="38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" name="Picture 6" descr="3GPhon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730081">
              <a:off x="2160222" y="2383202"/>
              <a:ext cx="285216" cy="38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7" name="AutoShape 95"/>
            <p:cNvCxnSpPr>
              <a:cxnSpLocks noChangeShapeType="1"/>
            </p:cNvCxnSpPr>
            <p:nvPr/>
          </p:nvCxnSpPr>
          <p:spPr bwMode="auto">
            <a:xfrm rot="730081" flipH="1">
              <a:off x="2374972" y="2418021"/>
              <a:ext cx="1261659" cy="36706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3" name="Picture 5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980005"/>
            <a:ext cx="217487" cy="209550"/>
          </a:xfrm>
          <a:prstGeom prst="rect">
            <a:avLst/>
          </a:prstGeom>
          <a:noFill/>
        </p:spPr>
      </p:pic>
      <p:pic>
        <p:nvPicPr>
          <p:cNvPr id="10744" name="Picture 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300" y="5195905"/>
            <a:ext cx="217488" cy="209550"/>
          </a:xfrm>
          <a:prstGeom prst="rect">
            <a:avLst/>
          </a:prstGeom>
          <a:noFill/>
        </p:spPr>
      </p:pic>
      <p:pic>
        <p:nvPicPr>
          <p:cNvPr id="10741" name="Picture 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188" y="4989530"/>
            <a:ext cx="217487" cy="209550"/>
          </a:xfrm>
          <a:prstGeom prst="rect">
            <a:avLst/>
          </a:prstGeom>
          <a:noFill/>
        </p:spPr>
      </p:pic>
      <p:pic>
        <p:nvPicPr>
          <p:cNvPr id="10742" name="Picture 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5205430"/>
            <a:ext cx="217488" cy="20955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11156"/>
          </a:xfrm>
        </p:spPr>
        <p:txBody>
          <a:bodyPr/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itchFamily="2" charset="-122"/>
              </a:rPr>
              <a:t>Deployment Roadmap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246182"/>
            <a:ext cx="2819400" cy="1397000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buFont typeface="Arial" charset="0"/>
              <a:buNone/>
            </a:pPr>
            <a:r>
              <a:rPr lang="en-US" altLang="zh-CN" dirty="0"/>
              <a:t>Cellular unaware D2D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zh-CN" sz="1400" dirty="0"/>
              <a:t>Cellular network is not aware of D2D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zh-CN" sz="1400" dirty="0"/>
              <a:t>2 RATs, e.g. 3G + </a:t>
            </a:r>
            <a:r>
              <a:rPr lang="en-US" altLang="zh-CN" sz="1400" dirty="0" err="1"/>
              <a:t>Wifi</a:t>
            </a:r>
            <a:endParaRPr lang="en-US" altLang="zh-CN" sz="1400" dirty="0"/>
          </a:p>
          <a:p>
            <a:pPr marL="177800" indent="-177800">
              <a:lnSpc>
                <a:spcPct val="80000"/>
              </a:lnSpc>
            </a:pPr>
            <a:r>
              <a:rPr lang="en-US" altLang="zh-CN" sz="1400" dirty="0"/>
              <a:t>No cooperation between cellular and D2D</a:t>
            </a:r>
          </a:p>
        </p:txBody>
      </p:sp>
      <p:sp>
        <p:nvSpPr>
          <p:cNvPr id="10512" name="Rectangle 272"/>
          <p:cNvSpPr>
            <a:spLocks/>
          </p:cNvSpPr>
          <p:nvPr/>
        </p:nvSpPr>
        <p:spPr bwMode="auto">
          <a:xfrm>
            <a:off x="3243436" y="1205681"/>
            <a:ext cx="24479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b="0" dirty="0">
                <a:latin typeface="+mn-lt"/>
              </a:rPr>
              <a:t>Cellular aware D2D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0" dirty="0">
                <a:latin typeface="+mn-lt"/>
              </a:rPr>
              <a:t>Cellular network is aware of D2D 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0" dirty="0">
                <a:latin typeface="+mn-lt"/>
              </a:rPr>
              <a:t>2 RATs, e.g. LTE + </a:t>
            </a:r>
            <a:r>
              <a:rPr lang="en-US" altLang="zh-CN" sz="1400" b="0" dirty="0" err="1">
                <a:latin typeface="+mn-lt"/>
              </a:rPr>
              <a:t>Wifi</a:t>
            </a:r>
            <a:endParaRPr lang="en-US" altLang="zh-CN" sz="1400" b="0" dirty="0">
              <a:latin typeface="+mn-lt"/>
            </a:endParaRP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0" dirty="0">
                <a:latin typeface="+mn-lt"/>
              </a:rPr>
              <a:t>Kind of cooperation between cellular and D2D</a:t>
            </a:r>
          </a:p>
        </p:txBody>
      </p:sp>
      <p:sp>
        <p:nvSpPr>
          <p:cNvPr id="10513" name="Rectangle 273"/>
          <p:cNvSpPr>
            <a:spLocks/>
          </p:cNvSpPr>
          <p:nvPr/>
        </p:nvSpPr>
        <p:spPr bwMode="auto">
          <a:xfrm>
            <a:off x="5940425" y="1205681"/>
            <a:ext cx="295205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b="0" dirty="0">
                <a:latin typeface="+mn-lt"/>
              </a:rPr>
              <a:t>Cellular controlled D2D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0" dirty="0">
                <a:latin typeface="+mn-lt"/>
              </a:rPr>
              <a:t>Cellular network fully controls D2D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0" dirty="0">
                <a:latin typeface="+mn-lt"/>
              </a:rPr>
              <a:t>A single RAT, e.g. LTE-A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0" dirty="0">
                <a:latin typeface="+mn-lt"/>
              </a:rPr>
              <a:t>D2D is a part of cellular communication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6725" y="2903555"/>
            <a:ext cx="8208963" cy="1422400"/>
            <a:chOff x="204" y="3067"/>
            <a:chExt cx="5262" cy="896"/>
          </a:xfrm>
        </p:grpSpPr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204" y="3067"/>
              <a:ext cx="1996" cy="896"/>
            </a:xfrm>
            <a:prstGeom prst="chevron">
              <a:avLst>
                <a:gd name="adj" fmla="val 55692"/>
              </a:avLst>
            </a:prstGeom>
            <a:solidFill>
              <a:srgbClr val="FFCC99">
                <a:alpha val="7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1837" y="3067"/>
              <a:ext cx="1996" cy="896"/>
            </a:xfrm>
            <a:prstGeom prst="chevron">
              <a:avLst>
                <a:gd name="adj" fmla="val 55692"/>
              </a:avLst>
            </a:prstGeom>
            <a:solidFill>
              <a:srgbClr val="FFCC99">
                <a:alpha val="7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3470" y="3067"/>
              <a:ext cx="1996" cy="896"/>
            </a:xfrm>
            <a:prstGeom prst="chevron">
              <a:avLst>
                <a:gd name="adj" fmla="val 55692"/>
              </a:avLst>
            </a:prstGeom>
            <a:solidFill>
              <a:srgbClr val="FFCC99">
                <a:alpha val="7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1187450" y="2832118"/>
            <a:ext cx="1008063" cy="158432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 rot="-608962">
            <a:off x="1114425" y="3463943"/>
            <a:ext cx="1295400" cy="576262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1116013" y="3695718"/>
            <a:ext cx="1223962" cy="2159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1116013" y="2892443"/>
            <a:ext cx="1223962" cy="863600"/>
          </a:xfrm>
          <a:custGeom>
            <a:avLst/>
            <a:gdLst/>
            <a:ahLst/>
            <a:cxnLst>
              <a:cxn ang="0">
                <a:pos x="0" y="506"/>
              </a:cxn>
              <a:cxn ang="0">
                <a:pos x="181" y="461"/>
              </a:cxn>
              <a:cxn ang="0">
                <a:pos x="363" y="7"/>
              </a:cxn>
              <a:cxn ang="0">
                <a:pos x="589" y="416"/>
              </a:cxn>
              <a:cxn ang="0">
                <a:pos x="771" y="416"/>
              </a:cxn>
            </a:cxnLst>
            <a:rect l="0" t="0" r="r" b="b"/>
            <a:pathLst>
              <a:path w="771" h="544">
                <a:moveTo>
                  <a:pt x="0" y="506"/>
                </a:moveTo>
                <a:cubicBezTo>
                  <a:pt x="60" y="525"/>
                  <a:pt x="121" y="544"/>
                  <a:pt x="181" y="461"/>
                </a:cubicBezTo>
                <a:cubicBezTo>
                  <a:pt x="241" y="378"/>
                  <a:pt x="295" y="14"/>
                  <a:pt x="363" y="7"/>
                </a:cubicBezTo>
                <a:cubicBezTo>
                  <a:pt x="431" y="0"/>
                  <a:pt x="521" y="348"/>
                  <a:pt x="589" y="416"/>
                </a:cubicBezTo>
                <a:cubicBezTo>
                  <a:pt x="657" y="484"/>
                  <a:pt x="741" y="416"/>
                  <a:pt x="771" y="41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0252" name="Picture 27" descr="Phon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408380"/>
            <a:ext cx="508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042988" y="2976580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0"/>
              <a:t>RAT1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403350" y="376715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0">
                <a:solidFill>
                  <a:schemeClr val="accent2"/>
                </a:solidFill>
              </a:rPr>
              <a:t>RAT2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187450" y="398464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0"/>
              <a:t>UE1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835150" y="3840180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0"/>
              <a:t>UE2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84213" y="355284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0"/>
              <a:t>flow1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84213" y="3840180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0">
                <a:solidFill>
                  <a:schemeClr val="accent2"/>
                </a:solidFill>
              </a:rPr>
              <a:t>flow2</a:t>
            </a:r>
          </a:p>
        </p:txBody>
      </p:sp>
      <p:grpSp>
        <p:nvGrpSpPr>
          <p:cNvPr id="3" name="Group 188"/>
          <p:cNvGrpSpPr>
            <a:grpSpLocks noChangeAspect="1"/>
          </p:cNvGrpSpPr>
          <p:nvPr/>
        </p:nvGrpSpPr>
        <p:grpSpPr bwMode="auto">
          <a:xfrm>
            <a:off x="1619250" y="2687655"/>
            <a:ext cx="211138" cy="674688"/>
            <a:chOff x="4850" y="1255"/>
            <a:chExt cx="303" cy="873"/>
          </a:xfrm>
        </p:grpSpPr>
        <p:grpSp>
          <p:nvGrpSpPr>
            <p:cNvPr id="4" name="Group 189"/>
            <p:cNvGrpSpPr>
              <a:grpSpLocks noChangeAspect="1"/>
            </p:cNvGrpSpPr>
            <p:nvPr/>
          </p:nvGrpSpPr>
          <p:grpSpPr bwMode="auto">
            <a:xfrm>
              <a:off x="4850" y="1255"/>
              <a:ext cx="303" cy="873"/>
              <a:chOff x="4850" y="1255"/>
              <a:chExt cx="303" cy="873"/>
            </a:xfrm>
          </p:grpSpPr>
          <p:sp>
            <p:nvSpPr>
              <p:cNvPr id="10342" name="Line 190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3" name="Line 191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4" name="Line 192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5" name="Line 193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" name="Group 194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0347" name="Rectangl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48" name="Rectangle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6" name="Group 197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0350" name="Rectangle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51" name="Rectangle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352" name="Line 200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53" name="Line 201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" name="Group 202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0355" name="Rectangle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56" name="Rectangle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357" name="Line 205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58" name="Line 20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59" name="Line 207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0" name="Line 208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1" name="Line 209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2" name="Line 210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3" name="Line 211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4" name="Line 212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5" name="Line 213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366" name="Line 214"/>
            <p:cNvSpPr>
              <a:spLocks noChangeAspect="1" noChangeShapeType="1"/>
            </p:cNvSpPr>
            <p:nvPr/>
          </p:nvSpPr>
          <p:spPr bwMode="auto">
            <a:xfrm>
              <a:off x="4973" y="1293"/>
              <a:ext cx="1" cy="834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7" name="Line 215"/>
            <p:cNvSpPr>
              <a:spLocks noChangeAspect="1" noChangeShapeType="1"/>
            </p:cNvSpPr>
            <p:nvPr/>
          </p:nvSpPr>
          <p:spPr bwMode="auto">
            <a:xfrm>
              <a:off x="5036" y="1293"/>
              <a:ext cx="1" cy="834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8" name="Line 216"/>
            <p:cNvSpPr>
              <a:spLocks noChangeAspect="1" noChangeShapeType="1"/>
            </p:cNvSpPr>
            <p:nvPr/>
          </p:nvSpPr>
          <p:spPr bwMode="auto">
            <a:xfrm>
              <a:off x="5011" y="1293"/>
              <a:ext cx="1" cy="834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9" name="Line 217"/>
            <p:cNvSpPr>
              <a:spLocks noChangeAspect="1" noChangeShapeType="1"/>
            </p:cNvSpPr>
            <p:nvPr/>
          </p:nvSpPr>
          <p:spPr bwMode="auto">
            <a:xfrm>
              <a:off x="4850" y="1397"/>
              <a:ext cx="296" cy="1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" name="Group 218"/>
            <p:cNvGrpSpPr>
              <a:grpSpLocks noChangeAspect="1"/>
            </p:cNvGrpSpPr>
            <p:nvPr/>
          </p:nvGrpSpPr>
          <p:grpSpPr bwMode="auto">
            <a:xfrm>
              <a:off x="4850" y="1293"/>
              <a:ext cx="48" cy="293"/>
              <a:chOff x="4850" y="1293"/>
              <a:chExt cx="48" cy="293"/>
            </a:xfrm>
          </p:grpSpPr>
          <p:sp>
            <p:nvSpPr>
              <p:cNvPr id="10371" name="Rectangle 219"/>
              <p:cNvSpPr>
                <a:spLocks noChangeAspect="1" noChangeArrowheads="1"/>
              </p:cNvSpPr>
              <p:nvPr/>
            </p:nvSpPr>
            <p:spPr bwMode="auto">
              <a:xfrm>
                <a:off x="4850" y="1293"/>
                <a:ext cx="48" cy="293"/>
              </a:xfrm>
              <a:prstGeom prst="rect">
                <a:avLst/>
              </a:prstGeom>
              <a:solidFill>
                <a:srgbClr val="DAD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  <p:sp>
            <p:nvSpPr>
              <p:cNvPr id="10372" name="Rectangle 220"/>
              <p:cNvSpPr>
                <a:spLocks noChangeAspect="1" noChangeArrowheads="1"/>
              </p:cNvSpPr>
              <p:nvPr/>
            </p:nvSpPr>
            <p:spPr bwMode="auto">
              <a:xfrm>
                <a:off x="4850" y="1293"/>
                <a:ext cx="48" cy="293"/>
              </a:xfrm>
              <a:prstGeom prst="rect">
                <a:avLst/>
              </a:prstGeom>
              <a:noFill/>
              <a:ln w="9525" cap="rnd">
                <a:solidFill>
                  <a:srgbClr val="00325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</p:grpSp>
        <p:grpSp>
          <p:nvGrpSpPr>
            <p:cNvPr id="9" name="Group 221"/>
            <p:cNvGrpSpPr>
              <a:grpSpLocks noChangeAspect="1"/>
            </p:cNvGrpSpPr>
            <p:nvPr/>
          </p:nvGrpSpPr>
          <p:grpSpPr bwMode="auto">
            <a:xfrm>
              <a:off x="5105" y="1295"/>
              <a:ext cx="48" cy="293"/>
              <a:chOff x="5105" y="1295"/>
              <a:chExt cx="48" cy="293"/>
            </a:xfrm>
          </p:grpSpPr>
          <p:sp>
            <p:nvSpPr>
              <p:cNvPr id="10374" name="Rectangle 222"/>
              <p:cNvSpPr>
                <a:spLocks noChangeAspect="1" noChangeArrowheads="1"/>
              </p:cNvSpPr>
              <p:nvPr/>
            </p:nvSpPr>
            <p:spPr bwMode="auto">
              <a:xfrm>
                <a:off x="5105" y="1295"/>
                <a:ext cx="48" cy="293"/>
              </a:xfrm>
              <a:prstGeom prst="rect">
                <a:avLst/>
              </a:prstGeom>
              <a:solidFill>
                <a:srgbClr val="DAD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  <p:sp>
            <p:nvSpPr>
              <p:cNvPr id="10375" name="Rectangle 223"/>
              <p:cNvSpPr>
                <a:spLocks noChangeAspect="1" noChangeArrowheads="1"/>
              </p:cNvSpPr>
              <p:nvPr/>
            </p:nvSpPr>
            <p:spPr bwMode="auto">
              <a:xfrm>
                <a:off x="5105" y="1295"/>
                <a:ext cx="48" cy="293"/>
              </a:xfrm>
              <a:prstGeom prst="rect">
                <a:avLst/>
              </a:prstGeom>
              <a:noFill/>
              <a:ln w="9525" cap="rnd">
                <a:solidFill>
                  <a:srgbClr val="00325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</p:grpSp>
        <p:sp>
          <p:nvSpPr>
            <p:cNvPr id="10376" name="Line 224"/>
            <p:cNvSpPr>
              <a:spLocks noChangeAspect="1" noChangeShapeType="1"/>
            </p:cNvSpPr>
            <p:nvPr/>
          </p:nvSpPr>
          <p:spPr bwMode="auto">
            <a:xfrm>
              <a:off x="4973" y="1293"/>
              <a:ext cx="63" cy="1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7" name="Line 225"/>
            <p:cNvSpPr>
              <a:spLocks noChangeAspect="1" noChangeShapeType="1"/>
            </p:cNvSpPr>
            <p:nvPr/>
          </p:nvSpPr>
          <p:spPr bwMode="auto">
            <a:xfrm>
              <a:off x="4924" y="2127"/>
              <a:ext cx="157" cy="1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" name="Group 226"/>
            <p:cNvGrpSpPr>
              <a:grpSpLocks noChangeAspect="1"/>
            </p:cNvGrpSpPr>
            <p:nvPr/>
          </p:nvGrpSpPr>
          <p:grpSpPr bwMode="auto">
            <a:xfrm>
              <a:off x="4948" y="1255"/>
              <a:ext cx="48" cy="293"/>
              <a:chOff x="4948" y="1255"/>
              <a:chExt cx="48" cy="293"/>
            </a:xfrm>
          </p:grpSpPr>
          <p:sp>
            <p:nvSpPr>
              <p:cNvPr id="10379" name="Rectangle 227"/>
              <p:cNvSpPr>
                <a:spLocks noChangeAspect="1" noChangeArrowheads="1"/>
              </p:cNvSpPr>
              <p:nvPr/>
            </p:nvSpPr>
            <p:spPr bwMode="auto">
              <a:xfrm>
                <a:off x="4948" y="1255"/>
                <a:ext cx="48" cy="293"/>
              </a:xfrm>
              <a:prstGeom prst="rect">
                <a:avLst/>
              </a:prstGeom>
              <a:solidFill>
                <a:srgbClr val="DAD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  <p:sp>
            <p:nvSpPr>
              <p:cNvPr id="10380" name="Rectangle 228"/>
              <p:cNvSpPr>
                <a:spLocks noChangeAspect="1" noChangeArrowheads="1"/>
              </p:cNvSpPr>
              <p:nvPr/>
            </p:nvSpPr>
            <p:spPr bwMode="auto">
              <a:xfrm>
                <a:off x="4948" y="1255"/>
                <a:ext cx="48" cy="293"/>
              </a:xfrm>
              <a:prstGeom prst="rect">
                <a:avLst/>
              </a:prstGeom>
              <a:noFill/>
              <a:ln w="9525" cap="rnd">
                <a:solidFill>
                  <a:srgbClr val="00325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</p:grpSp>
        <p:sp>
          <p:nvSpPr>
            <p:cNvPr id="10381" name="Line 229"/>
            <p:cNvSpPr>
              <a:spLocks noChangeAspect="1" noChangeShapeType="1"/>
            </p:cNvSpPr>
            <p:nvPr/>
          </p:nvSpPr>
          <p:spPr bwMode="auto">
            <a:xfrm flipH="1">
              <a:off x="4973" y="1979"/>
              <a:ext cx="38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2" name="Line 230"/>
            <p:cNvSpPr>
              <a:spLocks noChangeAspect="1" noChangeShapeType="1"/>
            </p:cNvSpPr>
            <p:nvPr/>
          </p:nvSpPr>
          <p:spPr bwMode="auto">
            <a:xfrm flipH="1">
              <a:off x="5011" y="1835"/>
              <a:ext cx="25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3" name="Line 231"/>
            <p:cNvSpPr>
              <a:spLocks noChangeAspect="1" noChangeShapeType="1"/>
            </p:cNvSpPr>
            <p:nvPr/>
          </p:nvSpPr>
          <p:spPr bwMode="auto">
            <a:xfrm>
              <a:off x="4973" y="1837"/>
              <a:ext cx="38" cy="149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4" name="Line 232"/>
            <p:cNvSpPr>
              <a:spLocks noChangeAspect="1" noChangeShapeType="1"/>
            </p:cNvSpPr>
            <p:nvPr/>
          </p:nvSpPr>
          <p:spPr bwMode="auto">
            <a:xfrm flipH="1">
              <a:off x="4973" y="1689"/>
              <a:ext cx="38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5" name="Line 233"/>
            <p:cNvSpPr>
              <a:spLocks noChangeAspect="1" noChangeShapeType="1"/>
            </p:cNvSpPr>
            <p:nvPr/>
          </p:nvSpPr>
          <p:spPr bwMode="auto">
            <a:xfrm>
              <a:off x="5011" y="1980"/>
              <a:ext cx="25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6" name="Line 234"/>
            <p:cNvSpPr>
              <a:spLocks noChangeAspect="1" noChangeShapeType="1"/>
            </p:cNvSpPr>
            <p:nvPr/>
          </p:nvSpPr>
          <p:spPr bwMode="auto">
            <a:xfrm>
              <a:off x="5011" y="1689"/>
              <a:ext cx="25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7" name="Line 235"/>
            <p:cNvSpPr>
              <a:spLocks noChangeAspect="1" noChangeShapeType="1"/>
            </p:cNvSpPr>
            <p:nvPr/>
          </p:nvSpPr>
          <p:spPr bwMode="auto">
            <a:xfrm>
              <a:off x="4973" y="1548"/>
              <a:ext cx="38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8" name="Line 236"/>
            <p:cNvSpPr>
              <a:spLocks noChangeAspect="1" noChangeShapeType="1"/>
            </p:cNvSpPr>
            <p:nvPr/>
          </p:nvSpPr>
          <p:spPr bwMode="auto">
            <a:xfrm flipH="1">
              <a:off x="5011" y="1540"/>
              <a:ext cx="25" cy="149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9" name="Line 237"/>
            <p:cNvSpPr>
              <a:spLocks noChangeAspect="1" noChangeShapeType="1"/>
            </p:cNvSpPr>
            <p:nvPr/>
          </p:nvSpPr>
          <p:spPr bwMode="auto">
            <a:xfrm>
              <a:off x="5011" y="1397"/>
              <a:ext cx="25" cy="149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0" name="Line 238"/>
            <p:cNvSpPr>
              <a:spLocks noChangeAspect="1" noChangeShapeType="1"/>
            </p:cNvSpPr>
            <p:nvPr/>
          </p:nvSpPr>
          <p:spPr bwMode="auto">
            <a:xfrm>
              <a:off x="4973" y="1293"/>
              <a:ext cx="1" cy="834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1" name="Line 239"/>
            <p:cNvSpPr>
              <a:spLocks noChangeAspect="1" noChangeShapeType="1"/>
            </p:cNvSpPr>
            <p:nvPr/>
          </p:nvSpPr>
          <p:spPr bwMode="auto">
            <a:xfrm>
              <a:off x="5036" y="1293"/>
              <a:ext cx="1" cy="834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2" name="Line 240"/>
            <p:cNvSpPr>
              <a:spLocks noChangeAspect="1" noChangeShapeType="1"/>
            </p:cNvSpPr>
            <p:nvPr/>
          </p:nvSpPr>
          <p:spPr bwMode="auto">
            <a:xfrm>
              <a:off x="5011" y="1293"/>
              <a:ext cx="1" cy="834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3" name="Line 241"/>
            <p:cNvSpPr>
              <a:spLocks noChangeAspect="1" noChangeShapeType="1"/>
            </p:cNvSpPr>
            <p:nvPr/>
          </p:nvSpPr>
          <p:spPr bwMode="auto">
            <a:xfrm>
              <a:off x="4850" y="1397"/>
              <a:ext cx="296" cy="1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" name="Group 242"/>
            <p:cNvGrpSpPr>
              <a:grpSpLocks noChangeAspect="1"/>
            </p:cNvGrpSpPr>
            <p:nvPr/>
          </p:nvGrpSpPr>
          <p:grpSpPr bwMode="auto">
            <a:xfrm>
              <a:off x="4850" y="1293"/>
              <a:ext cx="48" cy="293"/>
              <a:chOff x="4850" y="1293"/>
              <a:chExt cx="48" cy="293"/>
            </a:xfrm>
          </p:grpSpPr>
          <p:sp>
            <p:nvSpPr>
              <p:cNvPr id="10395" name="Rectangle 243"/>
              <p:cNvSpPr>
                <a:spLocks noChangeAspect="1" noChangeArrowheads="1"/>
              </p:cNvSpPr>
              <p:nvPr/>
            </p:nvSpPr>
            <p:spPr bwMode="auto">
              <a:xfrm>
                <a:off x="4850" y="1293"/>
                <a:ext cx="48" cy="293"/>
              </a:xfrm>
              <a:prstGeom prst="rect">
                <a:avLst/>
              </a:prstGeom>
              <a:solidFill>
                <a:srgbClr val="DAD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  <p:sp>
            <p:nvSpPr>
              <p:cNvPr id="10396" name="Rectangle 244"/>
              <p:cNvSpPr>
                <a:spLocks noChangeAspect="1" noChangeArrowheads="1"/>
              </p:cNvSpPr>
              <p:nvPr/>
            </p:nvSpPr>
            <p:spPr bwMode="auto">
              <a:xfrm>
                <a:off x="4850" y="1293"/>
                <a:ext cx="48" cy="293"/>
              </a:xfrm>
              <a:prstGeom prst="rect">
                <a:avLst/>
              </a:prstGeom>
              <a:noFill/>
              <a:ln w="9525" cap="rnd">
                <a:solidFill>
                  <a:srgbClr val="00325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</p:grpSp>
        <p:grpSp>
          <p:nvGrpSpPr>
            <p:cNvPr id="12" name="Group 245"/>
            <p:cNvGrpSpPr>
              <a:grpSpLocks noChangeAspect="1"/>
            </p:cNvGrpSpPr>
            <p:nvPr/>
          </p:nvGrpSpPr>
          <p:grpSpPr bwMode="auto">
            <a:xfrm>
              <a:off x="5105" y="1295"/>
              <a:ext cx="48" cy="293"/>
              <a:chOff x="5105" y="1295"/>
              <a:chExt cx="48" cy="293"/>
            </a:xfrm>
          </p:grpSpPr>
          <p:sp>
            <p:nvSpPr>
              <p:cNvPr id="10398" name="Rectangle 246"/>
              <p:cNvSpPr>
                <a:spLocks noChangeAspect="1" noChangeArrowheads="1"/>
              </p:cNvSpPr>
              <p:nvPr/>
            </p:nvSpPr>
            <p:spPr bwMode="auto">
              <a:xfrm>
                <a:off x="5105" y="1295"/>
                <a:ext cx="48" cy="293"/>
              </a:xfrm>
              <a:prstGeom prst="rect">
                <a:avLst/>
              </a:prstGeom>
              <a:solidFill>
                <a:srgbClr val="DAD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  <p:sp>
            <p:nvSpPr>
              <p:cNvPr id="10399" name="Rectangle 247"/>
              <p:cNvSpPr>
                <a:spLocks noChangeAspect="1" noChangeArrowheads="1"/>
              </p:cNvSpPr>
              <p:nvPr/>
            </p:nvSpPr>
            <p:spPr bwMode="auto">
              <a:xfrm>
                <a:off x="5105" y="1295"/>
                <a:ext cx="48" cy="293"/>
              </a:xfrm>
              <a:prstGeom prst="rect">
                <a:avLst/>
              </a:prstGeom>
              <a:noFill/>
              <a:ln w="9525" cap="rnd">
                <a:solidFill>
                  <a:srgbClr val="00325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</p:grpSp>
        <p:sp>
          <p:nvSpPr>
            <p:cNvPr id="10400" name="Line 248"/>
            <p:cNvSpPr>
              <a:spLocks noChangeAspect="1" noChangeShapeType="1"/>
            </p:cNvSpPr>
            <p:nvPr/>
          </p:nvSpPr>
          <p:spPr bwMode="auto">
            <a:xfrm>
              <a:off x="4973" y="1293"/>
              <a:ext cx="63" cy="1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1" name="Line 249"/>
            <p:cNvSpPr>
              <a:spLocks noChangeAspect="1" noChangeShapeType="1"/>
            </p:cNvSpPr>
            <p:nvPr/>
          </p:nvSpPr>
          <p:spPr bwMode="auto">
            <a:xfrm>
              <a:off x="4924" y="2127"/>
              <a:ext cx="157" cy="1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" name="Group 250"/>
            <p:cNvGrpSpPr>
              <a:grpSpLocks noChangeAspect="1"/>
            </p:cNvGrpSpPr>
            <p:nvPr/>
          </p:nvGrpSpPr>
          <p:grpSpPr bwMode="auto">
            <a:xfrm>
              <a:off x="4948" y="1255"/>
              <a:ext cx="48" cy="293"/>
              <a:chOff x="4948" y="1255"/>
              <a:chExt cx="48" cy="293"/>
            </a:xfrm>
          </p:grpSpPr>
          <p:sp>
            <p:nvSpPr>
              <p:cNvPr id="10403" name="Rectangle 251"/>
              <p:cNvSpPr>
                <a:spLocks noChangeAspect="1" noChangeArrowheads="1"/>
              </p:cNvSpPr>
              <p:nvPr/>
            </p:nvSpPr>
            <p:spPr bwMode="auto">
              <a:xfrm>
                <a:off x="4948" y="1255"/>
                <a:ext cx="48" cy="293"/>
              </a:xfrm>
              <a:prstGeom prst="rect">
                <a:avLst/>
              </a:prstGeom>
              <a:solidFill>
                <a:srgbClr val="DAD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  <p:sp>
            <p:nvSpPr>
              <p:cNvPr id="10404" name="Rectangle 252"/>
              <p:cNvSpPr>
                <a:spLocks noChangeAspect="1" noChangeArrowheads="1"/>
              </p:cNvSpPr>
              <p:nvPr/>
            </p:nvSpPr>
            <p:spPr bwMode="auto">
              <a:xfrm>
                <a:off x="4948" y="1255"/>
                <a:ext cx="48" cy="293"/>
              </a:xfrm>
              <a:prstGeom prst="rect">
                <a:avLst/>
              </a:prstGeom>
              <a:noFill/>
              <a:ln w="9525" cap="rnd">
                <a:solidFill>
                  <a:srgbClr val="00325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</p:grpSp>
        <p:sp>
          <p:nvSpPr>
            <p:cNvPr id="10405" name="Line 253"/>
            <p:cNvSpPr>
              <a:spLocks noChangeAspect="1" noChangeShapeType="1"/>
            </p:cNvSpPr>
            <p:nvPr/>
          </p:nvSpPr>
          <p:spPr bwMode="auto">
            <a:xfrm flipH="1">
              <a:off x="4973" y="1979"/>
              <a:ext cx="38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6" name="Line 254"/>
            <p:cNvSpPr>
              <a:spLocks noChangeAspect="1" noChangeShapeType="1"/>
            </p:cNvSpPr>
            <p:nvPr/>
          </p:nvSpPr>
          <p:spPr bwMode="auto">
            <a:xfrm flipH="1">
              <a:off x="5011" y="1835"/>
              <a:ext cx="25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7" name="Line 255"/>
            <p:cNvSpPr>
              <a:spLocks noChangeAspect="1" noChangeShapeType="1"/>
            </p:cNvSpPr>
            <p:nvPr/>
          </p:nvSpPr>
          <p:spPr bwMode="auto">
            <a:xfrm>
              <a:off x="4973" y="1837"/>
              <a:ext cx="38" cy="149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8" name="Line 256"/>
            <p:cNvSpPr>
              <a:spLocks noChangeAspect="1" noChangeShapeType="1"/>
            </p:cNvSpPr>
            <p:nvPr/>
          </p:nvSpPr>
          <p:spPr bwMode="auto">
            <a:xfrm flipH="1">
              <a:off x="4973" y="1689"/>
              <a:ext cx="38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9" name="Line 257"/>
            <p:cNvSpPr>
              <a:spLocks noChangeAspect="1" noChangeShapeType="1"/>
            </p:cNvSpPr>
            <p:nvPr/>
          </p:nvSpPr>
          <p:spPr bwMode="auto">
            <a:xfrm>
              <a:off x="5011" y="1980"/>
              <a:ext cx="25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0" name="Line 258"/>
            <p:cNvSpPr>
              <a:spLocks noChangeAspect="1" noChangeShapeType="1"/>
            </p:cNvSpPr>
            <p:nvPr/>
          </p:nvSpPr>
          <p:spPr bwMode="auto">
            <a:xfrm>
              <a:off x="5011" y="1689"/>
              <a:ext cx="25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1" name="Line 259"/>
            <p:cNvSpPr>
              <a:spLocks noChangeAspect="1" noChangeShapeType="1"/>
            </p:cNvSpPr>
            <p:nvPr/>
          </p:nvSpPr>
          <p:spPr bwMode="auto">
            <a:xfrm>
              <a:off x="4973" y="1548"/>
              <a:ext cx="38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2" name="Line 260"/>
            <p:cNvSpPr>
              <a:spLocks noChangeAspect="1" noChangeShapeType="1"/>
            </p:cNvSpPr>
            <p:nvPr/>
          </p:nvSpPr>
          <p:spPr bwMode="auto">
            <a:xfrm flipH="1">
              <a:off x="5011" y="1540"/>
              <a:ext cx="25" cy="149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3" name="Line 261"/>
            <p:cNvSpPr>
              <a:spLocks noChangeAspect="1" noChangeShapeType="1"/>
            </p:cNvSpPr>
            <p:nvPr/>
          </p:nvSpPr>
          <p:spPr bwMode="auto">
            <a:xfrm>
              <a:off x="5011" y="1397"/>
              <a:ext cx="25" cy="149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14" name="Line 174"/>
          <p:cNvSpPr>
            <a:spLocks noChangeShapeType="1"/>
          </p:cNvSpPr>
          <p:nvPr/>
        </p:nvSpPr>
        <p:spPr bwMode="auto">
          <a:xfrm flipV="1">
            <a:off x="684213" y="3551255"/>
            <a:ext cx="2016125" cy="3603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0415" name="Picture 27" descr="Phon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479818"/>
            <a:ext cx="508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8" name="Text Box 268"/>
          <p:cNvSpPr txBox="1">
            <a:spLocks noChangeArrowheads="1"/>
          </p:cNvSpPr>
          <p:nvPr/>
        </p:nvSpPr>
        <p:spPr bwMode="auto">
          <a:xfrm>
            <a:off x="1258888" y="4343418"/>
            <a:ext cx="979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Scenario A</a:t>
            </a:r>
          </a:p>
        </p:txBody>
      </p:sp>
      <p:grpSp>
        <p:nvGrpSpPr>
          <p:cNvPr id="14" name="Group 275"/>
          <p:cNvGrpSpPr>
            <a:grpSpLocks/>
          </p:cNvGrpSpPr>
          <p:nvPr/>
        </p:nvGrpSpPr>
        <p:grpSpPr bwMode="auto">
          <a:xfrm>
            <a:off x="3419475" y="2687655"/>
            <a:ext cx="1728788" cy="1930400"/>
            <a:chOff x="2109" y="2795"/>
            <a:chExt cx="1089" cy="1216"/>
          </a:xfrm>
        </p:grpSpPr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2426" y="2886"/>
              <a:ext cx="635" cy="99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 rot="-608962">
              <a:off x="2380" y="3284"/>
              <a:ext cx="816" cy="363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5" name="Group 188"/>
            <p:cNvGrpSpPr>
              <a:grpSpLocks noChangeAspect="1"/>
            </p:cNvGrpSpPr>
            <p:nvPr/>
          </p:nvGrpSpPr>
          <p:grpSpPr bwMode="auto">
            <a:xfrm>
              <a:off x="2698" y="2795"/>
              <a:ext cx="133" cy="425"/>
              <a:chOff x="4850" y="1255"/>
              <a:chExt cx="303" cy="873"/>
            </a:xfrm>
          </p:grpSpPr>
          <p:grpSp>
            <p:nvGrpSpPr>
              <p:cNvPr id="16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10263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64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65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66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0268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269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18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0271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272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0273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74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0276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277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0278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79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0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1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2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3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4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5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6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287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8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9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0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0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0292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293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1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0295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296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297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8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0300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01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302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3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4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5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6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7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8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9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0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1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2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3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4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3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0316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17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4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0319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20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321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2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5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0324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25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326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7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8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9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0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1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2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3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4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335" name="Line 95"/>
            <p:cNvSpPr>
              <a:spLocks noChangeShapeType="1"/>
            </p:cNvSpPr>
            <p:nvPr/>
          </p:nvSpPr>
          <p:spPr bwMode="auto">
            <a:xfrm flipV="1">
              <a:off x="2291" y="3430"/>
              <a:ext cx="907" cy="1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36" name="Text Box 96"/>
            <p:cNvSpPr txBox="1">
              <a:spLocks noChangeArrowheads="1"/>
            </p:cNvSpPr>
            <p:nvPr/>
          </p:nvSpPr>
          <p:spPr bwMode="auto">
            <a:xfrm>
              <a:off x="2335" y="2977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RAT1</a:t>
              </a:r>
            </a:p>
          </p:txBody>
        </p:sp>
        <p:sp>
          <p:nvSpPr>
            <p:cNvPr id="10337" name="Text Box 97"/>
            <p:cNvSpPr txBox="1">
              <a:spLocks noChangeArrowheads="1"/>
            </p:cNvSpPr>
            <p:nvPr/>
          </p:nvSpPr>
          <p:spPr bwMode="auto">
            <a:xfrm>
              <a:off x="2563" y="3475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>
                  <a:solidFill>
                    <a:schemeClr val="accent2"/>
                  </a:solidFill>
                </a:rPr>
                <a:t>RAT2</a:t>
              </a:r>
            </a:p>
          </p:txBody>
        </p:sp>
        <p:sp>
          <p:nvSpPr>
            <p:cNvPr id="10338" name="Text Box 98"/>
            <p:cNvSpPr txBox="1">
              <a:spLocks noChangeArrowheads="1"/>
            </p:cNvSpPr>
            <p:nvPr/>
          </p:nvSpPr>
          <p:spPr bwMode="auto">
            <a:xfrm>
              <a:off x="2426" y="3612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UE1</a:t>
              </a:r>
            </a:p>
          </p:txBody>
        </p:sp>
        <p:sp>
          <p:nvSpPr>
            <p:cNvPr id="10339" name="Text Box 99"/>
            <p:cNvSpPr txBox="1">
              <a:spLocks noChangeArrowheads="1"/>
            </p:cNvSpPr>
            <p:nvPr/>
          </p:nvSpPr>
          <p:spPr bwMode="auto">
            <a:xfrm>
              <a:off x="2834" y="3521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UE2</a:t>
              </a:r>
            </a:p>
          </p:txBody>
        </p:sp>
        <p:sp>
          <p:nvSpPr>
            <p:cNvPr id="10416" name="Oval 176"/>
            <p:cNvSpPr>
              <a:spLocks noChangeArrowheads="1"/>
            </p:cNvSpPr>
            <p:nvPr/>
          </p:nvSpPr>
          <p:spPr bwMode="auto">
            <a:xfrm>
              <a:off x="2381" y="3430"/>
              <a:ext cx="46" cy="18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17" name="Freeform 177"/>
            <p:cNvSpPr>
              <a:spLocks/>
            </p:cNvSpPr>
            <p:nvPr/>
          </p:nvSpPr>
          <p:spPr bwMode="auto">
            <a:xfrm>
              <a:off x="2291" y="2871"/>
              <a:ext cx="907" cy="665"/>
            </a:xfrm>
            <a:custGeom>
              <a:avLst/>
              <a:gdLst/>
              <a:ahLst/>
              <a:cxnLst>
                <a:cxn ang="0">
                  <a:pos x="0" y="650"/>
                </a:cxn>
                <a:cxn ang="0">
                  <a:pos x="226" y="559"/>
                </a:cxn>
                <a:cxn ang="0">
                  <a:pos x="453" y="15"/>
                </a:cxn>
                <a:cxn ang="0">
                  <a:pos x="680" y="468"/>
                </a:cxn>
                <a:cxn ang="0">
                  <a:pos x="907" y="468"/>
                </a:cxn>
              </a:cxnLst>
              <a:rect l="0" t="0" r="r" b="b"/>
              <a:pathLst>
                <a:path w="907" h="665">
                  <a:moveTo>
                    <a:pt x="0" y="650"/>
                  </a:moveTo>
                  <a:cubicBezTo>
                    <a:pt x="75" y="657"/>
                    <a:pt x="151" y="665"/>
                    <a:pt x="226" y="559"/>
                  </a:cubicBezTo>
                  <a:cubicBezTo>
                    <a:pt x="301" y="453"/>
                    <a:pt x="377" y="30"/>
                    <a:pt x="453" y="15"/>
                  </a:cubicBezTo>
                  <a:cubicBezTo>
                    <a:pt x="529" y="0"/>
                    <a:pt x="604" y="393"/>
                    <a:pt x="680" y="468"/>
                  </a:cubicBezTo>
                  <a:cubicBezTo>
                    <a:pt x="756" y="543"/>
                    <a:pt x="831" y="505"/>
                    <a:pt x="907" y="46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0418" name="Picture 27" descr="Phon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1" y="3294"/>
              <a:ext cx="32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9" name="Picture 27" descr="Phon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4" y="3249"/>
              <a:ext cx="32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20" name="Oval 180"/>
            <p:cNvSpPr>
              <a:spLocks noChangeArrowheads="1"/>
            </p:cNvSpPr>
            <p:nvPr/>
          </p:nvSpPr>
          <p:spPr bwMode="auto">
            <a:xfrm>
              <a:off x="3062" y="3294"/>
              <a:ext cx="45" cy="22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21" name="Text Box 181"/>
            <p:cNvSpPr txBox="1">
              <a:spLocks noChangeArrowheads="1"/>
            </p:cNvSpPr>
            <p:nvPr/>
          </p:nvSpPr>
          <p:spPr bwMode="auto">
            <a:xfrm>
              <a:off x="2109" y="3385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flow1</a:t>
              </a:r>
            </a:p>
          </p:txBody>
        </p:sp>
        <p:sp>
          <p:nvSpPr>
            <p:cNvPr id="10422" name="Text Box 182"/>
            <p:cNvSpPr txBox="1">
              <a:spLocks noChangeArrowheads="1"/>
            </p:cNvSpPr>
            <p:nvPr/>
          </p:nvSpPr>
          <p:spPr bwMode="auto">
            <a:xfrm>
              <a:off x="2109" y="3548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>
                  <a:solidFill>
                    <a:schemeClr val="accent2"/>
                  </a:solidFill>
                </a:rPr>
                <a:t>flow2</a:t>
              </a:r>
            </a:p>
          </p:txBody>
        </p:sp>
        <p:sp>
          <p:nvSpPr>
            <p:cNvPr id="10509" name="Text Box 269"/>
            <p:cNvSpPr txBox="1">
              <a:spLocks noChangeArrowheads="1"/>
            </p:cNvSpPr>
            <p:nvPr/>
          </p:nvSpPr>
          <p:spPr bwMode="auto">
            <a:xfrm>
              <a:off x="2426" y="3838"/>
              <a:ext cx="6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/>
                <a:t>Scenario B</a:t>
              </a:r>
            </a:p>
          </p:txBody>
        </p:sp>
      </p:grpSp>
      <p:grpSp>
        <p:nvGrpSpPr>
          <p:cNvPr id="26" name="Group 276"/>
          <p:cNvGrpSpPr>
            <a:grpSpLocks/>
          </p:cNvGrpSpPr>
          <p:nvPr/>
        </p:nvGrpSpPr>
        <p:grpSpPr bwMode="auto">
          <a:xfrm>
            <a:off x="6156325" y="2687655"/>
            <a:ext cx="1730375" cy="1930400"/>
            <a:chOff x="3833" y="2795"/>
            <a:chExt cx="1090" cy="1216"/>
          </a:xfrm>
        </p:grpSpPr>
        <p:sp>
          <p:nvSpPr>
            <p:cNvPr id="10423" name="Oval 183"/>
            <p:cNvSpPr>
              <a:spLocks noChangeArrowheads="1"/>
            </p:cNvSpPr>
            <p:nvPr/>
          </p:nvSpPr>
          <p:spPr bwMode="auto">
            <a:xfrm>
              <a:off x="4151" y="2886"/>
              <a:ext cx="635" cy="99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7" name="Group 188"/>
            <p:cNvGrpSpPr>
              <a:grpSpLocks noChangeAspect="1"/>
            </p:cNvGrpSpPr>
            <p:nvPr/>
          </p:nvGrpSpPr>
          <p:grpSpPr bwMode="auto">
            <a:xfrm>
              <a:off x="4423" y="2795"/>
              <a:ext cx="133" cy="425"/>
              <a:chOff x="4850" y="1255"/>
              <a:chExt cx="303" cy="873"/>
            </a:xfrm>
          </p:grpSpPr>
          <p:grpSp>
            <p:nvGrpSpPr>
              <p:cNvPr id="28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10426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27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28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29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9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0431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432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30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0434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435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0436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37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1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0439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440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0441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2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3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4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5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6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7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8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9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450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1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2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3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15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0455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456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0318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0458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459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460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1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23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0463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464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465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6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7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8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9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0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1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2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3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4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5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6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7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40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0479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480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0341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0482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483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484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5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46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0487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488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489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0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1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2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3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4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5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6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7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498" name="Line 258"/>
            <p:cNvSpPr>
              <a:spLocks noChangeShapeType="1"/>
            </p:cNvSpPr>
            <p:nvPr/>
          </p:nvSpPr>
          <p:spPr bwMode="auto">
            <a:xfrm flipV="1">
              <a:off x="4016" y="3430"/>
              <a:ext cx="907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99" name="Text Box 259"/>
            <p:cNvSpPr txBox="1">
              <a:spLocks noChangeArrowheads="1"/>
            </p:cNvSpPr>
            <p:nvPr/>
          </p:nvSpPr>
          <p:spPr bwMode="auto">
            <a:xfrm>
              <a:off x="4060" y="2977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RAT1</a:t>
              </a:r>
            </a:p>
          </p:txBody>
        </p:sp>
        <p:sp>
          <p:nvSpPr>
            <p:cNvPr id="10500" name="Text Box 260"/>
            <p:cNvSpPr txBox="1">
              <a:spLocks noChangeArrowheads="1"/>
            </p:cNvSpPr>
            <p:nvPr/>
          </p:nvSpPr>
          <p:spPr bwMode="auto">
            <a:xfrm>
              <a:off x="4151" y="3612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UE1</a:t>
              </a:r>
            </a:p>
          </p:txBody>
        </p:sp>
        <p:sp>
          <p:nvSpPr>
            <p:cNvPr id="10501" name="Text Box 261"/>
            <p:cNvSpPr txBox="1">
              <a:spLocks noChangeArrowheads="1"/>
            </p:cNvSpPr>
            <p:nvPr/>
          </p:nvSpPr>
          <p:spPr bwMode="auto">
            <a:xfrm>
              <a:off x="4559" y="3521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UE2</a:t>
              </a:r>
            </a:p>
          </p:txBody>
        </p:sp>
        <p:sp>
          <p:nvSpPr>
            <p:cNvPr id="10502" name="Oval 262"/>
            <p:cNvSpPr>
              <a:spLocks noChangeArrowheads="1"/>
            </p:cNvSpPr>
            <p:nvPr/>
          </p:nvSpPr>
          <p:spPr bwMode="auto">
            <a:xfrm>
              <a:off x="4106" y="3430"/>
              <a:ext cx="46" cy="18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503" name="Picture 27" descr="Phon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6" y="3294"/>
              <a:ext cx="32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4" name="Picture 27" descr="Phon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59" y="3249"/>
              <a:ext cx="32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5" name="Oval 265"/>
            <p:cNvSpPr>
              <a:spLocks noChangeArrowheads="1"/>
            </p:cNvSpPr>
            <p:nvPr/>
          </p:nvSpPr>
          <p:spPr bwMode="auto">
            <a:xfrm>
              <a:off x="4787" y="3294"/>
              <a:ext cx="45" cy="22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06" name="Text Box 266"/>
            <p:cNvSpPr txBox="1">
              <a:spLocks noChangeArrowheads="1"/>
            </p:cNvSpPr>
            <p:nvPr/>
          </p:nvSpPr>
          <p:spPr bwMode="auto">
            <a:xfrm>
              <a:off x="3833" y="3339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flow1</a:t>
              </a:r>
            </a:p>
          </p:txBody>
        </p:sp>
        <p:sp>
          <p:nvSpPr>
            <p:cNvPr id="10507" name="Text Box 267"/>
            <p:cNvSpPr txBox="1">
              <a:spLocks noChangeArrowheads="1"/>
            </p:cNvSpPr>
            <p:nvPr/>
          </p:nvSpPr>
          <p:spPr bwMode="auto">
            <a:xfrm>
              <a:off x="3834" y="3548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flow2</a:t>
              </a:r>
            </a:p>
          </p:txBody>
        </p:sp>
        <p:sp>
          <p:nvSpPr>
            <p:cNvPr id="10510" name="Text Box 270"/>
            <p:cNvSpPr txBox="1">
              <a:spLocks noChangeArrowheads="1"/>
            </p:cNvSpPr>
            <p:nvPr/>
          </p:nvSpPr>
          <p:spPr bwMode="auto">
            <a:xfrm>
              <a:off x="4150" y="3838"/>
              <a:ext cx="6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/>
                <a:t>Scenario C</a:t>
              </a:r>
            </a:p>
          </p:txBody>
        </p:sp>
        <p:sp>
          <p:nvSpPr>
            <p:cNvPr id="10511" name="Line 271"/>
            <p:cNvSpPr>
              <a:spLocks noChangeShapeType="1"/>
            </p:cNvSpPr>
            <p:nvPr/>
          </p:nvSpPr>
          <p:spPr bwMode="auto">
            <a:xfrm flipV="1">
              <a:off x="4014" y="3339"/>
              <a:ext cx="907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525" name="AutoShape 285" descr="9k="/>
          <p:cNvSpPr>
            <a:spLocks noChangeAspect="1" noChangeArrowheads="1"/>
          </p:cNvSpPr>
          <p:nvPr/>
        </p:nvSpPr>
        <p:spPr bwMode="auto">
          <a:xfrm>
            <a:off x="4562475" y="2822593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10526" name="Picture 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992705"/>
            <a:ext cx="217488" cy="209550"/>
          </a:xfrm>
          <a:prstGeom prst="rect">
            <a:avLst/>
          </a:prstGeom>
          <a:noFill/>
        </p:spPr>
      </p:pic>
      <p:pic>
        <p:nvPicPr>
          <p:cNvPr id="10588" name="Picture 3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992705"/>
            <a:ext cx="217488" cy="209550"/>
          </a:xfrm>
          <a:prstGeom prst="rect">
            <a:avLst/>
          </a:prstGeom>
          <a:noFill/>
        </p:spPr>
      </p:pic>
      <p:pic>
        <p:nvPicPr>
          <p:cNvPr id="10607" name="Picture 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208605"/>
            <a:ext cx="217488" cy="209550"/>
          </a:xfrm>
          <a:prstGeom prst="rect">
            <a:avLst/>
          </a:prstGeom>
          <a:noFill/>
        </p:spPr>
      </p:pic>
      <p:pic>
        <p:nvPicPr>
          <p:cNvPr id="10608" name="Picture 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5208605"/>
            <a:ext cx="217488" cy="209550"/>
          </a:xfrm>
          <a:prstGeom prst="rect">
            <a:avLst/>
          </a:prstGeom>
          <a:noFill/>
        </p:spPr>
      </p:pic>
      <p:pic>
        <p:nvPicPr>
          <p:cNvPr id="10613" name="Picture 3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913" y="5424505"/>
            <a:ext cx="217487" cy="209550"/>
          </a:xfrm>
          <a:prstGeom prst="rect">
            <a:avLst/>
          </a:prstGeom>
          <a:noFill/>
        </p:spPr>
      </p:pic>
      <p:pic>
        <p:nvPicPr>
          <p:cNvPr id="10619" name="Picture 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913" y="5640405"/>
            <a:ext cx="217487" cy="209550"/>
          </a:xfrm>
          <a:prstGeom prst="rect">
            <a:avLst/>
          </a:prstGeom>
          <a:noFill/>
        </p:spPr>
      </p:pic>
      <p:pic>
        <p:nvPicPr>
          <p:cNvPr id="10625" name="Picture 3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188" y="4992705"/>
            <a:ext cx="217487" cy="209550"/>
          </a:xfrm>
          <a:prstGeom prst="rect">
            <a:avLst/>
          </a:prstGeom>
          <a:noFill/>
        </p:spPr>
      </p:pic>
      <p:pic>
        <p:nvPicPr>
          <p:cNvPr id="10626" name="Picture 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088" y="4992705"/>
            <a:ext cx="217487" cy="209550"/>
          </a:xfrm>
          <a:prstGeom prst="rect">
            <a:avLst/>
          </a:prstGeom>
          <a:noFill/>
        </p:spPr>
      </p:pic>
      <p:pic>
        <p:nvPicPr>
          <p:cNvPr id="10627" name="Picture 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988" y="4992705"/>
            <a:ext cx="217487" cy="209550"/>
          </a:xfrm>
          <a:prstGeom prst="rect">
            <a:avLst/>
          </a:prstGeom>
          <a:noFill/>
        </p:spPr>
      </p:pic>
      <p:pic>
        <p:nvPicPr>
          <p:cNvPr id="10631" name="Picture 3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188" y="5208605"/>
            <a:ext cx="217487" cy="209550"/>
          </a:xfrm>
          <a:prstGeom prst="rect">
            <a:avLst/>
          </a:prstGeom>
          <a:noFill/>
        </p:spPr>
      </p:pic>
      <p:pic>
        <p:nvPicPr>
          <p:cNvPr id="10632" name="Picture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088" y="5208605"/>
            <a:ext cx="217487" cy="209550"/>
          </a:xfrm>
          <a:prstGeom prst="rect">
            <a:avLst/>
          </a:prstGeom>
          <a:noFill/>
        </p:spPr>
      </p:pic>
      <p:pic>
        <p:nvPicPr>
          <p:cNvPr id="10637" name="Picture 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5424505"/>
            <a:ext cx="217488" cy="209550"/>
          </a:xfrm>
          <a:prstGeom prst="rect">
            <a:avLst/>
          </a:prstGeom>
          <a:noFill/>
        </p:spPr>
      </p:pic>
      <p:pic>
        <p:nvPicPr>
          <p:cNvPr id="10638" name="Picture 3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5424505"/>
            <a:ext cx="217488" cy="209550"/>
          </a:xfrm>
          <a:prstGeom prst="rect">
            <a:avLst/>
          </a:prstGeom>
          <a:noFill/>
        </p:spPr>
      </p:pic>
      <p:pic>
        <p:nvPicPr>
          <p:cNvPr id="10639" name="Picture 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424505"/>
            <a:ext cx="217488" cy="209550"/>
          </a:xfrm>
          <a:prstGeom prst="rect">
            <a:avLst/>
          </a:prstGeom>
          <a:noFill/>
        </p:spPr>
      </p:pic>
      <p:pic>
        <p:nvPicPr>
          <p:cNvPr id="10645" name="Picture 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5640405"/>
            <a:ext cx="217488" cy="209550"/>
          </a:xfrm>
          <a:prstGeom prst="rect">
            <a:avLst/>
          </a:prstGeom>
          <a:noFill/>
        </p:spPr>
      </p:pic>
      <p:pic>
        <p:nvPicPr>
          <p:cNvPr id="10649" name="Picture 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992705"/>
            <a:ext cx="217488" cy="209550"/>
          </a:xfrm>
          <a:prstGeom prst="rect">
            <a:avLst/>
          </a:prstGeom>
          <a:noFill/>
        </p:spPr>
      </p:pic>
      <p:pic>
        <p:nvPicPr>
          <p:cNvPr id="10650" name="Picture 4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992705"/>
            <a:ext cx="217488" cy="209550"/>
          </a:xfrm>
          <a:prstGeom prst="rect">
            <a:avLst/>
          </a:prstGeom>
          <a:noFill/>
        </p:spPr>
      </p:pic>
      <p:pic>
        <p:nvPicPr>
          <p:cNvPr id="10651" name="Picture 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992705"/>
            <a:ext cx="217488" cy="209550"/>
          </a:xfrm>
          <a:prstGeom prst="rect">
            <a:avLst/>
          </a:prstGeom>
          <a:noFill/>
        </p:spPr>
      </p:pic>
      <p:pic>
        <p:nvPicPr>
          <p:cNvPr id="10652" name="Picture 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525" y="4992705"/>
            <a:ext cx="217488" cy="209550"/>
          </a:xfrm>
          <a:prstGeom prst="rect">
            <a:avLst/>
          </a:prstGeom>
          <a:noFill/>
        </p:spPr>
      </p:pic>
      <p:pic>
        <p:nvPicPr>
          <p:cNvPr id="10653" name="Picture 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4992705"/>
            <a:ext cx="217488" cy="209550"/>
          </a:xfrm>
          <a:prstGeom prst="rect">
            <a:avLst/>
          </a:prstGeom>
          <a:noFill/>
        </p:spPr>
      </p:pic>
      <p:pic>
        <p:nvPicPr>
          <p:cNvPr id="10655" name="Picture 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208605"/>
            <a:ext cx="217488" cy="209550"/>
          </a:xfrm>
          <a:prstGeom prst="rect">
            <a:avLst/>
          </a:prstGeom>
          <a:noFill/>
        </p:spPr>
      </p:pic>
      <p:pic>
        <p:nvPicPr>
          <p:cNvPr id="10656" name="Picture 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208605"/>
            <a:ext cx="217488" cy="209550"/>
          </a:xfrm>
          <a:prstGeom prst="rect">
            <a:avLst/>
          </a:prstGeom>
          <a:noFill/>
        </p:spPr>
      </p:pic>
      <p:pic>
        <p:nvPicPr>
          <p:cNvPr id="10657" name="Picture 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208605"/>
            <a:ext cx="217488" cy="209550"/>
          </a:xfrm>
          <a:prstGeom prst="rect">
            <a:avLst/>
          </a:prstGeom>
          <a:noFill/>
        </p:spPr>
      </p:pic>
      <p:pic>
        <p:nvPicPr>
          <p:cNvPr id="10658" name="Picture 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525" y="5208605"/>
            <a:ext cx="217488" cy="209550"/>
          </a:xfrm>
          <a:prstGeom prst="rect">
            <a:avLst/>
          </a:prstGeom>
          <a:noFill/>
        </p:spPr>
      </p:pic>
      <p:pic>
        <p:nvPicPr>
          <p:cNvPr id="10659" name="Picture 4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5208605"/>
            <a:ext cx="217488" cy="209550"/>
          </a:xfrm>
          <a:prstGeom prst="rect">
            <a:avLst/>
          </a:prstGeom>
          <a:noFill/>
        </p:spPr>
      </p:pic>
      <p:pic>
        <p:nvPicPr>
          <p:cNvPr id="10661" name="Picture 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238" y="5424505"/>
            <a:ext cx="217487" cy="209550"/>
          </a:xfrm>
          <a:prstGeom prst="rect">
            <a:avLst/>
          </a:prstGeom>
          <a:noFill/>
        </p:spPr>
      </p:pic>
      <p:pic>
        <p:nvPicPr>
          <p:cNvPr id="10662" name="Picture 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0138" y="5424505"/>
            <a:ext cx="217487" cy="209550"/>
          </a:xfrm>
          <a:prstGeom prst="rect">
            <a:avLst/>
          </a:prstGeom>
          <a:noFill/>
        </p:spPr>
      </p:pic>
      <p:pic>
        <p:nvPicPr>
          <p:cNvPr id="10663" name="Picture 4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5424505"/>
            <a:ext cx="217487" cy="209550"/>
          </a:xfrm>
          <a:prstGeom prst="rect">
            <a:avLst/>
          </a:prstGeom>
          <a:noFill/>
        </p:spPr>
      </p:pic>
      <p:pic>
        <p:nvPicPr>
          <p:cNvPr id="10664" name="Picture 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938" y="5424505"/>
            <a:ext cx="217487" cy="209550"/>
          </a:xfrm>
          <a:prstGeom prst="rect">
            <a:avLst/>
          </a:prstGeom>
          <a:noFill/>
        </p:spPr>
      </p:pic>
      <p:pic>
        <p:nvPicPr>
          <p:cNvPr id="10665" name="Picture 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838" y="5424505"/>
            <a:ext cx="217487" cy="209550"/>
          </a:xfrm>
          <a:prstGeom prst="rect">
            <a:avLst/>
          </a:prstGeom>
          <a:noFill/>
        </p:spPr>
      </p:pic>
      <p:pic>
        <p:nvPicPr>
          <p:cNvPr id="10667" name="Picture 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238" y="5640405"/>
            <a:ext cx="217487" cy="209550"/>
          </a:xfrm>
          <a:prstGeom prst="rect">
            <a:avLst/>
          </a:prstGeom>
          <a:noFill/>
        </p:spPr>
      </p:pic>
      <p:pic>
        <p:nvPicPr>
          <p:cNvPr id="10668" name="Picture 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0138" y="5640405"/>
            <a:ext cx="217487" cy="209550"/>
          </a:xfrm>
          <a:prstGeom prst="rect">
            <a:avLst/>
          </a:prstGeom>
          <a:noFill/>
        </p:spPr>
      </p:pic>
      <p:pic>
        <p:nvPicPr>
          <p:cNvPr id="10669" name="Picture 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5640405"/>
            <a:ext cx="217487" cy="209550"/>
          </a:xfrm>
          <a:prstGeom prst="rect">
            <a:avLst/>
          </a:prstGeom>
          <a:noFill/>
        </p:spPr>
      </p:pic>
      <p:pic>
        <p:nvPicPr>
          <p:cNvPr id="10670" name="Picture 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938" y="5640405"/>
            <a:ext cx="217487" cy="209550"/>
          </a:xfrm>
          <a:prstGeom prst="rect">
            <a:avLst/>
          </a:prstGeom>
          <a:noFill/>
        </p:spPr>
      </p:pic>
      <p:pic>
        <p:nvPicPr>
          <p:cNvPr id="10671" name="Picture 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838" y="5640405"/>
            <a:ext cx="217487" cy="209550"/>
          </a:xfrm>
          <a:prstGeom prst="rect">
            <a:avLst/>
          </a:prstGeom>
          <a:noFill/>
        </p:spPr>
      </p:pic>
      <p:pic>
        <p:nvPicPr>
          <p:cNvPr id="10673" name="Picture 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208605"/>
            <a:ext cx="217488" cy="209550"/>
          </a:xfrm>
          <a:prstGeom prst="rect">
            <a:avLst/>
          </a:prstGeom>
          <a:noFill/>
        </p:spPr>
      </p:pic>
      <p:graphicFrame>
        <p:nvGraphicFramePr>
          <p:cNvPr id="10740" name="Group 500"/>
          <p:cNvGraphicFramePr>
            <a:graphicFrameLocks noGrp="1"/>
          </p:cNvGraphicFramePr>
          <p:nvPr>
            <p:ph sz="half" idx="2"/>
          </p:nvPr>
        </p:nvGraphicFramePr>
        <p:xfrm>
          <a:off x="439738" y="4752993"/>
          <a:ext cx="8064500" cy="1122999"/>
        </p:xfrm>
        <a:graphic>
          <a:graphicData uri="http://schemas.openxmlformats.org/drawingml/2006/table">
            <a:tbl>
              <a:tblPr/>
              <a:tblGrid>
                <a:gridCol w="2663825"/>
                <a:gridCol w="1800225"/>
                <a:gridCol w="1871662"/>
                <a:gridCol w="1728788"/>
              </a:tblGrid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03" name="Rectangle 363"/>
          <p:cNvSpPr>
            <a:spLocks/>
          </p:cNvSpPr>
          <p:nvPr/>
        </p:nvSpPr>
        <p:spPr bwMode="auto">
          <a:xfrm>
            <a:off x="468313" y="4705368"/>
            <a:ext cx="79914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20000"/>
              </a:spcBef>
              <a:buFont typeface="Arial" charset="0"/>
              <a:buNone/>
            </a:pPr>
            <a:r>
              <a:rPr lang="en-US" altLang="zh-CN" sz="1400" dirty="0">
                <a:latin typeface="Calibri" pitchFamily="34" charset="0"/>
              </a:rPr>
              <a:t>D2D Benefits		    Scenario A                               Scenario B                            Scenario C</a:t>
            </a:r>
          </a:p>
          <a:p>
            <a:pPr marL="177800" indent="-177800">
              <a:spcBef>
                <a:spcPct val="10000"/>
              </a:spcBef>
              <a:buFont typeface="Arial" charset="0"/>
              <a:buChar char="•"/>
            </a:pPr>
            <a:r>
              <a:rPr lang="en-US" altLang="zh-CN" sz="1400" b="0" dirty="0">
                <a:latin typeface="Calibri" pitchFamily="34" charset="0"/>
              </a:rPr>
              <a:t>Traffic offload</a:t>
            </a:r>
          </a:p>
          <a:p>
            <a:pPr marL="177800" indent="-177800">
              <a:spcBef>
                <a:spcPct val="10000"/>
              </a:spcBef>
              <a:buFont typeface="Arial" charset="0"/>
              <a:buChar char="•"/>
            </a:pPr>
            <a:r>
              <a:rPr lang="en-US" altLang="zh-CN" sz="1400" b="0" dirty="0">
                <a:latin typeface="Calibri" pitchFamily="34" charset="0"/>
              </a:rPr>
              <a:t>Unified &amp; Simplified comm.</a:t>
            </a:r>
          </a:p>
          <a:p>
            <a:pPr marL="177800" indent="-177800">
              <a:spcBef>
                <a:spcPct val="10000"/>
              </a:spcBef>
              <a:buFont typeface="Arial" charset="0"/>
              <a:buChar char="•"/>
            </a:pPr>
            <a:r>
              <a:rPr lang="en-US" altLang="zh-CN" sz="1400" b="0" dirty="0">
                <a:latin typeface="Calibri" pitchFamily="34" charset="0"/>
              </a:rPr>
              <a:t>User experience improvement</a:t>
            </a:r>
          </a:p>
          <a:p>
            <a:pPr marL="177800" indent="-177800">
              <a:spcBef>
                <a:spcPct val="10000"/>
              </a:spcBef>
              <a:buFont typeface="Arial" charset="0"/>
              <a:buChar char="•"/>
            </a:pPr>
            <a:r>
              <a:rPr lang="en-US" altLang="zh-CN" sz="1400" b="0" dirty="0">
                <a:latin typeface="Calibri" pitchFamily="34" charset="0"/>
              </a:rPr>
              <a:t>Cellular capacity enhancement</a:t>
            </a:r>
          </a:p>
        </p:txBody>
      </p:sp>
      <p:sp>
        <p:nvSpPr>
          <p:cNvPr id="10746" name="Text Box 506"/>
          <p:cNvSpPr txBox="1">
            <a:spLocks noChangeArrowheads="1"/>
          </p:cNvSpPr>
          <p:nvPr/>
        </p:nvSpPr>
        <p:spPr bwMode="auto">
          <a:xfrm>
            <a:off x="5022850" y="2924193"/>
            <a:ext cx="1438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600" b="0">
                <a:solidFill>
                  <a:srgbClr val="CC6600"/>
                </a:solidFill>
              </a:rPr>
              <a:t>RATs converging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LAYOUT" val="Default"/>
  <p:tag name="CFG.CUSTOMERVERSION" val="3"/>
  <p:tag name="CONFIG" val="Default"/>
  <p:tag name="CFG.VERSION" val="1"/>
  <p:tag name="MAPNAME" val="Map1"/>
  <p:tag name="LICENSEKEY" val="6c64627f-c5d4-423c-8804-6e663357a7fe"/>
  <p:tag name="FIELD.ADDINFO.COMBOINDEX" val="0"/>
  <p:tag name="FIELDS.INITIALIZED" val="1"/>
  <p:tag name="FIELD.AUTHOR.COMBOINDEX" val="-2"/>
  <p:tag name="FIELD.DIVISION.COMBOINDEX" val="-2"/>
  <p:tag name="FIELD.DATE.COMBOINDEX" val="-2"/>
  <p:tag name="FIELD.ISONUMBER.COMBOINDEX" val="-2"/>
  <p:tag name="TITLEMASTERMASTERNAME" val="TitleSlide"/>
  <p:tag name="TITLEMASTERSHAPESETGROUPCLASSNAME" val="ShapeSetGroup2"/>
  <p:tag name="TITLEMASTERCOLORSETGROUPCLASSNAME" val="ColorSetGroupLight"/>
  <p:tag name="TITLEMASTERFONTSETGROUPCLASSNAME" val="FontSetGroup2"/>
  <p:tag name="TITLEMASTERSTYLESETGROUPCLASSNAME" val="StyleSetGroup1"/>
  <p:tag name="TITLEMASTERMODIFIED" val="1"/>
  <p:tag name="SLIDEMASTERMASTERNAME" val="Slide"/>
  <p:tag name="SLIDEMASTERSHAPESETGROUPCLASSNAME" val="ShapeSetGroup2"/>
  <p:tag name="SLIDEMASTERCOLORSETGROUPCLASSNAME" val="ColorSetGroupLight"/>
  <p:tag name="SLIDEMASTERFONTSETGROUPCLASSNAME" val="FontSetGroup2"/>
  <p:tag name="SLIDEMASTERSTYLESETGROUPCLASSNAME" val="StyleSetGroup1"/>
  <p:tag name="SLIDEMASTERMODIFIED" val="1"/>
  <p:tag name="FIELD.ISONUMBER.CONTENT" val="Reference"/>
  <p:tag name="FIELD.ISONUMBER.VALUE" val="Reference"/>
  <p:tag name="ML_1" val="$Default"/>
  <p:tag name="FIELD.AUTHOR.CONTENT" val="Lingyang Song"/>
  <p:tag name="FIELD.AUTHOR.VALUE" val="Lingyang Song"/>
  <p:tag name="FIELD.DIVISION.CONTENT" val="Wireless Group"/>
  <p:tag name="FIELD.DIVISION.VALUE" val="Wireless Group"/>
  <p:tag name="FIELD.PROJECT.COMBOINDEX" val="-2"/>
  <p:tag name="FIELD.DATE.CONTENT" val="08,01, 2008"/>
  <p:tag name="FIELD.DATE.VALUE" val="08,01, 2008"/>
  <p:tag name="FIELD.CONTENTOWNER.COMBOINDEX" val="-2"/>
  <p:tag name="FIELD.ADDINFO.CONTENT" val="CONFIDENTIAL"/>
  <p:tag name="FIELD.ADDINFO.VALUE" val="CONFIDENTIAL"/>
  <p:tag name="ML_UFSOK" val="de4de2de8de7de5de6de9e10e11e12e13e14e15e16e17e18e19e20e21de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opliner"/>
  <p:tag name="SHAPECLASSFILE" val="SHLBG2C$C.gif"/>
  <p:tag name="SHAPECLASSPROTECTIONTYPE" val="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$Default"/>
  <p:tag name="TEXT BOX 4_SHAPECLASSPROTECTIONTYPE" val="47"/>
  <p:tag name="TEXT BOX 5_SHAPECLASSPROTECTIONTYPE" val="47"/>
  <p:tag name="TEXT BOX 6_SHAPECLASSPROTECTIONTYPE" val="47"/>
  <p:tag name="TEXT BOX 7_SHAPECLASSPROTECTIONTYPE" val="47"/>
  <p:tag name="RECTANGLE 2_SHAPECLASSPROTECTIONTYPE" val="0"/>
  <p:tag name="SHAPESETGROUPCLASSNAME" val="ShapeSetGroup2"/>
  <p:tag name="SHAPESETCLASSNAME" val="TITLE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3.8|7.1|6|14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13.9|36.6|15.1|9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|16.8|1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Footer"/>
  <p:tag name="SHAPECLASSPROTECTIONTYPE" val="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PageNumber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heme/theme1.xml><?xml version="1.0" encoding="utf-8"?>
<a:theme xmlns:a="http://schemas.openxmlformats.org/drawingml/2006/main" name="ppt_template_windows2003_march08">
  <a:themeElements>
    <a:clrScheme name="ppt_template_windows2003_march08.pot 1">
      <a:dk1>
        <a:srgbClr val="000000"/>
      </a:dk1>
      <a:lt1>
        <a:srgbClr val="FFFFFF"/>
      </a:lt1>
      <a:dk2>
        <a:srgbClr val="000000"/>
      </a:dk2>
      <a:lt2>
        <a:srgbClr val="9EA1B2"/>
      </a:lt2>
      <a:accent1>
        <a:srgbClr val="C1E3EB"/>
      </a:accent1>
      <a:accent2>
        <a:srgbClr val="69C3DA"/>
      </a:accent2>
      <a:accent3>
        <a:srgbClr val="FFFFFF"/>
      </a:accent3>
      <a:accent4>
        <a:srgbClr val="000000"/>
      </a:accent4>
      <a:accent5>
        <a:srgbClr val="DDEFF3"/>
      </a:accent5>
      <a:accent6>
        <a:srgbClr val="5EB0C5"/>
      </a:accent6>
      <a:hlink>
        <a:srgbClr val="FFBB57"/>
      </a:hlink>
      <a:folHlink>
        <a:srgbClr val="005AFF"/>
      </a:folHlink>
    </a:clrScheme>
    <a:fontScheme name="ppt_template_windows2003_march08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pt_template_windows2003_march08.pot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23764</TotalTime>
  <Words>2271</Words>
  <Application>Microsoft Macintosh PowerPoint</Application>
  <PresentationFormat>全屏显示(4:3)</PresentationFormat>
  <Paragraphs>334</Paragraphs>
  <Slides>37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41" baseType="lpstr">
      <vt:lpstr>ppt_template_windows2003_march08</vt:lpstr>
      <vt:lpstr>Visio</vt:lpstr>
      <vt:lpstr>CorelDRAW</vt:lpstr>
      <vt:lpstr>Formula</vt:lpstr>
      <vt:lpstr>幻灯片 1</vt:lpstr>
      <vt:lpstr>Table of Content</vt:lpstr>
      <vt:lpstr>Table of Content</vt:lpstr>
      <vt:lpstr>Future Wireless Challenges</vt:lpstr>
      <vt:lpstr>Possible Solutions</vt:lpstr>
      <vt:lpstr>Definition and Benefits</vt:lpstr>
      <vt:lpstr>Table of Content</vt:lpstr>
      <vt:lpstr>Device-to-Device Communications</vt:lpstr>
      <vt:lpstr>Deployment Roadmap</vt:lpstr>
      <vt:lpstr>Table of Content</vt:lpstr>
      <vt:lpstr>幻灯片 11</vt:lpstr>
      <vt:lpstr>幻灯片 12</vt:lpstr>
      <vt:lpstr>Two Basic System Models </vt:lpstr>
      <vt:lpstr>Table of Content</vt:lpstr>
      <vt:lpstr>Spectrum Sharing</vt:lpstr>
      <vt:lpstr>Radio Resource Management</vt:lpstr>
      <vt:lpstr>Table of Content</vt:lpstr>
      <vt:lpstr>Game-theoretic Methods for RRM in D2D-Direct</vt:lpstr>
      <vt:lpstr>Stackelberg-type Game Preliminaries</vt:lpstr>
      <vt:lpstr>Stackelberg-type Game Preliminaries</vt:lpstr>
      <vt:lpstr>Joint Scheduling and Resource Allocation for Device-to-Device Underlay Communication</vt:lpstr>
      <vt:lpstr>System Model</vt:lpstr>
      <vt:lpstr>Stackelberg-type Game - Introduction</vt:lpstr>
      <vt:lpstr>Stackelberg Game – Utility Function</vt:lpstr>
      <vt:lpstr>Stackelberg Game – Utility Function</vt:lpstr>
      <vt:lpstr>Simulation Results</vt:lpstr>
      <vt:lpstr>Simulation Results</vt:lpstr>
      <vt:lpstr>Summary for Game-theoretic RRM in D2D-Direct</vt:lpstr>
      <vt:lpstr>Table of Content</vt:lpstr>
      <vt:lpstr>Game-theoretic Methods for RRM in D2D-LAN</vt:lpstr>
      <vt:lpstr>Coalitional Games Preliminaries</vt:lpstr>
      <vt:lpstr>Popular content downloading in hotspot areas, such as concert and stadium networks</vt:lpstr>
      <vt:lpstr>Summary for Game-theoretic RRM in D2D-LAN</vt:lpstr>
      <vt:lpstr>Conclusions</vt:lpstr>
      <vt:lpstr>References</vt:lpstr>
      <vt:lpstr>References</vt:lpstr>
      <vt:lpstr>幻灯片 37</vt:lpstr>
    </vt:vector>
  </TitlesOfParts>
  <Company>Philips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Feiran Wang</dc:creator>
  <cp:lastModifiedBy>User</cp:lastModifiedBy>
  <cp:revision>4780</cp:revision>
  <dcterms:created xsi:type="dcterms:W3CDTF">2008-07-31T14:25:44Z</dcterms:created>
  <dcterms:modified xsi:type="dcterms:W3CDTF">2014-02-27T11:25:41Z</dcterms:modified>
</cp:coreProperties>
</file>