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82" r:id="rId2"/>
  </p:sldMasterIdLst>
  <p:notesMasterIdLst>
    <p:notesMasterId r:id="rId35"/>
  </p:notesMasterIdLst>
  <p:handoutMasterIdLst>
    <p:handoutMasterId r:id="rId36"/>
  </p:handoutMasterIdLst>
  <p:sldIdLst>
    <p:sldId id="403" r:id="rId3"/>
    <p:sldId id="514" r:id="rId4"/>
    <p:sldId id="599" r:id="rId5"/>
    <p:sldId id="453" r:id="rId6"/>
    <p:sldId id="515" r:id="rId7"/>
    <p:sldId id="600" r:id="rId8"/>
    <p:sldId id="601" r:id="rId9"/>
    <p:sldId id="516" r:id="rId10"/>
    <p:sldId id="543" r:id="rId11"/>
    <p:sldId id="544" r:id="rId12"/>
    <p:sldId id="550" r:id="rId13"/>
    <p:sldId id="547" r:id="rId14"/>
    <p:sldId id="548" r:id="rId15"/>
    <p:sldId id="523" r:id="rId16"/>
    <p:sldId id="551" r:id="rId17"/>
    <p:sldId id="553" r:id="rId18"/>
    <p:sldId id="554" r:id="rId19"/>
    <p:sldId id="561" r:id="rId20"/>
    <p:sldId id="555" r:id="rId21"/>
    <p:sldId id="556" r:id="rId22"/>
    <p:sldId id="559" r:id="rId23"/>
    <p:sldId id="562" r:id="rId24"/>
    <p:sldId id="608" r:id="rId25"/>
    <p:sldId id="611" r:id="rId26"/>
    <p:sldId id="557" r:id="rId27"/>
    <p:sldId id="612" r:id="rId28"/>
    <p:sldId id="613" r:id="rId29"/>
    <p:sldId id="614" r:id="rId30"/>
    <p:sldId id="615" r:id="rId31"/>
    <p:sldId id="616" r:id="rId32"/>
    <p:sldId id="617" r:id="rId33"/>
    <p:sldId id="618" r:id="rId34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20000"/>
      </a:spcBef>
      <a:spcAft>
        <a:spcPct val="0"/>
      </a:spcAft>
      <a:buChar char="•"/>
      <a:defRPr sz="1600" kern="1200">
        <a:solidFill>
          <a:srgbClr val="003366"/>
        </a:solidFill>
        <a:latin typeface="Arial Rounded MT Bold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1600" kern="1200">
        <a:solidFill>
          <a:srgbClr val="003366"/>
        </a:solidFill>
        <a:latin typeface="Arial Rounded MT Bold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1600" kern="1200">
        <a:solidFill>
          <a:srgbClr val="003366"/>
        </a:solidFill>
        <a:latin typeface="Arial Rounded MT Bold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1600" kern="1200">
        <a:solidFill>
          <a:srgbClr val="003366"/>
        </a:solidFill>
        <a:latin typeface="Arial Rounded MT Bold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1600" kern="1200">
        <a:solidFill>
          <a:srgbClr val="003366"/>
        </a:solidFill>
        <a:latin typeface="Arial Rounded MT Bol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rgbClr val="003366"/>
        </a:solidFill>
        <a:latin typeface="Arial Rounded MT Bol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rgbClr val="003366"/>
        </a:solidFill>
        <a:latin typeface="Arial Rounded MT Bol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rgbClr val="003366"/>
        </a:solidFill>
        <a:latin typeface="Arial Rounded MT Bol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rgbClr val="003366"/>
        </a:solidFill>
        <a:latin typeface="Arial Rounded MT Bold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366"/>
    <a:srgbClr val="CC3399"/>
    <a:srgbClr val="385D8A"/>
    <a:srgbClr val="77933C"/>
    <a:srgbClr val="4F81BD"/>
    <a:srgbClr val="8EB4E3"/>
    <a:srgbClr val="F4666E"/>
    <a:srgbClr val="9BBB59"/>
    <a:srgbClr val="C57737"/>
    <a:srgbClr val="F7C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911" autoAdjust="0"/>
  </p:normalViewPr>
  <p:slideViewPr>
    <p:cSldViewPr snapToGrid="0">
      <p:cViewPr varScale="1">
        <p:scale>
          <a:sx n="196" d="100"/>
          <a:sy n="196" d="100"/>
        </p:scale>
        <p:origin x="-112" y="-144"/>
      </p:cViewPr>
      <p:guideLst>
        <p:guide orient="horz" pos="2273"/>
        <p:guide pos="28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78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5EA52-31F7-BE4B-AFB1-D65107E44BDB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2E694-E898-C941-B43D-5F346132F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53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50000"/>
              </a:spcBef>
              <a:buFontTx/>
              <a:buNone/>
              <a:defRPr sz="1300">
                <a:solidFill>
                  <a:schemeClr val="tx1"/>
                </a:solidFill>
                <a:latin typeface="Ericsson Sans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buFontTx/>
              <a:buNone/>
              <a:defRPr sz="1300">
                <a:solidFill>
                  <a:schemeClr val="tx1"/>
                </a:solidFill>
                <a:latin typeface="Ericsson Sans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926638"/>
            <a:ext cx="3076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50000"/>
              </a:spcBef>
              <a:buFontTx/>
              <a:buNone/>
              <a:defRPr sz="1300">
                <a:solidFill>
                  <a:schemeClr val="tx1"/>
                </a:solidFill>
                <a:latin typeface="Ericsson Sans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926638"/>
            <a:ext cx="3076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50000"/>
              </a:spcBef>
              <a:buFontTx/>
              <a:buNone/>
              <a:defRPr sz="1300">
                <a:solidFill>
                  <a:schemeClr val="tx1"/>
                </a:solidFill>
                <a:latin typeface="Ericsson Sans" charset="0"/>
              </a:defRPr>
            </a:lvl1pPr>
          </a:lstStyle>
          <a:p>
            <a:fld id="{EE0F26F6-BE57-E848-9B17-05C019EEC3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528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7195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54616E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AU_CIRCLE_blu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85" y="6006663"/>
            <a:ext cx="722365" cy="7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8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4278" y="6501107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fld id="{4B106C6B-2DE5-5646-8B94-61812D6BC5E2}" type="slidenum">
              <a:rPr lang="en-US" smtClean="0"/>
              <a:pPr/>
              <a:t>‹#›</a:t>
            </a:fld>
            <a:r>
              <a:rPr lang="en-US" dirty="0" smtClean="0"/>
              <a:t> /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8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41400"/>
            <a:ext cx="4292600" cy="508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041400"/>
            <a:ext cx="4292600" cy="508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4278" y="6501107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fld id="{4B106C6B-2DE5-5646-8B94-61812D6BC5E2}" type="slidenum">
              <a:rPr lang="en-US" smtClean="0"/>
              <a:pPr/>
              <a:t>‹#›</a:t>
            </a:fld>
            <a:r>
              <a:rPr lang="en-US" dirty="0" smtClean="0"/>
              <a:t> /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3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17195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/>
          </a:p>
        </p:txBody>
      </p:sp>
      <p:pic>
        <p:nvPicPr>
          <p:cNvPr id="5" name="Picture 8" descr="AAU_CIRCLE_blu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6007100"/>
            <a:ext cx="72231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54616E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0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13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41400"/>
            <a:ext cx="4292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041400"/>
            <a:ext cx="4292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04200" y="6500813"/>
            <a:ext cx="8382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pPr>
              <a:defRPr/>
            </a:pPr>
            <a:fld id="{6AB9B0C8-B6BB-6C41-8E28-191788636701}" type="slidenum">
              <a:rPr lang="en-US"/>
              <a:pPr>
                <a:defRPr/>
              </a:pPr>
              <a:t>‹#›</a:t>
            </a:fld>
            <a:r>
              <a:rPr lang="en-US" dirty="0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348897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04200" y="6500813"/>
            <a:ext cx="8382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pPr>
              <a:defRPr/>
            </a:pPr>
            <a:fld id="{AB60F491-DA7B-7448-8D92-3995DEF94DBF}" type="slidenum">
              <a:rPr lang="en-US"/>
              <a:pPr>
                <a:defRPr/>
              </a:pPr>
              <a:t>‹#›</a:t>
            </a:fld>
            <a:r>
              <a:rPr lang="en-US" dirty="0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372888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04200" y="6500813"/>
            <a:ext cx="8382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pPr>
              <a:defRPr/>
            </a:pPr>
            <a:fld id="{93901AAB-55E3-CF48-B1DF-56B9207965E9}" type="slidenum">
              <a:rPr lang="en-US"/>
              <a:pPr>
                <a:defRPr/>
              </a:pPr>
              <a:t>‹#›</a:t>
            </a:fld>
            <a:r>
              <a:rPr lang="en-US" dirty="0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1947545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04200" y="6500813"/>
            <a:ext cx="8382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pPr>
              <a:defRPr/>
            </a:pPr>
            <a:fld id="{335ED9CD-7ECD-A34E-9ED6-1B16D68FFAC0}" type="slidenum">
              <a:rPr lang="en-US"/>
              <a:pPr>
                <a:defRPr/>
              </a:pPr>
              <a:t>‹#›</a:t>
            </a:fld>
            <a:r>
              <a:rPr lang="en-US" dirty="0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1995860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04200" y="6500813"/>
            <a:ext cx="8382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pPr>
              <a:defRPr/>
            </a:pPr>
            <a:fld id="{D1C5BC8F-8438-EA47-BC21-212589571D40}" type="slidenum">
              <a:rPr lang="en-US"/>
              <a:pPr>
                <a:defRPr/>
              </a:pPr>
              <a:t>‹#›</a:t>
            </a:fld>
            <a:r>
              <a:rPr lang="en-US" dirty="0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41166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81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04200" y="6500813"/>
            <a:ext cx="8382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pPr>
              <a:defRPr/>
            </a:pPr>
            <a:fld id="{43D65FCC-D4EB-D646-B1A1-42FB29C01A8D}" type="slidenum">
              <a:rPr lang="en-US"/>
              <a:pPr>
                <a:defRPr/>
              </a:pPr>
              <a:t>‹#›</a:t>
            </a:fld>
            <a:r>
              <a:rPr lang="en-US" dirty="0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184578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04200" y="6500813"/>
            <a:ext cx="8382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pPr>
              <a:defRPr/>
            </a:pPr>
            <a:fld id="{92F67AC9-7862-254C-A14E-57208C4619FD}" type="slidenum">
              <a:rPr lang="en-US"/>
              <a:pPr>
                <a:defRPr/>
              </a:pPr>
              <a:t>‹#›</a:t>
            </a:fld>
            <a:r>
              <a:rPr lang="en-US" dirty="0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1720696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41400"/>
            <a:ext cx="4292600" cy="508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041400"/>
            <a:ext cx="4292600" cy="5083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04200" y="6500813"/>
            <a:ext cx="838200" cy="323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pPr>
              <a:defRPr/>
            </a:pPr>
            <a:fld id="{3749530E-9B9A-A34A-80B1-5BABEA939EA2}" type="slidenum">
              <a:rPr lang="en-US"/>
              <a:pPr>
                <a:defRPr/>
              </a:pPr>
              <a:t>‹#›</a:t>
            </a:fld>
            <a:r>
              <a:rPr lang="en-US" dirty="0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74142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40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41400"/>
            <a:ext cx="4292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041400"/>
            <a:ext cx="4292600" cy="508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4278" y="6501107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fld id="{4B106C6B-2DE5-5646-8B94-61812D6BC5E2}" type="slidenum">
              <a:rPr lang="en-US" smtClean="0"/>
              <a:pPr/>
              <a:t>‹#›</a:t>
            </a:fld>
            <a:r>
              <a:rPr lang="en-US" dirty="0" smtClean="0"/>
              <a:t> /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5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04278" y="6501107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fld id="{4B106C6B-2DE5-5646-8B94-61812D6BC5E2}" type="slidenum">
              <a:rPr lang="en-US" smtClean="0"/>
              <a:pPr/>
              <a:t>‹#›</a:t>
            </a:fld>
            <a:r>
              <a:rPr lang="en-US" dirty="0" smtClean="0"/>
              <a:t> /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0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4278" y="6501107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fld id="{4B106C6B-2DE5-5646-8B94-61812D6BC5E2}" type="slidenum">
              <a:rPr lang="en-US" smtClean="0"/>
              <a:pPr/>
              <a:t>‹#›</a:t>
            </a:fld>
            <a:r>
              <a:rPr lang="en-US" dirty="0" smtClean="0"/>
              <a:t> /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1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4278" y="6501107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fld id="{4B106C6B-2DE5-5646-8B94-61812D6BC5E2}" type="slidenum">
              <a:rPr lang="en-US" smtClean="0"/>
              <a:pPr/>
              <a:t>‹#›</a:t>
            </a:fld>
            <a:r>
              <a:rPr lang="en-US" dirty="0" smtClean="0"/>
              <a:t> /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8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4278" y="6501107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fld id="{4B106C6B-2DE5-5646-8B94-61812D6BC5E2}" type="slidenum">
              <a:rPr lang="en-US" smtClean="0"/>
              <a:pPr/>
              <a:t>‹#›</a:t>
            </a:fld>
            <a:r>
              <a:rPr lang="en-US" dirty="0" smtClean="0"/>
              <a:t> /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4278" y="6501107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rgbClr val="211A52"/>
                </a:solidFill>
              </a:defRPr>
            </a:lvl1pPr>
          </a:lstStyle>
          <a:p>
            <a:fld id="{4B106C6B-2DE5-5646-8B94-61812D6BC5E2}" type="slidenum">
              <a:rPr lang="en-US" smtClean="0"/>
              <a:pPr/>
              <a:t>‹#›</a:t>
            </a:fld>
            <a:r>
              <a:rPr lang="en-US" dirty="0" smtClean="0"/>
              <a:t> /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3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3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41400"/>
            <a:ext cx="87376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417195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 descr="AAU_CIRCLE_blue_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4721"/>
            <a:ext cx="722365" cy="71327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524583" y="6302983"/>
            <a:ext cx="84123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11A5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 userDrawn="1"/>
        </p:nvSpPr>
        <p:spPr>
          <a:xfrm>
            <a:off x="7993882" y="6390589"/>
            <a:ext cx="834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fld id="{4B106C6B-2DE5-5646-8B94-61812D6BC5E2}" type="slidenum">
              <a:rPr lang="en-US" smtClean="0">
                <a:latin typeface="Arial"/>
                <a:cs typeface="Arial"/>
              </a:rPr>
              <a:pPr>
                <a:buNone/>
              </a:pPr>
              <a:t>‹#›</a:t>
            </a:fld>
            <a:r>
              <a:rPr lang="en-US" dirty="0" smtClean="0">
                <a:latin typeface="Arial"/>
                <a:cs typeface="Arial"/>
              </a:rPr>
              <a:t> / 32</a:t>
            </a:r>
            <a:endParaRPr lang="en-US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1A52"/>
          </a:solidFill>
          <a:latin typeface="Arial"/>
          <a:ea typeface="ＭＳ Ｐゴシック" charset="0"/>
          <a:cs typeface="Arial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rgbClr val="003366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4616E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94FBF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366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41400"/>
            <a:ext cx="87376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417195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/>
          </a:p>
        </p:txBody>
      </p:sp>
      <p:pic>
        <p:nvPicPr>
          <p:cNvPr id="1029" name="Picture 2" descr="AAU_CIRCLE_blue_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5213"/>
            <a:ext cx="72231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0" name="Straight Connector 4"/>
          <p:cNvCxnSpPr>
            <a:cxnSpLocks noChangeShapeType="1"/>
          </p:cNvCxnSpPr>
          <p:nvPr userDrawn="1"/>
        </p:nvCxnSpPr>
        <p:spPr bwMode="auto">
          <a:xfrm>
            <a:off x="523875" y="6302375"/>
            <a:ext cx="8413750" cy="0"/>
          </a:xfrm>
          <a:prstGeom prst="line">
            <a:avLst/>
          </a:prstGeom>
          <a:noFill/>
          <a:ln w="28575">
            <a:solidFill>
              <a:srgbClr val="211A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Rectangle 1"/>
          <p:cNvSpPr>
            <a:spLocks noChangeArrowheads="1"/>
          </p:cNvSpPr>
          <p:nvPr userDrawn="1"/>
        </p:nvSpPr>
        <p:spPr bwMode="auto">
          <a:xfrm>
            <a:off x="7994650" y="6391275"/>
            <a:ext cx="833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fld id="{B097938A-6D4F-BC4A-BD70-DD9D218EB3D5}" type="slidenum">
              <a:rPr lang="en-US" smtClean="0">
                <a:latin typeface="Arial" charset="0"/>
                <a:cs typeface="Arial" charset="0"/>
              </a:rPr>
              <a:pPr>
                <a:buFontTx/>
                <a:buNone/>
              </a:pPr>
              <a:t>‹#›</a:t>
            </a:fld>
            <a:r>
              <a:rPr lang="en-US" smtClean="0">
                <a:latin typeface="Arial" charset="0"/>
                <a:cs typeface="Arial" charset="0"/>
              </a:rPr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313742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1A52"/>
          </a:solidFill>
          <a:latin typeface="Arial"/>
          <a:ea typeface="ＭＳ Ｐゴシック" charset="0"/>
          <a:cs typeface="Arial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1A52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1A52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1A52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1A5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charset="0"/>
        <a:buChar char="§"/>
        <a:defRPr sz="2400">
          <a:solidFill>
            <a:srgbClr val="003366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4616E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94FBF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366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07" y="1135787"/>
            <a:ext cx="8464907" cy="2131698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594FBF"/>
                </a:solidFill>
              </a:rPr>
              <a:t>frameless </a:t>
            </a:r>
            <a:r>
              <a:rPr lang="en-US" sz="2800" dirty="0">
                <a:solidFill>
                  <a:srgbClr val="594FBF"/>
                </a:solidFill>
              </a:rPr>
              <a:t>ALOHA: </a:t>
            </a:r>
            <a:r>
              <a:rPr lang="en-US" sz="2800" dirty="0" smtClean="0">
                <a:solidFill>
                  <a:srgbClr val="594FBF"/>
                </a:solidFill>
              </a:rPr>
              <a:t/>
            </a:r>
            <a:br>
              <a:rPr lang="en-US" sz="2800" dirty="0" smtClean="0">
                <a:solidFill>
                  <a:srgbClr val="594FBF"/>
                </a:solidFill>
              </a:rPr>
            </a:br>
            <a:r>
              <a:rPr lang="en-US" sz="2800" dirty="0" smtClean="0">
                <a:solidFill>
                  <a:srgbClr val="594FBF"/>
                </a:solidFill>
              </a:rPr>
              <a:t>analysis </a:t>
            </a:r>
            <a:r>
              <a:rPr lang="en-US" sz="2800" dirty="0">
                <a:solidFill>
                  <a:srgbClr val="594FBF"/>
                </a:solidFill>
              </a:rPr>
              <a:t>of the physical layer effects</a:t>
            </a:r>
            <a:r>
              <a:rPr lang="en-US" dirty="0" smtClean="0">
                <a:solidFill>
                  <a:srgbClr val="594FBF"/>
                </a:solidFill>
              </a:rPr>
              <a:t/>
            </a:r>
            <a:br>
              <a:rPr lang="en-US" dirty="0" smtClean="0">
                <a:solidFill>
                  <a:srgbClr val="594FBF"/>
                </a:solidFill>
              </a:rPr>
            </a:br>
            <a:endParaRPr lang="en-US" sz="2400" dirty="0">
              <a:solidFill>
                <a:srgbClr val="54616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958" y="2968481"/>
            <a:ext cx="6833981" cy="1815569"/>
          </a:xfrm>
        </p:spPr>
        <p:txBody>
          <a:bodyPr/>
          <a:lstStyle/>
          <a:p>
            <a:endParaRPr lang="en-US" sz="2000" dirty="0" smtClean="0">
              <a:solidFill>
                <a:srgbClr val="211A52"/>
              </a:solidFill>
            </a:endParaRPr>
          </a:p>
          <a:p>
            <a:r>
              <a:rPr lang="en-US" sz="2000" b="1" dirty="0" smtClean="0">
                <a:solidFill>
                  <a:srgbClr val="211A52"/>
                </a:solidFill>
              </a:rPr>
              <a:t>Petar Popovski</a:t>
            </a:r>
            <a:br>
              <a:rPr lang="en-US" sz="2000" b="1" dirty="0" smtClean="0">
                <a:solidFill>
                  <a:srgbClr val="211A52"/>
                </a:solidFill>
              </a:rPr>
            </a:br>
            <a:r>
              <a:rPr lang="en-US" sz="2000" dirty="0" err="1" smtClean="0">
                <a:solidFill>
                  <a:srgbClr val="211A52"/>
                </a:solidFill>
              </a:rPr>
              <a:t>Cedomir</a:t>
            </a:r>
            <a:r>
              <a:rPr lang="en-US" sz="2000" dirty="0" smtClean="0">
                <a:solidFill>
                  <a:srgbClr val="211A52"/>
                </a:solidFill>
              </a:rPr>
              <a:t> </a:t>
            </a:r>
            <a:r>
              <a:rPr lang="en-US" sz="2000" dirty="0" err="1" smtClean="0">
                <a:solidFill>
                  <a:srgbClr val="211A52"/>
                </a:solidFill>
              </a:rPr>
              <a:t>Stefanovic</a:t>
            </a:r>
            <a:r>
              <a:rPr lang="en-US" sz="2000" dirty="0" smtClean="0">
                <a:solidFill>
                  <a:srgbClr val="211A52"/>
                </a:solidFill>
              </a:rPr>
              <a:t>, </a:t>
            </a:r>
            <a:r>
              <a:rPr lang="en-US" sz="2000" dirty="0" err="1" smtClean="0">
                <a:solidFill>
                  <a:srgbClr val="211A52"/>
                </a:solidFill>
              </a:rPr>
              <a:t>Miyu</a:t>
            </a:r>
            <a:r>
              <a:rPr lang="en-US" sz="2000" dirty="0" smtClean="0">
                <a:solidFill>
                  <a:srgbClr val="211A52"/>
                </a:solidFill>
              </a:rPr>
              <a:t> </a:t>
            </a:r>
            <a:r>
              <a:rPr lang="en-US" sz="2000" dirty="0" err="1" smtClean="0">
                <a:solidFill>
                  <a:srgbClr val="211A52"/>
                </a:solidFill>
              </a:rPr>
              <a:t>Momoda</a:t>
            </a:r>
            <a:endParaRPr lang="en-US" sz="2000" dirty="0" smtClean="0">
              <a:solidFill>
                <a:srgbClr val="211A52"/>
              </a:solidFill>
            </a:endParaRPr>
          </a:p>
          <a:p>
            <a:r>
              <a:rPr lang="en-US" sz="2000" dirty="0" smtClean="0">
                <a:solidFill>
                  <a:srgbClr val="211A52"/>
                </a:solidFill>
              </a:rPr>
              <a:t>Aalborg University</a:t>
            </a:r>
          </a:p>
          <a:p>
            <a:r>
              <a:rPr lang="en-US" sz="2000" dirty="0" smtClean="0">
                <a:solidFill>
                  <a:srgbClr val="211A52"/>
                </a:solidFill>
              </a:rPr>
              <a:t>Denmark</a:t>
            </a:r>
          </a:p>
          <a:p>
            <a:endParaRPr lang="en-US" sz="2000" dirty="0">
              <a:solidFill>
                <a:srgbClr val="211A52"/>
              </a:solidFill>
            </a:endParaRPr>
          </a:p>
          <a:p>
            <a:endParaRPr lang="en-US" sz="2000" dirty="0" smtClean="0">
              <a:solidFill>
                <a:srgbClr val="594FB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7990" y="5130444"/>
            <a:ext cx="5781313" cy="6983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buSzPct val="100000"/>
              <a:buFont typeface="Wingdings" pitchFamily="2" charset="2"/>
              <a:buNone/>
            </a:pPr>
            <a:endParaRPr lang="en-US" dirty="0">
              <a:solidFill>
                <a:srgbClr val="211A5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18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slotted ALOHA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 part of all cellular standards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collisions destructive</a:t>
            </a:r>
          </a:p>
          <a:p>
            <a:pPr lvl="1"/>
            <a:r>
              <a:rPr lang="en-US" dirty="0" smtClean="0"/>
              <a:t>only single slots contribute to throughput </a:t>
            </a:r>
          </a:p>
          <a:p>
            <a:endParaRPr lang="en-US" dirty="0"/>
          </a:p>
          <a:p>
            <a:r>
              <a:rPr lang="en-US" dirty="0" err="1" smtClean="0"/>
              <a:t>memoryless</a:t>
            </a:r>
            <a:r>
              <a:rPr lang="en-US" dirty="0" smtClean="0"/>
              <a:t> randomized selection </a:t>
            </a:r>
            <a:br>
              <a:rPr lang="en-US" dirty="0" smtClean="0"/>
            </a:br>
            <a:r>
              <a:rPr lang="en-US" dirty="0" smtClean="0"/>
              <a:t>of the retransmission instant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666"/>
            <a:ext cx="9144000" cy="603250"/>
          </a:xfrm>
        </p:spPr>
        <p:txBody>
          <a:bodyPr/>
          <a:lstStyle/>
          <a:p>
            <a:r>
              <a:rPr lang="en-US" dirty="0" smtClean="0"/>
              <a:t>expanding ALOHA with SIC </a:t>
            </a:r>
            <a:br>
              <a:rPr lang="en-US" dirty="0" smtClean="0"/>
            </a:br>
            <a:r>
              <a:rPr lang="en-US" dirty="0" smtClean="0"/>
              <a:t>(successive interference cancellation)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send </a:t>
            </a:r>
            <a:r>
              <a:rPr lang="en-US" dirty="0">
                <a:solidFill>
                  <a:srgbClr val="CC3399"/>
                </a:solidFill>
              </a:rPr>
              <a:t>replicas </a:t>
            </a:r>
            <a:r>
              <a:rPr lang="en-US" dirty="0"/>
              <a:t>in </a:t>
            </a:r>
            <a:br>
              <a:rPr lang="en-US" dirty="0"/>
            </a:br>
            <a:r>
              <a:rPr lang="en-US" dirty="0"/>
              <a:t>several randomly chosen slots</a:t>
            </a:r>
          </a:p>
          <a:p>
            <a:pPr lvl="1"/>
            <a:r>
              <a:rPr lang="en-US" dirty="0"/>
              <a:t>same number of replicas per user</a:t>
            </a:r>
          </a:p>
          <a:p>
            <a:pPr lvl="1"/>
            <a:r>
              <a:rPr lang="en-US" dirty="0"/>
              <a:t>throughput 0.55 with two repetitions per user</a:t>
            </a:r>
          </a:p>
          <a:p>
            <a:endParaRPr lang="en-US" dirty="0"/>
          </a:p>
        </p:txBody>
      </p:sp>
      <p:sp>
        <p:nvSpPr>
          <p:cNvPr id="53" name="TextBox 25"/>
          <p:cNvSpPr txBox="1">
            <a:spLocks noChangeArrowheads="1"/>
          </p:cNvSpPr>
          <p:nvPr/>
        </p:nvSpPr>
        <p:spPr bwMode="auto">
          <a:xfrm>
            <a:off x="2462093" y="3074988"/>
            <a:ext cx="2080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2000">
                <a:latin typeface="Arial"/>
                <a:cs typeface="Arial"/>
              </a:rPr>
              <a:t>frame of </a:t>
            </a:r>
            <a:r>
              <a:rPr lang="en-US" sz="2000" i="1">
                <a:latin typeface="Arial"/>
                <a:cs typeface="Arial"/>
              </a:rPr>
              <a:t>M </a:t>
            </a:r>
            <a:r>
              <a:rPr lang="en-US" sz="2000">
                <a:latin typeface="Arial"/>
                <a:cs typeface="Arial"/>
              </a:rPr>
              <a:t> slots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177558" y="2199482"/>
            <a:ext cx="647700" cy="3160712"/>
          </a:xfrm>
          <a:prstGeom prst="rect">
            <a:avLst/>
          </a:prstGeom>
          <a:noFill/>
          <a:ln w="15875" cap="flat" cmpd="sng" algn="ctr">
            <a:solidFill>
              <a:srgbClr val="1F497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val 54"/>
          <p:cNvSpPr/>
          <p:nvPr/>
        </p:nvSpPr>
        <p:spPr>
          <a:xfrm rot="16200000">
            <a:off x="1756746" y="5364956"/>
            <a:ext cx="330200" cy="31591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val 55"/>
          <p:cNvSpPr/>
          <p:nvPr/>
        </p:nvSpPr>
        <p:spPr>
          <a:xfrm rot="16200000">
            <a:off x="2545733" y="5364957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val 56"/>
          <p:cNvSpPr/>
          <p:nvPr/>
        </p:nvSpPr>
        <p:spPr>
          <a:xfrm rot="16200000">
            <a:off x="3334721" y="5364956"/>
            <a:ext cx="330200" cy="31591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 rot="16200000">
            <a:off x="5545315" y="5365750"/>
            <a:ext cx="330200" cy="31432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TextBox 12"/>
          <p:cNvSpPr txBox="1">
            <a:spLocks noChangeArrowheads="1"/>
          </p:cNvSpPr>
          <p:nvPr/>
        </p:nvSpPr>
        <p:spPr bwMode="auto">
          <a:xfrm>
            <a:off x="4251572" y="5264151"/>
            <a:ext cx="761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.   .   .</a:t>
            </a:r>
          </a:p>
        </p:txBody>
      </p:sp>
      <p:sp>
        <p:nvSpPr>
          <p:cNvPr id="60" name="Rectangle 59"/>
          <p:cNvSpPr/>
          <p:nvPr/>
        </p:nvSpPr>
        <p:spPr>
          <a:xfrm rot="16200000">
            <a:off x="2231408" y="3626644"/>
            <a:ext cx="247650" cy="236538"/>
          </a:xfrm>
          <a:prstGeom prst="rect">
            <a:avLst/>
          </a:prstGeom>
          <a:solidFill>
            <a:srgbClr val="77933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 rot="16200000">
            <a:off x="2468740" y="3625850"/>
            <a:ext cx="247650" cy="238125"/>
          </a:xfrm>
          <a:prstGeom prst="rect">
            <a:avLst/>
          </a:prstGeom>
          <a:solidFill>
            <a:srgbClr val="77933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Rectangle 61"/>
          <p:cNvSpPr/>
          <p:nvPr/>
        </p:nvSpPr>
        <p:spPr>
          <a:xfrm rot="16200000">
            <a:off x="2706071" y="3626644"/>
            <a:ext cx="247650" cy="236537"/>
          </a:xfrm>
          <a:prstGeom prst="rect">
            <a:avLst/>
          </a:prstGeom>
          <a:solidFill>
            <a:srgbClr val="77933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 rot="16200000">
            <a:off x="2942608" y="3626644"/>
            <a:ext cx="247650" cy="236538"/>
          </a:xfrm>
          <a:prstGeom prst="rect">
            <a:avLst/>
          </a:prstGeom>
          <a:solidFill>
            <a:srgbClr val="77933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 rot="16200000">
            <a:off x="4442796" y="3626644"/>
            <a:ext cx="247650" cy="236537"/>
          </a:xfrm>
          <a:prstGeom prst="rect">
            <a:avLst/>
          </a:prstGeom>
          <a:solidFill>
            <a:srgbClr val="77933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3410197" y="3455988"/>
            <a:ext cx="761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.   .   .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16200000">
            <a:off x="1394002" y="4395788"/>
            <a:ext cx="1489075" cy="4349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7" name="Straight Connector 66"/>
          <p:cNvCxnSpPr>
            <a:endCxn id="60" idx="1"/>
          </p:cNvCxnSpPr>
          <p:nvPr/>
        </p:nvCxnSpPr>
        <p:spPr>
          <a:xfrm rot="16200000" flipV="1">
            <a:off x="1699595" y="4525170"/>
            <a:ext cx="1668463" cy="355600"/>
          </a:xfrm>
          <a:prstGeom prst="line">
            <a:avLst/>
          </a:prstGeom>
          <a:noFill/>
          <a:ln w="158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8" name="Straight Connector 67"/>
          <p:cNvCxnSpPr>
            <a:stCxn id="57" idx="6"/>
            <a:endCxn id="62" idx="1"/>
          </p:cNvCxnSpPr>
          <p:nvPr/>
        </p:nvCxnSpPr>
        <p:spPr>
          <a:xfrm rot="16200000" flipV="1">
            <a:off x="2420320" y="4277520"/>
            <a:ext cx="1489075" cy="671512"/>
          </a:xfrm>
          <a:prstGeom prst="line">
            <a:avLst/>
          </a:prstGeom>
          <a:noFill/>
          <a:ln w="158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9" name="Straight Connector 68"/>
          <p:cNvCxnSpPr>
            <a:stCxn id="58" idx="7"/>
            <a:endCxn id="64" idx="1"/>
          </p:cNvCxnSpPr>
          <p:nvPr/>
        </p:nvCxnSpPr>
        <p:spPr>
          <a:xfrm rot="16200000" flipV="1">
            <a:off x="4314208" y="4120357"/>
            <a:ext cx="1536700" cy="10334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0" name="Straight Connector 69"/>
          <p:cNvCxnSpPr>
            <a:stCxn id="55" idx="6"/>
            <a:endCxn id="62" idx="1"/>
          </p:cNvCxnSpPr>
          <p:nvPr/>
        </p:nvCxnSpPr>
        <p:spPr>
          <a:xfrm rot="16200000">
            <a:off x="1630539" y="4159251"/>
            <a:ext cx="1489075" cy="9080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1" name="Straight Connector 70"/>
          <p:cNvCxnSpPr>
            <a:stCxn id="56" idx="6"/>
          </p:cNvCxnSpPr>
          <p:nvPr/>
        </p:nvCxnSpPr>
        <p:spPr>
          <a:xfrm rot="16200000">
            <a:off x="2445721" y="4145757"/>
            <a:ext cx="1477962" cy="946150"/>
          </a:xfrm>
          <a:prstGeom prst="line">
            <a:avLst/>
          </a:prstGeom>
          <a:noFill/>
          <a:ln w="158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2" name="Straight Connector 71"/>
          <p:cNvCxnSpPr>
            <a:stCxn id="57" idx="6"/>
            <a:endCxn id="61" idx="1"/>
          </p:cNvCxnSpPr>
          <p:nvPr/>
        </p:nvCxnSpPr>
        <p:spPr>
          <a:xfrm rot="16200000" flipV="1">
            <a:off x="2302051" y="4159251"/>
            <a:ext cx="1489075" cy="908050"/>
          </a:xfrm>
          <a:prstGeom prst="line">
            <a:avLst/>
          </a:prstGeom>
          <a:noFill/>
          <a:ln w="158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3" name="Straight Connector 72"/>
          <p:cNvCxnSpPr>
            <a:stCxn id="58" idx="7"/>
            <a:endCxn id="62" idx="1"/>
          </p:cNvCxnSpPr>
          <p:nvPr/>
        </p:nvCxnSpPr>
        <p:spPr>
          <a:xfrm rot="16200000" flipV="1">
            <a:off x="3445846" y="3251994"/>
            <a:ext cx="1536700" cy="27701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4" name="Straight Arrow Connector 73"/>
          <p:cNvCxnSpPr/>
          <p:nvPr/>
        </p:nvCxnSpPr>
        <p:spPr>
          <a:xfrm>
            <a:off x="1154289" y="3608388"/>
            <a:ext cx="4800600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5" name="TextBox 74"/>
          <p:cNvSpPr txBox="1"/>
          <p:nvPr/>
        </p:nvSpPr>
        <p:spPr>
          <a:xfrm>
            <a:off x="922894" y="3205163"/>
            <a:ext cx="7120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time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slots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42697" y="5360988"/>
            <a:ext cx="108192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users</a:t>
            </a: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5802489" y="3989388"/>
            <a:ext cx="320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E. Casini, R. De Gaudenzi, and O. Herrero, “Contention Resolution Diversity Slotted ALOHA (CRDSA): An Enhanced Random Access Scheme for Satellite Access Packet Networks,” Wireless Communica- tions, IEEE Transactions on, vol. 6, pp. 1408 –1419, april 2007.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02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</a:rPr>
              <a:t>how SIC is done 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</a:rPr>
              <a:t>each successfully decoded replica 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enables canceling of other replicas</a:t>
            </a:r>
          </a:p>
          <a:p>
            <a:endParaRPr lang="en-US">
              <a:ea typeface="ＭＳ Ｐゴシック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62277" y="2412118"/>
            <a:ext cx="5610225" cy="1584325"/>
            <a:chOff x="1829697" y="1198311"/>
            <a:chExt cx="5611527" cy="1584610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2266473" y="1341050"/>
              <a:ext cx="7549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None/>
              </a:pPr>
              <a:r>
                <a:rPr lang="en-US">
                  <a:solidFill>
                    <a:srgbClr val="008000"/>
                  </a:solidFill>
                  <a:latin typeface="Arial" charset="0"/>
                  <a:cs typeface="Arial" charset="0"/>
                </a:rPr>
                <a:t>user 1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829697" y="2493944"/>
              <a:ext cx="550831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2266473" y="1750054"/>
              <a:ext cx="7549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None/>
              </a:pPr>
              <a:r>
                <a:rPr lang="en-US">
                  <a:solidFill>
                    <a:srgbClr val="4F81BD"/>
                  </a:solidFill>
                  <a:latin typeface="Arial" charset="0"/>
                  <a:cs typeface="Arial" charset="0"/>
                </a:rPr>
                <a:t>user 2</a:t>
              </a:r>
            </a:p>
          </p:txBody>
        </p:sp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2266473" y="2130356"/>
              <a:ext cx="7549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None/>
              </a:pPr>
              <a:r>
                <a:rPr lang="en-US">
                  <a:solidFill>
                    <a:srgbClr val="FF0000"/>
                  </a:solidFill>
                  <a:latin typeface="Arial" charset="0"/>
                  <a:cs typeface="Arial" charset="0"/>
                </a:rPr>
                <a:t>user 3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829697" y="2106524"/>
              <a:ext cx="550831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ysDash"/>
              <a:headEnd type="none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" name="Straight Arrow Connector 10"/>
            <p:cNvCxnSpPr/>
            <p:nvPr/>
          </p:nvCxnSpPr>
          <p:spPr>
            <a:xfrm>
              <a:off x="1829697" y="1719105"/>
              <a:ext cx="550831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ysDash"/>
              <a:headEnd type="none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" name="Straight Arrow Connector 11"/>
            <p:cNvCxnSpPr/>
            <p:nvPr/>
          </p:nvCxnSpPr>
          <p:spPr>
            <a:xfrm>
              <a:off x="1829697" y="1338036"/>
              <a:ext cx="550831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ysDash"/>
              <a:headEnd type="none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Straight Arrow Connector 12"/>
            <p:cNvCxnSpPr/>
            <p:nvPr/>
          </p:nvCxnSpPr>
          <p:spPr>
            <a:xfrm flipV="1">
              <a:off x="3063470" y="1198311"/>
              <a:ext cx="0" cy="1514747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ysDash"/>
              <a:headEnd type="none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Straight Arrow Connector 13"/>
            <p:cNvCxnSpPr/>
            <p:nvPr/>
          </p:nvCxnSpPr>
          <p:spPr>
            <a:xfrm flipV="1">
              <a:off x="3760545" y="1198311"/>
              <a:ext cx="0" cy="1514747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ysDash"/>
              <a:headEnd type="none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448092" y="1198311"/>
              <a:ext cx="7940" cy="1514747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ysDash"/>
              <a:headEnd type="none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Straight Arrow Connector 15"/>
            <p:cNvCxnSpPr/>
            <p:nvPr/>
          </p:nvCxnSpPr>
          <p:spPr>
            <a:xfrm flipV="1">
              <a:off x="5159457" y="1198311"/>
              <a:ext cx="6351" cy="1514747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ysDash"/>
              <a:headEnd type="none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Straight Arrow Connector 16"/>
            <p:cNvCxnSpPr/>
            <p:nvPr/>
          </p:nvCxnSpPr>
          <p:spPr>
            <a:xfrm flipV="1">
              <a:off x="5854943" y="1198311"/>
              <a:ext cx="0" cy="1514747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/>
              </a:solidFill>
              <a:prstDash val="sysDash"/>
              <a:headEnd type="none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TextBox 1"/>
            <p:cNvSpPr txBox="1">
              <a:spLocks noChangeArrowheads="1"/>
            </p:cNvSpPr>
            <p:nvPr/>
          </p:nvSpPr>
          <p:spPr bwMode="auto">
            <a:xfrm>
              <a:off x="6869724" y="2444367"/>
              <a:ext cx="571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None/>
              </a:pPr>
              <a:r>
                <a:rPr lang="en-US" dirty="0">
                  <a:latin typeface="Arial" charset="0"/>
                  <a:cs typeface="Arial" charset="0"/>
                </a:rPr>
                <a:t>time</a:t>
              </a:r>
            </a:p>
          </p:txBody>
        </p: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3086786" y="2444367"/>
              <a:ext cx="6750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None/>
              </a:pPr>
              <a:r>
                <a:rPr lang="en-US">
                  <a:latin typeface="Arial" charset="0"/>
                  <a:cs typeface="Arial" charset="0"/>
                </a:rPr>
                <a:t>slot 1</a:t>
              </a:r>
            </a:p>
          </p:txBody>
        </p:sp>
        <p:sp>
          <p:nvSpPr>
            <p:cNvPr id="20" name="TextBox 1"/>
            <p:cNvSpPr txBox="1">
              <a:spLocks noChangeArrowheads="1"/>
            </p:cNvSpPr>
            <p:nvPr/>
          </p:nvSpPr>
          <p:spPr bwMode="auto">
            <a:xfrm>
              <a:off x="3768438" y="2444367"/>
              <a:ext cx="6750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None/>
              </a:pPr>
              <a:r>
                <a:rPr lang="en-US">
                  <a:latin typeface="Arial" charset="0"/>
                  <a:cs typeface="Arial" charset="0"/>
                </a:rPr>
                <a:t>slot 2</a:t>
              </a: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4471616" y="2444367"/>
              <a:ext cx="6750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None/>
              </a:pPr>
              <a:r>
                <a:rPr lang="en-US">
                  <a:latin typeface="Arial" charset="0"/>
                  <a:cs typeface="Arial" charset="0"/>
                </a:rPr>
                <a:t>slot 3</a:t>
              </a:r>
            </a:p>
          </p:txBody>
        </p: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5160443" y="2444367"/>
              <a:ext cx="6750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3366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None/>
              </a:pPr>
              <a:r>
                <a:rPr lang="en-US">
                  <a:latin typeface="Arial" charset="0"/>
                  <a:cs typeface="Arial" charset="0"/>
                </a:rPr>
                <a:t>slot 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4679134" y="1264191"/>
              <a:ext cx="247695" cy="509705"/>
            </a:xfrm>
            <a:prstGeom prst="rect">
              <a:avLst/>
            </a:prstGeom>
            <a:solidFill>
              <a:srgbClr val="77933C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5361917" y="1643671"/>
              <a:ext cx="247695" cy="509705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3280221" y="1643671"/>
              <a:ext cx="247695" cy="509706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3280221" y="2053319"/>
              <a:ext cx="247695" cy="50970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4701364" y="2053319"/>
              <a:ext cx="247695" cy="50970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75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</a:rPr>
              <a:t>SIC and codes 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41400"/>
            <a:ext cx="4114800" cy="4114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n</a:t>
            </a:r>
            <a:r>
              <a:rPr lang="en-US" sz="2000" dirty="0" smtClean="0"/>
              <a:t>ew insight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analogy with the </a:t>
            </a:r>
            <a:br>
              <a:rPr lang="en-US" dirty="0" smtClean="0"/>
            </a:br>
            <a:r>
              <a:rPr lang="en-US" dirty="0" smtClean="0"/>
              <a:t>codes-on-graphs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each user </a:t>
            </a:r>
            <a:r>
              <a:rPr lang="en-US" dirty="0"/>
              <a:t>selects its no. of repeated transmissions according to a predefined </a:t>
            </a:r>
            <a:r>
              <a:rPr lang="en-US" dirty="0" smtClean="0"/>
              <a:t>distribution</a:t>
            </a:r>
          </a:p>
          <a:p>
            <a:pPr>
              <a:defRPr/>
            </a:pPr>
            <a:r>
              <a:rPr lang="en-US" sz="2000" dirty="0" smtClean="0"/>
              <a:t>important differences</a:t>
            </a:r>
          </a:p>
          <a:p>
            <a:pPr lvl="1">
              <a:buFontTx/>
              <a:buChar char="-"/>
              <a:defRPr/>
            </a:pPr>
            <a:r>
              <a:rPr lang="en-US" dirty="0"/>
              <a:t>left degree can be controlled to exact values, </a:t>
            </a:r>
            <a:br>
              <a:rPr lang="en-US" dirty="0"/>
            </a:br>
            <a:r>
              <a:rPr lang="en-US" dirty="0"/>
              <a:t>right degree only statistically</a:t>
            </a:r>
          </a:p>
          <a:p>
            <a:pPr lvl="1">
              <a:buFontTx/>
              <a:buChar char="-"/>
              <a:defRPr/>
            </a:pPr>
            <a:r>
              <a:rPr lang="en-US" dirty="0"/>
              <a:t>right </a:t>
            </a:r>
            <a:r>
              <a:rPr lang="en-US" sz="3200" dirty="0">
                <a:solidFill>
                  <a:srgbClr val="CC3399"/>
                </a:solidFill>
              </a:rPr>
              <a:t>degree 0 </a:t>
            </a:r>
            <a:r>
              <a:rPr lang="en-US" dirty="0"/>
              <a:t>possible </a:t>
            </a:r>
            <a:r>
              <a:rPr lang="en-US" dirty="0" smtClean="0"/>
              <a:t>(</a:t>
            </a:r>
            <a:r>
              <a:rPr lang="en-US" dirty="0"/>
              <a:t>idle slot)</a:t>
            </a:r>
          </a:p>
        </p:txBody>
      </p:sp>
      <p:sp>
        <p:nvSpPr>
          <p:cNvPr id="4" name="Rectangle 3"/>
          <p:cNvSpPr/>
          <p:nvPr/>
        </p:nvSpPr>
        <p:spPr bwMode="auto">
          <a:xfrm rot="16200000">
            <a:off x="6413059" y="1708591"/>
            <a:ext cx="647700" cy="44472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 bwMode="auto">
          <a:xfrm rot="16200000">
            <a:off x="4664869" y="3763168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 bwMode="auto">
          <a:xfrm rot="16200000">
            <a:off x="5453857" y="3763168"/>
            <a:ext cx="330200" cy="31591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 rot="16200000">
            <a:off x="6242845" y="3763168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 bwMode="auto">
          <a:xfrm rot="16200000">
            <a:off x="8454233" y="3763168"/>
            <a:ext cx="330200" cy="31591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49164" name="TextBox 8"/>
          <p:cNvSpPr txBox="1">
            <a:spLocks noChangeArrowheads="1"/>
          </p:cNvSpPr>
          <p:nvPr/>
        </p:nvSpPr>
        <p:spPr bwMode="auto">
          <a:xfrm>
            <a:off x="7160953" y="3662219"/>
            <a:ext cx="761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1800" dirty="0">
                <a:latin typeface="Arial"/>
                <a:cs typeface="Arial"/>
              </a:rPr>
              <a:t>.   .   .</a:t>
            </a:r>
          </a:p>
        </p:txBody>
      </p:sp>
      <p:sp>
        <p:nvSpPr>
          <p:cNvPr id="10" name="Rectangle 9"/>
          <p:cNvSpPr/>
          <p:nvPr/>
        </p:nvSpPr>
        <p:spPr bwMode="auto">
          <a:xfrm rot="16200000">
            <a:off x="5139532" y="2023268"/>
            <a:ext cx="247650" cy="236537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5376864" y="2022474"/>
            <a:ext cx="247650" cy="238125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16200000">
            <a:off x="5614194" y="2023269"/>
            <a:ext cx="247650" cy="236538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5850732" y="2023268"/>
            <a:ext cx="247650" cy="236537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16200000">
            <a:off x="7350920" y="2023269"/>
            <a:ext cx="247650" cy="236538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9170" name="TextBox 14"/>
          <p:cNvSpPr txBox="1">
            <a:spLocks noChangeArrowheads="1"/>
          </p:cNvSpPr>
          <p:nvPr/>
        </p:nvSpPr>
        <p:spPr bwMode="auto">
          <a:xfrm>
            <a:off x="6319914" y="1854201"/>
            <a:ext cx="761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1800">
                <a:latin typeface="Arial"/>
                <a:cs typeface="Arial"/>
              </a:rPr>
              <a:t>.   .   .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16200000">
            <a:off x="4302126" y="2792413"/>
            <a:ext cx="1489075" cy="4349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Straight Connector 16"/>
          <p:cNvCxnSpPr>
            <a:stCxn id="6" idx="6"/>
            <a:endCxn id="10" idx="1"/>
          </p:cNvCxnSpPr>
          <p:nvPr/>
        </p:nvCxnSpPr>
        <p:spPr bwMode="auto">
          <a:xfrm flipH="1" flipV="1">
            <a:off x="5263358" y="2265362"/>
            <a:ext cx="355600" cy="149066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Straight Connector 17"/>
          <p:cNvCxnSpPr>
            <a:stCxn id="7" idx="6"/>
            <a:endCxn id="12" idx="1"/>
          </p:cNvCxnSpPr>
          <p:nvPr/>
        </p:nvCxnSpPr>
        <p:spPr bwMode="auto">
          <a:xfrm rot="16200000" flipV="1">
            <a:off x="5328445" y="2674143"/>
            <a:ext cx="1489075" cy="67151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Straight Connector 18"/>
          <p:cNvCxnSpPr>
            <a:stCxn id="8" idx="7"/>
            <a:endCxn id="14" idx="1"/>
          </p:cNvCxnSpPr>
          <p:nvPr/>
        </p:nvCxnSpPr>
        <p:spPr bwMode="auto">
          <a:xfrm rot="16200000" flipV="1">
            <a:off x="7223126" y="2519362"/>
            <a:ext cx="1536700" cy="10318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Straight Connector 19"/>
          <p:cNvCxnSpPr>
            <a:stCxn id="5" idx="6"/>
            <a:endCxn id="12" idx="1"/>
          </p:cNvCxnSpPr>
          <p:nvPr/>
        </p:nvCxnSpPr>
        <p:spPr bwMode="auto">
          <a:xfrm rot="16200000">
            <a:off x="4538662" y="2555876"/>
            <a:ext cx="1489075" cy="9080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Straight Connector 20"/>
          <p:cNvCxnSpPr>
            <a:stCxn id="6" idx="6"/>
          </p:cNvCxnSpPr>
          <p:nvPr/>
        </p:nvCxnSpPr>
        <p:spPr bwMode="auto">
          <a:xfrm rot="16200000">
            <a:off x="5353845" y="2540794"/>
            <a:ext cx="1477962" cy="9461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Straight Connector 21"/>
          <p:cNvCxnSpPr>
            <a:stCxn id="7" idx="6"/>
            <a:endCxn id="11" idx="1"/>
          </p:cNvCxnSpPr>
          <p:nvPr/>
        </p:nvCxnSpPr>
        <p:spPr bwMode="auto">
          <a:xfrm rot="16200000" flipV="1">
            <a:off x="5210176" y="2555876"/>
            <a:ext cx="1489075" cy="9080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Straight Connector 22"/>
          <p:cNvCxnSpPr>
            <a:stCxn id="8" idx="7"/>
            <a:endCxn id="12" idx="1"/>
          </p:cNvCxnSpPr>
          <p:nvPr/>
        </p:nvCxnSpPr>
        <p:spPr bwMode="auto">
          <a:xfrm rot="16200000" flipV="1">
            <a:off x="6354764" y="1650999"/>
            <a:ext cx="1536700" cy="2768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683955" y="4145845"/>
            <a:ext cx="20771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000" dirty="0">
                <a:solidFill>
                  <a:srgbClr val="4F81BD"/>
                </a:solidFill>
                <a:latin typeface="Arial"/>
                <a:cs typeface="Arial"/>
              </a:rPr>
              <a:t>variable nodes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886850" y="4907607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None/>
            </a:pPr>
            <a:r>
              <a:rPr lang="en-US" b="1" baseline="30000" dirty="0">
                <a:latin typeface="Arial"/>
                <a:cs typeface="Arial"/>
              </a:rPr>
              <a:t>G. </a:t>
            </a:r>
            <a:r>
              <a:rPr lang="en-US" b="1" baseline="30000" dirty="0" err="1">
                <a:latin typeface="Arial"/>
                <a:cs typeface="Arial"/>
              </a:rPr>
              <a:t>Liva</a:t>
            </a:r>
            <a:r>
              <a:rPr lang="en-US" b="1" baseline="30000" dirty="0">
                <a:latin typeface="Arial"/>
                <a:cs typeface="Arial"/>
              </a:rPr>
              <a:t>, “Graph-Based Analysis and Optimization of Contention Resolution Diversity Slotted ALOHA,” IEEE Trans. </a:t>
            </a:r>
            <a:r>
              <a:rPr lang="en-US" b="1" baseline="30000" dirty="0" err="1">
                <a:latin typeface="Arial"/>
                <a:cs typeface="Arial"/>
              </a:rPr>
              <a:t>Commun</a:t>
            </a:r>
            <a:r>
              <a:rPr lang="en-US" b="1" baseline="30000" dirty="0">
                <a:latin typeface="Arial"/>
                <a:cs typeface="Arial"/>
              </a:rPr>
              <a:t>., Feb. 2011.</a:t>
            </a:r>
          </a:p>
        </p:txBody>
      </p:sp>
      <p:sp>
        <p:nvSpPr>
          <p:cNvPr id="30" name="Rectangle 29"/>
          <p:cNvSpPr/>
          <p:nvPr/>
        </p:nvSpPr>
        <p:spPr bwMode="auto">
          <a:xfrm rot="16200000">
            <a:off x="6413060" y="-69410"/>
            <a:ext cx="647700" cy="44472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59980" y="1535289"/>
            <a:ext cx="170180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000" dirty="0">
                <a:solidFill>
                  <a:srgbClr val="77933C"/>
                </a:solidFill>
                <a:latin typeface="Arial"/>
                <a:cs typeface="Arial"/>
              </a:rPr>
              <a:t>check nodes</a:t>
            </a:r>
          </a:p>
        </p:txBody>
      </p:sp>
    </p:spTree>
    <p:extLst>
      <p:ext uri="{BB962C8B-B14F-4D97-AF65-F5344CB8AC3E}">
        <p14:creationId xmlns:p14="http://schemas.microsoft.com/office/powerpoint/2010/main" val="287102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frameless ALOHA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pPr eaLnBrk="1" hangingPunct="1"/>
            <a:endParaRPr lang="en-US" sz="1600" dirty="0"/>
          </a:p>
          <a:p>
            <a:pPr eaLnBrk="1" hangingPunct="1"/>
            <a:r>
              <a:rPr lang="en-US" dirty="0" smtClean="0">
                <a:solidFill>
                  <a:srgbClr val="CC3399"/>
                </a:solidFill>
              </a:rPr>
              <a:t>idea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apply </a:t>
            </a:r>
            <a:r>
              <a:rPr lang="en-US" dirty="0"/>
              <a:t>paradigm of </a:t>
            </a:r>
            <a:r>
              <a:rPr lang="en-US" dirty="0" err="1"/>
              <a:t>rateless</a:t>
            </a:r>
            <a:r>
              <a:rPr lang="en-US" dirty="0"/>
              <a:t> codes to slotted ALOHA:</a:t>
            </a:r>
          </a:p>
          <a:p>
            <a:pPr lvl="1" eaLnBrk="1" hangingPunct="1"/>
            <a:r>
              <a:rPr lang="en-US" dirty="0" smtClean="0"/>
              <a:t>no </a:t>
            </a:r>
            <a:r>
              <a:rPr lang="en-US" dirty="0"/>
              <a:t>predefined frame length</a:t>
            </a:r>
          </a:p>
          <a:p>
            <a:pPr lvl="1" eaLnBrk="1" hangingPunct="1"/>
            <a:r>
              <a:rPr lang="en-US" dirty="0"/>
              <a:t>s</a:t>
            </a:r>
            <a:r>
              <a:rPr lang="en-US" dirty="0" smtClean="0"/>
              <a:t>lots </a:t>
            </a:r>
            <a:r>
              <a:rPr lang="en-US" dirty="0"/>
              <a:t>are successively added until a criterion related to key performance parameters of the scheme is satisfied 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588125" y="1844675"/>
            <a:ext cx="330200" cy="31591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>
              <a:solidFill>
                <a:sysClr val="window" lastClr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88125" y="2633663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>
              <a:solidFill>
                <a:sysClr val="window" lastClr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88125" y="3424238"/>
            <a:ext cx="330200" cy="31432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>
              <a:solidFill>
                <a:sysClr val="window" lastClr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 rot="5400000">
            <a:off x="6451193" y="4544010"/>
            <a:ext cx="697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>
                <a:latin typeface="Arial"/>
                <a:cs typeface="Arial"/>
              </a:rPr>
              <a:t>.   .   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07400" y="2317750"/>
            <a:ext cx="247650" cy="238125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7400" y="2555875"/>
            <a:ext cx="247650" cy="236538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07400" y="2792413"/>
            <a:ext cx="247650" cy="236537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07400" y="3028950"/>
            <a:ext cx="247650" cy="236538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07400" y="4529138"/>
            <a:ext cx="247650" cy="236537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5400000">
            <a:off x="8259355" y="3702636"/>
            <a:ext cx="697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>
                <a:latin typeface="Arial"/>
                <a:cs typeface="Arial"/>
              </a:rPr>
              <a:t>.   .   .</a:t>
            </a:r>
          </a:p>
        </p:txBody>
      </p:sp>
      <p:sp>
        <p:nvSpPr>
          <p:cNvPr id="5135" name="TextBox 16"/>
          <p:cNvSpPr txBox="1">
            <a:spLocks noChangeArrowheads="1"/>
          </p:cNvSpPr>
          <p:nvPr/>
        </p:nvSpPr>
        <p:spPr bwMode="auto">
          <a:xfrm>
            <a:off x="6078831" y="1343025"/>
            <a:ext cx="8915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>
                <a:latin typeface="Arial"/>
                <a:cs typeface="Arial"/>
              </a:rPr>
              <a:t>N users</a:t>
            </a:r>
          </a:p>
        </p:txBody>
      </p:sp>
      <p:sp>
        <p:nvSpPr>
          <p:cNvPr id="5136" name="TextBox 17"/>
          <p:cNvSpPr txBox="1">
            <a:spLocks noChangeArrowheads="1"/>
          </p:cNvSpPr>
          <p:nvPr/>
        </p:nvSpPr>
        <p:spPr bwMode="auto">
          <a:xfrm>
            <a:off x="7861836" y="1341438"/>
            <a:ext cx="1846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None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908800" y="2012950"/>
            <a:ext cx="1487488" cy="434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6"/>
            <a:endCxn id="11" idx="1"/>
          </p:cNvCxnSpPr>
          <p:nvPr/>
        </p:nvCxnSpPr>
        <p:spPr>
          <a:xfrm flipV="1">
            <a:off x="6918325" y="2436813"/>
            <a:ext cx="1489075" cy="1144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1"/>
          </p:cNvCxnSpPr>
          <p:nvPr/>
        </p:nvCxnSpPr>
        <p:spPr>
          <a:xfrm flipV="1">
            <a:off x="6934200" y="2673350"/>
            <a:ext cx="147320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1"/>
          </p:cNvCxnSpPr>
          <p:nvPr/>
        </p:nvCxnSpPr>
        <p:spPr>
          <a:xfrm flipV="1">
            <a:off x="6934200" y="3146425"/>
            <a:ext cx="1473200" cy="434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14" idx="1"/>
          </p:cNvCxnSpPr>
          <p:nvPr/>
        </p:nvCxnSpPr>
        <p:spPr>
          <a:xfrm>
            <a:off x="6918325" y="2792413"/>
            <a:ext cx="1489075" cy="354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6"/>
            <a:endCxn id="15" idx="1"/>
          </p:cNvCxnSpPr>
          <p:nvPr/>
        </p:nvCxnSpPr>
        <p:spPr>
          <a:xfrm>
            <a:off x="6918325" y="2003425"/>
            <a:ext cx="1489075" cy="2643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5" idx="1"/>
          </p:cNvCxnSpPr>
          <p:nvPr/>
        </p:nvCxnSpPr>
        <p:spPr>
          <a:xfrm flipV="1">
            <a:off x="6850063" y="4646613"/>
            <a:ext cx="1557337" cy="1133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0863" y="1917700"/>
            <a:ext cx="755650" cy="4262438"/>
            <a:chOff x="5631321" y="1918372"/>
            <a:chExt cx="754599" cy="4261602"/>
          </a:xfrm>
        </p:grpSpPr>
        <p:pic>
          <p:nvPicPr>
            <p:cNvPr id="516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52120" y="1918372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6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55568" y="2719174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6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31321" y="3575431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782416" y="5718585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580063" y="1903413"/>
            <a:ext cx="754062" cy="4262437"/>
            <a:chOff x="5631321" y="1918372"/>
            <a:chExt cx="754599" cy="4261602"/>
          </a:xfrm>
        </p:grpSpPr>
        <p:pic>
          <p:nvPicPr>
            <p:cNvPr id="516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52120" y="1918372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6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55568" y="2719174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6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31321" y="3575431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782416" y="5718585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580063" y="1903413"/>
            <a:ext cx="754062" cy="4262437"/>
            <a:chOff x="5631321" y="1918372"/>
            <a:chExt cx="754599" cy="4261602"/>
          </a:xfrm>
        </p:grpSpPr>
        <p:pic>
          <p:nvPicPr>
            <p:cNvPr id="515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52120" y="1918372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6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55568" y="2719174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6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31321" y="3575431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782416" y="5718585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580063" y="1916113"/>
            <a:ext cx="754062" cy="4262437"/>
            <a:chOff x="5631321" y="1918372"/>
            <a:chExt cx="754599" cy="4261602"/>
          </a:xfrm>
        </p:grpSpPr>
        <p:pic>
          <p:nvPicPr>
            <p:cNvPr id="515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52120" y="1918372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55568" y="2719174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31321" y="3575431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782416" y="5718585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580063" y="1844675"/>
            <a:ext cx="754062" cy="4262438"/>
            <a:chOff x="5631321" y="1918372"/>
            <a:chExt cx="754599" cy="4261602"/>
          </a:xfrm>
        </p:grpSpPr>
        <p:pic>
          <p:nvPicPr>
            <p:cNvPr id="515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52120" y="1918372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55568" y="2719174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631321" y="3575431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5"/>
            <a:stretch>
              <a:fillRect/>
            </a:stretch>
          </p:blipFill>
          <p:spPr bwMode="auto">
            <a:xfrm>
              <a:off x="5782416" y="5718585"/>
              <a:ext cx="603504" cy="46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5150" name="TextBox 53"/>
          <p:cNvSpPr txBox="1">
            <a:spLocks noChangeArrowheads="1"/>
          </p:cNvSpPr>
          <p:nvPr/>
        </p:nvSpPr>
        <p:spPr bwMode="auto">
          <a:xfrm>
            <a:off x="8042546" y="1763713"/>
            <a:ext cx="8344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>
                <a:latin typeface="Arial"/>
                <a:cs typeface="Arial"/>
              </a:rPr>
              <a:t>M slots</a:t>
            </a:r>
          </a:p>
        </p:txBody>
      </p:sp>
      <p:sp>
        <p:nvSpPr>
          <p:cNvPr id="9" name="Oval 8"/>
          <p:cNvSpPr/>
          <p:nvPr/>
        </p:nvSpPr>
        <p:spPr>
          <a:xfrm>
            <a:off x="6588125" y="5634038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>
              <a:solidFill>
                <a:sysClr val="window" lastClr="FFFFFF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24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6"/>
          <p:cNvSpPr txBox="1">
            <a:spLocks/>
          </p:cNvSpPr>
          <p:nvPr/>
        </p:nvSpPr>
        <p:spPr bwMode="auto">
          <a:xfrm>
            <a:off x="381000" y="4356100"/>
            <a:ext cx="7315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211A52"/>
                </a:solidFill>
                <a:latin typeface="Arial"/>
                <a:cs typeface="Arial"/>
              </a:rPr>
              <a:t>single feedback used after M-</a:t>
            </a:r>
            <a:r>
              <a:rPr lang="en-US" sz="2400" dirty="0" err="1" smtClean="0">
                <a:solidFill>
                  <a:srgbClr val="211A52"/>
                </a:solidFill>
                <a:latin typeface="Arial"/>
                <a:cs typeface="Arial"/>
              </a:rPr>
              <a:t>th</a:t>
            </a:r>
            <a:r>
              <a:rPr lang="en-US" sz="2400" dirty="0" smtClean="0">
                <a:solidFill>
                  <a:srgbClr val="211A52"/>
                </a:solidFill>
                <a:latin typeface="Arial"/>
                <a:cs typeface="Arial"/>
              </a:rPr>
              <a:t> slot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Arial"/>
                <a:cs typeface="Arial"/>
              </a:rPr>
              <a:t>M not defined in advance </a:t>
            </a:r>
            <a:r>
              <a:rPr lang="en-US" sz="2400" dirty="0" smtClean="0">
                <a:solidFill>
                  <a:srgbClr val="CC3399"/>
                </a:solidFill>
                <a:latin typeface="Arial"/>
                <a:cs typeface="Arial"/>
              </a:rPr>
              <a:t>(</a:t>
            </a:r>
            <a:r>
              <a:rPr lang="en-US" sz="2400" dirty="0" err="1" smtClean="0">
                <a:solidFill>
                  <a:srgbClr val="CC3399"/>
                </a:solidFill>
                <a:latin typeface="Arial"/>
                <a:cs typeface="Arial"/>
              </a:rPr>
              <a:t>rateless</a:t>
            </a:r>
            <a:r>
              <a:rPr lang="en-US" sz="2400" dirty="0" smtClean="0">
                <a:solidFill>
                  <a:srgbClr val="CC3399"/>
                </a:solidFill>
                <a:latin typeface="Arial"/>
                <a:cs typeface="Arial"/>
              </a:rPr>
              <a:t>!)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211A52"/>
                </a:solidFill>
                <a:latin typeface="Arial"/>
                <a:cs typeface="Arial"/>
              </a:rPr>
              <a:t>feedback when </a:t>
            </a:r>
            <a:r>
              <a:rPr lang="en-US" sz="2400" dirty="0">
                <a:solidFill>
                  <a:srgbClr val="CC3399"/>
                </a:solidFill>
                <a:latin typeface="Arial"/>
                <a:cs typeface="Arial"/>
              </a:rPr>
              <a:t>sufficient </a:t>
            </a:r>
            <a:r>
              <a:rPr lang="en-US" sz="2400" dirty="0" smtClean="0">
                <a:solidFill>
                  <a:srgbClr val="211A52"/>
                </a:solidFill>
                <a:latin typeface="Arial"/>
                <a:cs typeface="Arial"/>
              </a:rPr>
              <a:t>slots collected</a:t>
            </a:r>
          </a:p>
          <a:p>
            <a:pPr marL="457200" lvl="1" indent="0" algn="r" eaLnBrk="1" fontAlgn="auto" hangingPunct="1"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en-US" sz="2400" dirty="0">
                <a:latin typeface="Arial"/>
                <a:cs typeface="Arial"/>
              </a:rPr>
              <a:t>f</a:t>
            </a:r>
            <a:r>
              <a:rPr lang="en-US" sz="2400" dirty="0" smtClean="0">
                <a:latin typeface="Arial"/>
                <a:cs typeface="Arial"/>
              </a:rPr>
              <a:t>or example, </a:t>
            </a:r>
            <a:r>
              <a:rPr lang="en-US" sz="2400" i="1" dirty="0" smtClean="0">
                <a:solidFill>
                  <a:srgbClr val="CC3399"/>
                </a:solidFill>
                <a:latin typeface="Arial"/>
                <a:cs typeface="Arial"/>
              </a:rPr>
              <a:t>N</a:t>
            </a:r>
            <a:r>
              <a:rPr lang="en-US" sz="2400" i="1" baseline="-25000" dirty="0" smtClean="0">
                <a:solidFill>
                  <a:srgbClr val="CC3399"/>
                </a:solidFill>
                <a:latin typeface="Arial"/>
                <a:cs typeface="Arial"/>
              </a:rPr>
              <a:t>R</a:t>
            </a:r>
            <a:r>
              <a:rPr lang="en-US" sz="2400" dirty="0" smtClean="0">
                <a:solidFill>
                  <a:srgbClr val="CC3399"/>
                </a:solidFill>
                <a:latin typeface="Arial"/>
                <a:cs typeface="Arial"/>
              </a:rPr>
              <a:t> &lt; </a:t>
            </a:r>
            <a:r>
              <a:rPr lang="en-US" sz="2400" i="1" dirty="0" smtClean="0">
                <a:solidFill>
                  <a:srgbClr val="CC3399"/>
                </a:solidFill>
                <a:latin typeface="Arial"/>
                <a:cs typeface="Arial"/>
              </a:rPr>
              <a:t>N </a:t>
            </a:r>
            <a:r>
              <a:rPr lang="en-US" sz="2400" dirty="0" smtClean="0">
                <a:solidFill>
                  <a:srgbClr val="808080"/>
                </a:solidFill>
                <a:latin typeface="Arial"/>
                <a:cs typeface="Arial"/>
              </a:rPr>
              <a:t>resolved </a:t>
            </a:r>
            <a:r>
              <a:rPr lang="en-US" sz="2400" dirty="0" smtClean="0">
                <a:latin typeface="Arial"/>
                <a:cs typeface="Arial"/>
              </a:rPr>
              <a:t>users lead 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to throughput of  </a:t>
            </a: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2969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58740"/>
              </p:ext>
            </p:extLst>
          </p:nvPr>
        </p:nvGraphicFramePr>
        <p:xfrm>
          <a:off x="7734300" y="5181600"/>
          <a:ext cx="666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4" name="Equation" r:id="rId3" imgW="266700" imgH="393700" progId="Equation.3">
                  <p:embed/>
                </p:oleObj>
              </mc:Choice>
              <mc:Fallback>
                <p:oleObj name="Equation" r:id="rId3" imgW="266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300" y="5181600"/>
                        <a:ext cx="666750" cy="9842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594FB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 rot="16200000">
            <a:off x="1518444" y="1758156"/>
            <a:ext cx="247650" cy="236538"/>
          </a:xfrm>
          <a:prstGeom prst="rect">
            <a:avLst/>
          </a:prstGeom>
          <a:solidFill>
            <a:srgbClr val="77933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1762919" y="1758156"/>
            <a:ext cx="247650" cy="236538"/>
          </a:xfrm>
          <a:prstGeom prst="rect">
            <a:avLst/>
          </a:prstGeom>
          <a:solidFill>
            <a:srgbClr val="77933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2005807" y="1758156"/>
            <a:ext cx="247650" cy="236537"/>
          </a:xfrm>
          <a:prstGeom prst="rect">
            <a:avLst/>
          </a:prstGeom>
          <a:solidFill>
            <a:srgbClr val="77933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2250282" y="1758156"/>
            <a:ext cx="247650" cy="236537"/>
          </a:xfrm>
          <a:prstGeom prst="rect">
            <a:avLst/>
          </a:prstGeom>
          <a:solidFill>
            <a:srgbClr val="77933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>
            <a:endCxn id="7" idx="1"/>
          </p:cNvCxnSpPr>
          <p:nvPr/>
        </p:nvCxnSpPr>
        <p:spPr>
          <a:xfrm flipV="1">
            <a:off x="1528763" y="2000250"/>
            <a:ext cx="114300" cy="1490663"/>
          </a:xfrm>
          <a:prstGeom prst="line">
            <a:avLst/>
          </a:prstGeom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2000" y="1741488"/>
            <a:ext cx="8001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48000" y="1219200"/>
            <a:ext cx="0" cy="53340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0" idx="0"/>
            <a:endCxn id="7" idx="1"/>
          </p:cNvCxnSpPr>
          <p:nvPr/>
        </p:nvCxnSpPr>
        <p:spPr>
          <a:xfrm flipH="1" flipV="1">
            <a:off x="1643063" y="2000250"/>
            <a:ext cx="474662" cy="1493838"/>
          </a:xfrm>
          <a:prstGeom prst="line">
            <a:avLst/>
          </a:prstGeom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5" idx="0"/>
            <a:endCxn id="8" idx="1"/>
          </p:cNvCxnSpPr>
          <p:nvPr/>
        </p:nvCxnSpPr>
        <p:spPr>
          <a:xfrm flipH="1" flipV="1">
            <a:off x="1885950" y="2000250"/>
            <a:ext cx="1974850" cy="1493838"/>
          </a:xfrm>
          <a:prstGeom prst="line">
            <a:avLst/>
          </a:prstGeom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4" idx="0"/>
            <a:endCxn id="9" idx="1"/>
          </p:cNvCxnSpPr>
          <p:nvPr/>
        </p:nvCxnSpPr>
        <p:spPr>
          <a:xfrm flipH="1" flipV="1">
            <a:off x="2130425" y="2000250"/>
            <a:ext cx="1149350" cy="1493838"/>
          </a:xfrm>
          <a:prstGeom prst="line">
            <a:avLst/>
          </a:prstGeom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1" idx="0"/>
            <a:endCxn id="8" idx="1"/>
          </p:cNvCxnSpPr>
          <p:nvPr/>
        </p:nvCxnSpPr>
        <p:spPr>
          <a:xfrm flipH="1" flipV="1">
            <a:off x="1885950" y="2000250"/>
            <a:ext cx="812800" cy="1493838"/>
          </a:xfrm>
          <a:prstGeom prst="line">
            <a:avLst/>
          </a:prstGeom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371600" y="3494088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52625" y="3494088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33650" y="3494088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77200" y="1665288"/>
            <a:ext cx="990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time </a:t>
            </a:r>
            <a:b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7F7F7F"/>
                </a:solidFill>
                <a:latin typeface="Arial"/>
                <a:cs typeface="Arial"/>
              </a:rPr>
              <a:t>slots</a:t>
            </a:r>
          </a:p>
        </p:txBody>
      </p:sp>
      <p:sp>
        <p:nvSpPr>
          <p:cNvPr id="34" name="Oval 33"/>
          <p:cNvSpPr/>
          <p:nvPr/>
        </p:nvSpPr>
        <p:spPr>
          <a:xfrm>
            <a:off x="3114675" y="3494088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695700" y="3494088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38775" y="3494088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019800" y="3494088"/>
            <a:ext cx="330200" cy="3159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cxnSp>
        <p:nvCxnSpPr>
          <p:cNvPr id="54" name="Straight Connector 53"/>
          <p:cNvCxnSpPr>
            <a:stCxn id="29" idx="0"/>
            <a:endCxn id="10" idx="1"/>
          </p:cNvCxnSpPr>
          <p:nvPr/>
        </p:nvCxnSpPr>
        <p:spPr>
          <a:xfrm flipV="1">
            <a:off x="1536700" y="2000250"/>
            <a:ext cx="836613" cy="1493838"/>
          </a:xfrm>
          <a:prstGeom prst="line">
            <a:avLst/>
          </a:prstGeom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2493963" y="1757362"/>
            <a:ext cx="247650" cy="238125"/>
          </a:xfrm>
          <a:prstGeom prst="rect">
            <a:avLst/>
          </a:prstGeom>
          <a:solidFill>
            <a:srgbClr val="77933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 rot="16200000">
            <a:off x="2737644" y="1758156"/>
            <a:ext cx="247650" cy="236538"/>
          </a:xfrm>
          <a:prstGeom prst="rect">
            <a:avLst/>
          </a:prstGeom>
          <a:solidFill>
            <a:srgbClr val="77933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>
            <a:stCxn id="37" idx="0"/>
            <a:endCxn id="59" idx="1"/>
          </p:cNvCxnSpPr>
          <p:nvPr/>
        </p:nvCxnSpPr>
        <p:spPr>
          <a:xfrm flipH="1" flipV="1">
            <a:off x="2862263" y="2000250"/>
            <a:ext cx="2741612" cy="1493838"/>
          </a:xfrm>
          <a:prstGeom prst="line">
            <a:avLst/>
          </a:prstGeom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64424" y="3429000"/>
            <a:ext cx="69772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dirty="0">
                <a:latin typeface="Arial"/>
                <a:cs typeface="Arial"/>
              </a:rPr>
              <a:t>.   .   .</a:t>
            </a:r>
          </a:p>
        </p:txBody>
      </p:sp>
      <p:cxnSp>
        <p:nvCxnSpPr>
          <p:cNvPr id="65" name="Straight Connector 64"/>
          <p:cNvCxnSpPr>
            <a:stCxn id="29" idx="0"/>
            <a:endCxn id="59" idx="1"/>
          </p:cNvCxnSpPr>
          <p:nvPr/>
        </p:nvCxnSpPr>
        <p:spPr>
          <a:xfrm flipV="1">
            <a:off x="1536700" y="2000250"/>
            <a:ext cx="1325563" cy="1493838"/>
          </a:xfrm>
          <a:prstGeom prst="line">
            <a:avLst/>
          </a:prstGeom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2123647" y="2000250"/>
            <a:ext cx="1149350" cy="1493838"/>
          </a:xfrm>
          <a:prstGeom prst="line">
            <a:avLst/>
          </a:prstGeom>
          <a:ln>
            <a:solidFill>
              <a:srgbClr val="C050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529922" y="2000250"/>
            <a:ext cx="836613" cy="1493838"/>
          </a:xfrm>
          <a:prstGeom prst="line">
            <a:avLst/>
          </a:prstGeom>
          <a:ln>
            <a:solidFill>
              <a:srgbClr val="C050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3118819" y="3493327"/>
            <a:ext cx="330200" cy="3159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None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371600" y="3487567"/>
            <a:ext cx="330200" cy="3159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None/>
              <a:defRPr/>
            </a:pPr>
            <a:endParaRPr lang="en-US" dirty="0">
              <a:latin typeface="Arial"/>
              <a:cs typeface="Arial"/>
            </a:endParaRPr>
          </a:p>
        </p:txBody>
      </p:sp>
      <p:cxnSp>
        <p:nvCxnSpPr>
          <p:cNvPr id="78" name="Straight Connector 77"/>
          <p:cNvCxnSpPr>
            <a:stCxn id="77" idx="0"/>
          </p:cNvCxnSpPr>
          <p:nvPr/>
        </p:nvCxnSpPr>
        <p:spPr>
          <a:xfrm flipV="1">
            <a:off x="1536700" y="2000250"/>
            <a:ext cx="98791" cy="1487317"/>
          </a:xfrm>
          <a:prstGeom prst="line">
            <a:avLst/>
          </a:prstGeom>
          <a:ln>
            <a:solidFill>
              <a:srgbClr val="C050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1636285" y="2000250"/>
            <a:ext cx="474662" cy="1493838"/>
          </a:xfrm>
          <a:prstGeom prst="line">
            <a:avLst/>
          </a:prstGeom>
          <a:ln>
            <a:solidFill>
              <a:srgbClr val="C050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955800" y="3494397"/>
            <a:ext cx="330200" cy="3159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None/>
              <a:defRPr/>
            </a:pPr>
            <a:endParaRPr lang="en-US" dirty="0">
              <a:latin typeface="Arial"/>
              <a:cs typeface="Arial"/>
            </a:endParaRPr>
          </a:p>
        </p:txBody>
      </p:sp>
      <p:cxnSp>
        <p:nvCxnSpPr>
          <p:cNvPr id="85" name="Straight Connector 84"/>
          <p:cNvCxnSpPr>
            <a:stCxn id="77" idx="0"/>
          </p:cNvCxnSpPr>
          <p:nvPr/>
        </p:nvCxnSpPr>
        <p:spPr>
          <a:xfrm flipV="1">
            <a:off x="1536700" y="2000250"/>
            <a:ext cx="1317991" cy="1487317"/>
          </a:xfrm>
          <a:prstGeom prst="line">
            <a:avLst/>
          </a:prstGeom>
          <a:ln>
            <a:solidFill>
              <a:srgbClr val="C050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855485" y="2000250"/>
            <a:ext cx="2741612" cy="1493838"/>
          </a:xfrm>
          <a:prstGeom prst="line">
            <a:avLst/>
          </a:prstGeom>
          <a:ln>
            <a:solidFill>
              <a:srgbClr val="C050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3124200" y="1752600"/>
            <a:ext cx="2446338" cy="250825"/>
            <a:chOff x="3124200" y="2209800"/>
            <a:chExt cx="2446596" cy="250052"/>
          </a:xfrm>
        </p:grpSpPr>
        <p:sp>
          <p:nvSpPr>
            <p:cNvPr id="16" name="Rectangle 15"/>
            <p:cNvSpPr/>
            <p:nvPr/>
          </p:nvSpPr>
          <p:spPr>
            <a:xfrm rot="16200000">
              <a:off x="3118247" y="2217337"/>
              <a:ext cx="248469" cy="236563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3364335" y="2217337"/>
              <a:ext cx="248469" cy="236562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3608836" y="2217337"/>
              <a:ext cx="248469" cy="236562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3854924" y="2217337"/>
              <a:ext cx="248469" cy="236563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6200000">
              <a:off x="4101013" y="2215753"/>
              <a:ext cx="248470" cy="236562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 rot="16200000">
              <a:off x="4345514" y="2215753"/>
              <a:ext cx="248470" cy="236562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 rot="16200000">
              <a:off x="4591602" y="2215753"/>
              <a:ext cx="248470" cy="236563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16200000">
              <a:off x="4837691" y="2215753"/>
              <a:ext cx="248470" cy="236562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 rot="16200000">
              <a:off x="5082192" y="2215753"/>
              <a:ext cx="248470" cy="236562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16200000">
              <a:off x="5328280" y="2215753"/>
              <a:ext cx="248470" cy="236563"/>
            </a:xfrm>
            <a:prstGeom prst="rect">
              <a:avLst/>
            </a:prstGeom>
            <a:solidFill>
              <a:srgbClr val="77933C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cxnSp>
        <p:nvCxnSpPr>
          <p:cNvPr id="99" name="Straight Arrow Connector 98"/>
          <p:cNvCxnSpPr/>
          <p:nvPr/>
        </p:nvCxnSpPr>
        <p:spPr>
          <a:xfrm>
            <a:off x="5638800" y="1219200"/>
            <a:ext cx="0" cy="53340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848600" y="3505200"/>
            <a:ext cx="330200" cy="31591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50424" y="3429000"/>
            <a:ext cx="69772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dirty="0">
                <a:latin typeface="Arial"/>
                <a:cs typeface="Arial"/>
              </a:rPr>
              <a:t>.   .   .</a:t>
            </a:r>
          </a:p>
        </p:txBody>
      </p:sp>
      <p:sp>
        <p:nvSpPr>
          <p:cNvPr id="105" name="Rectangle 104"/>
          <p:cNvSpPr/>
          <p:nvPr/>
        </p:nvSpPr>
        <p:spPr>
          <a:xfrm rot="16200000">
            <a:off x="5709444" y="1758156"/>
            <a:ext cx="247650" cy="236538"/>
          </a:xfrm>
          <a:prstGeom prst="rect">
            <a:avLst/>
          </a:prstGeom>
          <a:solidFill>
            <a:srgbClr val="77933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endParaRPr lang="en-US">
              <a:latin typeface="Arial"/>
              <a:cs typeface="Arial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6019800" y="1219200"/>
            <a:ext cx="0" cy="53340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139249" y="1676400"/>
            <a:ext cx="69772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dirty="0">
                <a:latin typeface="Arial"/>
                <a:cs typeface="Arial"/>
              </a:rPr>
              <a:t>.   .   .</a:t>
            </a:r>
          </a:p>
        </p:txBody>
      </p:sp>
      <p:cxnSp>
        <p:nvCxnSpPr>
          <p:cNvPr id="108" name="Straight Connector 107"/>
          <p:cNvCxnSpPr>
            <a:stCxn id="38" idx="0"/>
            <a:endCxn id="105" idx="1"/>
          </p:cNvCxnSpPr>
          <p:nvPr/>
        </p:nvCxnSpPr>
        <p:spPr>
          <a:xfrm flipH="1" flipV="1">
            <a:off x="5834063" y="2000250"/>
            <a:ext cx="350837" cy="1493838"/>
          </a:xfrm>
          <a:prstGeom prst="line">
            <a:avLst/>
          </a:prstGeom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6019800" y="3496357"/>
            <a:ext cx="330200" cy="3159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None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5437188" y="3499356"/>
            <a:ext cx="331787" cy="3159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385D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None/>
              <a:defRPr/>
            </a:pPr>
            <a:endParaRPr lang="en-US" dirty="0">
              <a:latin typeface="Arial"/>
              <a:cs typeface="Arial"/>
            </a:endParaRPr>
          </a:p>
        </p:txBody>
      </p:sp>
      <p:cxnSp>
        <p:nvCxnSpPr>
          <p:cNvPr id="114" name="Straight Connector 113"/>
          <p:cNvCxnSpPr>
            <a:stCxn id="112" idx="0"/>
          </p:cNvCxnSpPr>
          <p:nvPr/>
        </p:nvCxnSpPr>
        <p:spPr>
          <a:xfrm flipH="1" flipV="1">
            <a:off x="5826492" y="2000251"/>
            <a:ext cx="358408" cy="1496106"/>
          </a:xfrm>
          <a:prstGeom prst="line">
            <a:avLst/>
          </a:prstGeom>
          <a:ln>
            <a:solidFill>
              <a:srgbClr val="C050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9144000" cy="603250"/>
          </a:xfrm>
        </p:spPr>
        <p:txBody>
          <a:bodyPr/>
          <a:lstStyle/>
          <a:p>
            <a:r>
              <a:rPr lang="en-US" dirty="0" smtClean="0"/>
              <a:t>frameless ALOHA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overview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2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4" grpId="0" animBg="1"/>
      <p:bldP spid="105" grpId="0" animBg="1"/>
      <p:bldP spid="107" grpId="0"/>
      <p:bldP spid="112" grpId="0" animBg="1"/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</a:t>
            </a:r>
            <a:r>
              <a:rPr lang="en-US" dirty="0" smtClean="0"/>
              <a:t>rameless ALOHA </a:t>
            </a:r>
            <a:br>
              <a:rPr lang="en-US" dirty="0" smtClean="0"/>
            </a:br>
            <a:r>
              <a:rPr lang="en-US" dirty="0" smtClean="0">
                <a:solidFill>
                  <a:srgbClr val="808080"/>
                </a:solidFill>
              </a:rPr>
              <a:t>stopping criterion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2226" name="Content Placeholder 6"/>
          <p:cNvSpPr txBox="1">
            <a:spLocks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  <a:buSzPct val="80000"/>
              <a:buFont typeface="Arial" charset="0"/>
              <a:buChar char="•"/>
            </a:pPr>
            <a:endParaRPr lang="en-US" sz="3200">
              <a:solidFill>
                <a:srgbClr val="006CB8"/>
              </a:solidFill>
              <a:latin typeface="Arial"/>
              <a:cs typeface="Arial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rgbClr val="006CB8"/>
              </a:solidFill>
              <a:latin typeface="Arial"/>
              <a:cs typeface="Arial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rgbClr val="006CB8"/>
              </a:solidFill>
              <a:latin typeface="Arial"/>
              <a:cs typeface="Arial"/>
            </a:endParaRPr>
          </a:p>
        </p:txBody>
      </p:sp>
      <p:pic>
        <p:nvPicPr>
          <p:cNvPr id="522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56247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228600" y="19812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smtClean="0">
                <a:solidFill>
                  <a:srgbClr val="594FBF"/>
                </a:solidFill>
                <a:latin typeface="Arial"/>
                <a:cs typeface="Arial"/>
              </a:rPr>
              <a:t>a typical run of frameless ALOHA in terms of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smtClean="0">
                <a:solidFill>
                  <a:srgbClr val="7F7F7F"/>
                </a:solidFill>
                <a:latin typeface="Arial"/>
                <a:cs typeface="Arial"/>
              </a:rPr>
              <a:t>(1) fraction of resolved users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smtClean="0">
                <a:solidFill>
                  <a:srgbClr val="7F7F7F"/>
                </a:solidFill>
                <a:latin typeface="Arial"/>
                <a:cs typeface="Arial"/>
              </a:rPr>
              <a:t>(2) instantaneous throughput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09600" y="5410200"/>
            <a:ext cx="40386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594FB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211A52"/>
                </a:solidFill>
                <a:latin typeface="Arial"/>
                <a:cs typeface="Arial"/>
              </a:rPr>
              <a:t>heuristic stopping criterion: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CC3399"/>
                </a:solidFill>
                <a:latin typeface="Arial"/>
                <a:cs typeface="Arial"/>
              </a:rPr>
              <a:t>fraction of resolved users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4953000" y="5410200"/>
            <a:ext cx="4038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2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6CB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211A52"/>
                </a:solidFill>
                <a:latin typeface="Arial"/>
                <a:cs typeface="Arial"/>
              </a:rPr>
              <a:t>g</a:t>
            </a:r>
            <a:r>
              <a:rPr lang="en-US" dirty="0" smtClean="0">
                <a:solidFill>
                  <a:srgbClr val="211A52"/>
                </a:solidFill>
                <a:latin typeface="Arial"/>
                <a:cs typeface="Arial"/>
              </a:rPr>
              <a:t>enie-aided stopping criterion: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CC3399"/>
                </a:solidFill>
                <a:latin typeface="Arial"/>
                <a:cs typeface="Arial"/>
              </a:rPr>
              <a:t>stop when T is maximal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55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with the </a:t>
            </a:r>
            <a:r>
              <a:rPr lang="en-US" dirty="0" err="1" smtClean="0"/>
              <a:t>rateless</a:t>
            </a:r>
            <a:r>
              <a:rPr lang="en-US" dirty="0" smtClean="0"/>
              <a:t>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</a:t>
            </a:r>
          </a:p>
          <a:p>
            <a:pPr lvl="1"/>
            <a:r>
              <a:rPr lang="en-US" dirty="0" smtClean="0"/>
              <a:t>selection of transmission probabilities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operational</a:t>
            </a:r>
          </a:p>
          <a:p>
            <a:pPr lvl="1"/>
            <a:r>
              <a:rPr lang="en-US" dirty="0" smtClean="0"/>
              <a:t>stopping criterion based on target performance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controlling of the degree distribution</a:t>
            </a:r>
          </a:p>
          <a:p>
            <a:pPr lvl="1"/>
            <a:r>
              <a:rPr lang="en-US" dirty="0" smtClean="0"/>
              <a:t>in the simplest case all the users have the same </a:t>
            </a:r>
            <a:br>
              <a:rPr lang="en-US" dirty="0" smtClean="0"/>
            </a:br>
            <a:r>
              <a:rPr lang="en-US" dirty="0" smtClean="0"/>
              <a:t>transmission probability</a:t>
            </a:r>
          </a:p>
        </p:txBody>
      </p:sp>
    </p:spTree>
    <p:extLst>
      <p:ext uri="{BB962C8B-B14F-4D97-AF65-F5344CB8AC3E}">
        <p14:creationId xmlns:p14="http://schemas.microsoft.com/office/powerpoint/2010/main" val="273117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errorless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users transmit with the same probability distribution</a:t>
            </a:r>
          </a:p>
          <a:p>
            <a:pPr lvl="1"/>
            <a:r>
              <a:rPr lang="en-US" dirty="0"/>
              <a:t>no channel-induced errors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slot access probability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/>
              <a:t>is the average slot degree</a:t>
            </a:r>
          </a:p>
          <a:p>
            <a:endParaRPr lang="en-US" dirty="0"/>
          </a:p>
          <a:p>
            <a:r>
              <a:rPr lang="en-US" sz="3600" dirty="0"/>
              <a:t>objective: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maximize throughput by selecting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designing the termination criterion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765112"/>
              </p:ext>
            </p:extLst>
          </p:nvPr>
        </p:nvGraphicFramePr>
        <p:xfrm>
          <a:off x="3794125" y="2387600"/>
          <a:ext cx="1206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5" name="Equation" r:id="rId3" imgW="482600" imgH="393700" progId="Equation.3">
                  <p:embed/>
                </p:oleObj>
              </mc:Choice>
              <mc:Fallback>
                <p:oleObj name="Equation" r:id="rId3" imgW="48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2387600"/>
                        <a:ext cx="1206500" cy="984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47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of user resolution P</a:t>
            </a:r>
            <a:r>
              <a:rPr lang="en-US" baseline="-25000" dirty="0" smtClean="0"/>
              <a:t>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the number of users N goes to infinity</a:t>
            </a:r>
          </a:p>
          <a:p>
            <a:endParaRPr lang="en-US" dirty="0" smtClean="0"/>
          </a:p>
          <a:p>
            <a:r>
              <a:rPr lang="en-US" dirty="0" smtClean="0"/>
              <a:t>M is the number of elapsed slots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asymptotic throughput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367" y="4000174"/>
            <a:ext cx="2573866" cy="9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intro: massive M2M communication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frameless ALOHA</a:t>
            </a:r>
          </a:p>
          <a:p>
            <a:pPr lvl="1"/>
            <a:r>
              <a:rPr lang="en-US" dirty="0" smtClean="0"/>
              <a:t>random access based on </a:t>
            </a:r>
            <a:r>
              <a:rPr lang="en-US" dirty="0" err="1" smtClean="0"/>
              <a:t>rateless</a:t>
            </a:r>
            <a:r>
              <a:rPr lang="en-US" dirty="0" smtClean="0"/>
              <a:t> codes</a:t>
            </a:r>
          </a:p>
          <a:p>
            <a:pPr lvl="1"/>
            <a:r>
              <a:rPr lang="en-US" dirty="0" smtClean="0"/>
              <a:t>noise and capture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summary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6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the AND-OR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24" y="1067811"/>
            <a:ext cx="6642552" cy="470967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4150" r="7387" b="1500"/>
          <a:stretch>
            <a:fillRect/>
          </a:stretch>
        </p:blipFill>
        <p:spPr bwMode="auto">
          <a:xfrm>
            <a:off x="1352550" y="663575"/>
            <a:ext cx="6767513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non-asymptotic behavior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2399" r="5428" b="2612"/>
          <a:stretch>
            <a:fillRect/>
          </a:stretch>
        </p:blipFill>
        <p:spPr bwMode="auto">
          <a:xfrm>
            <a:off x="1022350" y="714375"/>
            <a:ext cx="6913563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17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termination and throughput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2511150"/>
              </p:ext>
            </p:extLst>
          </p:nvPr>
        </p:nvGraphicFramePr>
        <p:xfrm>
          <a:off x="4648200" y="1600200"/>
          <a:ext cx="4038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blipFill rotWithShape="1">
                      <a:blip r:embed="rId2"/>
                      <a:stretch>
                        <a:fillRect l="-758" t="-8197" r="-401515" b="-62131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blipFill rotWithShape="1">
                      <a:blip r:embed="rId2"/>
                      <a:stretch>
                        <a:fillRect l="-758" t="-110000" r="-401515" b="-531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blipFill rotWithShape="1">
                      <a:blip r:embed="rId2"/>
                      <a:stretch>
                        <a:fillRect l="-758" t="-206557" r="-401515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0.87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blipFill rotWithShape="1">
                      <a:blip r:embed="rId2"/>
                      <a:stretch>
                        <a:fillRect l="-758" t="-306557" r="-401515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0.75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0.76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0.76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0.76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blipFill rotWithShape="1">
                      <a:blip r:embed="rId2"/>
                      <a:stretch>
                        <a:fillRect l="-758" t="-406557" r="-401515" b="-2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0.97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0.95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0.9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0.9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blipFill rotWithShape="1">
                      <a:blip r:embed="rId2"/>
                      <a:stretch>
                        <a:fillRect l="-758" t="-515000" r="-401515" b="-1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2.68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2.83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2.99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3.03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a:txBody>
                  <a:tcPr>
                    <a:blipFill rotWithShape="1">
                      <a:blip r:embed="rId2"/>
                      <a:stretch>
                        <a:fillRect l="-758" t="-604918" r="-401515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0.87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0.89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041401"/>
            <a:ext cx="4292600" cy="3777544"/>
          </a:xfrm>
        </p:spPr>
        <p:txBody>
          <a:bodyPr/>
          <a:lstStyle/>
          <a:p>
            <a:r>
              <a:rPr lang="en-US" sz="2400" dirty="0" smtClean="0"/>
              <a:t>simple </a:t>
            </a:r>
            <a:r>
              <a:rPr lang="en-US" sz="2400" dirty="0" smtClean="0"/>
              <a:t>termination: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CC3399"/>
                </a:solidFill>
              </a:rPr>
              <a:t>stop</a:t>
            </a:r>
            <a:r>
              <a:rPr lang="en-US" sz="2400" dirty="0" smtClean="0"/>
              <a:t> the contention </a:t>
            </a:r>
            <a:br>
              <a:rPr lang="en-US" sz="2400" dirty="0" smtClean="0"/>
            </a:br>
            <a:r>
              <a:rPr lang="en-US" sz="2400" dirty="0" smtClean="0"/>
              <a:t>if </a:t>
            </a:r>
            <a:r>
              <a:rPr lang="en-US" sz="2400" dirty="0" smtClean="0">
                <a:solidFill>
                  <a:srgbClr val="CC3399"/>
                </a:solidFill>
              </a:rPr>
              <a:t>either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CC3399"/>
                </a:solidFill>
              </a:rPr>
              <a:t>true</a:t>
            </a:r>
          </a:p>
          <a:p>
            <a:pPr marL="0" indent="0" algn="ctr">
              <a:buNone/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R</a:t>
            </a:r>
            <a:r>
              <a:rPr lang="en-US" sz="2400" dirty="0" smtClean="0"/>
              <a:t>≥V or T=1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genie-aided (GA)</a:t>
            </a:r>
            <a:br>
              <a:rPr lang="en-US" sz="2400" dirty="0" smtClean="0"/>
            </a:br>
            <a:r>
              <a:rPr lang="en-US" sz="2400" dirty="0" smtClean="0"/>
              <a:t>termination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99143" y="5173134"/>
            <a:ext cx="8450806" cy="9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800">
                <a:solidFill>
                  <a:srgbClr val="003366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4616E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94FBF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66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66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66"/>
                </a:solidFill>
                <a:latin typeface="+mn-lt"/>
              </a:defRPr>
            </a:lvl9pPr>
          </a:lstStyle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highest </a:t>
            </a:r>
            <a:r>
              <a:rPr lang="en-US" sz="2400" dirty="0" smtClean="0"/>
              <a:t>reported throughput </a:t>
            </a:r>
            <a:br>
              <a:rPr lang="en-US" sz="2400" dirty="0" smtClean="0"/>
            </a:br>
            <a:r>
              <a:rPr lang="en-US" sz="2400" dirty="0" smtClean="0"/>
              <a:t>for a </a:t>
            </a:r>
            <a:r>
              <a:rPr lang="en-US" sz="2400" dirty="0" smtClean="0">
                <a:solidFill>
                  <a:srgbClr val="CC3399"/>
                </a:solidFill>
              </a:rPr>
              <a:t>practical</a:t>
            </a:r>
            <a:r>
              <a:rPr lang="en-US" sz="2400" dirty="0" smtClean="0"/>
              <a:t> (low </a:t>
            </a:r>
            <a:r>
              <a:rPr lang="en-US" sz="2400" dirty="0"/>
              <a:t>to </a:t>
            </a:r>
            <a:r>
              <a:rPr lang="en-US" sz="2400" dirty="0" smtClean="0"/>
              <a:t>moderate) </a:t>
            </a:r>
            <a:r>
              <a:rPr lang="en-US" sz="2400" dirty="0"/>
              <a:t>no. of users </a:t>
            </a:r>
            <a:endParaRPr lang="en-US" sz="2400" dirty="0" smtClean="0"/>
          </a:p>
          <a:p>
            <a:pPr marL="0" indent="0">
              <a:buFont typeface="Wingdings" charset="2"/>
              <a:buNone/>
            </a:pPr>
            <a:endParaRPr lang="en-US" sz="2400" dirty="0" smtClean="0"/>
          </a:p>
          <a:p>
            <a:pPr marL="0" indent="0">
              <a:buFont typeface="Wingdings" charset="2"/>
              <a:buNone/>
            </a:pPr>
            <a:endParaRPr lang="en-US" sz="2400" dirty="0" smtClean="0"/>
          </a:p>
          <a:p>
            <a:pPr marL="0" indent="0">
              <a:buFont typeface="Wingdings" charset="2"/>
              <a:buNone/>
            </a:pPr>
            <a:endParaRPr lang="en-US" sz="2400" dirty="0" smtClean="0"/>
          </a:p>
          <a:p>
            <a:pPr marL="0" indent="0">
              <a:buFont typeface="Wingdings" charset="2"/>
              <a:buNone/>
            </a:pPr>
            <a:endParaRPr lang="en-US" sz="2400" dirty="0" smtClean="0"/>
          </a:p>
          <a:p>
            <a:pPr marL="0" indent="0">
              <a:buFont typeface="Wingdings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976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rateless</a:t>
            </a:r>
            <a:r>
              <a:rPr lang="en-US" dirty="0" smtClean="0"/>
              <a:t> structure provides an elegant framework</a:t>
            </a:r>
            <a:br>
              <a:rPr lang="en-US" dirty="0" smtClean="0"/>
            </a:br>
            <a:r>
              <a:rPr lang="en-US" dirty="0" smtClean="0"/>
              <a:t>to compute the </a:t>
            </a:r>
            <a:r>
              <a:rPr lang="en-US" sz="2800" b="1" dirty="0" smtClean="0"/>
              <a:t>average delay </a:t>
            </a:r>
            <a:r>
              <a:rPr lang="en-US" dirty="0" smtClean="0"/>
              <a:t>of the </a:t>
            </a:r>
            <a:r>
              <a:rPr lang="en-US" sz="2800" b="1" dirty="0" smtClean="0"/>
              <a:t>resolved</a:t>
            </a:r>
            <a:r>
              <a:rPr lang="en-US" dirty="0" smtClean="0"/>
              <a:t> users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average delay as a function of </a:t>
            </a:r>
            <a:br>
              <a:rPr lang="en-US" dirty="0" smtClean="0"/>
            </a:br>
            <a:r>
              <a:rPr lang="en-US" dirty="0" smtClean="0"/>
              <a:t>the total number of contention slots </a:t>
            </a:r>
            <a:r>
              <a:rPr lang="en-US" i="1" dirty="0" smtClean="0"/>
              <a:t>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the probability that a user is resolved after </a:t>
            </a:r>
            <a:r>
              <a:rPr lang="en-US" i="1" dirty="0" smtClean="0">
                <a:solidFill>
                  <a:srgbClr val="CC3399"/>
                </a:solidFill>
              </a:rPr>
              <a:t>m</a:t>
            </a:r>
            <a:r>
              <a:rPr lang="en-US" dirty="0" smtClean="0"/>
              <a:t> slots is </a:t>
            </a:r>
            <a:r>
              <a:rPr lang="en-US" i="1" dirty="0" smtClean="0">
                <a:solidFill>
                  <a:srgbClr val="CC3399"/>
                </a:solidFill>
              </a:rPr>
              <a:t>p(m)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33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53374" y="3319187"/>
            <a:ext cx="5232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average delay example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lot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access probability </a:t>
            </a: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optimized for throughput maximization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asymptotic analysis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observations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verage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delay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shifted towards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 end of the contention period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most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of the users get resolved close to the end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typical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for the iterative belief-propagation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NB: we have not optimized the protocol for </a:t>
            </a:r>
            <a:br>
              <a:rPr lang="en-US" dirty="0" smtClean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delay minimization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000805"/>
              </p:ext>
            </p:extLst>
          </p:nvPr>
        </p:nvGraphicFramePr>
        <p:xfrm>
          <a:off x="3528636" y="2419936"/>
          <a:ext cx="4876800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p(M)</a:t>
                      </a:r>
                      <a:endParaRPr lang="en-US" sz="1800" i="1" dirty="0">
                        <a:solidFill>
                          <a:srgbClr val="003366"/>
                        </a:solidFill>
                        <a:latin typeface="Arial"/>
                        <a:cs typeface="Arial"/>
                      </a:endParaRPr>
                    </a:p>
                  </a:txBody>
                  <a:tcPr marT="45700" marB="4570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lang="en-US" sz="1800" i="1" dirty="0">
                        <a:solidFill>
                          <a:srgbClr val="003366"/>
                        </a:solidFill>
                        <a:latin typeface="Arial"/>
                        <a:cs typeface="Arial"/>
                      </a:endParaRPr>
                    </a:p>
                  </a:txBody>
                  <a:tcPr marT="45700" marB="4570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M/N</a:t>
                      </a:r>
                      <a:endParaRPr lang="en-US" sz="1800" i="1" dirty="0">
                        <a:solidFill>
                          <a:srgbClr val="003366"/>
                        </a:solidFill>
                        <a:latin typeface="Arial"/>
                        <a:cs typeface="Arial"/>
                      </a:endParaRPr>
                    </a:p>
                  </a:txBody>
                  <a:tcPr marT="45700" marB="4570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D(M)/N</a:t>
                      </a:r>
                      <a:endParaRPr lang="en-US" sz="1800" i="1" dirty="0">
                        <a:solidFill>
                          <a:srgbClr val="003366"/>
                        </a:solidFill>
                        <a:latin typeface="Arial"/>
                        <a:cs typeface="Arial"/>
                      </a:endParaRPr>
                    </a:p>
                  </a:txBody>
                  <a:tcPr marT="45700" marB="45700">
                    <a:solidFill>
                      <a:srgbClr val="8EB4E3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0.928193</a:t>
                      </a:r>
                      <a:endParaRPr lang="en-US" sz="1800" b="0" dirty="0">
                        <a:solidFill>
                          <a:srgbClr val="003366"/>
                        </a:solidFill>
                        <a:latin typeface="Arial"/>
                        <a:cs typeface="Arial"/>
                      </a:endParaRPr>
                    </a:p>
                  </a:txBody>
                  <a:tcPr marT="45700" marB="4570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0.874474</a:t>
                      </a:r>
                      <a:endParaRPr lang="en-US" sz="1800" b="0" dirty="0">
                        <a:solidFill>
                          <a:srgbClr val="003366"/>
                        </a:solidFill>
                        <a:latin typeface="Arial"/>
                        <a:cs typeface="Arial"/>
                      </a:endParaRPr>
                    </a:p>
                  </a:txBody>
                  <a:tcPr marT="45700" marB="4570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1.06145</a:t>
                      </a:r>
                      <a:endParaRPr lang="en-US" sz="1800" b="0" dirty="0">
                        <a:solidFill>
                          <a:srgbClr val="003366"/>
                        </a:solidFill>
                        <a:latin typeface="Arial"/>
                        <a:cs typeface="Arial"/>
                      </a:endParaRPr>
                    </a:p>
                  </a:txBody>
                  <a:tcPr marT="45700" marB="45700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0.928031</a:t>
                      </a:r>
                    </a:p>
                  </a:txBody>
                  <a:tcPr marT="45700" marB="45700"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560" y="951756"/>
            <a:ext cx="1130642" cy="615202"/>
          </a:xfrm>
          <a:prstGeom prst="rect">
            <a:avLst/>
          </a:prstGeom>
          <a:solidFill>
            <a:srgbClr val="8EB4E3"/>
          </a:solidFill>
        </p:spPr>
      </p:pic>
    </p:spTree>
    <p:extLst>
      <p:ext uri="{BB962C8B-B14F-4D97-AF65-F5344CB8AC3E}">
        <p14:creationId xmlns:p14="http://schemas.microsoft.com/office/powerpoint/2010/main" val="336801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–induced errors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 in the noise</a:t>
            </a:r>
          </a:p>
          <a:p>
            <a:r>
              <a:rPr lang="en-US" dirty="0" smtClean="0"/>
              <a:t>the link of each individual user has a different SNR</a:t>
            </a:r>
          </a:p>
          <a:p>
            <a:endParaRPr lang="en-US" dirty="0" smtClean="0"/>
          </a:p>
          <a:p>
            <a:r>
              <a:rPr lang="en-US" dirty="0" smtClean="0"/>
              <a:t>received signal in a slot</a:t>
            </a:r>
          </a:p>
          <a:p>
            <a:endParaRPr lang="en-US" dirty="0"/>
          </a:p>
          <a:p>
            <a:r>
              <a:rPr lang="en-US" dirty="0" smtClean="0"/>
              <a:t>example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if user 2 is resolved elsewhere and cancelled by SIC, </a:t>
            </a:r>
            <a:br>
              <a:rPr lang="en-US" dirty="0" smtClean="0"/>
            </a:br>
            <a:r>
              <a:rPr lang="en-US" dirty="0" smtClean="0"/>
              <a:t>the probability that </a:t>
            </a:r>
            <a:r>
              <a:rPr lang="en-US" sz="2400" dirty="0" smtClean="0">
                <a:solidFill>
                  <a:srgbClr val="CC3399"/>
                </a:solidFill>
              </a:rPr>
              <a:t>slot j is useful </a:t>
            </a:r>
            <a:r>
              <a:rPr lang="en-US" dirty="0" smtClean="0"/>
              <a:t>is high</a:t>
            </a:r>
          </a:p>
          <a:p>
            <a:pPr lvl="1"/>
            <a:r>
              <a:rPr lang="en-US" dirty="0" smtClean="0"/>
              <a:t>situation opposite when user 1 removed by SIC, </a:t>
            </a:r>
            <a:br>
              <a:rPr lang="en-US" dirty="0" smtClean="0"/>
            </a:br>
            <a:r>
              <a:rPr lang="en-US" sz="2400" dirty="0" smtClean="0">
                <a:solidFill>
                  <a:srgbClr val="CC3399"/>
                </a:solidFill>
              </a:rPr>
              <a:t>slot j less likely useful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448968"/>
              </p:ext>
            </p:extLst>
          </p:nvPr>
        </p:nvGraphicFramePr>
        <p:xfrm>
          <a:off x="4000500" y="2028825"/>
          <a:ext cx="2571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4" name="Equation" r:id="rId3" imgW="1028700" imgH="457200" progId="Equation.3">
                  <p:embed/>
                </p:oleObj>
              </mc:Choice>
              <mc:Fallback>
                <p:oleObj name="Equation" r:id="rId3" imgW="1028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028825"/>
                        <a:ext cx="2571750" cy="114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13892"/>
              </p:ext>
            </p:extLst>
          </p:nvPr>
        </p:nvGraphicFramePr>
        <p:xfrm>
          <a:off x="1962150" y="3894138"/>
          <a:ext cx="3143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5" name="Equation" r:id="rId5" imgW="1257300" imgH="228600" progId="Equation.3">
                  <p:embed/>
                </p:oleObj>
              </mc:Choice>
              <mc:Fallback>
                <p:oleObj name="Equation" r:id="rId5" imgW="1257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3894138"/>
                        <a:ext cx="3143250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60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capture effect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gives rise to </a:t>
            </a:r>
            <a:r>
              <a:rPr lang="en-US" sz="2800" dirty="0" smtClean="0">
                <a:latin typeface="Arial" charset="0"/>
                <a:cs typeface="Arial" charset="0"/>
              </a:rPr>
              <a:t>intra-slot SIC </a:t>
            </a:r>
            <a:r>
              <a:rPr lang="en-US" dirty="0" smtClean="0">
                <a:latin typeface="Arial" charset="0"/>
                <a:cs typeface="Arial" charset="0"/>
              </a:rPr>
              <a:t>in addition to </a:t>
            </a:r>
            <a:r>
              <a:rPr lang="en-US" sz="2800" dirty="0" smtClean="0">
                <a:latin typeface="Arial" charset="0"/>
                <a:cs typeface="Arial" charset="0"/>
              </a:rPr>
              <a:t>inter-slot SIC 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sz="1000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typical </a:t>
            </a:r>
            <a:r>
              <a:rPr lang="en-US" dirty="0" smtClean="0">
                <a:latin typeface="Arial" charset="0"/>
                <a:cs typeface="Arial" charset="0"/>
              </a:rPr>
              <a:t>model for the decoding process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35371" y="3134766"/>
            <a:ext cx="23629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received </a:t>
            </a:r>
            <a:r>
              <a:rPr lang="en-US" dirty="0">
                <a:latin typeface="Arial" charset="0"/>
                <a:cs typeface="Arial" charset="0"/>
              </a:rPr>
              <a:t>power </a:t>
            </a:r>
            <a:r>
              <a:rPr lang="en-US" dirty="0" smtClean="0">
                <a:latin typeface="Arial" charset="0"/>
                <a:cs typeface="Arial" charset="0"/>
              </a:rPr>
              <a:t>of user </a:t>
            </a:r>
            <a:r>
              <a:rPr lang="en-US" dirty="0" err="1" smtClean="0">
                <a:latin typeface="Arial" charset="0"/>
                <a:cs typeface="Arial" charset="0"/>
              </a:rPr>
              <a:t>i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018303" y="4436857"/>
            <a:ext cx="1291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noise </a:t>
            </a:r>
            <a:r>
              <a:rPr lang="en-US" dirty="0">
                <a:latin typeface="Arial" charset="0"/>
                <a:cs typeface="Arial" charset="0"/>
              </a:rPr>
              <a:t>power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862056" y="4965019"/>
            <a:ext cx="3411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Received power of interfering users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7245474" y="3075986"/>
            <a:ext cx="17701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capture </a:t>
            </a:r>
            <a:r>
              <a:rPr lang="en-US" dirty="0">
                <a:latin typeface="Arial" charset="0"/>
                <a:cs typeface="Arial" charset="0"/>
              </a:rPr>
              <a:t>threshold</a:t>
            </a:r>
          </a:p>
        </p:txBody>
      </p:sp>
      <p:cxnSp>
        <p:nvCxnSpPr>
          <p:cNvPr id="11272" name="Straight Arrow Connector 8"/>
          <p:cNvCxnSpPr>
            <a:cxnSpLocks noChangeShapeType="1"/>
            <a:stCxn id="11268" idx="3"/>
          </p:cNvCxnSpPr>
          <p:nvPr/>
        </p:nvCxnSpPr>
        <p:spPr bwMode="auto">
          <a:xfrm>
            <a:off x="3198317" y="3304043"/>
            <a:ext cx="1042082" cy="55186"/>
          </a:xfrm>
          <a:prstGeom prst="straightConnector1">
            <a:avLst/>
          </a:prstGeom>
          <a:noFill/>
          <a:ln w="9525">
            <a:solidFill>
              <a:srgbClr val="003366"/>
            </a:solidFill>
            <a:round/>
            <a:headEnd/>
            <a:tailEnd type="arrow" w="med" len="med"/>
          </a:ln>
        </p:spPr>
      </p:cxnSp>
      <p:cxnSp>
        <p:nvCxnSpPr>
          <p:cNvPr id="11273" name="Straight Arrow Connector 11"/>
          <p:cNvCxnSpPr>
            <a:cxnSpLocks noChangeShapeType="1"/>
            <a:stCxn id="11269" idx="3"/>
          </p:cNvCxnSpPr>
          <p:nvPr/>
        </p:nvCxnSpPr>
        <p:spPr bwMode="auto">
          <a:xfrm flipV="1">
            <a:off x="2309341" y="4240003"/>
            <a:ext cx="1029717" cy="366131"/>
          </a:xfrm>
          <a:prstGeom prst="straightConnector1">
            <a:avLst/>
          </a:prstGeom>
          <a:noFill/>
          <a:ln w="9525">
            <a:solidFill>
              <a:srgbClr val="003366"/>
            </a:solidFill>
            <a:round/>
            <a:headEnd/>
            <a:tailEnd type="arrow" w="med" len="med"/>
          </a:ln>
        </p:spPr>
      </p:cxnSp>
      <p:cxnSp>
        <p:nvCxnSpPr>
          <p:cNvPr id="11274" name="Straight Arrow Connector 13"/>
          <p:cNvCxnSpPr>
            <a:cxnSpLocks noChangeShapeType="1"/>
            <a:stCxn id="11270" idx="0"/>
          </p:cNvCxnSpPr>
          <p:nvPr/>
        </p:nvCxnSpPr>
        <p:spPr bwMode="auto">
          <a:xfrm flipH="1" flipV="1">
            <a:off x="5182710" y="4342419"/>
            <a:ext cx="385115" cy="622600"/>
          </a:xfrm>
          <a:prstGeom prst="straightConnector1">
            <a:avLst/>
          </a:prstGeom>
          <a:noFill/>
          <a:ln w="9525">
            <a:solidFill>
              <a:srgbClr val="003366"/>
            </a:solidFill>
            <a:round/>
            <a:headEnd/>
            <a:tailEnd type="arrow" w="med" len="med"/>
          </a:ln>
        </p:spPr>
      </p:cxnSp>
      <p:cxnSp>
        <p:nvCxnSpPr>
          <p:cNvPr id="11275" name="Straight Arrow Connector 15"/>
          <p:cNvCxnSpPr>
            <a:cxnSpLocks noChangeShapeType="1"/>
            <a:stCxn id="11271" idx="1"/>
          </p:cNvCxnSpPr>
          <p:nvPr/>
        </p:nvCxnSpPr>
        <p:spPr bwMode="auto">
          <a:xfrm flipH="1">
            <a:off x="6514236" y="3245263"/>
            <a:ext cx="731238" cy="390488"/>
          </a:xfrm>
          <a:prstGeom prst="straightConnector1">
            <a:avLst/>
          </a:prstGeom>
          <a:noFill/>
          <a:ln w="9525">
            <a:solidFill>
              <a:srgbClr val="003366"/>
            </a:solidFill>
            <a:round/>
            <a:headEnd/>
            <a:tailEnd type="arrow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88" y="3226196"/>
            <a:ext cx="3187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2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capture effect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000" dirty="0"/>
              <a:t>t</a:t>
            </a:r>
            <a:r>
              <a:rPr lang="en-US" sz="2000" dirty="0" smtClean="0"/>
              <a:t>he capture effect boost the SIC</a:t>
            </a:r>
            <a:endParaRPr lang="en-US" sz="2000" dirty="0"/>
          </a:p>
          <a:p>
            <a:pPr>
              <a:buFont typeface="Wingdings" charset="2"/>
              <a:buChar char="§"/>
              <a:defRPr/>
            </a:pPr>
            <a:endParaRPr lang="en-US" dirty="0" smtClean="0"/>
          </a:p>
          <a:p>
            <a:pPr>
              <a:buFont typeface="Wingdings" charset="2"/>
              <a:buChar char="§"/>
              <a:defRPr/>
            </a:pPr>
            <a:endParaRPr lang="en-US" dirty="0"/>
          </a:p>
          <a:p>
            <a:pPr>
              <a:buFont typeface="Wingdings" charset="2"/>
              <a:buChar char="§"/>
              <a:defRPr/>
            </a:pPr>
            <a:endParaRPr lang="en-US" dirty="0" smtClean="0"/>
          </a:p>
          <a:p>
            <a:pPr>
              <a:buFont typeface="Wingdings" charset="2"/>
              <a:buChar char="§"/>
              <a:defRPr/>
            </a:pPr>
            <a:endParaRPr lang="en-US" dirty="0"/>
          </a:p>
          <a:p>
            <a:pPr>
              <a:buFont typeface="Wingdings" charset="2"/>
              <a:buChar char="§"/>
              <a:defRPr/>
            </a:pPr>
            <a:endParaRPr lang="en-US" dirty="0" smtClean="0"/>
          </a:p>
          <a:p>
            <a:pPr>
              <a:buFont typeface="Wingdings" charset="2"/>
              <a:buChar char="§"/>
              <a:defRPr/>
            </a:pPr>
            <a:endParaRPr lang="en-US" dirty="0"/>
          </a:p>
          <a:p>
            <a:pPr marL="0" indent="0">
              <a:buFont typeface="Wingdings" charset="2"/>
              <a:buNone/>
              <a:defRPr/>
            </a:pPr>
            <a:endParaRPr lang="en-US" sz="1800" dirty="0"/>
          </a:p>
          <a:p>
            <a:pPr>
              <a:buFont typeface="Wingdings" charset="2"/>
              <a:buChar char="§"/>
              <a:defRPr/>
            </a:pPr>
            <a:r>
              <a:rPr lang="en-US" sz="2000" dirty="0" smtClean="0"/>
              <a:t>capture can occur anew after </a:t>
            </a:r>
            <a:br>
              <a:rPr lang="en-US" sz="2000" dirty="0" smtClean="0"/>
            </a:br>
            <a:r>
              <a:rPr lang="en-US" sz="2000" dirty="0" smtClean="0"/>
              <a:t>every removal of a colliding transmission from the slot</a:t>
            </a:r>
          </a:p>
          <a:p>
            <a:pPr lvl="1">
              <a:defRPr/>
            </a:pPr>
            <a:r>
              <a:rPr lang="en-US" sz="1800" dirty="0" smtClean="0"/>
              <a:t>asymptotic analysis significantly complicated</a:t>
            </a:r>
          </a:p>
          <a:p>
            <a:pPr lvl="1">
              <a:defRPr/>
            </a:pPr>
            <a:endParaRPr lang="en-US" dirty="0"/>
          </a:p>
          <a:p>
            <a:pPr>
              <a:buFont typeface="Wingdings" charset="2"/>
              <a:buChar char="§"/>
              <a:defRPr/>
            </a:pPr>
            <a:endParaRPr lang="en-US" dirty="0"/>
          </a:p>
          <a:p>
            <a:pPr>
              <a:buFont typeface="Wingdings" charset="2"/>
              <a:buChar char="§"/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-5400000">
            <a:off x="2174082" y="1634331"/>
            <a:ext cx="247650" cy="236537"/>
          </a:xfrm>
          <a:prstGeom prst="rect">
            <a:avLst/>
          </a:prstGeom>
          <a:solidFill>
            <a:srgbClr val="77933C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71600" y="3370263"/>
            <a:ext cx="330200" cy="3159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952625" y="3370263"/>
            <a:ext cx="330200" cy="3159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533650" y="3370263"/>
            <a:ext cx="330200" cy="315912"/>
          </a:xfrm>
          <a:prstGeom prst="ellipse">
            <a:avLst/>
          </a:prstGeom>
          <a:solidFill>
            <a:srgbClr val="8EB4E3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114675" y="3370263"/>
            <a:ext cx="330200" cy="3159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23" name="Straight Connector 22"/>
          <p:cNvCxnSpPr>
            <a:cxnSpLocks noChangeShapeType="1"/>
            <a:stCxn id="16" idx="0"/>
          </p:cNvCxnSpPr>
          <p:nvPr/>
        </p:nvCxnSpPr>
        <p:spPr bwMode="auto">
          <a:xfrm flipH="1" flipV="1">
            <a:off x="2416175" y="1876425"/>
            <a:ext cx="863600" cy="1493838"/>
          </a:xfrm>
          <a:prstGeom prst="line">
            <a:avLst/>
          </a:prstGeom>
          <a:noFill/>
          <a:ln w="19050">
            <a:solidFill>
              <a:srgbClr val="211A52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124200" y="3381375"/>
            <a:ext cx="330200" cy="315913"/>
          </a:xfrm>
          <a:prstGeom prst="ellipse">
            <a:avLst/>
          </a:prstGeom>
          <a:solidFill>
            <a:srgbClr val="211A52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371600" y="3381375"/>
            <a:ext cx="330200" cy="315913"/>
          </a:xfrm>
          <a:prstGeom prst="ellipse">
            <a:avLst/>
          </a:prstGeom>
          <a:solidFill>
            <a:srgbClr val="211A52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27" name="Straight Connector 26"/>
          <p:cNvCxnSpPr>
            <a:cxnSpLocks noChangeShapeType="1"/>
            <a:stCxn id="26" idx="0"/>
          </p:cNvCxnSpPr>
          <p:nvPr/>
        </p:nvCxnSpPr>
        <p:spPr bwMode="auto">
          <a:xfrm flipV="1">
            <a:off x="1536700" y="1871663"/>
            <a:ext cx="642938" cy="1509712"/>
          </a:xfrm>
          <a:prstGeom prst="line">
            <a:avLst/>
          </a:prstGeom>
          <a:noFill/>
          <a:ln w="19050">
            <a:solidFill>
              <a:srgbClr val="211A52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flipV="1">
            <a:off x="2073275" y="1887538"/>
            <a:ext cx="179388" cy="1493837"/>
          </a:xfrm>
          <a:prstGeom prst="line">
            <a:avLst/>
          </a:prstGeom>
          <a:noFill/>
          <a:ln w="19050">
            <a:solidFill>
              <a:srgbClr val="211A52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955800" y="3381375"/>
            <a:ext cx="330200" cy="315913"/>
          </a:xfrm>
          <a:prstGeom prst="ellipse">
            <a:avLst/>
          </a:prstGeom>
          <a:solidFill>
            <a:srgbClr val="211A52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30" name="Straight Connector 29"/>
          <p:cNvCxnSpPr>
            <a:cxnSpLocks noChangeShapeType="1"/>
            <a:stCxn id="15" idx="0"/>
            <a:endCxn id="4" idx="1"/>
          </p:cNvCxnSpPr>
          <p:nvPr/>
        </p:nvCxnSpPr>
        <p:spPr bwMode="auto">
          <a:xfrm flipH="1" flipV="1">
            <a:off x="2297113" y="1876425"/>
            <a:ext cx="401637" cy="14938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Rectangle 56"/>
          <p:cNvSpPr>
            <a:spLocks noChangeArrowheads="1"/>
          </p:cNvSpPr>
          <p:nvPr/>
        </p:nvSpPr>
        <p:spPr bwMode="auto">
          <a:xfrm rot="-5400000">
            <a:off x="5355432" y="1580356"/>
            <a:ext cx="247650" cy="236537"/>
          </a:xfrm>
          <a:prstGeom prst="rect">
            <a:avLst/>
          </a:prstGeom>
          <a:solidFill>
            <a:srgbClr val="77933C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4552950" y="3316288"/>
            <a:ext cx="330200" cy="3159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133975" y="3316288"/>
            <a:ext cx="330200" cy="3159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5715000" y="3316288"/>
            <a:ext cx="330200" cy="315912"/>
          </a:xfrm>
          <a:prstGeom prst="ellipse">
            <a:avLst/>
          </a:prstGeom>
          <a:solidFill>
            <a:srgbClr val="8EB4E3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6296025" y="3316288"/>
            <a:ext cx="330200" cy="3159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63" name="Straight Connector 62"/>
          <p:cNvCxnSpPr>
            <a:cxnSpLocks noChangeShapeType="1"/>
            <a:stCxn id="62" idx="0"/>
          </p:cNvCxnSpPr>
          <p:nvPr/>
        </p:nvCxnSpPr>
        <p:spPr bwMode="auto">
          <a:xfrm flipH="1" flipV="1">
            <a:off x="5597525" y="1822450"/>
            <a:ext cx="863600" cy="1493838"/>
          </a:xfrm>
          <a:prstGeom prst="line">
            <a:avLst/>
          </a:prstGeom>
          <a:noFill/>
          <a:ln w="19050">
            <a:solidFill>
              <a:srgbClr val="211A52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6305550" y="3327400"/>
            <a:ext cx="330200" cy="315913"/>
          </a:xfrm>
          <a:prstGeom prst="ellipse">
            <a:avLst/>
          </a:prstGeom>
          <a:solidFill>
            <a:srgbClr val="211A52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4552950" y="3327400"/>
            <a:ext cx="330200" cy="315913"/>
          </a:xfrm>
          <a:prstGeom prst="ellipse">
            <a:avLst/>
          </a:prstGeom>
          <a:solidFill>
            <a:srgbClr val="8EB4E3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66" name="Straight Connector 65"/>
          <p:cNvCxnSpPr>
            <a:cxnSpLocks noChangeShapeType="1"/>
            <a:stCxn id="65" idx="0"/>
          </p:cNvCxnSpPr>
          <p:nvPr/>
        </p:nvCxnSpPr>
        <p:spPr bwMode="auto">
          <a:xfrm flipV="1">
            <a:off x="4718050" y="1819275"/>
            <a:ext cx="642938" cy="1508125"/>
          </a:xfrm>
          <a:prstGeom prst="line">
            <a:avLst/>
          </a:prstGeom>
          <a:noFill/>
          <a:ln w="19050">
            <a:solidFill>
              <a:srgbClr val="4F81BD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 flipV="1">
            <a:off x="5267325" y="1825625"/>
            <a:ext cx="179388" cy="1493838"/>
          </a:xfrm>
          <a:prstGeom prst="line">
            <a:avLst/>
          </a:prstGeom>
          <a:noFill/>
          <a:ln w="19050">
            <a:solidFill>
              <a:srgbClr val="4F81BD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5137150" y="3327400"/>
            <a:ext cx="330200" cy="315913"/>
          </a:xfrm>
          <a:prstGeom prst="ellipse">
            <a:avLst/>
          </a:prstGeom>
          <a:solidFill>
            <a:srgbClr val="8EB4E3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69" name="Straight Connector 68"/>
          <p:cNvCxnSpPr>
            <a:cxnSpLocks noChangeShapeType="1"/>
            <a:stCxn id="61" idx="0"/>
            <a:endCxn id="57" idx="1"/>
          </p:cNvCxnSpPr>
          <p:nvPr/>
        </p:nvCxnSpPr>
        <p:spPr bwMode="auto">
          <a:xfrm flipH="1" flipV="1">
            <a:off x="5478463" y="1822450"/>
            <a:ext cx="401637" cy="14938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7" name="TextBox 82"/>
          <p:cNvSpPr txBox="1">
            <a:spLocks noChangeArrowheads="1"/>
          </p:cNvSpPr>
          <p:nvPr/>
        </p:nvSpPr>
        <p:spPr bwMode="auto">
          <a:xfrm>
            <a:off x="1561464" y="3933825"/>
            <a:ext cx="17094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no </a:t>
            </a:r>
            <a:r>
              <a:rPr lang="en-US" dirty="0">
                <a:latin typeface="Arial" charset="0"/>
                <a:cs typeface="Arial" charset="0"/>
              </a:rPr>
              <a:t>capture effect</a:t>
            </a:r>
          </a:p>
        </p:txBody>
      </p:sp>
      <p:sp>
        <p:nvSpPr>
          <p:cNvPr id="12318" name="TextBox 83"/>
          <p:cNvSpPr txBox="1">
            <a:spLocks noChangeArrowheads="1"/>
          </p:cNvSpPr>
          <p:nvPr/>
        </p:nvSpPr>
        <p:spPr bwMode="auto">
          <a:xfrm>
            <a:off x="4907055" y="3933649"/>
            <a:ext cx="1846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with </a:t>
            </a:r>
            <a:r>
              <a:rPr lang="en-US" dirty="0">
                <a:latin typeface="Arial" charset="0"/>
                <a:cs typeface="Arial" charset="0"/>
              </a:rPr>
              <a:t>capture effect</a:t>
            </a:r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2533650" y="3372267"/>
            <a:ext cx="330200" cy="315913"/>
          </a:xfrm>
          <a:prstGeom prst="ellipse">
            <a:avLst/>
          </a:prstGeom>
          <a:solidFill>
            <a:srgbClr val="211A52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5715000" y="3328534"/>
            <a:ext cx="330200" cy="315913"/>
          </a:xfrm>
          <a:prstGeom prst="ellipse">
            <a:avLst/>
          </a:prstGeom>
          <a:solidFill>
            <a:srgbClr val="211A52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937500" y="1332442"/>
            <a:ext cx="330200" cy="315913"/>
          </a:xfrm>
          <a:prstGeom prst="ellipse">
            <a:avLst/>
          </a:prstGeom>
          <a:solidFill>
            <a:srgbClr val="8EB4E3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4" name="TextBox 82"/>
          <p:cNvSpPr txBox="1">
            <a:spLocks noChangeArrowheads="1"/>
          </p:cNvSpPr>
          <p:nvPr/>
        </p:nvSpPr>
        <p:spPr bwMode="auto">
          <a:xfrm>
            <a:off x="7262719" y="1666169"/>
            <a:ext cx="16466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unresolved user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937500" y="2454275"/>
            <a:ext cx="330200" cy="315913"/>
          </a:xfrm>
          <a:prstGeom prst="ellipse">
            <a:avLst/>
          </a:prstGeom>
          <a:solidFill>
            <a:srgbClr val="211A52"/>
          </a:solidFill>
          <a:ln w="2540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6" name="TextBox 82"/>
          <p:cNvSpPr txBox="1">
            <a:spLocks noChangeArrowheads="1"/>
          </p:cNvSpPr>
          <p:nvPr/>
        </p:nvSpPr>
        <p:spPr bwMode="auto">
          <a:xfrm>
            <a:off x="7377834" y="2788002"/>
            <a:ext cx="14163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resolved user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capture </a:t>
            </a:r>
            <a:r>
              <a:rPr lang="en-US" dirty="0" smtClean="0">
                <a:latin typeface="Arial" charset="0"/>
                <a:cs typeface="Arial" charset="0"/>
              </a:rPr>
              <a:t>effect: example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narrowband system, valid for </a:t>
            </a:r>
            <a:r>
              <a:rPr lang="en-US" dirty="0" smtClean="0">
                <a:latin typeface="Arial" charset="0"/>
                <a:cs typeface="Arial" charset="0"/>
              </a:rPr>
              <a:t>M2M:</a:t>
            </a:r>
            <a:endParaRPr 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1000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Rayleigh fading</a:t>
            </a:r>
            <a:endParaRPr lang="en-US" dirty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err="1" smtClean="0">
                <a:latin typeface="Arial" charset="0"/>
                <a:cs typeface="Arial" charset="0"/>
              </a:rPr>
              <a:t>pdf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of SNR </a:t>
            </a:r>
            <a:r>
              <a:rPr lang="en-US" dirty="0" smtClean="0">
                <a:latin typeface="Arial" charset="0"/>
                <a:cs typeface="Arial" charset="0"/>
              </a:rPr>
              <a:t>for </a:t>
            </a:r>
            <a:r>
              <a:rPr lang="en-US" dirty="0" smtClean="0">
                <a:solidFill>
                  <a:srgbClr val="CC3399"/>
                </a:solidFill>
                <a:latin typeface="Arial" charset="0"/>
                <a:cs typeface="Arial" charset="0"/>
              </a:rPr>
              <a:t>user </a:t>
            </a:r>
            <a:r>
              <a:rPr lang="en-US" dirty="0" err="1" smtClean="0">
                <a:solidFill>
                  <a:srgbClr val="CC3399"/>
                </a:solidFill>
                <a:latin typeface="Arial" charset="0"/>
                <a:cs typeface="Arial" charset="0"/>
              </a:rPr>
              <a:t>i</a:t>
            </a:r>
            <a:r>
              <a:rPr lang="en-US" dirty="0" smtClean="0">
                <a:solidFill>
                  <a:srgbClr val="CC3399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at </a:t>
            </a:r>
            <a:r>
              <a:rPr lang="en-US" dirty="0">
                <a:latin typeface="Arial" charset="0"/>
                <a:cs typeface="Arial" charset="0"/>
              </a:rPr>
              <a:t>the </a:t>
            </a:r>
            <a:r>
              <a:rPr lang="en-US" dirty="0" smtClean="0">
                <a:latin typeface="Arial" charset="0"/>
                <a:cs typeface="Arial" charset="0"/>
              </a:rPr>
              <a:t>receiver</a:t>
            </a:r>
            <a:endParaRPr lang="en-US" dirty="0">
              <a:latin typeface="Arial" charset="0"/>
              <a:cs typeface="Arial" charset="0"/>
            </a:endParaRPr>
          </a:p>
          <a:p>
            <a:pPr algn="ctr">
              <a:buFont typeface="Wingdings" charset="0"/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long-term power control and</a:t>
            </a:r>
            <a:br>
              <a:rPr lang="en-US" dirty="0" smtClean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same expected SNR for every user</a:t>
            </a:r>
          </a:p>
          <a:p>
            <a:endParaRPr lang="en-US" sz="10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67" y="1102078"/>
            <a:ext cx="990600" cy="393700"/>
          </a:xfrm>
          <a:prstGeom prst="rect">
            <a:avLst/>
          </a:prstGeom>
          <a:solidFill>
            <a:srgbClr val="8EB4E3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67" y="2245077"/>
            <a:ext cx="3048000" cy="1028700"/>
          </a:xfrm>
          <a:prstGeom prst="rect">
            <a:avLst/>
          </a:prstGeom>
          <a:solidFill>
            <a:srgbClr val="8EB4E3"/>
          </a:solidFill>
        </p:spPr>
      </p:pic>
    </p:spTree>
    <p:extLst>
      <p:ext uri="{BB962C8B-B14F-4D97-AF65-F5344CB8AC3E}">
        <p14:creationId xmlns:p14="http://schemas.microsoft.com/office/powerpoint/2010/main" val="346541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asymptotic analysis (1)</a:t>
            </a: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939800"/>
            <a:ext cx="7362825" cy="5145088"/>
          </a:xfrm>
        </p:spPr>
      </p:pic>
    </p:spTree>
    <p:extLst>
      <p:ext uri="{BB962C8B-B14F-4D97-AF65-F5344CB8AC3E}">
        <p14:creationId xmlns:p14="http://schemas.microsoft.com/office/powerpoint/2010/main" val="237068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5735639" y="2122785"/>
            <a:ext cx="3308350" cy="727965"/>
          </a:xfrm>
          <a:prstGeom prst="rect">
            <a:avLst/>
          </a:prstGeom>
          <a:solidFill>
            <a:srgbClr val="B2B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endParaRPr lang="en-US" sz="3200" b="1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19801" y="1097260"/>
            <a:ext cx="29972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66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pPr algn="l">
              <a:buSzPct val="100000"/>
              <a:buNone/>
            </a:pPr>
            <a:r>
              <a:rPr lang="en-US" sz="2000" b="1" dirty="0" smtClean="0">
                <a:solidFill>
                  <a:srgbClr val="594FBF"/>
                </a:solidFill>
                <a:latin typeface="Arial"/>
                <a:cs typeface="Arial"/>
              </a:rPr>
              <a:t>R1: </a:t>
            </a:r>
            <a:r>
              <a:rPr lang="en-US" sz="2000" dirty="0" smtClean="0">
                <a:latin typeface="Arial"/>
                <a:cs typeface="Arial"/>
              </a:rPr>
              <a:t>today’s systems</a:t>
            </a:r>
          </a:p>
          <a:p>
            <a:pPr algn="l">
              <a:buSzPct val="100000"/>
              <a:buNone/>
            </a:pPr>
            <a:r>
              <a:rPr lang="en-US" sz="2000" b="1" dirty="0" smtClean="0">
                <a:solidFill>
                  <a:srgbClr val="594FBF"/>
                </a:solidFill>
                <a:latin typeface="Arial"/>
                <a:cs typeface="Arial"/>
              </a:rPr>
              <a:t>R2: </a:t>
            </a:r>
            <a:r>
              <a:rPr lang="en-US" sz="2000" dirty="0" smtClean="0">
                <a:latin typeface="Arial"/>
                <a:cs typeface="Arial"/>
              </a:rPr>
              <a:t>high-speed versions of today’s systems</a:t>
            </a:r>
          </a:p>
          <a:p>
            <a:pPr algn="l">
              <a:buSzPct val="100000"/>
              <a:buNone/>
            </a:pPr>
            <a:r>
              <a:rPr lang="en-US" sz="2000" b="1" dirty="0" smtClean="0">
                <a:solidFill>
                  <a:srgbClr val="594FBF"/>
                </a:solidFill>
                <a:latin typeface="Arial"/>
                <a:cs typeface="Arial"/>
              </a:rPr>
              <a:t>R3: </a:t>
            </a:r>
            <a:r>
              <a:rPr lang="en-US" sz="2000" b="1" dirty="0" smtClean="0">
                <a:latin typeface="Arial"/>
                <a:cs typeface="Arial"/>
              </a:rPr>
              <a:t>massive access for sensors and machines</a:t>
            </a:r>
          </a:p>
          <a:p>
            <a:pPr algn="l">
              <a:buSzPct val="100000"/>
              <a:buNone/>
            </a:pPr>
            <a:r>
              <a:rPr lang="en-US" sz="2000" dirty="0" smtClean="0">
                <a:solidFill>
                  <a:srgbClr val="594FBF"/>
                </a:solidFill>
                <a:latin typeface="Arial"/>
                <a:cs typeface="Arial"/>
              </a:rPr>
              <a:t>R4: </a:t>
            </a:r>
            <a:r>
              <a:rPr lang="en-US" sz="2000" dirty="0" smtClean="0">
                <a:latin typeface="Arial"/>
                <a:cs typeface="Arial"/>
              </a:rPr>
              <a:t>ultra-reliable connectivity </a:t>
            </a:r>
          </a:p>
          <a:p>
            <a:pPr algn="l">
              <a:buSzPct val="100000"/>
              <a:buNone/>
            </a:pPr>
            <a:r>
              <a:rPr lang="en-US" sz="2000" b="1" dirty="0" smtClean="0">
                <a:solidFill>
                  <a:srgbClr val="594FBF"/>
                </a:solidFill>
                <a:latin typeface="Arial"/>
                <a:cs typeface="Arial"/>
              </a:rPr>
              <a:t>R5: </a:t>
            </a:r>
            <a:r>
              <a:rPr lang="en-US" sz="2000" dirty="0" smtClean="0">
                <a:latin typeface="Arial"/>
                <a:cs typeface="Arial"/>
              </a:rPr>
              <a:t>physically impossible</a:t>
            </a:r>
          </a:p>
        </p:txBody>
      </p:sp>
      <p:sp>
        <p:nvSpPr>
          <p:cNvPr id="45" name="Parallelogram 44"/>
          <p:cNvSpPr/>
          <p:nvPr/>
        </p:nvSpPr>
        <p:spPr>
          <a:xfrm rot="16200000">
            <a:off x="856402" y="2192790"/>
            <a:ext cx="2926526" cy="2864260"/>
          </a:xfrm>
          <a:prstGeom prst="parallelogram">
            <a:avLst>
              <a:gd name="adj" fmla="val 38309"/>
            </a:avLst>
          </a:prstGeom>
          <a:solidFill>
            <a:srgbClr val="9BBB59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887535" y="3718320"/>
            <a:ext cx="2849991" cy="1438616"/>
          </a:xfrm>
          <a:custGeom>
            <a:avLst/>
            <a:gdLst>
              <a:gd name="connsiteX0" fmla="*/ 0 w 3175000"/>
              <a:gd name="connsiteY0" fmla="*/ 0 h 2345267"/>
              <a:gd name="connsiteX1" fmla="*/ 16933 w 3175000"/>
              <a:gd name="connsiteY1" fmla="*/ 2345267 h 2345267"/>
              <a:gd name="connsiteX2" fmla="*/ 3175000 w 3175000"/>
              <a:gd name="connsiteY2" fmla="*/ 2345267 h 2345267"/>
              <a:gd name="connsiteX3" fmla="*/ 3175000 w 3175000"/>
              <a:gd name="connsiteY3" fmla="*/ 1049867 h 234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0" h="2345267">
                <a:moveTo>
                  <a:pt x="0" y="0"/>
                </a:moveTo>
                <a:lnTo>
                  <a:pt x="16933" y="2345267"/>
                </a:lnTo>
                <a:lnTo>
                  <a:pt x="3175000" y="2345267"/>
                </a:lnTo>
                <a:lnTo>
                  <a:pt x="3175000" y="1049867"/>
                </a:lnTo>
              </a:path>
            </a:pathLst>
          </a:custGeom>
          <a:solidFill>
            <a:srgbClr val="F4666E"/>
          </a:solidFill>
          <a:ln w="9525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51795" y="2722056"/>
            <a:ext cx="1743463" cy="2428394"/>
          </a:xfrm>
          <a:prstGeom prst="rect">
            <a:avLst/>
          </a:prstGeom>
          <a:solidFill>
            <a:srgbClr val="8EB4E3"/>
          </a:solidFill>
          <a:ln w="9525" cap="flat" cmpd="sng" algn="ctr">
            <a:solidFill>
              <a:srgbClr val="000000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887535" y="2161657"/>
            <a:ext cx="2864260" cy="1369863"/>
          </a:xfrm>
          <a:custGeom>
            <a:avLst/>
            <a:gdLst>
              <a:gd name="connsiteX0" fmla="*/ 16933 w 3530600"/>
              <a:gd name="connsiteY0" fmla="*/ 0 h 1515533"/>
              <a:gd name="connsiteX1" fmla="*/ 3522133 w 3530600"/>
              <a:gd name="connsiteY1" fmla="*/ 8466 h 1515533"/>
              <a:gd name="connsiteX2" fmla="*/ 3530600 w 3530600"/>
              <a:gd name="connsiteY2" fmla="*/ 1515533 h 1515533"/>
              <a:gd name="connsiteX3" fmla="*/ 0 w 3530600"/>
              <a:gd name="connsiteY3" fmla="*/ 423333 h 1515533"/>
              <a:gd name="connsiteX0" fmla="*/ 16933 w 3522947"/>
              <a:gd name="connsiteY0" fmla="*/ 0 h 1346200"/>
              <a:gd name="connsiteX1" fmla="*/ 3522133 w 3522947"/>
              <a:gd name="connsiteY1" fmla="*/ 8466 h 1346200"/>
              <a:gd name="connsiteX2" fmla="*/ 3522134 w 3522947"/>
              <a:gd name="connsiteY2" fmla="*/ 1346200 h 1346200"/>
              <a:gd name="connsiteX3" fmla="*/ 0 w 3522947"/>
              <a:gd name="connsiteY3" fmla="*/ 423333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947" h="1346200">
                <a:moveTo>
                  <a:pt x="16933" y="0"/>
                </a:moveTo>
                <a:lnTo>
                  <a:pt x="3522133" y="8466"/>
                </a:lnTo>
                <a:cubicBezTo>
                  <a:pt x="3524955" y="510822"/>
                  <a:pt x="3519312" y="843844"/>
                  <a:pt x="3522134" y="1346200"/>
                </a:cubicBezTo>
                <a:lnTo>
                  <a:pt x="0" y="423333"/>
                </a:lnTo>
              </a:path>
            </a:pathLst>
          </a:custGeom>
          <a:solidFill>
            <a:srgbClr val="F79646"/>
          </a:solidFill>
          <a:ln w="9525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87535" y="5159531"/>
            <a:ext cx="5354921" cy="129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-824793" y="3447201"/>
            <a:ext cx="3424658" cy="259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78071" y="1548073"/>
            <a:ext cx="809465" cy="5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800" dirty="0">
                <a:latin typeface="Arial"/>
                <a:cs typeface="Arial"/>
              </a:rPr>
              <a:t>data rate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63002" y="3247430"/>
            <a:ext cx="249066" cy="129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631984" y="5221797"/>
            <a:ext cx="504618" cy="3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1800">
                <a:latin typeface="Arial"/>
                <a:cs typeface="Arial"/>
              </a:rPr>
              <a:t>1</a:t>
            </a:r>
          </a:p>
        </p:txBody>
      </p:sp>
      <p:sp>
        <p:nvSpPr>
          <p:cNvPr id="54" name="TextBox 39"/>
          <p:cNvSpPr txBox="1">
            <a:spLocks noChangeArrowheads="1"/>
          </p:cNvSpPr>
          <p:nvPr/>
        </p:nvSpPr>
        <p:spPr bwMode="auto">
          <a:xfrm>
            <a:off x="-233262" y="3914201"/>
            <a:ext cx="996264" cy="3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800">
                <a:latin typeface="Arial"/>
                <a:cs typeface="Arial"/>
              </a:rPr>
              <a:t>kbps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763002" y="4901384"/>
            <a:ext cx="249066" cy="129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6" name="TextBox 42"/>
          <p:cNvSpPr txBox="1">
            <a:spLocks noChangeArrowheads="1"/>
          </p:cNvSpPr>
          <p:nvPr/>
        </p:nvSpPr>
        <p:spPr bwMode="auto">
          <a:xfrm>
            <a:off x="-233262" y="3043766"/>
            <a:ext cx="996264" cy="30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800">
                <a:latin typeface="Arial"/>
                <a:cs typeface="Arial"/>
              </a:rPr>
              <a:t>Mbps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763002" y="2419804"/>
            <a:ext cx="249066" cy="129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8" name="TextBox 45"/>
          <p:cNvSpPr txBox="1">
            <a:spLocks noChangeArrowheads="1"/>
          </p:cNvSpPr>
          <p:nvPr/>
        </p:nvSpPr>
        <p:spPr bwMode="auto">
          <a:xfrm>
            <a:off x="-233262" y="2233005"/>
            <a:ext cx="996264" cy="3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800">
                <a:latin typeface="Arial"/>
                <a:cs typeface="Arial"/>
              </a:rPr>
              <a:t>Gbps</a:t>
            </a:r>
          </a:p>
        </p:txBody>
      </p:sp>
      <p:sp>
        <p:nvSpPr>
          <p:cNvPr id="59" name="TextBox 50"/>
          <p:cNvSpPr txBox="1">
            <a:spLocks noChangeArrowheads="1"/>
          </p:cNvSpPr>
          <p:nvPr/>
        </p:nvSpPr>
        <p:spPr bwMode="auto">
          <a:xfrm>
            <a:off x="-233262" y="4714584"/>
            <a:ext cx="996264" cy="3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800">
                <a:latin typeface="Arial"/>
                <a:cs typeface="Arial"/>
              </a:rPr>
              <a:t>bps</a:t>
            </a:r>
          </a:p>
        </p:txBody>
      </p:sp>
      <p:sp>
        <p:nvSpPr>
          <p:cNvPr id="60" name="TextBox 51"/>
          <p:cNvSpPr txBox="1">
            <a:spLocks noChangeArrowheads="1"/>
          </p:cNvSpPr>
          <p:nvPr/>
        </p:nvSpPr>
        <p:spPr bwMode="auto">
          <a:xfrm>
            <a:off x="5059392" y="5221797"/>
            <a:ext cx="815951" cy="3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1800">
                <a:latin typeface="Arial"/>
                <a:cs typeface="Arial"/>
              </a:rPr>
              <a:t>10000</a:t>
            </a:r>
          </a:p>
        </p:txBody>
      </p:sp>
      <p:sp>
        <p:nvSpPr>
          <p:cNvPr id="61" name="TextBox 52"/>
          <p:cNvSpPr txBox="1">
            <a:spLocks noChangeArrowheads="1"/>
          </p:cNvSpPr>
          <p:nvPr/>
        </p:nvSpPr>
        <p:spPr bwMode="auto">
          <a:xfrm>
            <a:off x="3869843" y="5221797"/>
            <a:ext cx="815950" cy="3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1800">
                <a:latin typeface="Arial"/>
                <a:cs typeface="Arial"/>
              </a:rPr>
              <a:t>1000</a:t>
            </a:r>
          </a:p>
        </p:txBody>
      </p:sp>
      <p:sp>
        <p:nvSpPr>
          <p:cNvPr id="62" name="TextBox 53"/>
          <p:cNvSpPr txBox="1">
            <a:spLocks noChangeArrowheads="1"/>
          </p:cNvSpPr>
          <p:nvPr/>
        </p:nvSpPr>
        <p:spPr bwMode="auto">
          <a:xfrm>
            <a:off x="2811312" y="5221797"/>
            <a:ext cx="815950" cy="3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1800">
                <a:latin typeface="Arial"/>
                <a:cs typeface="Arial"/>
              </a:rPr>
              <a:t>100</a:t>
            </a:r>
          </a:p>
        </p:txBody>
      </p:sp>
      <p:sp>
        <p:nvSpPr>
          <p:cNvPr id="63" name="TextBox 54"/>
          <p:cNvSpPr txBox="1">
            <a:spLocks noChangeArrowheads="1"/>
          </p:cNvSpPr>
          <p:nvPr/>
        </p:nvSpPr>
        <p:spPr bwMode="auto">
          <a:xfrm>
            <a:off x="1628248" y="5221797"/>
            <a:ext cx="815950" cy="3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en-US" sz="1800">
                <a:latin typeface="Arial"/>
                <a:cs typeface="Arial"/>
              </a:rPr>
              <a:t>10</a:t>
            </a:r>
          </a:p>
        </p:txBody>
      </p:sp>
      <p:cxnSp>
        <p:nvCxnSpPr>
          <p:cNvPr id="64" name="Straight Connector 63"/>
          <p:cNvCxnSpPr/>
          <p:nvPr/>
        </p:nvCxnSpPr>
        <p:spPr>
          <a:xfrm rot="16200000">
            <a:off x="5371374" y="5158882"/>
            <a:ext cx="249066" cy="129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Connector 64"/>
          <p:cNvCxnSpPr/>
          <p:nvPr/>
        </p:nvCxnSpPr>
        <p:spPr>
          <a:xfrm rot="16200000">
            <a:off x="4216849" y="5158882"/>
            <a:ext cx="249066" cy="129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Connector 65"/>
          <p:cNvCxnSpPr/>
          <p:nvPr/>
        </p:nvCxnSpPr>
        <p:spPr>
          <a:xfrm rot="16200000">
            <a:off x="3063621" y="5158882"/>
            <a:ext cx="249066" cy="129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Connector 66"/>
          <p:cNvCxnSpPr/>
          <p:nvPr/>
        </p:nvCxnSpPr>
        <p:spPr>
          <a:xfrm rot="16200000">
            <a:off x="1909745" y="5158233"/>
            <a:ext cx="249066" cy="2594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Connector 67"/>
          <p:cNvCxnSpPr/>
          <p:nvPr/>
        </p:nvCxnSpPr>
        <p:spPr>
          <a:xfrm rot="16200000">
            <a:off x="755868" y="5158882"/>
            <a:ext cx="249066" cy="129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8"/>
          <p:cNvSpPr/>
          <p:nvPr/>
        </p:nvSpPr>
        <p:spPr>
          <a:xfrm>
            <a:off x="887535" y="2170738"/>
            <a:ext cx="4607722" cy="2988793"/>
          </a:xfrm>
          <a:prstGeom prst="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1392154" y="2161657"/>
            <a:ext cx="4109590" cy="2533469"/>
          </a:xfrm>
          <a:custGeom>
            <a:avLst/>
            <a:gdLst>
              <a:gd name="connsiteX0" fmla="*/ 8466 w 2125133"/>
              <a:gd name="connsiteY0" fmla="*/ 0 h 3666067"/>
              <a:gd name="connsiteX1" fmla="*/ 2125133 w 2125133"/>
              <a:gd name="connsiteY1" fmla="*/ 16933 h 3666067"/>
              <a:gd name="connsiteX2" fmla="*/ 2125133 w 2125133"/>
              <a:gd name="connsiteY2" fmla="*/ 3666067 h 3666067"/>
              <a:gd name="connsiteX3" fmla="*/ 0 w 2125133"/>
              <a:gd name="connsiteY3" fmla="*/ 1295400 h 3666067"/>
              <a:gd name="connsiteX0" fmla="*/ 8466 w 2125133"/>
              <a:gd name="connsiteY0" fmla="*/ 0 h 3666067"/>
              <a:gd name="connsiteX1" fmla="*/ 2125133 w 2125133"/>
              <a:gd name="connsiteY1" fmla="*/ 16933 h 3666067"/>
              <a:gd name="connsiteX2" fmla="*/ 2125133 w 2125133"/>
              <a:gd name="connsiteY2" fmla="*/ 3666067 h 3666067"/>
              <a:gd name="connsiteX3" fmla="*/ 160827 w 2125133"/>
              <a:gd name="connsiteY3" fmla="*/ 1473413 h 3666067"/>
              <a:gd name="connsiteX4" fmla="*/ 0 w 2125133"/>
              <a:gd name="connsiteY4" fmla="*/ 1295400 h 3666067"/>
              <a:gd name="connsiteX0" fmla="*/ 8466 w 2125133"/>
              <a:gd name="connsiteY0" fmla="*/ 0 h 3666067"/>
              <a:gd name="connsiteX1" fmla="*/ 2125133 w 2125133"/>
              <a:gd name="connsiteY1" fmla="*/ 16933 h 3666067"/>
              <a:gd name="connsiteX2" fmla="*/ 2125133 w 2125133"/>
              <a:gd name="connsiteY2" fmla="*/ 3666067 h 3666067"/>
              <a:gd name="connsiteX3" fmla="*/ 304724 w 2125133"/>
              <a:gd name="connsiteY3" fmla="*/ 1685110 h 3666067"/>
              <a:gd name="connsiteX4" fmla="*/ 0 w 2125133"/>
              <a:gd name="connsiteY4" fmla="*/ 1295400 h 3666067"/>
              <a:gd name="connsiteX0" fmla="*/ 250551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801769 w 4622178"/>
              <a:gd name="connsiteY3" fmla="*/ 1685110 h 3666067"/>
              <a:gd name="connsiteX4" fmla="*/ 0 w 4622178"/>
              <a:gd name="connsiteY4" fmla="*/ 8281 h 3666067"/>
              <a:gd name="connsiteX0" fmla="*/ 250551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505510 w 4622178"/>
              <a:gd name="connsiteY3" fmla="*/ 1354863 h 3666067"/>
              <a:gd name="connsiteX4" fmla="*/ 0 w 4622178"/>
              <a:gd name="connsiteY4" fmla="*/ 8281 h 3666067"/>
              <a:gd name="connsiteX0" fmla="*/ 250551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505510 w 4622178"/>
              <a:gd name="connsiteY3" fmla="*/ 1354863 h 3666067"/>
              <a:gd name="connsiteX4" fmla="*/ 1862204 w 4622178"/>
              <a:gd name="connsiteY4" fmla="*/ 999211 h 3666067"/>
              <a:gd name="connsiteX5" fmla="*/ 0 w 4622178"/>
              <a:gd name="connsiteY5" fmla="*/ 8281 h 3666067"/>
              <a:gd name="connsiteX0" fmla="*/ 250551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505510 w 4622178"/>
              <a:gd name="connsiteY3" fmla="*/ 1354863 h 3666067"/>
              <a:gd name="connsiteX4" fmla="*/ 2505511 w 4622178"/>
              <a:gd name="connsiteY4" fmla="*/ 702834 h 3666067"/>
              <a:gd name="connsiteX5" fmla="*/ 0 w 4622178"/>
              <a:gd name="connsiteY5" fmla="*/ 8281 h 3666067"/>
              <a:gd name="connsiteX0" fmla="*/ 250551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505510 w 4622178"/>
              <a:gd name="connsiteY3" fmla="*/ 1354863 h 3666067"/>
              <a:gd name="connsiteX4" fmla="*/ 2505511 w 4622178"/>
              <a:gd name="connsiteY4" fmla="*/ 939935 h 3666067"/>
              <a:gd name="connsiteX5" fmla="*/ 0 w 4622178"/>
              <a:gd name="connsiteY5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505510 w 4622178"/>
              <a:gd name="connsiteY3" fmla="*/ 1354863 h 3666067"/>
              <a:gd name="connsiteX4" fmla="*/ 2505511 w 4622178"/>
              <a:gd name="connsiteY4" fmla="*/ 939935 h 3666067"/>
              <a:gd name="connsiteX5" fmla="*/ 0 w 4622178"/>
              <a:gd name="connsiteY5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505510 w 4622178"/>
              <a:gd name="connsiteY3" fmla="*/ 1354863 h 3666067"/>
              <a:gd name="connsiteX4" fmla="*/ 2497046 w 4622178"/>
              <a:gd name="connsiteY4" fmla="*/ 635091 h 3666067"/>
              <a:gd name="connsiteX5" fmla="*/ 0 w 4622178"/>
              <a:gd name="connsiteY5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505510 w 4622178"/>
              <a:gd name="connsiteY3" fmla="*/ 1354863 h 3666067"/>
              <a:gd name="connsiteX4" fmla="*/ 2497046 w 4622178"/>
              <a:gd name="connsiteY4" fmla="*/ 635091 h 3666067"/>
              <a:gd name="connsiteX5" fmla="*/ 973426 w 4622178"/>
              <a:gd name="connsiteY5" fmla="*/ 245568 h 3666067"/>
              <a:gd name="connsiteX6" fmla="*/ 0 w 4622178"/>
              <a:gd name="connsiteY6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505510 w 4622178"/>
              <a:gd name="connsiteY3" fmla="*/ 1354863 h 3666067"/>
              <a:gd name="connsiteX4" fmla="*/ 2497046 w 4622178"/>
              <a:gd name="connsiteY4" fmla="*/ 635091 h 3666067"/>
              <a:gd name="connsiteX5" fmla="*/ 1786023 w 4622178"/>
              <a:gd name="connsiteY5" fmla="*/ 338716 h 3666067"/>
              <a:gd name="connsiteX6" fmla="*/ 0 w 4622178"/>
              <a:gd name="connsiteY6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505510 w 4622178"/>
              <a:gd name="connsiteY3" fmla="*/ 1354863 h 3666067"/>
              <a:gd name="connsiteX4" fmla="*/ 2522440 w 4622178"/>
              <a:gd name="connsiteY4" fmla="*/ 652027 h 3666067"/>
              <a:gd name="connsiteX5" fmla="*/ 1786023 w 4622178"/>
              <a:gd name="connsiteY5" fmla="*/ 338716 h 3666067"/>
              <a:gd name="connsiteX6" fmla="*/ 0 w 4622178"/>
              <a:gd name="connsiteY6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505510 w 4622178"/>
              <a:gd name="connsiteY3" fmla="*/ 1354863 h 3666067"/>
              <a:gd name="connsiteX4" fmla="*/ 2488582 w 4622178"/>
              <a:gd name="connsiteY4" fmla="*/ 652027 h 3666067"/>
              <a:gd name="connsiteX5" fmla="*/ 1786023 w 4622178"/>
              <a:gd name="connsiteY5" fmla="*/ 338716 h 3666067"/>
              <a:gd name="connsiteX6" fmla="*/ 0 w 4622178"/>
              <a:gd name="connsiteY6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505510 w 4622178"/>
              <a:gd name="connsiteY3" fmla="*/ 1354863 h 3666067"/>
              <a:gd name="connsiteX4" fmla="*/ 2488582 w 4622178"/>
              <a:gd name="connsiteY4" fmla="*/ 652027 h 3666067"/>
              <a:gd name="connsiteX5" fmla="*/ 1794487 w 4622178"/>
              <a:gd name="connsiteY5" fmla="*/ 254037 h 3666067"/>
              <a:gd name="connsiteX6" fmla="*/ 0 w 4622178"/>
              <a:gd name="connsiteY6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676703 w 4622178"/>
              <a:gd name="connsiteY3" fmla="*/ 1820395 h 3666067"/>
              <a:gd name="connsiteX4" fmla="*/ 2488582 w 4622178"/>
              <a:gd name="connsiteY4" fmla="*/ 652027 h 3666067"/>
              <a:gd name="connsiteX5" fmla="*/ 1794487 w 4622178"/>
              <a:gd name="connsiteY5" fmla="*/ 254037 h 3666067"/>
              <a:gd name="connsiteX6" fmla="*/ 0 w 4622178"/>
              <a:gd name="connsiteY6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676703 w 4622178"/>
              <a:gd name="connsiteY3" fmla="*/ 1820395 h 3666067"/>
              <a:gd name="connsiteX4" fmla="*/ 1794487 w 4622178"/>
              <a:gd name="connsiteY4" fmla="*/ 254037 h 3666067"/>
              <a:gd name="connsiteX5" fmla="*/ 0 w 4622178"/>
              <a:gd name="connsiteY5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676703 w 4622178"/>
              <a:gd name="connsiteY3" fmla="*/ 1820395 h 3666067"/>
              <a:gd name="connsiteX4" fmla="*/ 1794487 w 4622178"/>
              <a:gd name="connsiteY4" fmla="*/ 254037 h 3666067"/>
              <a:gd name="connsiteX5" fmla="*/ 0 w 4622178"/>
              <a:gd name="connsiteY5" fmla="*/ 8281 h 3666067"/>
              <a:gd name="connsiteX0" fmla="*/ 1 w 4622178"/>
              <a:gd name="connsiteY0" fmla="*/ 0 h 3703781"/>
              <a:gd name="connsiteX1" fmla="*/ 4622178 w 4622178"/>
              <a:gd name="connsiteY1" fmla="*/ 16933 h 3703781"/>
              <a:gd name="connsiteX2" fmla="*/ 4622178 w 4622178"/>
              <a:gd name="connsiteY2" fmla="*/ 3666067 h 3703781"/>
              <a:gd name="connsiteX3" fmla="*/ 2676703 w 4622178"/>
              <a:gd name="connsiteY3" fmla="*/ 1820395 h 3703781"/>
              <a:gd name="connsiteX4" fmla="*/ 1794487 w 4622178"/>
              <a:gd name="connsiteY4" fmla="*/ 254037 h 3703781"/>
              <a:gd name="connsiteX5" fmla="*/ 0 w 4622178"/>
              <a:gd name="connsiteY5" fmla="*/ 8281 h 3703781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676703 w 4622178"/>
              <a:gd name="connsiteY3" fmla="*/ 1820395 h 3666067"/>
              <a:gd name="connsiteX4" fmla="*/ 1794487 w 4622178"/>
              <a:gd name="connsiteY4" fmla="*/ 254037 h 3666067"/>
              <a:gd name="connsiteX5" fmla="*/ 0 w 4622178"/>
              <a:gd name="connsiteY5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676703 w 4622178"/>
              <a:gd name="connsiteY3" fmla="*/ 1820395 h 3666067"/>
              <a:gd name="connsiteX4" fmla="*/ 1794487 w 4622178"/>
              <a:gd name="connsiteY4" fmla="*/ 254037 h 3666067"/>
              <a:gd name="connsiteX5" fmla="*/ 0 w 4622178"/>
              <a:gd name="connsiteY5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2676703 w 4622178"/>
              <a:gd name="connsiteY3" fmla="*/ 1820395 h 3666067"/>
              <a:gd name="connsiteX4" fmla="*/ 1794487 w 4622178"/>
              <a:gd name="connsiteY4" fmla="*/ 254037 h 3666067"/>
              <a:gd name="connsiteX5" fmla="*/ 0 w 4622178"/>
              <a:gd name="connsiteY5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1766275 w 4622178"/>
              <a:gd name="connsiteY3" fmla="*/ 1890225 h 3666067"/>
              <a:gd name="connsiteX4" fmla="*/ 1794487 w 4622178"/>
              <a:gd name="connsiteY4" fmla="*/ 254037 h 3666067"/>
              <a:gd name="connsiteX5" fmla="*/ 0 w 4622178"/>
              <a:gd name="connsiteY5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1766275 w 4622178"/>
              <a:gd name="connsiteY3" fmla="*/ 1890225 h 3666067"/>
              <a:gd name="connsiteX4" fmla="*/ 1794487 w 4622178"/>
              <a:gd name="connsiteY4" fmla="*/ 254037 h 3666067"/>
              <a:gd name="connsiteX5" fmla="*/ 0 w 4622178"/>
              <a:gd name="connsiteY5" fmla="*/ 8281 h 3666067"/>
              <a:gd name="connsiteX0" fmla="*/ 1 w 4622178"/>
              <a:gd name="connsiteY0" fmla="*/ 0 h 3666067"/>
              <a:gd name="connsiteX1" fmla="*/ 4622178 w 4622178"/>
              <a:gd name="connsiteY1" fmla="*/ 16933 h 3666067"/>
              <a:gd name="connsiteX2" fmla="*/ 4622178 w 4622178"/>
              <a:gd name="connsiteY2" fmla="*/ 3666067 h 3666067"/>
              <a:gd name="connsiteX3" fmla="*/ 1766275 w 4622178"/>
              <a:gd name="connsiteY3" fmla="*/ 1890225 h 3666067"/>
              <a:gd name="connsiteX4" fmla="*/ 1794487 w 4622178"/>
              <a:gd name="connsiteY4" fmla="*/ 254037 h 3666067"/>
              <a:gd name="connsiteX5" fmla="*/ 0 w 4622178"/>
              <a:gd name="connsiteY5" fmla="*/ 8281 h 3666067"/>
              <a:gd name="connsiteX0" fmla="*/ 1 w 4622178"/>
              <a:gd name="connsiteY0" fmla="*/ 0 h 3188897"/>
              <a:gd name="connsiteX1" fmla="*/ 4622178 w 4622178"/>
              <a:gd name="connsiteY1" fmla="*/ 16933 h 3188897"/>
              <a:gd name="connsiteX2" fmla="*/ 4622178 w 4622178"/>
              <a:gd name="connsiteY2" fmla="*/ 3188897 h 3188897"/>
              <a:gd name="connsiteX3" fmla="*/ 1766275 w 4622178"/>
              <a:gd name="connsiteY3" fmla="*/ 1890225 h 3188897"/>
              <a:gd name="connsiteX4" fmla="*/ 1794487 w 4622178"/>
              <a:gd name="connsiteY4" fmla="*/ 254037 h 3188897"/>
              <a:gd name="connsiteX5" fmla="*/ 0 w 4622178"/>
              <a:gd name="connsiteY5" fmla="*/ 8281 h 3188897"/>
              <a:gd name="connsiteX0" fmla="*/ 1 w 4622178"/>
              <a:gd name="connsiteY0" fmla="*/ 0 h 2932854"/>
              <a:gd name="connsiteX1" fmla="*/ 4622178 w 4622178"/>
              <a:gd name="connsiteY1" fmla="*/ 16933 h 2932854"/>
              <a:gd name="connsiteX2" fmla="*/ 4622178 w 4622178"/>
              <a:gd name="connsiteY2" fmla="*/ 2932854 h 2932854"/>
              <a:gd name="connsiteX3" fmla="*/ 1766275 w 4622178"/>
              <a:gd name="connsiteY3" fmla="*/ 1890225 h 2932854"/>
              <a:gd name="connsiteX4" fmla="*/ 1794487 w 4622178"/>
              <a:gd name="connsiteY4" fmla="*/ 254037 h 2932854"/>
              <a:gd name="connsiteX5" fmla="*/ 0 w 4622178"/>
              <a:gd name="connsiteY5" fmla="*/ 8281 h 2932854"/>
              <a:gd name="connsiteX0" fmla="*/ 1 w 4622178"/>
              <a:gd name="connsiteY0" fmla="*/ 0 h 2932854"/>
              <a:gd name="connsiteX1" fmla="*/ 4622178 w 4622178"/>
              <a:gd name="connsiteY1" fmla="*/ 16933 h 2932854"/>
              <a:gd name="connsiteX2" fmla="*/ 4622178 w 4622178"/>
              <a:gd name="connsiteY2" fmla="*/ 2932854 h 2932854"/>
              <a:gd name="connsiteX3" fmla="*/ 2023175 w 4622178"/>
              <a:gd name="connsiteY3" fmla="*/ 1838854 h 2932854"/>
              <a:gd name="connsiteX4" fmla="*/ 1766275 w 4622178"/>
              <a:gd name="connsiteY4" fmla="*/ 1890225 h 2932854"/>
              <a:gd name="connsiteX5" fmla="*/ 1794487 w 4622178"/>
              <a:gd name="connsiteY5" fmla="*/ 254037 h 2932854"/>
              <a:gd name="connsiteX6" fmla="*/ 0 w 4622178"/>
              <a:gd name="connsiteY6" fmla="*/ 8281 h 2932854"/>
              <a:gd name="connsiteX0" fmla="*/ 1 w 4622178"/>
              <a:gd name="connsiteY0" fmla="*/ 0 h 2932854"/>
              <a:gd name="connsiteX1" fmla="*/ 4622178 w 4622178"/>
              <a:gd name="connsiteY1" fmla="*/ 16933 h 2932854"/>
              <a:gd name="connsiteX2" fmla="*/ 4622178 w 4622178"/>
              <a:gd name="connsiteY2" fmla="*/ 2932854 h 2932854"/>
              <a:gd name="connsiteX3" fmla="*/ 2023175 w 4622178"/>
              <a:gd name="connsiteY3" fmla="*/ 1838854 h 2932854"/>
              <a:gd name="connsiteX4" fmla="*/ 4614284 w 4622178"/>
              <a:gd name="connsiteY4" fmla="*/ 2926035 h 2932854"/>
              <a:gd name="connsiteX5" fmla="*/ 1794487 w 4622178"/>
              <a:gd name="connsiteY5" fmla="*/ 254037 h 2932854"/>
              <a:gd name="connsiteX6" fmla="*/ 0 w 4622178"/>
              <a:gd name="connsiteY6" fmla="*/ 8281 h 2932854"/>
              <a:gd name="connsiteX0" fmla="*/ 1 w 4622178"/>
              <a:gd name="connsiteY0" fmla="*/ 0 h 3193717"/>
              <a:gd name="connsiteX1" fmla="*/ 4622178 w 4622178"/>
              <a:gd name="connsiteY1" fmla="*/ 16933 h 3193717"/>
              <a:gd name="connsiteX2" fmla="*/ 4622178 w 4622178"/>
              <a:gd name="connsiteY2" fmla="*/ 2932854 h 3193717"/>
              <a:gd name="connsiteX3" fmla="*/ 2023175 w 4622178"/>
              <a:gd name="connsiteY3" fmla="*/ 1838854 h 3193717"/>
              <a:gd name="connsiteX4" fmla="*/ 4614284 w 4622178"/>
              <a:gd name="connsiteY4" fmla="*/ 3193717 h 3193717"/>
              <a:gd name="connsiteX5" fmla="*/ 1794487 w 4622178"/>
              <a:gd name="connsiteY5" fmla="*/ 254037 h 3193717"/>
              <a:gd name="connsiteX6" fmla="*/ 0 w 4622178"/>
              <a:gd name="connsiteY6" fmla="*/ 8281 h 3193717"/>
              <a:gd name="connsiteX0" fmla="*/ 1 w 4825511"/>
              <a:gd name="connsiteY0" fmla="*/ 0 h 3447381"/>
              <a:gd name="connsiteX1" fmla="*/ 4622178 w 4825511"/>
              <a:gd name="connsiteY1" fmla="*/ 16933 h 3447381"/>
              <a:gd name="connsiteX2" fmla="*/ 4622178 w 4825511"/>
              <a:gd name="connsiteY2" fmla="*/ 2932854 h 3447381"/>
              <a:gd name="connsiteX3" fmla="*/ 4614284 w 4825511"/>
              <a:gd name="connsiteY3" fmla="*/ 3193717 h 3447381"/>
              <a:gd name="connsiteX4" fmla="*/ 1794487 w 4825511"/>
              <a:gd name="connsiteY4" fmla="*/ 254037 h 3447381"/>
              <a:gd name="connsiteX5" fmla="*/ 0 w 4825511"/>
              <a:gd name="connsiteY5" fmla="*/ 8281 h 3447381"/>
              <a:gd name="connsiteX0" fmla="*/ 1 w 4622178"/>
              <a:gd name="connsiteY0" fmla="*/ 0 h 2933371"/>
              <a:gd name="connsiteX1" fmla="*/ 4622178 w 4622178"/>
              <a:gd name="connsiteY1" fmla="*/ 16933 h 2933371"/>
              <a:gd name="connsiteX2" fmla="*/ 4622178 w 4622178"/>
              <a:gd name="connsiteY2" fmla="*/ 2932854 h 2933371"/>
              <a:gd name="connsiteX3" fmla="*/ 1794487 w 4622178"/>
              <a:gd name="connsiteY3" fmla="*/ 254037 h 2933371"/>
              <a:gd name="connsiteX4" fmla="*/ 0 w 4622178"/>
              <a:gd name="connsiteY4" fmla="*/ 8281 h 2933371"/>
              <a:gd name="connsiteX0" fmla="*/ 1 w 4622178"/>
              <a:gd name="connsiteY0" fmla="*/ 0 h 2933683"/>
              <a:gd name="connsiteX1" fmla="*/ 4622178 w 4622178"/>
              <a:gd name="connsiteY1" fmla="*/ 16933 h 2933683"/>
              <a:gd name="connsiteX2" fmla="*/ 4622178 w 4622178"/>
              <a:gd name="connsiteY2" fmla="*/ 2932854 h 2933683"/>
              <a:gd name="connsiteX3" fmla="*/ 1794487 w 4622178"/>
              <a:gd name="connsiteY3" fmla="*/ 254037 h 2933683"/>
              <a:gd name="connsiteX4" fmla="*/ 0 w 4622178"/>
              <a:gd name="connsiteY4" fmla="*/ 8281 h 2933683"/>
              <a:gd name="connsiteX0" fmla="*/ 1 w 4622178"/>
              <a:gd name="connsiteY0" fmla="*/ 0 h 2932854"/>
              <a:gd name="connsiteX1" fmla="*/ 4622178 w 4622178"/>
              <a:gd name="connsiteY1" fmla="*/ 16933 h 2932854"/>
              <a:gd name="connsiteX2" fmla="*/ 4622178 w 4622178"/>
              <a:gd name="connsiteY2" fmla="*/ 2932854 h 2932854"/>
              <a:gd name="connsiteX3" fmla="*/ 1794487 w 4622178"/>
              <a:gd name="connsiteY3" fmla="*/ 254037 h 2932854"/>
              <a:gd name="connsiteX4" fmla="*/ 0 w 4622178"/>
              <a:gd name="connsiteY4" fmla="*/ 8281 h 2932854"/>
              <a:gd name="connsiteX0" fmla="*/ 1 w 4622178"/>
              <a:gd name="connsiteY0" fmla="*/ 22196 h 2955568"/>
              <a:gd name="connsiteX1" fmla="*/ 4622178 w 4622178"/>
              <a:gd name="connsiteY1" fmla="*/ 39129 h 2955568"/>
              <a:gd name="connsiteX2" fmla="*/ 4622178 w 4622178"/>
              <a:gd name="connsiteY2" fmla="*/ 2955050 h 2955568"/>
              <a:gd name="connsiteX3" fmla="*/ 1794487 w 4622178"/>
              <a:gd name="connsiteY3" fmla="*/ 276233 h 2955568"/>
              <a:gd name="connsiteX4" fmla="*/ 0 w 4622178"/>
              <a:gd name="connsiteY4" fmla="*/ 30477 h 2955568"/>
              <a:gd name="connsiteX0" fmla="*/ 1 w 4622178"/>
              <a:gd name="connsiteY0" fmla="*/ 22196 h 2955568"/>
              <a:gd name="connsiteX1" fmla="*/ 4622178 w 4622178"/>
              <a:gd name="connsiteY1" fmla="*/ 39129 h 2955568"/>
              <a:gd name="connsiteX2" fmla="*/ 4622178 w 4622178"/>
              <a:gd name="connsiteY2" fmla="*/ 2955050 h 2955568"/>
              <a:gd name="connsiteX3" fmla="*/ 1794487 w 4622178"/>
              <a:gd name="connsiteY3" fmla="*/ 276233 h 2955568"/>
              <a:gd name="connsiteX4" fmla="*/ 0 w 4622178"/>
              <a:gd name="connsiteY4" fmla="*/ 30477 h 2955568"/>
              <a:gd name="connsiteX0" fmla="*/ 1 w 4622178"/>
              <a:gd name="connsiteY0" fmla="*/ 22196 h 3219587"/>
              <a:gd name="connsiteX1" fmla="*/ 4622178 w 4622178"/>
              <a:gd name="connsiteY1" fmla="*/ 39129 h 3219587"/>
              <a:gd name="connsiteX2" fmla="*/ 4622178 w 4622178"/>
              <a:gd name="connsiteY2" fmla="*/ 2955050 h 3219587"/>
              <a:gd name="connsiteX3" fmla="*/ 4295357 w 4622178"/>
              <a:gd name="connsiteY3" fmla="*/ 2780475 h 3219587"/>
              <a:gd name="connsiteX4" fmla="*/ 1794487 w 4622178"/>
              <a:gd name="connsiteY4" fmla="*/ 276233 h 3219587"/>
              <a:gd name="connsiteX5" fmla="*/ 0 w 4622178"/>
              <a:gd name="connsiteY5" fmla="*/ 30477 h 3219587"/>
              <a:gd name="connsiteX0" fmla="*/ 1 w 4622178"/>
              <a:gd name="connsiteY0" fmla="*/ 5970 h 3180018"/>
              <a:gd name="connsiteX1" fmla="*/ 4622178 w 4622178"/>
              <a:gd name="connsiteY1" fmla="*/ 22903 h 3180018"/>
              <a:gd name="connsiteX2" fmla="*/ 4622178 w 4622178"/>
              <a:gd name="connsiteY2" fmla="*/ 2938824 h 3180018"/>
              <a:gd name="connsiteX3" fmla="*/ 4295357 w 4622178"/>
              <a:gd name="connsiteY3" fmla="*/ 2694420 h 3180018"/>
              <a:gd name="connsiteX4" fmla="*/ 1794487 w 4622178"/>
              <a:gd name="connsiteY4" fmla="*/ 260007 h 3180018"/>
              <a:gd name="connsiteX5" fmla="*/ 0 w 4622178"/>
              <a:gd name="connsiteY5" fmla="*/ 14251 h 3180018"/>
              <a:gd name="connsiteX0" fmla="*/ 1 w 4622178"/>
              <a:gd name="connsiteY0" fmla="*/ 0 h 3037352"/>
              <a:gd name="connsiteX1" fmla="*/ 4622178 w 4622178"/>
              <a:gd name="connsiteY1" fmla="*/ 16933 h 3037352"/>
              <a:gd name="connsiteX2" fmla="*/ 4622178 w 4622178"/>
              <a:gd name="connsiteY2" fmla="*/ 2932854 h 3037352"/>
              <a:gd name="connsiteX3" fmla="*/ 3766219 w 4622178"/>
              <a:gd name="connsiteY3" fmla="*/ 1780662 h 3037352"/>
              <a:gd name="connsiteX4" fmla="*/ 1794487 w 4622178"/>
              <a:gd name="connsiteY4" fmla="*/ 254037 h 3037352"/>
              <a:gd name="connsiteX5" fmla="*/ 0 w 4622178"/>
              <a:gd name="connsiteY5" fmla="*/ 8281 h 3037352"/>
              <a:gd name="connsiteX0" fmla="*/ 1 w 4622178"/>
              <a:gd name="connsiteY0" fmla="*/ 0 h 3556749"/>
              <a:gd name="connsiteX1" fmla="*/ 4622178 w 4622178"/>
              <a:gd name="connsiteY1" fmla="*/ 16933 h 3556749"/>
              <a:gd name="connsiteX2" fmla="*/ 4622178 w 4622178"/>
              <a:gd name="connsiteY2" fmla="*/ 3479856 h 3556749"/>
              <a:gd name="connsiteX3" fmla="*/ 3766219 w 4622178"/>
              <a:gd name="connsiteY3" fmla="*/ 1780662 h 3556749"/>
              <a:gd name="connsiteX4" fmla="*/ 1794487 w 4622178"/>
              <a:gd name="connsiteY4" fmla="*/ 254037 h 3556749"/>
              <a:gd name="connsiteX5" fmla="*/ 0 w 4622178"/>
              <a:gd name="connsiteY5" fmla="*/ 8281 h 3556749"/>
              <a:gd name="connsiteX0" fmla="*/ 1 w 4622178"/>
              <a:gd name="connsiteY0" fmla="*/ 0 h 3569713"/>
              <a:gd name="connsiteX1" fmla="*/ 4622178 w 4622178"/>
              <a:gd name="connsiteY1" fmla="*/ 16933 h 3569713"/>
              <a:gd name="connsiteX2" fmla="*/ 4622178 w 4622178"/>
              <a:gd name="connsiteY2" fmla="*/ 3479856 h 3569713"/>
              <a:gd name="connsiteX3" fmla="*/ 3766219 w 4622178"/>
              <a:gd name="connsiteY3" fmla="*/ 1780662 h 3569713"/>
              <a:gd name="connsiteX4" fmla="*/ 1794487 w 4622178"/>
              <a:gd name="connsiteY4" fmla="*/ 254037 h 3569713"/>
              <a:gd name="connsiteX5" fmla="*/ 0 w 4622178"/>
              <a:gd name="connsiteY5" fmla="*/ 8281 h 3569713"/>
              <a:gd name="connsiteX0" fmla="*/ 1 w 4622178"/>
              <a:gd name="connsiteY0" fmla="*/ 0 h 3579436"/>
              <a:gd name="connsiteX1" fmla="*/ 4622178 w 4622178"/>
              <a:gd name="connsiteY1" fmla="*/ 16933 h 3579436"/>
              <a:gd name="connsiteX2" fmla="*/ 4622178 w 4622178"/>
              <a:gd name="connsiteY2" fmla="*/ 3479856 h 3579436"/>
              <a:gd name="connsiteX3" fmla="*/ 3696186 w 4622178"/>
              <a:gd name="connsiteY3" fmla="*/ 1990152 h 3579436"/>
              <a:gd name="connsiteX4" fmla="*/ 1794487 w 4622178"/>
              <a:gd name="connsiteY4" fmla="*/ 254037 h 3579436"/>
              <a:gd name="connsiteX5" fmla="*/ 0 w 4622178"/>
              <a:gd name="connsiteY5" fmla="*/ 8281 h 3579436"/>
              <a:gd name="connsiteX0" fmla="*/ 1 w 4622178"/>
              <a:gd name="connsiteY0" fmla="*/ 0 h 4262596"/>
              <a:gd name="connsiteX1" fmla="*/ 4622178 w 4622178"/>
              <a:gd name="connsiteY1" fmla="*/ 16933 h 4262596"/>
              <a:gd name="connsiteX2" fmla="*/ 4614396 w 4622178"/>
              <a:gd name="connsiteY2" fmla="*/ 4189792 h 4262596"/>
              <a:gd name="connsiteX3" fmla="*/ 3696186 w 4622178"/>
              <a:gd name="connsiteY3" fmla="*/ 1990152 h 4262596"/>
              <a:gd name="connsiteX4" fmla="*/ 1794487 w 4622178"/>
              <a:gd name="connsiteY4" fmla="*/ 254037 h 4262596"/>
              <a:gd name="connsiteX5" fmla="*/ 0 w 4622178"/>
              <a:gd name="connsiteY5" fmla="*/ 8281 h 42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2178" h="4262596">
                <a:moveTo>
                  <a:pt x="1" y="0"/>
                </a:moveTo>
                <a:lnTo>
                  <a:pt x="4622178" y="16933"/>
                </a:lnTo>
                <a:lnTo>
                  <a:pt x="4614396" y="4189792"/>
                </a:lnTo>
                <a:cubicBezTo>
                  <a:pt x="4606615" y="4693237"/>
                  <a:pt x="4167468" y="2436622"/>
                  <a:pt x="3696186" y="1990152"/>
                </a:cubicBezTo>
                <a:cubicBezTo>
                  <a:pt x="3224904" y="1543682"/>
                  <a:pt x="2410518" y="584349"/>
                  <a:pt x="1794487" y="254037"/>
                </a:cubicBezTo>
                <a:cubicBezTo>
                  <a:pt x="1178456" y="-76275"/>
                  <a:pt x="598162" y="90200"/>
                  <a:pt x="0" y="8281"/>
                </a:cubicBez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2" name="Straight Connector 71"/>
          <p:cNvCxnSpPr>
            <a:stCxn id="46" idx="0"/>
            <a:endCxn id="46" idx="3"/>
          </p:cNvCxnSpPr>
          <p:nvPr/>
        </p:nvCxnSpPr>
        <p:spPr>
          <a:xfrm>
            <a:off x="887535" y="3718320"/>
            <a:ext cx="2849991" cy="64342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4" name="Oval 73"/>
          <p:cNvSpPr/>
          <p:nvPr/>
        </p:nvSpPr>
        <p:spPr>
          <a:xfrm>
            <a:off x="4374460" y="2535256"/>
            <a:ext cx="435866" cy="435866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R5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763002" y="4073758"/>
            <a:ext cx="249066" cy="129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7" name="Rounded Rectangle 86"/>
          <p:cNvSpPr/>
          <p:nvPr/>
        </p:nvSpPr>
        <p:spPr>
          <a:xfrm>
            <a:off x="1953494" y="2435259"/>
            <a:ext cx="1292060" cy="43616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≥99%</a:t>
            </a:r>
            <a:endParaRPr lang="en-US" sz="1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746953" y="2435606"/>
            <a:ext cx="435866" cy="435866"/>
          </a:xfrm>
          <a:prstGeom prst="ellipse">
            <a:avLst/>
          </a:prstGeom>
          <a:solidFill>
            <a:srgbClr val="F79646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9" name="TextBox 15"/>
          <p:cNvSpPr txBox="1">
            <a:spLocks noChangeArrowheads="1"/>
          </p:cNvSpPr>
          <p:nvPr/>
        </p:nvSpPr>
        <p:spPr bwMode="auto">
          <a:xfrm>
            <a:off x="5776140" y="5157695"/>
            <a:ext cx="1349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None/>
            </a:pPr>
            <a:r>
              <a:rPr lang="en-US" sz="1800" dirty="0" smtClean="0">
                <a:latin typeface="Arial"/>
                <a:cs typeface="Arial"/>
              </a:rPr>
              <a:t># devices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753116" y="3377881"/>
            <a:ext cx="1292060" cy="43616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≥95%</a:t>
            </a:r>
            <a:endParaRPr lang="en-US" sz="1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736183" y="4384675"/>
            <a:ext cx="1678706" cy="43616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≥99.999%</a:t>
            </a:r>
            <a:endParaRPr lang="en-US" sz="1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529642" y="4385022"/>
            <a:ext cx="435866" cy="435866"/>
          </a:xfrm>
          <a:prstGeom prst="ellipse">
            <a:avLst/>
          </a:prstGeom>
          <a:solidFill>
            <a:srgbClr val="F4666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033472" y="4522964"/>
            <a:ext cx="1292060" cy="43616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≥90-99%</a:t>
            </a:r>
            <a:endParaRPr lang="en-US" sz="1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3826931" y="4523311"/>
            <a:ext cx="435866" cy="435866"/>
          </a:xfrm>
          <a:prstGeom prst="ellipse">
            <a:avLst/>
          </a:prstGeom>
          <a:solidFill>
            <a:srgbClr val="8EB4E3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3250"/>
          </a:xfrm>
        </p:spPr>
        <p:txBody>
          <a:bodyPr/>
          <a:lstStyle/>
          <a:p>
            <a:r>
              <a:rPr lang="en-US" dirty="0" smtClean="0"/>
              <a:t>the shape of wireless to come</a:t>
            </a:r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1750294" y="3376193"/>
            <a:ext cx="1292060" cy="43616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Arial"/>
              </a:rPr>
              <a:t>≥99%</a:t>
            </a:r>
            <a:endParaRPr lang="en-US" sz="1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1546575" y="3378228"/>
            <a:ext cx="435866" cy="435866"/>
          </a:xfrm>
          <a:prstGeom prst="ellipse">
            <a:avLst/>
          </a:prstGeom>
          <a:solidFill>
            <a:srgbClr val="9BBB59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4113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87" grpId="0" animBg="1"/>
      <p:bldP spid="90" grpId="0" animBg="1"/>
      <p:bldP spid="92" grpId="0" animBg="1"/>
      <p:bldP spid="94" grpId="0" animBg="1"/>
      <p:bldP spid="97" grpId="0" animBg="1"/>
      <p:bldP spid="9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asymptotic analysis (2)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high SNR =&gt; low </a:t>
            </a:r>
            <a:r>
              <a:rPr lang="en-US" i="1" dirty="0" smtClean="0">
                <a:solidFill>
                  <a:srgbClr val="CC3399"/>
                </a:solidFill>
                <a:latin typeface="Arial" charset="0"/>
                <a:cs typeface="Arial" charset="0"/>
              </a:rPr>
              <a:t>b/SNR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throughput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is well over 1!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throughput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decreases as </a:t>
            </a:r>
            <a:r>
              <a:rPr lang="en-US" dirty="0" smtClean="0">
                <a:solidFill>
                  <a:srgbClr val="CC3399"/>
                </a:solidFill>
                <a:latin typeface="Arial" charset="0"/>
                <a:ea typeface="ＭＳ Ｐゴシック" charset="0"/>
                <a:cs typeface="Arial" charset="0"/>
              </a:rPr>
              <a:t>the capture threshold b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increases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low SNR =&gt; high </a:t>
            </a:r>
            <a:r>
              <a:rPr lang="en-US" i="1" dirty="0">
                <a:solidFill>
                  <a:srgbClr val="CC3399"/>
                </a:solidFill>
                <a:latin typeface="Arial" charset="0"/>
                <a:cs typeface="Arial" charset="0"/>
              </a:rPr>
              <a:t>b/SNR </a:t>
            </a:r>
            <a:endParaRPr lang="en-US" i="1" dirty="0" smtClean="0">
              <a:solidFill>
                <a:srgbClr val="CC3399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dirty="0">
                <a:latin typeface="Arial" charset="0"/>
                <a:cs typeface="Arial" charset="0"/>
              </a:rPr>
              <a:t>achievable throughputs drop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noise impact significant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target </a:t>
            </a:r>
            <a:r>
              <a:rPr lang="en-US" dirty="0">
                <a:latin typeface="Arial" charset="0"/>
                <a:cs typeface="Arial" charset="0"/>
              </a:rPr>
              <a:t>slot degrees are higher 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compared the </a:t>
            </a:r>
            <a:r>
              <a:rPr lang="en-US" dirty="0">
                <a:latin typeface="Arial" charset="0"/>
                <a:cs typeface="Arial" charset="0"/>
              </a:rPr>
              <a:t>case without capture effect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capture effect favors more collisions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6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non-asymptotic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 smtClean="0"/>
              <a:t>confirm the conclusions of the </a:t>
            </a:r>
            <a:r>
              <a:rPr lang="en-US" dirty="0"/>
              <a:t>asymptotic analysis</a:t>
            </a:r>
            <a:r>
              <a:rPr lang="en-US" dirty="0" smtClean="0"/>
              <a:t> </a:t>
            </a:r>
          </a:p>
          <a:p>
            <a:pPr>
              <a:buFont typeface="Wingdings" charset="2"/>
              <a:buChar char="§"/>
              <a:defRPr/>
            </a:pPr>
            <a:endParaRPr lang="en-US" dirty="0"/>
          </a:p>
          <a:p>
            <a:pPr>
              <a:buFont typeface="Wingdings" charset="2"/>
              <a:buChar char="§"/>
              <a:defRPr/>
            </a:pPr>
            <a:endParaRPr lang="en-US" dirty="0" smtClean="0"/>
          </a:p>
          <a:p>
            <a:pPr>
              <a:buFont typeface="Wingdings" charset="2"/>
              <a:buChar char="§"/>
              <a:defRPr/>
            </a:pPr>
            <a:endParaRPr lang="en-US" dirty="0"/>
          </a:p>
          <a:p>
            <a:pPr>
              <a:buFont typeface="Wingdings" charset="2"/>
              <a:buChar char="§"/>
              <a:defRPr/>
            </a:pPr>
            <a:endParaRPr lang="en-US" dirty="0" smtClean="0"/>
          </a:p>
          <a:p>
            <a:pPr>
              <a:buFont typeface="Wingdings" charset="2"/>
              <a:buChar char="§"/>
              <a:defRPr/>
            </a:pPr>
            <a:endParaRPr lang="en-US" dirty="0"/>
          </a:p>
          <a:p>
            <a:pPr>
              <a:buFont typeface="Wingdings" charset="2"/>
              <a:buChar char="§"/>
              <a:defRPr/>
            </a:pPr>
            <a:endParaRPr lang="en-US" dirty="0" smtClean="0"/>
          </a:p>
          <a:p>
            <a:pPr>
              <a:buFont typeface="Wingdings" charset="2"/>
              <a:buChar char="§"/>
              <a:defRPr/>
            </a:pPr>
            <a:endParaRPr lang="en-US" dirty="0"/>
          </a:p>
          <a:p>
            <a:pPr>
              <a:buFont typeface="Wingdings" charset="2"/>
              <a:buChar char="§"/>
              <a:defRPr/>
            </a:pPr>
            <a:endParaRPr lang="en-US" dirty="0" smtClean="0"/>
          </a:p>
          <a:p>
            <a:pPr marL="0" indent="0">
              <a:buFont typeface="Wingdings" charset="2"/>
              <a:buNone/>
              <a:defRPr/>
            </a:pP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4963"/>
            <a:ext cx="77724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2000" y="3125612"/>
            <a:ext cx="754944" cy="296333"/>
          </a:xfrm>
          <a:prstGeom prst="rect">
            <a:avLst/>
          </a:prstGeom>
          <a:solidFill>
            <a:srgbClr val="CC3399">
              <a:alpha val="28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2000" y="2504724"/>
            <a:ext cx="754944" cy="296333"/>
          </a:xfrm>
          <a:prstGeom prst="rect">
            <a:avLst/>
          </a:prstGeom>
          <a:solidFill>
            <a:srgbClr val="CC3399">
              <a:alpha val="28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21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interest for massive access in the upcoming wireless</a:t>
            </a:r>
          </a:p>
          <a:p>
            <a:pPr lvl="1"/>
            <a:r>
              <a:rPr lang="en-US" dirty="0" smtClean="0"/>
              <a:t>M2M communication</a:t>
            </a:r>
          </a:p>
          <a:p>
            <a:endParaRPr lang="en-US" dirty="0" smtClean="0"/>
          </a:p>
          <a:p>
            <a:r>
              <a:rPr lang="en-US" dirty="0" smtClean="0"/>
              <a:t>coded random access</a:t>
            </a:r>
          </a:p>
          <a:p>
            <a:pPr lvl="1"/>
            <a:r>
              <a:rPr lang="en-US" dirty="0" smtClean="0"/>
              <a:t>addresses the fundamental obstacle of collisions in ALOHA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frameless ALOHA</a:t>
            </a:r>
          </a:p>
          <a:p>
            <a:pPr lvl="1"/>
            <a:r>
              <a:rPr lang="en-US" dirty="0" smtClean="0"/>
              <a:t>inspired by </a:t>
            </a:r>
            <a:r>
              <a:rPr lang="en-US" dirty="0" err="1" smtClean="0"/>
              <a:t>rateless</a:t>
            </a:r>
            <a:r>
              <a:rPr lang="en-US" dirty="0" smtClean="0"/>
              <a:t> codes, inter-slot SIC</a:t>
            </a:r>
          </a:p>
          <a:p>
            <a:pPr lvl="1"/>
            <a:r>
              <a:rPr lang="en-US" dirty="0" smtClean="0"/>
              <a:t>nontrivial interaction with capture and intra-slot SIC</a:t>
            </a:r>
          </a:p>
          <a:p>
            <a:pPr lvl="1"/>
            <a:endParaRPr lang="en-US" dirty="0"/>
          </a:p>
          <a:p>
            <a:r>
              <a:rPr lang="en-US" dirty="0" smtClean="0"/>
              <a:t>main future steps</a:t>
            </a:r>
          </a:p>
          <a:p>
            <a:pPr lvl="1"/>
            <a:r>
              <a:rPr lang="en-US" dirty="0" smtClean="0"/>
              <a:t>finite </a:t>
            </a:r>
            <a:r>
              <a:rPr lang="en-US" dirty="0" err="1" smtClean="0"/>
              <a:t>blocklength</a:t>
            </a:r>
            <a:endParaRPr lang="en-US" dirty="0"/>
          </a:p>
          <a:p>
            <a:pPr lvl="1"/>
            <a:r>
              <a:rPr lang="en-US" dirty="0" smtClean="0"/>
              <a:t>reengineer and existing ALOHA protocol into coded random access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4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massive M2M</a:t>
            </a:r>
            <a:endParaRPr lang="en-US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000" dirty="0">
                <a:ea typeface="ＭＳ Ｐゴシック" charset="0"/>
              </a:rPr>
              <a:t>it will be billions, but how many?</a:t>
            </a:r>
          </a:p>
          <a:p>
            <a:pPr lvl="1">
              <a:lnSpc>
                <a:spcPct val="80000"/>
              </a:lnSpc>
              <a:buFont typeface="Courier New" charset="0"/>
              <a:buChar char="o"/>
            </a:pPr>
            <a:r>
              <a:rPr lang="en-US" sz="2600" dirty="0">
                <a:ea typeface="ＭＳ Ｐゴシック" charset="0"/>
              </a:rPr>
              <a:t>Ericsson figure is pointing to 50 billions</a:t>
            </a:r>
          </a:p>
          <a:p>
            <a:pPr lvl="1">
              <a:lnSpc>
                <a:spcPct val="80000"/>
              </a:lnSpc>
              <a:buFont typeface="Courier New" charset="0"/>
              <a:buChar char="o"/>
            </a:pPr>
            <a:r>
              <a:rPr lang="en-US" sz="2600" dirty="0">
                <a:ea typeface="ＭＳ Ｐゴシック" charset="0"/>
              </a:rPr>
              <a:t>others are less ambitious</a:t>
            </a:r>
          </a:p>
          <a:p>
            <a:pPr lvl="1">
              <a:lnSpc>
                <a:spcPct val="80000"/>
              </a:lnSpc>
              <a:buFont typeface="Courier New" charset="0"/>
              <a:buChar char="o"/>
            </a:pPr>
            <a:endParaRPr lang="en-US" sz="26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3000" dirty="0">
                <a:ea typeface="ＭＳ Ｐゴシック" charset="0"/>
              </a:rPr>
              <a:t> </a:t>
            </a:r>
            <a:r>
              <a:rPr lang="en-US" sz="3000" dirty="0">
                <a:solidFill>
                  <a:srgbClr val="CC3399"/>
                </a:solidFill>
                <a:ea typeface="ＭＳ Ｐゴシック" charset="0"/>
              </a:rPr>
              <a:t>massive </a:t>
            </a:r>
            <a:r>
              <a:rPr lang="en-US" sz="3000" dirty="0">
                <a:ea typeface="ＭＳ Ｐゴシック" charset="0"/>
              </a:rPr>
              <a:t>variation in the requirements</a:t>
            </a:r>
          </a:p>
          <a:p>
            <a:pPr lvl="1">
              <a:lnSpc>
                <a:spcPct val="80000"/>
              </a:lnSpc>
              <a:buFont typeface="Courier New" charset="0"/>
              <a:buChar char="o"/>
            </a:pPr>
            <a:r>
              <a:rPr lang="en-US" sz="2600" dirty="0">
                <a:ea typeface="ＭＳ Ｐゴシック" charset="0"/>
              </a:rPr>
              <a:t>traffic </a:t>
            </a:r>
            <a:r>
              <a:rPr lang="en-US" sz="2600" dirty="0" err="1">
                <a:ea typeface="ＭＳ Ｐゴシック" charset="0"/>
              </a:rPr>
              <a:t>burstiness</a:t>
            </a:r>
            <a:r>
              <a:rPr lang="en-US" sz="2600" dirty="0">
                <a:ea typeface="ＭＳ Ｐゴシック" charset="0"/>
              </a:rPr>
              <a:t>/regularity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ea typeface="ＭＳ Ｐゴシック" charset="0"/>
              </a:rPr>
              <a:t>smart meter vs. event-driven surveillance camera</a:t>
            </a:r>
          </a:p>
          <a:p>
            <a:pPr lvl="1">
              <a:lnSpc>
                <a:spcPct val="80000"/>
              </a:lnSpc>
              <a:buFont typeface="Courier New" charset="0"/>
              <a:buChar char="o"/>
            </a:pPr>
            <a:r>
              <a:rPr lang="en-US" sz="2600" dirty="0">
                <a:ea typeface="ＭＳ Ｐゴシック" charset="0"/>
              </a:rPr>
              <a:t>data chunk size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ea typeface="ＭＳ Ｐゴシック" charset="0"/>
              </a:rPr>
              <a:t>single sensor reading vs. image</a:t>
            </a:r>
          </a:p>
          <a:p>
            <a:pPr lvl="1">
              <a:lnSpc>
                <a:spcPct val="80000"/>
              </a:lnSpc>
              <a:buFont typeface="Courier New" charset="0"/>
              <a:buChar char="o"/>
            </a:pPr>
            <a:r>
              <a:rPr lang="en-US" sz="2600" dirty="0">
                <a:ea typeface="ＭＳ Ｐゴシック" charset="0"/>
              </a:rPr>
              <a:t>dependability requirements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ea typeface="ＭＳ Ｐゴシック" charset="0"/>
              </a:rPr>
              <a:t>emergency data vs. regular update</a:t>
            </a:r>
          </a:p>
        </p:txBody>
      </p:sp>
    </p:spTree>
    <p:extLst>
      <p:ext uri="{BB962C8B-B14F-4D97-AF65-F5344CB8AC3E}">
        <p14:creationId xmlns:p14="http://schemas.microsoft.com/office/powerpoint/2010/main" val="395603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979" y="1596532"/>
            <a:ext cx="8636000" cy="42966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buNone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27" y="481264"/>
            <a:ext cx="7772400" cy="5400842"/>
          </a:xfrm>
        </p:spPr>
        <p:txBody>
          <a:bodyPr/>
          <a:lstStyle/>
          <a:p>
            <a:r>
              <a:rPr lang="en-US" cap="none" dirty="0" smtClean="0">
                <a:solidFill>
                  <a:srgbClr val="594FBF"/>
                </a:solidFill>
              </a:rPr>
              <a:t>defining massive M2M</a:t>
            </a:r>
            <a:br>
              <a:rPr lang="en-US" cap="none" dirty="0" smtClean="0">
                <a:solidFill>
                  <a:srgbClr val="594FBF"/>
                </a:solidFill>
              </a:rPr>
            </a:b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 smtClean="0">
                <a:solidFill>
                  <a:srgbClr val="594FBF"/>
                </a:solidFill>
              </a:rPr>
              <a:t>the </a:t>
            </a:r>
            <a:r>
              <a:rPr lang="en-US" cap="none" dirty="0" smtClean="0">
                <a:solidFill>
                  <a:schemeClr val="bg1"/>
                </a:solidFill>
              </a:rPr>
              <a:t>total </a:t>
            </a:r>
            <a:r>
              <a:rPr lang="en-US" cap="none" dirty="0">
                <a:solidFill>
                  <a:schemeClr val="bg1"/>
                </a:solidFill>
              </a:rPr>
              <a:t>number </a:t>
            </a:r>
            <a:r>
              <a:rPr lang="en-US" cap="none" dirty="0">
                <a:solidFill>
                  <a:srgbClr val="594FBF"/>
                </a:solidFill>
              </a:rPr>
              <a:t>of </a:t>
            </a:r>
            <a:r>
              <a:rPr lang="en-US" cap="none" dirty="0" smtClean="0">
                <a:solidFill>
                  <a:srgbClr val="594FBF"/>
                </a:solidFill>
              </a:rPr>
              <a:t/>
            </a:r>
            <a:br>
              <a:rPr lang="en-US" cap="none" dirty="0" smtClean="0">
                <a:solidFill>
                  <a:srgbClr val="594FBF"/>
                </a:solidFill>
              </a:rPr>
            </a:br>
            <a:r>
              <a:rPr lang="en-US" cap="none" dirty="0" smtClean="0">
                <a:solidFill>
                  <a:srgbClr val="FFFFFF"/>
                </a:solidFill>
              </a:rPr>
              <a:t>managed </a:t>
            </a:r>
            <a:r>
              <a:rPr lang="en-US" cap="none" dirty="0">
                <a:solidFill>
                  <a:srgbClr val="FFFFFF"/>
                </a:solidFill>
              </a:rPr>
              <a:t>connections </a:t>
            </a:r>
            <a:r>
              <a:rPr lang="en-US" cap="none" dirty="0" smtClean="0">
                <a:solidFill>
                  <a:srgbClr val="594FBF"/>
                </a:solidFill>
              </a:rPr>
              <a:t>to individual devices </a:t>
            </a:r>
            <a:r>
              <a:rPr lang="en-US" cap="none" dirty="0">
                <a:solidFill>
                  <a:srgbClr val="594FBF"/>
                </a:solidFill>
              </a:rPr>
              <a:t>is </a:t>
            </a:r>
            <a:r>
              <a:rPr lang="en-US" cap="none" dirty="0" smtClean="0">
                <a:solidFill>
                  <a:srgbClr val="594FBF"/>
                </a:solidFill>
              </a:rPr>
              <a:t/>
            </a:r>
            <a:br>
              <a:rPr lang="en-US" cap="none" dirty="0" smtClean="0">
                <a:solidFill>
                  <a:srgbClr val="594FBF"/>
                </a:solidFill>
              </a:rPr>
            </a:br>
            <a:r>
              <a:rPr lang="en-US" cap="none" dirty="0" smtClean="0">
                <a:solidFill>
                  <a:srgbClr val="FFFFFF"/>
                </a:solidFill>
              </a:rPr>
              <a:t>much </a:t>
            </a:r>
            <a:r>
              <a:rPr lang="en-US" cap="none" dirty="0">
                <a:solidFill>
                  <a:srgbClr val="FFFFFF"/>
                </a:solidFill>
              </a:rPr>
              <a:t>larger </a:t>
            </a:r>
            <a:r>
              <a:rPr lang="en-US" cap="none" dirty="0">
                <a:solidFill>
                  <a:srgbClr val="594FBF"/>
                </a:solidFill>
              </a:rPr>
              <a:t>than </a:t>
            </a:r>
            <a:r>
              <a:rPr lang="en-US" cap="none" dirty="0" smtClean="0">
                <a:solidFill>
                  <a:srgbClr val="594FBF"/>
                </a:solidFill>
              </a:rPr>
              <a:t>the average </a:t>
            </a:r>
            <a:r>
              <a:rPr lang="en-US" cap="none" dirty="0">
                <a:solidFill>
                  <a:srgbClr val="594FBF"/>
                </a:solidFill>
              </a:rPr>
              <a:t>number of </a:t>
            </a:r>
            <a:r>
              <a:rPr lang="en-US" cap="none" dirty="0" smtClean="0">
                <a:solidFill>
                  <a:srgbClr val="FFFFFF"/>
                </a:solidFill>
              </a:rPr>
              <a:t>active connections </a:t>
            </a:r>
            <a:r>
              <a:rPr lang="en-US" cap="none" dirty="0" smtClean="0">
                <a:solidFill>
                  <a:srgbClr val="594FBF"/>
                </a:solidFill>
              </a:rPr>
              <a:t>within </a:t>
            </a:r>
            <a:r>
              <a:rPr lang="en-US" cap="none" dirty="0">
                <a:solidFill>
                  <a:srgbClr val="594FBF"/>
                </a:solidFill>
              </a:rPr>
              <a:t>a short service </a:t>
            </a:r>
            <a:r>
              <a:rPr lang="en-US" cap="none" dirty="0" smtClean="0">
                <a:solidFill>
                  <a:srgbClr val="594FBF"/>
                </a:solidFill>
              </a:rPr>
              <a:t>period</a:t>
            </a:r>
            <a:endParaRPr lang="en-US" cap="none" dirty="0">
              <a:solidFill>
                <a:srgbClr val="594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access protocols for massive M2M</a:t>
            </a:r>
            <a:endParaRPr lang="en-US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000" dirty="0" smtClean="0"/>
              <a:t>massive M2M setup emulates </a:t>
            </a:r>
            <a:br>
              <a:rPr lang="en-US" sz="3000" dirty="0" smtClean="0"/>
            </a:br>
            <a:r>
              <a:rPr lang="en-US" sz="3000" dirty="0" smtClean="0"/>
              <a:t>the original analytical setup for ALOHA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infinite population, </a:t>
            </a:r>
            <a:br>
              <a:rPr lang="en-US" sz="2600" dirty="0" smtClean="0"/>
            </a:br>
            <a:r>
              <a:rPr lang="en-US" sz="2600" dirty="0" smtClean="0"/>
              <a:t>maximal uncertainty about the set of active devices</a:t>
            </a:r>
          </a:p>
          <a:p>
            <a:pPr lvl="1"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3000" dirty="0" smtClean="0"/>
              <a:t>difference occurs if the arrivals are correlated</a:t>
            </a:r>
          </a:p>
          <a:p>
            <a:pPr>
              <a:lnSpc>
                <a:spcPct val="80000"/>
              </a:lnSpc>
            </a:pPr>
            <a:endParaRPr lang="en-US" sz="30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200" dirty="0">
              <a:ea typeface="ＭＳ Ｐゴシック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371600" y="5703503"/>
            <a:ext cx="457200" cy="46552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>
              <a:rot lat="17999990" lon="0" rev="0"/>
            </a:camera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420813" y="5631982"/>
            <a:ext cx="0" cy="30517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cxnSp>
      <p:sp>
        <p:nvSpPr>
          <p:cNvPr id="46" name="Rounded Rectangle 45"/>
          <p:cNvSpPr/>
          <p:nvPr/>
        </p:nvSpPr>
        <p:spPr bwMode="auto">
          <a:xfrm>
            <a:off x="2514600" y="5703503"/>
            <a:ext cx="457200" cy="46552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>
              <a:rot lat="17999990" lon="0" rev="0"/>
            </a:camera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2566988" y="5631982"/>
            <a:ext cx="0" cy="30517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cxnSp>
      <p:sp>
        <p:nvSpPr>
          <p:cNvPr id="48" name="Rounded Rectangle 47"/>
          <p:cNvSpPr/>
          <p:nvPr/>
        </p:nvSpPr>
        <p:spPr bwMode="auto">
          <a:xfrm>
            <a:off x="3581400" y="5703503"/>
            <a:ext cx="457200" cy="46552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>
              <a:rot lat="17999990" lon="0" rev="0"/>
            </a:camera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633788" y="5631982"/>
            <a:ext cx="0" cy="30517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cxnSp>
      <p:cxnSp>
        <p:nvCxnSpPr>
          <p:cNvPr id="50" name="Straight Arrow Connector 49"/>
          <p:cNvCxnSpPr/>
          <p:nvPr/>
        </p:nvCxnSpPr>
        <p:spPr>
          <a:xfrm>
            <a:off x="3200400" y="4887913"/>
            <a:ext cx="5562600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8229600" y="48879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1800">
                <a:latin typeface="Arial"/>
                <a:cs typeface="Arial"/>
              </a:rPr>
              <a:t>time</a:t>
            </a:r>
          </a:p>
        </p:txBody>
      </p:sp>
      <p:grpSp>
        <p:nvGrpSpPr>
          <p:cNvPr id="52" name="Group 19"/>
          <p:cNvGrpSpPr>
            <a:grpSpLocks/>
          </p:cNvGrpSpPr>
          <p:nvPr/>
        </p:nvGrpSpPr>
        <p:grpSpPr bwMode="auto">
          <a:xfrm>
            <a:off x="3048000" y="4811713"/>
            <a:ext cx="228600" cy="228600"/>
            <a:chOff x="6629400" y="6400800"/>
            <a:chExt cx="228600" cy="228600"/>
          </a:xfrm>
        </p:grpSpPr>
        <p:cxnSp>
          <p:nvCxnSpPr>
            <p:cNvPr id="53" name="Curved Connector 52"/>
            <p:cNvCxnSpPr/>
            <p:nvPr/>
          </p:nvCxnSpPr>
          <p:spPr>
            <a:xfrm rot="16200000" flipH="1">
              <a:off x="6591300" y="6438900"/>
              <a:ext cx="228600" cy="152400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8900000"/>
              </a:camera>
              <a:lightRig rig="threePt" dir="t"/>
            </a:scene3d>
          </p:spPr>
        </p:cxnSp>
        <p:cxnSp>
          <p:nvCxnSpPr>
            <p:cNvPr id="54" name="Curved Connector 53"/>
            <p:cNvCxnSpPr/>
            <p:nvPr/>
          </p:nvCxnSpPr>
          <p:spPr>
            <a:xfrm rot="16200000" flipH="1">
              <a:off x="6667500" y="6438900"/>
              <a:ext cx="228600" cy="152400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8900000"/>
              </a:camera>
              <a:lightRig rig="threePt" dir="t"/>
            </a:scene3d>
          </p:spPr>
        </p:cxnSp>
      </p:grpSp>
      <p:cxnSp>
        <p:nvCxnSpPr>
          <p:cNvPr id="55" name="Straight Arrow Connector 54"/>
          <p:cNvCxnSpPr/>
          <p:nvPr/>
        </p:nvCxnSpPr>
        <p:spPr>
          <a:xfrm>
            <a:off x="533400" y="4887913"/>
            <a:ext cx="2590800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headEnd type="none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6" name="Rectangle 55"/>
          <p:cNvSpPr/>
          <p:nvPr/>
        </p:nvSpPr>
        <p:spPr>
          <a:xfrm>
            <a:off x="609600" y="4583113"/>
            <a:ext cx="152400" cy="304800"/>
          </a:xfrm>
          <a:prstGeom prst="rect">
            <a:avLst/>
          </a:prstGeom>
          <a:solidFill>
            <a:srgbClr val="D99694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7" name="TextBox 26"/>
          <p:cNvSpPr txBox="1">
            <a:spLocks noChangeArrowheads="1"/>
          </p:cNvSpPr>
          <p:nvPr/>
        </p:nvSpPr>
        <p:spPr bwMode="auto">
          <a:xfrm>
            <a:off x="1066800" y="4506913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…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81200" y="4583113"/>
            <a:ext cx="152400" cy="304800"/>
          </a:xfrm>
          <a:prstGeom prst="rect">
            <a:avLst/>
          </a:prstGeom>
          <a:solidFill>
            <a:srgbClr val="D99694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38600" y="4572000"/>
            <a:ext cx="152400" cy="3048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48200" y="4572000"/>
            <a:ext cx="152400" cy="3048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876800" y="4572000"/>
            <a:ext cx="152400" cy="3048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67400" y="4572000"/>
            <a:ext cx="152400" cy="30480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53000" y="4495800"/>
            <a:ext cx="152400" cy="3048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15000" y="4572000"/>
            <a:ext cx="152400" cy="304800"/>
          </a:xfrm>
          <a:prstGeom prst="rect">
            <a:avLst/>
          </a:prstGeom>
          <a:solidFill>
            <a:srgbClr val="D99694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181600" y="4572000"/>
            <a:ext cx="152400" cy="3048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7800" y="4495800"/>
            <a:ext cx="152400" cy="3048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34000" y="4419600"/>
            <a:ext cx="152400" cy="3048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410200" y="4267200"/>
            <a:ext cx="152400" cy="3048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9" name="TextBox 75"/>
          <p:cNvSpPr txBox="1">
            <a:spLocks noChangeArrowheads="1"/>
          </p:cNvSpPr>
          <p:nvPr/>
        </p:nvSpPr>
        <p:spPr bwMode="auto">
          <a:xfrm>
            <a:off x="3200400" y="3886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1800">
                <a:latin typeface="Arial"/>
                <a:cs typeface="Arial"/>
              </a:rPr>
              <a:t>event</a:t>
            </a:r>
          </a:p>
        </p:txBody>
      </p:sp>
      <p:sp>
        <p:nvSpPr>
          <p:cNvPr id="70" name="Down Arrow 69"/>
          <p:cNvSpPr/>
          <p:nvPr/>
        </p:nvSpPr>
        <p:spPr>
          <a:xfrm>
            <a:off x="3429000" y="4267200"/>
            <a:ext cx="228600" cy="461963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114800" y="4495800"/>
            <a:ext cx="152400" cy="3048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91000" y="4419600"/>
            <a:ext cx="152400" cy="3048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95800" y="4572000"/>
            <a:ext cx="152400" cy="304800"/>
          </a:xfrm>
          <a:prstGeom prst="rect">
            <a:avLst/>
          </a:prstGeom>
          <a:solidFill>
            <a:srgbClr val="D99694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5715000" y="5703503"/>
            <a:ext cx="457200" cy="46552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>
              <a:rot lat="17999990" lon="0" rev="0"/>
            </a:camera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5767388" y="5631982"/>
            <a:ext cx="0" cy="305171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cxnSp>
      <p:sp>
        <p:nvSpPr>
          <p:cNvPr id="76" name="TextBox 92"/>
          <p:cNvSpPr txBox="1">
            <a:spLocks noChangeArrowheads="1"/>
          </p:cNvSpPr>
          <p:nvPr/>
        </p:nvSpPr>
        <p:spPr bwMode="auto">
          <a:xfrm>
            <a:off x="4495800" y="5715000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…</a:t>
            </a:r>
          </a:p>
        </p:txBody>
      </p:sp>
      <p:sp>
        <p:nvSpPr>
          <p:cNvPr id="77" name="TextBox 93"/>
          <p:cNvSpPr txBox="1">
            <a:spLocks noChangeArrowheads="1"/>
          </p:cNvSpPr>
          <p:nvPr/>
        </p:nvSpPr>
        <p:spPr bwMode="auto">
          <a:xfrm>
            <a:off x="4800600" y="5715000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…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1795463" y="5029200"/>
            <a:ext cx="2243137" cy="68580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dot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9" name="Straight Connector 78"/>
          <p:cNvCxnSpPr/>
          <p:nvPr/>
        </p:nvCxnSpPr>
        <p:spPr>
          <a:xfrm flipV="1">
            <a:off x="1795463" y="5029200"/>
            <a:ext cx="2700337" cy="68580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dot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0" name="Straight Connector 79"/>
          <p:cNvCxnSpPr/>
          <p:nvPr/>
        </p:nvCxnSpPr>
        <p:spPr>
          <a:xfrm flipV="1">
            <a:off x="1795463" y="5105400"/>
            <a:ext cx="3767137" cy="60960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dot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1" name="Straight Connector 80"/>
          <p:cNvCxnSpPr/>
          <p:nvPr/>
        </p:nvCxnSpPr>
        <p:spPr>
          <a:xfrm flipH="1" flipV="1">
            <a:off x="5105400" y="5105400"/>
            <a:ext cx="609600" cy="53340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dot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2" name="TextBox 5"/>
          <p:cNvSpPr txBox="1">
            <a:spLocks noChangeArrowheads="1"/>
          </p:cNvSpPr>
          <p:nvPr/>
        </p:nvSpPr>
        <p:spPr bwMode="auto">
          <a:xfrm>
            <a:off x="3962400" y="35052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None/>
            </a:pPr>
            <a:r>
              <a:rPr lang="en-US" sz="1800" dirty="0">
                <a:latin typeface="Arial"/>
                <a:cs typeface="Arial"/>
              </a:rPr>
              <a:t>short service period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114800" y="3886200"/>
            <a:ext cx="2065867" cy="2257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2402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protocols for massive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</a:t>
            </a:r>
            <a:r>
              <a:rPr lang="en-US" dirty="0"/>
              <a:t>the </a:t>
            </a:r>
            <a:r>
              <a:rPr lang="en-US" dirty="0" smtClean="0"/>
              <a:t>activation: </a:t>
            </a:r>
            <a:endParaRPr lang="en-US" dirty="0"/>
          </a:p>
          <a:p>
            <a:pPr lvl="1"/>
            <a:r>
              <a:rPr lang="en-US" dirty="0"/>
              <a:t>account for the relations among the devices, </a:t>
            </a:r>
            <a:br>
              <a:rPr lang="en-US" dirty="0"/>
            </a:br>
            <a:r>
              <a:rPr lang="en-US" dirty="0"/>
              <a:t>group support, traffic correlation</a:t>
            </a:r>
          </a:p>
          <a:p>
            <a:r>
              <a:rPr lang="en-US" dirty="0" smtClean="0"/>
              <a:t>control </a:t>
            </a:r>
            <a:r>
              <a:rPr lang="en-US" dirty="0"/>
              <a:t>the activation</a:t>
            </a:r>
          </a:p>
          <a:p>
            <a:pPr lvl="1"/>
            <a:r>
              <a:rPr lang="en-US" dirty="0"/>
              <a:t>load control mechanisms</a:t>
            </a:r>
          </a:p>
          <a:p>
            <a:endParaRPr lang="en-US" dirty="0" smtClean="0"/>
          </a:p>
          <a:p>
            <a:r>
              <a:rPr lang="en-US" sz="3600" dirty="0">
                <a:solidFill>
                  <a:srgbClr val="CC3399"/>
                </a:solidFill>
              </a:rPr>
              <a:t>our </a:t>
            </a:r>
            <a:r>
              <a:rPr lang="en-US" sz="3600" dirty="0" smtClean="0">
                <a:solidFill>
                  <a:srgbClr val="CC3399"/>
                </a:solidFill>
              </a:rPr>
              <a:t>focus: </a:t>
            </a:r>
            <a:br>
              <a:rPr lang="en-US" sz="3600" dirty="0" smtClean="0">
                <a:solidFill>
                  <a:srgbClr val="CC3399"/>
                </a:solidFill>
              </a:rPr>
            </a:br>
            <a:r>
              <a:rPr lang="en-US" dirty="0" smtClean="0"/>
              <a:t>improve </a:t>
            </a:r>
            <a:r>
              <a:rPr lang="en-US" dirty="0"/>
              <a:t>the access capability of the </a:t>
            </a:r>
            <a:r>
              <a:rPr lang="en-US" dirty="0" smtClean="0"/>
              <a:t>protocols</a:t>
            </a:r>
            <a:endParaRPr lang="en-US" dirty="0">
              <a:solidFill>
                <a:srgbClr val="CC3399"/>
              </a:solidFill>
            </a:endParaRPr>
          </a:p>
          <a:p>
            <a:pPr lvl="1"/>
            <a:r>
              <a:rPr lang="en-US" dirty="0" smtClean="0"/>
              <a:t>departure from </a:t>
            </a:r>
            <a:r>
              <a:rPr lang="en-US" sz="2800" dirty="0" smtClean="0"/>
              <a:t>“collision is a waste”</a:t>
            </a:r>
            <a:endParaRPr lang="en-US" dirty="0" smtClean="0"/>
          </a:p>
          <a:p>
            <a:pPr lvl="1"/>
            <a:r>
              <a:rPr lang="en-US" dirty="0" smtClean="0"/>
              <a:t>put </a:t>
            </a:r>
            <a:r>
              <a:rPr lang="en-US" dirty="0"/>
              <a:t>more burden on the BS </a:t>
            </a:r>
          </a:p>
        </p:txBody>
      </p:sp>
    </p:spTree>
    <p:extLst>
      <p:ext uri="{BB962C8B-B14F-4D97-AF65-F5344CB8AC3E}">
        <p14:creationId xmlns:p14="http://schemas.microsoft.com/office/powerpoint/2010/main" val="8875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on random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when </a:t>
            </a:r>
          </a:p>
          <a:p>
            <a:pPr lvl="1"/>
            <a:r>
              <a:rPr lang="en-US" dirty="0" smtClean="0"/>
              <a:t>the devices have not interacted before</a:t>
            </a:r>
          </a:p>
          <a:p>
            <a:pPr lvl="1"/>
            <a:r>
              <a:rPr lang="en-US" dirty="0" smtClean="0"/>
              <a:t>the required flexibility is above a threshold</a:t>
            </a:r>
          </a:p>
          <a:p>
            <a:pPr lvl="1"/>
            <a:endParaRPr lang="en-US" dirty="0"/>
          </a:p>
          <a:p>
            <a:r>
              <a:rPr lang="en-US" dirty="0" smtClean="0"/>
              <a:t>use with caution </a:t>
            </a:r>
          </a:p>
          <a:p>
            <a:pPr lvl="1"/>
            <a:r>
              <a:rPr lang="en-US" dirty="0" smtClean="0"/>
              <a:t>in a static setup , </a:t>
            </a:r>
            <a:r>
              <a:rPr lang="en-US" dirty="0"/>
              <a:t>the devices “know each other”,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 better strategy (learning, adaptation) can be </a:t>
            </a:r>
            <a:r>
              <a:rPr lang="en-US" dirty="0" smtClean="0"/>
              <a:t>used</a:t>
            </a:r>
          </a:p>
          <a:p>
            <a:pPr lvl="1"/>
            <a:endParaRPr lang="en-US" dirty="0"/>
          </a:p>
          <a:p>
            <a:r>
              <a:rPr lang="en-US" dirty="0"/>
              <a:t>signaling, waste (error, collisions) </a:t>
            </a:r>
            <a:br>
              <a:rPr lang="en-US" dirty="0"/>
            </a:br>
            <a:r>
              <a:rPr lang="en-US" dirty="0"/>
              <a:t>may take a large fraction of the resources</a:t>
            </a:r>
          </a:p>
          <a:p>
            <a:pPr lvl="1"/>
            <a:r>
              <a:rPr lang="en-US" dirty="0"/>
              <a:t>especially important for small data chunks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8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08388"/>
            <a:ext cx="7772400" cy="2642834"/>
          </a:xfrm>
        </p:spPr>
        <p:txBody>
          <a:bodyPr/>
          <a:lstStyle/>
          <a:p>
            <a:r>
              <a:rPr lang="en-US" dirty="0" smtClean="0"/>
              <a:t>frameless </a:t>
            </a:r>
            <a:r>
              <a:rPr lang="en-US" dirty="0" err="1" smtClean="0"/>
              <a:t>aLOHA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cap="none" dirty="0" smtClean="0"/>
              <a:t>or</a:t>
            </a:r>
            <a:br>
              <a:rPr lang="en-US" cap="none" dirty="0" smtClean="0"/>
            </a:br>
            <a:r>
              <a:rPr lang="en-US" cap="none" dirty="0" err="1" smtClean="0"/>
              <a:t>rateless</a:t>
            </a:r>
            <a:r>
              <a:rPr lang="en-US" cap="none" dirty="0" smtClean="0"/>
              <a:t> coded random access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1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-Mobihoc04-v2">
  <a:themeElements>
    <a:clrScheme name="Custom 1">
      <a:dk1>
        <a:srgbClr val="0000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-Mobihoc04-v2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buNone/>
          <a:defRPr b="1" dirty="0"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 Rounded MT Bold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dirty="0" err="1" smtClean="0">
            <a:latin typeface="Arial"/>
            <a:cs typeface="Arial"/>
          </a:defRPr>
        </a:defPPr>
      </a:lstStyle>
    </a:txDef>
  </a:objectDefaults>
  <a:extraClrSchemeLst>
    <a:extraClrScheme>
      <a:clrScheme name="Pres-Mobihoc04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-Mobihoc04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-Mobihoc04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-Mobihoc04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-Mobihoc04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-Mobihoc04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-Mobihoc04-v2">
  <a:themeElements>
    <a:clrScheme name="Pres-Mobihoc04-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-Mobihoc04-v2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buNone/>
          <a:defRPr b="1" dirty="0"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 Rounded MT Bold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dirty="0" err="1" smtClean="0">
            <a:latin typeface="Arial"/>
            <a:cs typeface="Arial"/>
          </a:defRPr>
        </a:defPPr>
      </a:lstStyle>
    </a:txDef>
  </a:objectDefaults>
  <a:extraClrSchemeLst>
    <a:extraClrScheme>
      <a:clrScheme name="Pres-Mobihoc04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-Mobihoc04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-Mobihoc04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-Mobihoc04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-Mobihoc04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-Mobihoc04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-Mobihoc04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19872</TotalTime>
  <Words>968</Words>
  <Application>Microsoft Macintosh PowerPoint</Application>
  <PresentationFormat>On-screen Show (4:3)</PresentationFormat>
  <Paragraphs>349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Pres-Mobihoc04-v2</vt:lpstr>
      <vt:lpstr>1_Pres-Mobihoc04-v2</vt:lpstr>
      <vt:lpstr>Equation</vt:lpstr>
      <vt:lpstr> frameless ALOHA:  analysis of the physical layer effects </vt:lpstr>
      <vt:lpstr>outline</vt:lpstr>
      <vt:lpstr>the shape of wireless to come</vt:lpstr>
      <vt:lpstr>massive M2M</vt:lpstr>
      <vt:lpstr>defining massive M2M  the total number of  managed connections to individual devices is  much larger than the average number of active connections within a short service period</vt:lpstr>
      <vt:lpstr>access protocols for massive M2M</vt:lpstr>
      <vt:lpstr>how to make protocols for massive access</vt:lpstr>
      <vt:lpstr>observations on random access</vt:lpstr>
      <vt:lpstr>frameless aLOHA  or rateless coded random access</vt:lpstr>
      <vt:lpstr>slotted ALOHA</vt:lpstr>
      <vt:lpstr>expanding ALOHA with SIC  (successive interference cancellation)</vt:lpstr>
      <vt:lpstr>how SIC is done </vt:lpstr>
      <vt:lpstr>SIC and codes on graphs</vt:lpstr>
      <vt:lpstr>frameless ALOHA</vt:lpstr>
      <vt:lpstr>frameless ALOHA overview</vt:lpstr>
      <vt:lpstr>frameless ALOHA  stopping criterion</vt:lpstr>
      <vt:lpstr>analogy with the rateless codes</vt:lpstr>
      <vt:lpstr>errorless case</vt:lpstr>
      <vt:lpstr>asymptotic analysis</vt:lpstr>
      <vt:lpstr>result of the AND-OR analysis</vt:lpstr>
      <vt:lpstr>non-asymptotic behavior</vt:lpstr>
      <vt:lpstr>termination and throughput</vt:lpstr>
      <vt:lpstr>average delay</vt:lpstr>
      <vt:lpstr>average delay example</vt:lpstr>
      <vt:lpstr>noise –induced errors </vt:lpstr>
      <vt:lpstr>capture effect (1)</vt:lpstr>
      <vt:lpstr>capture effect (2)</vt:lpstr>
      <vt:lpstr>capture effect: example</vt:lpstr>
      <vt:lpstr>asymptotic analysis (1)</vt:lpstr>
      <vt:lpstr>asymptotic analysis (2)</vt:lpstr>
      <vt:lpstr>non-asymptotic results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Batch Conflict Resolution</dc:title>
  <dc:creator>Petar Popovski</dc:creator>
  <cp:lastModifiedBy>Petar Popovski</cp:lastModifiedBy>
  <cp:revision>573</cp:revision>
  <cp:lastPrinted>2013-03-03T21:19:02Z</cp:lastPrinted>
  <dcterms:created xsi:type="dcterms:W3CDTF">2012-03-25T20:06:20Z</dcterms:created>
  <dcterms:modified xsi:type="dcterms:W3CDTF">2014-03-03T10:55:23Z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Class">
    <vt:lpwstr>Limited Internal</vt:lpwstr>
  </property>
  <property fmtid="{D5CDD505-2E9C-101B-9397-08002B2CF9AE}" pid="3" name="Prepared">
    <vt:lpwstr>Powerpoint presentation</vt:lpwstr>
  </property>
  <property fmtid="{D5CDD505-2E9C-101B-9397-08002B2CF9AE}" pid="4" name="DocumentNumber">
    <vt:lpwstr>2882-ABC 123 4567/1 Uen</vt:lpwstr>
  </property>
  <property fmtid="{D5CDD505-2E9C-101B-9397-08002B2CF9AE}" pid="5" name="Date">
    <vt:filetime>2000-05-24T22:00:00Z</vt:filetime>
  </property>
  <property fmtid="{D5CDD505-2E9C-101B-9397-08002B2CF9AE}" pid="6" name="TemplateVersion">
    <vt:lpwstr>EN/FAD 109 0015/1 R1A</vt:lpwstr>
  </property>
</Properties>
</file>