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4" r:id="rId2"/>
    <p:sldId id="321" r:id="rId3"/>
    <p:sldId id="392"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2" r:id="rId20"/>
    <p:sldId id="367" r:id="rId21"/>
    <p:sldId id="368" r:id="rId22"/>
    <p:sldId id="370" r:id="rId23"/>
    <p:sldId id="373" r:id="rId24"/>
    <p:sldId id="374" r:id="rId25"/>
    <p:sldId id="375" r:id="rId26"/>
    <p:sldId id="376" r:id="rId27"/>
    <p:sldId id="382" r:id="rId28"/>
    <p:sldId id="383" r:id="rId29"/>
    <p:sldId id="384" r:id="rId30"/>
    <p:sldId id="385" r:id="rId31"/>
    <p:sldId id="386" r:id="rId32"/>
    <p:sldId id="387" r:id="rId33"/>
    <p:sldId id="388" r:id="rId34"/>
    <p:sldId id="363" r:id="rId35"/>
    <p:sldId id="364" r:id="rId36"/>
    <p:sldId id="365" r:id="rId37"/>
    <p:sldId id="366" r:id="rId38"/>
  </p:sldIdLst>
  <p:sldSz cx="9144000" cy="6858000" type="screen4x3"/>
  <p:notesSz cx="9918700" cy="67945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A01E"/>
    <a:srgbClr val="00CC00"/>
    <a:srgbClr val="FFFFFF"/>
    <a:srgbClr val="EAEAEA"/>
    <a:srgbClr val="50AAE6"/>
    <a:srgbClr val="5A6EB4"/>
    <a:srgbClr val="A00078"/>
    <a:srgbClr val="A01E28"/>
    <a:srgbClr val="A08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323" autoAdjust="0"/>
    <p:restoredTop sz="91212" autoAdjust="0"/>
  </p:normalViewPr>
  <p:slideViewPr>
    <p:cSldViewPr>
      <p:cViewPr varScale="1">
        <p:scale>
          <a:sx n="114" d="100"/>
          <a:sy n="114" d="100"/>
        </p:scale>
        <p:origin x="-1554" y="-90"/>
      </p:cViewPr>
      <p:guideLst>
        <p:guide orient="horz" pos="4156"/>
        <p:guide pos="3923"/>
      </p:guideLst>
    </p:cSldViewPr>
  </p:slideViewPr>
  <p:notesTextViewPr>
    <p:cViewPr>
      <p:scale>
        <a:sx n="100" d="100"/>
        <a:sy n="100" d="100"/>
      </p:scale>
      <p:origin x="0" y="0"/>
    </p:cViewPr>
  </p:notesTextViewPr>
  <p:sorterViewPr>
    <p:cViewPr>
      <p:scale>
        <a:sx n="100" d="100"/>
        <a:sy n="100" d="100"/>
      </p:scale>
      <p:origin x="0" y="2724"/>
    </p:cViewPr>
  </p:sorterViewPr>
  <p:notesViewPr>
    <p:cSldViewPr>
      <p:cViewPr varScale="1">
        <p:scale>
          <a:sx n="105" d="100"/>
          <a:sy n="105" d="100"/>
        </p:scale>
        <p:origin x="-408" y="-96"/>
      </p:cViewPr>
      <p:guideLst>
        <p:guide orient="horz" pos="2140"/>
        <p:guide pos="3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5293588" y="347835"/>
            <a:ext cx="3990515" cy="208060"/>
          </a:xfrm>
          <a:prstGeom prst="rect">
            <a:avLst/>
          </a:prstGeom>
          <a:noFill/>
          <a:ln w="9525">
            <a:noFill/>
            <a:miter lim="800000"/>
            <a:headEnd/>
            <a:tailEnd/>
          </a:ln>
          <a:effectLst/>
        </p:spPr>
        <p:txBody>
          <a:bodyPr vert="horz" wrap="square" lIns="95417" tIns="47709" rIns="95417" bIns="47709" numCol="1" anchor="b" anchorCtr="0" compatLnSpc="1">
            <a:prstTxWarp prst="textNoShape">
              <a:avLst/>
            </a:prstTxWarp>
          </a:bodyPr>
          <a:lstStyle>
            <a:lvl1pPr algn="r">
              <a:defRPr sz="900">
                <a:latin typeface="Arial" charset="0"/>
              </a:defRPr>
            </a:lvl1pPr>
          </a:lstStyle>
          <a:p>
            <a:pPr>
              <a:defRPr/>
            </a:pPr>
            <a:r>
              <a:rPr lang="de-DE"/>
              <a:t>Prof. Dr. Max Mustermann | Musterfakultät</a:t>
            </a:r>
          </a:p>
        </p:txBody>
      </p:sp>
      <p:sp>
        <p:nvSpPr>
          <p:cNvPr id="47111" name="Text Box 7"/>
          <p:cNvSpPr txBox="1">
            <a:spLocks noChangeArrowheads="1"/>
          </p:cNvSpPr>
          <p:nvPr/>
        </p:nvSpPr>
        <p:spPr bwMode="auto">
          <a:xfrm>
            <a:off x="783650" y="6339971"/>
            <a:ext cx="4487354" cy="276999"/>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900"/>
              <a:t>KIT – University of the State of Baden-Wuerttemberg and </a:t>
            </a:r>
            <a:br>
              <a:rPr lang="en-US" sz="900"/>
            </a:br>
            <a:r>
              <a:rPr lang="en-US" sz="900"/>
              <a:t>National Laboratory of the Helmholtz Association</a:t>
            </a:r>
          </a:p>
        </p:txBody>
      </p:sp>
      <p:pic>
        <p:nvPicPr>
          <p:cNvPr id="36868" name="Picture 11" descr="KIT-Logo-rgb_de"/>
          <p:cNvPicPr>
            <a:picLocks noChangeAspect="1" noChangeArrowheads="1"/>
          </p:cNvPicPr>
          <p:nvPr/>
        </p:nvPicPr>
        <p:blipFill>
          <a:blip r:embed="rId2"/>
          <a:srcRect/>
          <a:stretch>
            <a:fillRect/>
          </a:stretch>
        </p:blipFill>
        <p:spPr bwMode="auto">
          <a:xfrm>
            <a:off x="794942" y="140841"/>
            <a:ext cx="1456640" cy="344634"/>
          </a:xfrm>
          <a:prstGeom prst="rect">
            <a:avLst/>
          </a:prstGeom>
          <a:noFill/>
          <a:ln w="9525">
            <a:noFill/>
            <a:miter lim="800000"/>
            <a:headEnd/>
            <a:tailEnd/>
          </a:ln>
        </p:spPr>
      </p:pic>
    </p:spTree>
    <p:extLst>
      <p:ext uri="{BB962C8B-B14F-4D97-AF65-F5344CB8AC3E}">
        <p14:creationId xmlns:p14="http://schemas.microsoft.com/office/powerpoint/2010/main" val="3335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4297653" cy="339298"/>
          </a:xfrm>
          <a:prstGeom prst="rect">
            <a:avLst/>
          </a:prstGeom>
          <a:noFill/>
          <a:ln w="9525">
            <a:noFill/>
            <a:miter lim="800000"/>
            <a:headEnd/>
            <a:tailEnd/>
          </a:ln>
          <a:effectLst/>
        </p:spPr>
        <p:txBody>
          <a:bodyPr vert="horz" wrap="square" lIns="95417" tIns="47709" rIns="95417" bIns="47709" numCol="1" anchor="t" anchorCtr="0" compatLnSpc="1">
            <a:prstTxWarp prst="textNoShape">
              <a:avLst/>
            </a:prstTxWarp>
          </a:bodyPr>
          <a:lstStyle>
            <a:lvl1pPr>
              <a:defRPr sz="1300">
                <a:latin typeface="Arial" charset="0"/>
              </a:defRPr>
            </a:lvl1pPr>
          </a:lstStyle>
          <a:p>
            <a:pPr>
              <a:defRPr/>
            </a:pPr>
            <a:endParaRPr lang="de-DE"/>
          </a:p>
        </p:txBody>
      </p:sp>
      <p:sp>
        <p:nvSpPr>
          <p:cNvPr id="3075" name="Rectangle 3"/>
          <p:cNvSpPr>
            <a:spLocks noGrp="1" noChangeArrowheads="1"/>
          </p:cNvSpPr>
          <p:nvPr>
            <p:ph type="dt" idx="1"/>
          </p:nvPr>
        </p:nvSpPr>
        <p:spPr bwMode="auto">
          <a:xfrm>
            <a:off x="5618790" y="1"/>
            <a:ext cx="4297653" cy="339298"/>
          </a:xfrm>
          <a:prstGeom prst="rect">
            <a:avLst/>
          </a:prstGeom>
          <a:noFill/>
          <a:ln w="9525">
            <a:noFill/>
            <a:miter lim="800000"/>
            <a:headEnd/>
            <a:tailEnd/>
          </a:ln>
          <a:effectLst/>
        </p:spPr>
        <p:txBody>
          <a:bodyPr vert="horz" wrap="square" lIns="95417" tIns="47709" rIns="95417" bIns="47709" numCol="1" anchor="t" anchorCtr="0" compatLnSpc="1">
            <a:prstTxWarp prst="textNoShape">
              <a:avLst/>
            </a:prstTxWarp>
          </a:bodyPr>
          <a:lstStyle>
            <a:lvl1pPr algn="r">
              <a:defRPr sz="1300">
                <a:latin typeface="Arial" charset="0"/>
              </a:defRPr>
            </a:lvl1pPr>
          </a:lstStyle>
          <a:p>
            <a:pPr>
              <a:defRPr/>
            </a:pPr>
            <a:endParaRPr lang="de-DE"/>
          </a:p>
        </p:txBody>
      </p:sp>
      <p:sp>
        <p:nvSpPr>
          <p:cNvPr id="35844" name="Rectangle 4"/>
          <p:cNvSpPr>
            <a:spLocks noGrp="1" noRot="1" noChangeAspect="1" noChangeArrowheads="1" noTextEdit="1"/>
          </p:cNvSpPr>
          <p:nvPr>
            <p:ph type="sldImg" idx="2"/>
          </p:nvPr>
        </p:nvSpPr>
        <p:spPr bwMode="auto">
          <a:xfrm>
            <a:off x="3260725" y="511175"/>
            <a:ext cx="3397250" cy="25479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91421" y="3227602"/>
            <a:ext cx="7935863" cy="3056885"/>
          </a:xfrm>
          <a:prstGeom prst="rect">
            <a:avLst/>
          </a:prstGeom>
          <a:noFill/>
          <a:ln w="9525">
            <a:noFill/>
            <a:miter lim="800000"/>
            <a:headEnd/>
            <a:tailEnd/>
          </a:ln>
          <a:effectLst/>
        </p:spPr>
        <p:txBody>
          <a:bodyPr vert="horz" wrap="square" lIns="95417" tIns="47709" rIns="95417" bIns="47709"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1" y="6453070"/>
            <a:ext cx="4297653" cy="340365"/>
          </a:xfrm>
          <a:prstGeom prst="rect">
            <a:avLst/>
          </a:prstGeom>
          <a:noFill/>
          <a:ln w="9525">
            <a:noFill/>
            <a:miter lim="800000"/>
            <a:headEnd/>
            <a:tailEnd/>
          </a:ln>
          <a:effectLst/>
        </p:spPr>
        <p:txBody>
          <a:bodyPr vert="horz" wrap="square" lIns="95417" tIns="47709" rIns="95417" bIns="47709" numCol="1" anchor="b" anchorCtr="0" compatLnSpc="1">
            <a:prstTxWarp prst="textNoShape">
              <a:avLst/>
            </a:prstTxWarp>
          </a:bodyPr>
          <a:lstStyle>
            <a:lvl1pPr>
              <a:defRPr sz="1300">
                <a:latin typeface="Arial" pitchFamily="34" charset="0"/>
              </a:defRPr>
            </a:lvl1pPr>
          </a:lstStyle>
          <a:p>
            <a:pPr>
              <a:defRPr/>
            </a:pPr>
            <a:r>
              <a:rPr lang="de-DE"/>
              <a:t>Prof. Dr. Max Mustermann | </a:t>
            </a:r>
            <a:br>
              <a:rPr lang="de-DE"/>
            </a:br>
            <a:r>
              <a:rPr lang="de-DE"/>
              <a:t>Name of Faculty</a:t>
            </a:r>
          </a:p>
        </p:txBody>
      </p:sp>
      <p:sp>
        <p:nvSpPr>
          <p:cNvPr id="3079" name="Rectangle 7"/>
          <p:cNvSpPr>
            <a:spLocks noGrp="1" noChangeArrowheads="1"/>
          </p:cNvSpPr>
          <p:nvPr>
            <p:ph type="sldNum" sz="quarter" idx="5"/>
          </p:nvPr>
        </p:nvSpPr>
        <p:spPr bwMode="auto">
          <a:xfrm>
            <a:off x="5618790" y="6453070"/>
            <a:ext cx="4297653" cy="340365"/>
          </a:xfrm>
          <a:prstGeom prst="rect">
            <a:avLst/>
          </a:prstGeom>
          <a:noFill/>
          <a:ln w="9525">
            <a:noFill/>
            <a:miter lim="800000"/>
            <a:headEnd/>
            <a:tailEnd/>
          </a:ln>
          <a:effectLst/>
        </p:spPr>
        <p:txBody>
          <a:bodyPr vert="horz" wrap="square" lIns="95417" tIns="47709" rIns="95417" bIns="47709" numCol="1" anchor="b" anchorCtr="0" compatLnSpc="1">
            <a:prstTxWarp prst="textNoShape">
              <a:avLst/>
            </a:prstTxWarp>
          </a:bodyPr>
          <a:lstStyle>
            <a:lvl1pPr algn="r">
              <a:defRPr sz="1300">
                <a:latin typeface="Arial" charset="0"/>
              </a:defRPr>
            </a:lvl1pPr>
          </a:lstStyle>
          <a:p>
            <a:pPr>
              <a:defRPr/>
            </a:pPr>
            <a:fld id="{F60676DC-043A-4362-8714-8735117C2139}" type="slidenum">
              <a:rPr lang="de-DE"/>
              <a:pPr>
                <a:defRPr/>
              </a:pPr>
              <a:t>‹Nr.›</a:t>
            </a:fld>
            <a:endParaRPr lang="de-DE"/>
          </a:p>
        </p:txBody>
      </p:sp>
    </p:spTree>
    <p:extLst>
      <p:ext uri="{BB962C8B-B14F-4D97-AF65-F5344CB8AC3E}">
        <p14:creationId xmlns:p14="http://schemas.microsoft.com/office/powerpoint/2010/main" val="121921736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srcRect b="26126"/>
          <a:stretch>
            <a:fillRect/>
          </a:stretch>
        </p:blipFill>
        <p:spPr bwMode="auto">
          <a:xfrm>
            <a:off x="0" y="3248025"/>
            <a:ext cx="9064625" cy="3432175"/>
          </a:xfrm>
          <a:prstGeom prst="rect">
            <a:avLst/>
          </a:prstGeom>
          <a:noFill/>
          <a:ln w="9525">
            <a:noFill/>
            <a:miter lim="800000"/>
            <a:headEnd/>
            <a:tailEnd/>
          </a:ln>
          <a:effectLst/>
        </p:spPr>
      </p:pic>
      <p:pic>
        <p:nvPicPr>
          <p:cNvPr id="3" name="Picture 9" descr="II_rahmen_neu_titel"/>
          <p:cNvPicPr>
            <a:picLocks noChangeAspect="1" noChangeArrowheads="1"/>
          </p:cNvPicPr>
          <p:nvPr userDrawn="1"/>
        </p:nvPicPr>
        <p:blipFill>
          <a:blip r:embed="rId3"/>
          <a:srcRect/>
          <a:stretch>
            <a:fillRect/>
          </a:stretch>
        </p:blipFill>
        <p:spPr bwMode="auto">
          <a:xfrm>
            <a:off x="0" y="-7938"/>
            <a:ext cx="9144000" cy="6870701"/>
          </a:xfrm>
          <a:prstGeom prst="rect">
            <a:avLst/>
          </a:prstGeom>
          <a:noFill/>
          <a:ln w="9525">
            <a:noFill/>
            <a:miter lim="800000"/>
            <a:headEnd/>
            <a:tailEnd/>
          </a:ln>
        </p:spPr>
      </p:pic>
      <p:sp>
        <p:nvSpPr>
          <p:cNvPr id="4" name="Text Box 14"/>
          <p:cNvSpPr txBox="1">
            <a:spLocks noChangeArrowheads="1"/>
          </p:cNvSpPr>
          <p:nvPr/>
        </p:nvSpPr>
        <p:spPr bwMode="auto">
          <a:xfrm>
            <a:off x="396875" y="6475413"/>
            <a:ext cx="3670300" cy="244475"/>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800" smtClean="0"/>
              <a:t>KIT – University of the State of Baden-Wuerttemberg and </a:t>
            </a:r>
            <a:br>
              <a:rPr lang="en-US" sz="800" smtClean="0"/>
            </a:br>
            <a:r>
              <a:rPr lang="en-US" sz="800" smtClean="0"/>
              <a:t>National Research Center of the Helmholtz Association</a:t>
            </a:r>
            <a:r>
              <a:rPr lang="de-DE" sz="800" smtClean="0"/>
              <a:t> </a:t>
            </a:r>
            <a:endParaRPr lang="en-US" sz="800" smtClean="0"/>
          </a:p>
        </p:txBody>
      </p:sp>
      <p:sp>
        <p:nvSpPr>
          <p:cNvPr id="5" name="Text Box 21"/>
          <p:cNvSpPr txBox="1">
            <a:spLocks noChangeArrowheads="1"/>
          </p:cNvSpPr>
          <p:nvPr/>
        </p:nvSpPr>
        <p:spPr bwMode="auto">
          <a:xfrm>
            <a:off x="385763" y="3352800"/>
            <a:ext cx="4537075" cy="182563"/>
          </a:xfrm>
          <a:prstGeom prst="rect">
            <a:avLst/>
          </a:prstGeom>
          <a:noFill/>
          <a:ln w="9525">
            <a:noFill/>
            <a:miter lim="800000"/>
            <a:headEnd/>
            <a:tailEnd/>
          </a:ln>
          <a:effec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sz="1200" b="1" smtClean="0">
                <a:solidFill>
                  <a:schemeClr val="bg1"/>
                </a:solidFill>
              </a:rPr>
              <a:t>COMMUNICATIONS ENGINEERING LAB (CEL)</a:t>
            </a:r>
          </a:p>
        </p:txBody>
      </p:sp>
      <p:sp>
        <p:nvSpPr>
          <p:cNvPr id="6" name="Text Box 14"/>
          <p:cNvSpPr txBox="1">
            <a:spLocks noChangeArrowheads="1"/>
          </p:cNvSpPr>
          <p:nvPr/>
        </p:nvSpPr>
        <p:spPr bwMode="auto">
          <a:xfrm>
            <a:off x="7318375" y="6497638"/>
            <a:ext cx="172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de-DE" sz="1600" b="1" smtClean="0">
                <a:solidFill>
                  <a:schemeClr val="bg1"/>
                </a:solidFill>
              </a:rPr>
              <a:t>www.kit.edu</a:t>
            </a:r>
          </a:p>
        </p:txBody>
      </p:sp>
      <p:pic>
        <p:nvPicPr>
          <p:cNvPr id="7" name="Picture 13" descr="KIT-Logo-rgb_en"/>
          <p:cNvPicPr>
            <a:picLocks noChangeAspect="1" noChangeArrowheads="1"/>
          </p:cNvPicPr>
          <p:nvPr/>
        </p:nvPicPr>
        <p:blipFill>
          <a:blip r:embed="rId4"/>
          <a:srcRect/>
          <a:stretch>
            <a:fillRect/>
          </a:stretch>
        </p:blipFill>
        <p:spPr bwMode="auto">
          <a:xfrm>
            <a:off x="395288" y="333375"/>
            <a:ext cx="1619250" cy="747713"/>
          </a:xfrm>
          <a:prstGeom prst="rect">
            <a:avLst/>
          </a:prstGeom>
          <a:noFill/>
          <a:ln w="9525">
            <a:noFill/>
            <a:miter lim="800000"/>
            <a:headEnd/>
            <a:tailEnd/>
          </a:ln>
        </p:spPr>
      </p:pic>
      <p:pic>
        <p:nvPicPr>
          <p:cNvPr id="8" name="Picture 22" descr="CEL_logo"/>
          <p:cNvPicPr>
            <a:picLocks noChangeAspect="1" noChangeArrowheads="1"/>
          </p:cNvPicPr>
          <p:nvPr userDrawn="1"/>
        </p:nvPicPr>
        <p:blipFill>
          <a:blip r:embed="rId5"/>
          <a:srcRect/>
          <a:stretch>
            <a:fillRect/>
          </a:stretch>
        </p:blipFill>
        <p:spPr bwMode="auto">
          <a:xfrm>
            <a:off x="3822700" y="3238500"/>
            <a:ext cx="388938" cy="3968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Univ.-Prof. Dr.rer.nat. Friedrich Jondral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Univ.-Prof. Dr.rer.nat. Friedrich Jondral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Univ.-Prof. Dr.rer.nat. Friedrich Jondral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Univ.-Prof. Dr.rer.nat. Friedrich Jondral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Univ.-Prof. Dr.rer.nat. Friedrich Jondral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Univ.-Prof. Dr.rer.nat. Friedrich Jondral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ln/>
        </p:spPr>
        <p:txBody>
          <a:bodyPr/>
          <a:lstStyle>
            <a:lvl1pPr>
              <a:defRPr/>
            </a:lvl1pPr>
          </a:lstStyle>
          <a:p>
            <a:pPr>
              <a:defRPr/>
            </a:pPr>
            <a:r>
              <a:rPr lang="en-US" dirty="0" smtClean="0"/>
              <a:t>Univ.-Prof. Dr.rer.nat. Friedrich Jondral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Univ.-Prof. Dr.rer.nat. Friedrich Jondral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Univ.-Prof. Dr.rer.nat. Friedrich Jondral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Univ.-Prof. Dr.rer.nat. Friedrich Jondral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microsoft.com/office/2007/relationships/hdphoto" Target="../media/hdphoto1.wdp"/><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add title</a:t>
            </a:r>
          </a:p>
        </p:txBody>
      </p:sp>
      <p:pic>
        <p:nvPicPr>
          <p:cNvPr id="1026" name="Picture 9" descr="II_rahmen_neu_folge"/>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en-US" sz="900" dirty="0" smtClean="0"/>
              <a:t>Communications Engineering Lab (CEL)</a:t>
            </a:r>
          </a:p>
        </p:txBody>
      </p:sp>
      <p:sp>
        <p:nvSpPr>
          <p:cNvPr id="1030" name="Text Box 11"/>
          <p:cNvSpPr txBox="1">
            <a:spLocks noChangeArrowheads="1"/>
          </p:cNvSpPr>
          <p:nvPr/>
        </p:nvSpPr>
        <p:spPr bwMode="auto">
          <a:xfrm>
            <a:off x="250825" y="6445250"/>
            <a:ext cx="325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fld id="{264F2D51-9D64-49EA-9BFC-4C74657A5285}" type="slidenum">
              <a:rPr lang="de-DE" sz="900" b="1" smtClean="0"/>
              <a:pPr eaLnBrk="1" hangingPunct="1">
                <a:spcBef>
                  <a:spcPct val="50000"/>
                </a:spcBef>
                <a:defRPr/>
              </a:pPr>
              <a:t>‹Nr.›</a:t>
            </a:fld>
            <a:endParaRPr lang="de-DE" sz="900" b="1" smtClean="0"/>
          </a:p>
        </p:txBody>
      </p:sp>
      <p:sp>
        <p:nvSpPr>
          <p:cNvPr id="1031" name="Rectangle 11"/>
          <p:cNvSpPr>
            <a:spLocks noChangeArrowheads="1"/>
          </p:cNvSpPr>
          <p:nvPr/>
        </p:nvSpPr>
        <p:spPr bwMode="auto">
          <a:xfrm>
            <a:off x="612775" y="6445250"/>
            <a:ext cx="863600" cy="360363"/>
          </a:xfrm>
          <a:prstGeom prst="rect">
            <a:avLst/>
          </a:prstGeom>
          <a:noFill/>
          <a:ln w="9525">
            <a:noFill/>
            <a:miter lim="800000"/>
            <a:headEnd/>
            <a:tailEnd/>
          </a:ln>
          <a:effectLst/>
        </p:spPr>
        <p:txBody>
          <a:bodyPr lIns="0" tIns="0" rIns="0" bIns="0"/>
          <a:lstStyle/>
          <a:p>
            <a:fld id="{87985B58-305E-4CA9-8D1D-495525F2ED51}" type="datetime1">
              <a:rPr lang="de-DE" sz="900"/>
              <a:pPr/>
              <a:t>27.02.2014</a:t>
            </a:fld>
            <a:endParaRPr lang="de-DE" sz="900"/>
          </a:p>
        </p:txBody>
      </p:sp>
      <p:sp>
        <p:nvSpPr>
          <p:cNvPr id="1036" name="Rectangle 12"/>
          <p:cNvSpPr>
            <a:spLocks noGrp="1" noChangeArrowheads="1"/>
          </p:cNvSpPr>
          <p:nvPr>
            <p:ph type="ftr" sz="quarter" idx="3"/>
          </p:nvPr>
        </p:nvSpPr>
        <p:spPr bwMode="auto">
          <a:xfrm>
            <a:off x="1701800" y="6445250"/>
            <a:ext cx="42481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latin typeface="Arial" pitchFamily="34" charset="0"/>
              </a:defRPr>
            </a:lvl1pPr>
          </a:lstStyle>
          <a:p>
            <a:pPr>
              <a:defRPr/>
            </a:pPr>
            <a:r>
              <a:rPr lang="en-US" dirty="0" smtClean="0"/>
              <a:t>Univ.-Prof. Dr.rer.nat. Friedrich Jondral</a:t>
            </a:r>
            <a:endParaRPr lang="en-US" dirty="0"/>
          </a:p>
        </p:txBody>
      </p:sp>
      <p:pic>
        <p:nvPicPr>
          <p:cNvPr id="1033" name="Picture 9" descr="KITlogo_4c_frutiger"/>
          <p:cNvPicPr>
            <a:picLocks noChangeAspect="1" noChangeArrowheads="1"/>
          </p:cNvPicPr>
          <p:nvPr/>
        </p:nvPicPr>
        <p:blipFill>
          <a:blip r:embed="rId14"/>
          <a:srcRect/>
          <a:stretch>
            <a:fillRect/>
          </a:stretch>
        </p:blipFill>
        <p:spPr bwMode="auto">
          <a:xfrm>
            <a:off x="7667625" y="341313"/>
            <a:ext cx="1084263" cy="495300"/>
          </a:xfrm>
          <a:prstGeom prst="rect">
            <a:avLst/>
          </a:prstGeom>
          <a:noFill/>
          <a:ln w="9525">
            <a:noFill/>
            <a:miter lim="800000"/>
            <a:headEnd/>
            <a:tailEnd/>
          </a:ln>
        </p:spPr>
      </p:pic>
      <p:pic>
        <p:nvPicPr>
          <p:cNvPr id="11" name="Picture 2"/>
          <p:cNvPicPr>
            <a:picLocks noChangeAspect="1" noChangeArrowheads="1"/>
          </p:cNvPicPr>
          <p:nvPr/>
        </p:nvPicPr>
        <p:blipFill>
          <a:blip r:embed="rId15">
            <a:extLst>
              <a:ext uri="{BEBA8EAE-BF5A-486C-A8C5-ECC9F3942E4B}">
                <a14:imgProps xmlns:a14="http://schemas.microsoft.com/office/drawing/2010/main">
                  <a14:imgLayer r:embed="rId1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6084168" y="6345180"/>
            <a:ext cx="482803" cy="48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14325" indent="-314325" algn="l" rtl="0" eaLnBrk="0" fontAlgn="base" hangingPunct="0">
        <a:spcBef>
          <a:spcPct val="20000"/>
        </a:spcBef>
        <a:spcAft>
          <a:spcPct val="0"/>
        </a:spcAft>
        <a:buBlip>
          <a:blip r:embed="rId17"/>
        </a:buBlip>
        <a:defRPr sz="2000">
          <a:solidFill>
            <a:schemeClr val="tx1"/>
          </a:solidFill>
          <a:latin typeface="+mn-lt"/>
          <a:ea typeface="+mn-ea"/>
          <a:cs typeface="+mn-cs"/>
        </a:defRPr>
      </a:lvl1pPr>
      <a:lvl2pPr marL="790575" indent="-314325" algn="l" rtl="0" eaLnBrk="0" fontAlgn="base" hangingPunct="0">
        <a:spcBef>
          <a:spcPct val="20000"/>
        </a:spcBef>
        <a:spcAft>
          <a:spcPct val="0"/>
        </a:spcAft>
        <a:buBlip>
          <a:blip r:embed="rId18"/>
        </a:buBlip>
        <a:defRPr>
          <a:solidFill>
            <a:schemeClr val="tx1"/>
          </a:solidFill>
          <a:latin typeface="+mn-lt"/>
        </a:defRPr>
      </a:lvl2pPr>
      <a:lvl3pPr marL="1209675" indent="-276225" algn="l" rtl="0" eaLnBrk="0" fontAlgn="base" hangingPunct="0">
        <a:spcBef>
          <a:spcPct val="20000"/>
        </a:spcBef>
        <a:spcAft>
          <a:spcPct val="0"/>
        </a:spcAft>
        <a:buBlip>
          <a:blip r:embed="rId19"/>
        </a:buBlip>
        <a:defRPr sz="1600">
          <a:solidFill>
            <a:schemeClr val="tx1"/>
          </a:solidFill>
          <a:latin typeface="+mn-lt"/>
        </a:defRPr>
      </a:lvl3pPr>
      <a:lvl4pPr marL="1657350" indent="-276225" algn="l" rtl="0" eaLnBrk="0" fontAlgn="base" hangingPunct="0">
        <a:spcBef>
          <a:spcPct val="20000"/>
        </a:spcBef>
        <a:spcAft>
          <a:spcPct val="0"/>
        </a:spcAft>
        <a:buBlip>
          <a:blip r:embed="rId19"/>
        </a:buBlip>
        <a:defRPr sz="1600">
          <a:solidFill>
            <a:schemeClr val="tx1"/>
          </a:solidFill>
          <a:latin typeface="+mn-lt"/>
        </a:defRPr>
      </a:lvl4pPr>
      <a:lvl5pPr marL="2095500" indent="-276225" algn="l" rtl="0" eaLnBrk="0" fontAlgn="base" hangingPunct="0">
        <a:spcBef>
          <a:spcPct val="20000"/>
        </a:spcBef>
        <a:spcAft>
          <a:spcPct val="0"/>
        </a:spcAft>
        <a:buBlip>
          <a:blip r:embed="rId19"/>
        </a:buBlip>
        <a:defRPr sz="1600">
          <a:solidFill>
            <a:schemeClr val="tx1"/>
          </a:solidFill>
          <a:latin typeface="+mn-lt"/>
        </a:defRPr>
      </a:lvl5pPr>
      <a:lvl6pPr marL="2514600" indent="-228600" algn="l" rtl="0" fontAlgn="base">
        <a:spcBef>
          <a:spcPct val="20000"/>
        </a:spcBef>
        <a:spcAft>
          <a:spcPct val="0"/>
        </a:spcAft>
        <a:buSzPct val="60000"/>
        <a:buBlip>
          <a:blip r:embed="rId20"/>
        </a:buBlip>
        <a:defRPr sz="1400">
          <a:solidFill>
            <a:schemeClr val="tx1"/>
          </a:solidFill>
          <a:latin typeface="+mn-lt"/>
        </a:defRPr>
      </a:lvl6pPr>
      <a:lvl7pPr marL="2971800" indent="-228600" algn="l" rtl="0" fontAlgn="base">
        <a:spcBef>
          <a:spcPct val="20000"/>
        </a:spcBef>
        <a:spcAft>
          <a:spcPct val="0"/>
        </a:spcAft>
        <a:buSzPct val="60000"/>
        <a:buBlip>
          <a:blip r:embed="rId20"/>
        </a:buBlip>
        <a:defRPr sz="1400">
          <a:solidFill>
            <a:schemeClr val="tx1"/>
          </a:solidFill>
          <a:latin typeface="+mn-lt"/>
        </a:defRPr>
      </a:lvl7pPr>
      <a:lvl8pPr marL="3429000" indent="-228600" algn="l" rtl="0" fontAlgn="base">
        <a:spcBef>
          <a:spcPct val="20000"/>
        </a:spcBef>
        <a:spcAft>
          <a:spcPct val="0"/>
        </a:spcAft>
        <a:buSzPct val="60000"/>
        <a:buBlip>
          <a:blip r:embed="rId20"/>
        </a:buBlip>
        <a:defRPr sz="1400">
          <a:solidFill>
            <a:schemeClr val="tx1"/>
          </a:solidFill>
          <a:latin typeface="+mn-lt"/>
        </a:defRPr>
      </a:lvl8pPr>
      <a:lvl9pPr marL="3886200" indent="-228600" algn="l" rtl="0" fontAlgn="base">
        <a:spcBef>
          <a:spcPct val="20000"/>
        </a:spcBef>
        <a:spcAft>
          <a:spcPct val="0"/>
        </a:spcAft>
        <a:buSzPct val="60000"/>
        <a:buBlip>
          <a:blip r:embed="rId20"/>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0166" y="1628775"/>
            <a:ext cx="8389937" cy="720725"/>
          </a:xfrm>
          <a:prstGeom prst="rect">
            <a:avLst/>
          </a:prstGeom>
          <a:noFill/>
          <a:ln w="9525">
            <a:noFill/>
            <a:miter lim="800000"/>
            <a:headEnd/>
            <a:tailEnd/>
          </a:ln>
        </p:spPr>
        <p:txBody>
          <a:bodyPr lIns="0" tIns="0" rIns="0" bIns="0" anchor="b"/>
          <a:lstStyle/>
          <a:p>
            <a:pPr>
              <a:lnSpc>
                <a:spcPct val="90000"/>
              </a:lnSpc>
            </a:pPr>
            <a:r>
              <a:rPr lang="en-US" sz="2800" b="1" dirty="0" smtClean="0">
                <a:solidFill>
                  <a:schemeClr val="tx2"/>
                </a:solidFill>
              </a:rPr>
              <a:t/>
            </a:r>
            <a:br>
              <a:rPr lang="en-US" sz="2800" b="1" dirty="0" smtClean="0">
                <a:solidFill>
                  <a:schemeClr val="tx2"/>
                </a:solidFill>
              </a:rPr>
            </a:br>
            <a:r>
              <a:rPr lang="en-US" sz="2800" b="1" dirty="0" smtClean="0">
                <a:solidFill>
                  <a:schemeClr val="tx2"/>
                </a:solidFill>
              </a:rPr>
              <a:t/>
            </a:r>
            <a:br>
              <a:rPr lang="en-US" sz="2800" b="1" dirty="0" smtClean="0">
                <a:solidFill>
                  <a:schemeClr val="tx2"/>
                </a:solidFill>
              </a:rPr>
            </a:br>
            <a:r>
              <a:rPr lang="en-US" sz="2800" b="1" dirty="0" smtClean="0">
                <a:solidFill>
                  <a:schemeClr val="tx2"/>
                </a:solidFill>
              </a:rPr>
              <a:t/>
            </a:r>
            <a:br>
              <a:rPr lang="en-US" sz="2800" b="1" dirty="0" smtClean="0">
                <a:solidFill>
                  <a:schemeClr val="tx2"/>
                </a:solidFill>
              </a:rPr>
            </a:br>
            <a:r>
              <a:rPr lang="en-US" sz="2800" b="1" dirty="0" smtClean="0">
                <a:solidFill>
                  <a:schemeClr val="tx2"/>
                </a:solidFill>
              </a:rPr>
              <a:t/>
            </a:r>
            <a:br>
              <a:rPr lang="en-US" sz="2800" b="1" dirty="0" smtClean="0">
                <a:solidFill>
                  <a:schemeClr val="tx2"/>
                </a:solidFill>
              </a:rPr>
            </a:br>
            <a:r>
              <a:rPr lang="en-US" sz="2800" b="1" dirty="0" smtClean="0">
                <a:solidFill>
                  <a:schemeClr val="tx2"/>
                </a:solidFill>
              </a:rPr>
              <a:t/>
            </a:r>
            <a:br>
              <a:rPr lang="en-US" sz="2800" b="1" dirty="0" smtClean="0">
                <a:solidFill>
                  <a:schemeClr val="tx2"/>
                </a:solidFill>
              </a:rPr>
            </a:br>
            <a:r>
              <a:rPr lang="en-US" sz="2800" b="1" dirty="0" smtClean="0">
                <a:solidFill>
                  <a:schemeClr val="tx2"/>
                </a:solidFill>
              </a:rPr>
              <a:t/>
            </a:r>
            <a:br>
              <a:rPr lang="en-US" sz="2800" b="1" dirty="0" smtClean="0">
                <a:solidFill>
                  <a:schemeClr val="tx2"/>
                </a:solidFill>
              </a:rPr>
            </a:br>
            <a:r>
              <a:rPr lang="en-US" sz="2800" b="1" dirty="0">
                <a:solidFill>
                  <a:schemeClr val="tx2"/>
                </a:solidFill>
              </a:rPr>
              <a:t>Software Defined Radio - PHY </a:t>
            </a:r>
            <a:r>
              <a:rPr lang="en-US" sz="2800" b="1" dirty="0" smtClean="0">
                <a:solidFill>
                  <a:schemeClr val="tx2"/>
                </a:solidFill>
              </a:rPr>
              <a:t>and </a:t>
            </a:r>
            <a:r>
              <a:rPr lang="en-US" sz="2800" b="1" dirty="0">
                <a:solidFill>
                  <a:schemeClr val="tx2"/>
                </a:solidFill>
              </a:rPr>
              <a:t>MAC Aspects</a:t>
            </a:r>
            <a:r>
              <a:rPr lang="en-US" sz="2400" b="1" dirty="0" smtClean="0">
                <a:solidFill>
                  <a:schemeClr val="tx2"/>
                </a:solidFill>
              </a:rPr>
              <a:t/>
            </a:r>
            <a:br>
              <a:rPr lang="en-US" sz="2400" b="1" dirty="0" smtClean="0">
                <a:solidFill>
                  <a:schemeClr val="tx2"/>
                </a:solidFill>
              </a:rPr>
            </a:br>
            <a:r>
              <a:rPr lang="de-DE" sz="2000" dirty="0" smtClean="0">
                <a:solidFill>
                  <a:schemeClr val="tx2"/>
                </a:solidFill>
              </a:rPr>
              <a:t>Friedrich </a:t>
            </a:r>
            <a:r>
              <a:rPr lang="de-DE" sz="2000" dirty="0">
                <a:solidFill>
                  <a:schemeClr val="tx2"/>
                </a:solidFill>
              </a:rPr>
              <a:t>Jondral</a:t>
            </a:r>
            <a:endParaRPr lang="en-US" sz="2000" b="1" dirty="0">
              <a:solidFill>
                <a:schemeClr val="tx2"/>
              </a:solidFill>
            </a:endParaRPr>
          </a:p>
        </p:txBody>
      </p:sp>
      <p:sp>
        <p:nvSpPr>
          <p:cNvPr id="3075" name="Rectangle 3"/>
          <p:cNvSpPr>
            <a:spLocks noChangeArrowheads="1"/>
          </p:cNvSpPr>
          <p:nvPr/>
        </p:nvSpPr>
        <p:spPr bwMode="auto">
          <a:xfrm>
            <a:off x="396875" y="2349500"/>
            <a:ext cx="8370888" cy="620713"/>
          </a:xfrm>
          <a:prstGeom prst="rect">
            <a:avLst/>
          </a:prstGeom>
          <a:noFill/>
          <a:ln w="9525">
            <a:noFill/>
            <a:miter lim="800000"/>
            <a:headEnd/>
            <a:tailEnd/>
          </a:ln>
        </p:spPr>
        <p:txBody>
          <a:bodyPr lIns="0" tIns="0" rIns="0" bIns="0"/>
          <a:lstStyle/>
          <a:p>
            <a:pPr>
              <a:spcBef>
                <a:spcPct val="50000"/>
              </a:spcBef>
            </a:pPr>
            <a:r>
              <a:rPr lang="en-US"/>
              <a:t/>
            </a:r>
            <a:br>
              <a:rPr lang="en-US"/>
            </a:br>
            <a:r>
              <a:rPr lang="en-US" b="1" smtClean="0"/>
              <a:t>Shenzhen, March 6, </a:t>
            </a:r>
            <a:r>
              <a:rPr lang="en-US" b="1" dirty="0" smtClean="0"/>
              <a:t>2014</a:t>
            </a:r>
            <a:endParaRPr lang="en-US" sz="1600" b="1" dirty="0">
              <a:solidFill>
                <a:srgbClr val="000000"/>
              </a:solidFill>
            </a:endParaRPr>
          </a:p>
          <a:p>
            <a:endParaRPr lang="en-US" sz="1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Text Box 2"/>
          <p:cNvSpPr txBox="1">
            <a:spLocks noChangeArrowheads="1"/>
          </p:cNvSpPr>
          <p:nvPr/>
        </p:nvSpPr>
        <p:spPr bwMode="auto">
          <a:xfrm>
            <a:off x="344488" y="1182688"/>
            <a:ext cx="8472487" cy="5038725"/>
          </a:xfrm>
          <a:prstGeom prst="rect">
            <a:avLst/>
          </a:prstGeom>
          <a:solidFill>
            <a:schemeClr val="bg1">
              <a:alpha val="50195"/>
            </a:schemeClr>
          </a:solidFill>
          <a:ln w="9525">
            <a:noFill/>
            <a:miter lim="800000"/>
            <a:headEnd/>
            <a:tailEnd/>
          </a:ln>
        </p:spPr>
        <p:txBody>
          <a:bodyPr lIns="108000" tIns="108000" rIns="72000" bIns="1080000"/>
          <a:lstStyle/>
          <a:p>
            <a:pPr marL="193675" indent="-193675"/>
            <a:endParaRPr lang="de-DE" sz="2000" b="1" i="1">
              <a:latin typeface="Arial Narrow" pitchFamily="34" charset="0"/>
            </a:endParaRPr>
          </a:p>
        </p:txBody>
      </p:sp>
      <p:sp>
        <p:nvSpPr>
          <p:cNvPr id="856067" name="Rectangle 3"/>
          <p:cNvSpPr>
            <a:spLocks noGrp="1" noChangeArrowheads="1"/>
          </p:cNvSpPr>
          <p:nvPr>
            <p:ph type="title"/>
          </p:nvPr>
        </p:nvSpPr>
        <p:spPr>
          <a:xfrm>
            <a:off x="276225" y="182563"/>
            <a:ext cx="5508625" cy="519112"/>
          </a:xfrm>
        </p:spPr>
        <p:txBody>
          <a:bodyPr/>
          <a:lstStyle/>
          <a:p>
            <a:pPr eaLnBrk="1" hangingPunct="1"/>
            <a:r>
              <a:rPr lang="en-US" dirty="0" smtClean="0"/>
              <a:t>Walden Survey</a:t>
            </a:r>
          </a:p>
        </p:txBody>
      </p:sp>
      <p:sp>
        <p:nvSpPr>
          <p:cNvPr id="856068" name="Text Box 5"/>
          <p:cNvSpPr txBox="1">
            <a:spLocks noChangeArrowheads="1"/>
          </p:cNvSpPr>
          <p:nvPr/>
        </p:nvSpPr>
        <p:spPr bwMode="auto">
          <a:xfrm>
            <a:off x="6444208" y="5734050"/>
            <a:ext cx="1802255" cy="340735"/>
          </a:xfrm>
          <a:prstGeom prst="rect">
            <a:avLst/>
          </a:prstGeom>
          <a:noFill/>
          <a:ln w="9525">
            <a:noFill/>
            <a:miter lim="800000"/>
            <a:headEnd/>
            <a:tailEnd/>
          </a:ln>
        </p:spPr>
        <p:txBody>
          <a:bodyPr wrap="square" lIns="90000" tIns="46800" rIns="90000" bIns="46800">
            <a:spAutoFit/>
          </a:bodyPr>
          <a:lstStyle/>
          <a:p>
            <a:pPr algn="ctr"/>
            <a:r>
              <a:rPr lang="de-DE" sz="1600" b="1" dirty="0" err="1">
                <a:latin typeface="Arial Narrow" pitchFamily="34" charset="0"/>
              </a:rPr>
              <a:t>s</a:t>
            </a:r>
            <a:r>
              <a:rPr lang="de-DE" sz="1600" b="1" dirty="0" err="1" smtClean="0">
                <a:latin typeface="Arial Narrow" pitchFamily="34" charset="0"/>
              </a:rPr>
              <a:t>ampling</a:t>
            </a:r>
            <a:r>
              <a:rPr lang="de-DE" sz="1600" b="1" dirty="0" smtClean="0">
                <a:latin typeface="Arial Narrow" pitchFamily="34" charset="0"/>
              </a:rPr>
              <a:t> rate</a:t>
            </a:r>
            <a:r>
              <a:rPr lang="de-DE" sz="1600" dirty="0" smtClean="0">
                <a:latin typeface="Arial Narrow" pitchFamily="34" charset="0"/>
              </a:rPr>
              <a:t> </a:t>
            </a:r>
            <a:r>
              <a:rPr lang="de-DE" sz="1600" dirty="0">
                <a:latin typeface="Arial Narrow" pitchFamily="34" charset="0"/>
              </a:rPr>
              <a:t>[Hz]</a:t>
            </a:r>
            <a:endParaRPr lang="de-DE" sz="1600" baseline="30000" dirty="0">
              <a:latin typeface="Arial Narrow" pitchFamily="34" charset="0"/>
            </a:endParaRPr>
          </a:p>
        </p:txBody>
      </p:sp>
      <p:sp>
        <p:nvSpPr>
          <p:cNvPr id="856069" name="Line 6"/>
          <p:cNvSpPr>
            <a:spLocks noChangeShapeType="1"/>
          </p:cNvSpPr>
          <p:nvPr/>
        </p:nvSpPr>
        <p:spPr bwMode="auto">
          <a:xfrm>
            <a:off x="8088313" y="5924550"/>
            <a:ext cx="50165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56070" name="Text Box 7"/>
          <p:cNvSpPr txBox="1">
            <a:spLocks noChangeArrowheads="1"/>
          </p:cNvSpPr>
          <p:nvPr/>
        </p:nvSpPr>
        <p:spPr bwMode="auto">
          <a:xfrm>
            <a:off x="1475656" y="5877272"/>
            <a:ext cx="4032448" cy="340735"/>
          </a:xfrm>
          <a:prstGeom prst="rect">
            <a:avLst/>
          </a:prstGeom>
          <a:noFill/>
          <a:ln w="9525">
            <a:noFill/>
            <a:miter lim="800000"/>
            <a:headEnd/>
            <a:tailEnd/>
          </a:ln>
        </p:spPr>
        <p:txBody>
          <a:bodyPr wrap="square" lIns="90000" tIns="46800" rIns="90000" bIns="46800">
            <a:spAutoFit/>
          </a:bodyPr>
          <a:lstStyle/>
          <a:p>
            <a:pPr>
              <a:spcBef>
                <a:spcPct val="50000"/>
              </a:spcBef>
            </a:pPr>
            <a:r>
              <a:rPr lang="en-US" sz="1600" b="1" dirty="0" smtClean="0">
                <a:latin typeface="Arial Narrow" pitchFamily="34" charset="0"/>
              </a:rPr>
              <a:t>monolithically integrated ADCs, state of the art</a:t>
            </a:r>
            <a:endParaRPr lang="en-US" sz="1600" b="1" dirty="0">
              <a:latin typeface="Arial Narrow" pitchFamily="34" charset="0"/>
            </a:endParaRPr>
          </a:p>
        </p:txBody>
      </p:sp>
      <p:sp>
        <p:nvSpPr>
          <p:cNvPr id="856071" name="Rectangle 9"/>
          <p:cNvSpPr>
            <a:spLocks noChangeArrowheads="1"/>
          </p:cNvSpPr>
          <p:nvPr/>
        </p:nvSpPr>
        <p:spPr bwMode="auto">
          <a:xfrm>
            <a:off x="1504950" y="1377950"/>
            <a:ext cx="7197725" cy="4095750"/>
          </a:xfrm>
          <a:prstGeom prst="rect">
            <a:avLst/>
          </a:prstGeom>
          <a:solidFill>
            <a:schemeClr val="bg1"/>
          </a:solidFill>
          <a:ln w="9525">
            <a:noFill/>
            <a:miter lim="800000"/>
            <a:headEnd/>
            <a:tailEnd/>
          </a:ln>
        </p:spPr>
        <p:txBody>
          <a:bodyPr wrap="none" lIns="90000" tIns="46800" rIns="90000" bIns="46800" anchor="ctr"/>
          <a:lstStyle/>
          <a:p>
            <a:endParaRPr lang="de-DE"/>
          </a:p>
        </p:txBody>
      </p:sp>
      <p:sp>
        <p:nvSpPr>
          <p:cNvPr id="856072" name="Freeform 10"/>
          <p:cNvSpPr>
            <a:spLocks/>
          </p:cNvSpPr>
          <p:nvPr/>
        </p:nvSpPr>
        <p:spPr bwMode="auto">
          <a:xfrm>
            <a:off x="1497013" y="1593850"/>
            <a:ext cx="7189787" cy="3879850"/>
          </a:xfrm>
          <a:custGeom>
            <a:avLst/>
            <a:gdLst>
              <a:gd name="T0" fmla="*/ 2147483647 w 4529"/>
              <a:gd name="T1" fmla="*/ 0 h 2444"/>
              <a:gd name="T2" fmla="*/ 2147483647 w 4529"/>
              <a:gd name="T3" fmla="*/ 2147483647 h 2444"/>
              <a:gd name="T4" fmla="*/ 2147483647 w 4529"/>
              <a:gd name="T5" fmla="*/ 2147483647 h 2444"/>
              <a:gd name="T6" fmla="*/ 2147483647 w 4529"/>
              <a:gd name="T7" fmla="*/ 2147483647 h 2444"/>
              <a:gd name="T8" fmla="*/ 0 w 4529"/>
              <a:gd name="T9" fmla="*/ 2147483647 h 2444"/>
              <a:gd name="T10" fmla="*/ 2147483647 w 4529"/>
              <a:gd name="T11" fmla="*/ 0 h 2444"/>
              <a:gd name="T12" fmla="*/ 0 60000 65536"/>
              <a:gd name="T13" fmla="*/ 0 60000 65536"/>
              <a:gd name="T14" fmla="*/ 0 60000 65536"/>
              <a:gd name="T15" fmla="*/ 0 60000 65536"/>
              <a:gd name="T16" fmla="*/ 0 60000 65536"/>
              <a:gd name="T17" fmla="*/ 0 60000 65536"/>
              <a:gd name="T18" fmla="*/ 0 w 4529"/>
              <a:gd name="T19" fmla="*/ 0 h 2444"/>
              <a:gd name="T20" fmla="*/ 4529 w 4529"/>
              <a:gd name="T21" fmla="*/ 2444 h 2444"/>
            </a:gdLst>
            <a:ahLst/>
            <a:cxnLst>
              <a:cxn ang="T12">
                <a:pos x="T0" y="T1"/>
              </a:cxn>
              <a:cxn ang="T13">
                <a:pos x="T2" y="T3"/>
              </a:cxn>
              <a:cxn ang="T14">
                <a:pos x="T4" y="T5"/>
              </a:cxn>
              <a:cxn ang="T15">
                <a:pos x="T6" y="T7"/>
              </a:cxn>
              <a:cxn ang="T16">
                <a:pos x="T8" y="T9"/>
              </a:cxn>
              <a:cxn ang="T17">
                <a:pos x="T10" y="T11"/>
              </a:cxn>
            </a:cxnLst>
            <a:rect l="T18" t="T19" r="T20" b="T21"/>
            <a:pathLst>
              <a:path w="4529" h="2444">
                <a:moveTo>
                  <a:pt x="3" y="0"/>
                </a:moveTo>
                <a:lnTo>
                  <a:pt x="1303" y="8"/>
                </a:lnTo>
                <a:lnTo>
                  <a:pt x="4529" y="1958"/>
                </a:lnTo>
                <a:lnTo>
                  <a:pt x="4529" y="2444"/>
                </a:lnTo>
                <a:lnTo>
                  <a:pt x="0" y="2440"/>
                </a:lnTo>
                <a:lnTo>
                  <a:pt x="3" y="0"/>
                </a:lnTo>
                <a:close/>
              </a:path>
            </a:pathLst>
          </a:custGeom>
          <a:solidFill>
            <a:srgbClr val="99CCFF"/>
          </a:solidFill>
          <a:ln w="9525">
            <a:noFill/>
            <a:round/>
            <a:headEnd/>
            <a:tailEnd/>
          </a:ln>
        </p:spPr>
        <p:txBody>
          <a:bodyPr lIns="90000" tIns="46800" rIns="90000" bIns="46800"/>
          <a:lstStyle/>
          <a:p>
            <a:endParaRPr lang="de-DE"/>
          </a:p>
        </p:txBody>
      </p:sp>
      <p:sp>
        <p:nvSpPr>
          <p:cNvPr id="856073" name="Freeform 11"/>
          <p:cNvSpPr>
            <a:spLocks/>
          </p:cNvSpPr>
          <p:nvPr/>
        </p:nvSpPr>
        <p:spPr bwMode="auto">
          <a:xfrm>
            <a:off x="1516063" y="1606550"/>
            <a:ext cx="7131050" cy="3043238"/>
          </a:xfrm>
          <a:custGeom>
            <a:avLst/>
            <a:gdLst>
              <a:gd name="T0" fmla="*/ 0 w 4492"/>
              <a:gd name="T1" fmla="*/ 0 h 1917"/>
              <a:gd name="T2" fmla="*/ 2147483647 w 4492"/>
              <a:gd name="T3" fmla="*/ 2147483647 h 1917"/>
              <a:gd name="T4" fmla="*/ 2147483647 w 4492"/>
              <a:gd name="T5" fmla="*/ 2147483647 h 1917"/>
              <a:gd name="T6" fmla="*/ 0 60000 65536"/>
              <a:gd name="T7" fmla="*/ 0 60000 65536"/>
              <a:gd name="T8" fmla="*/ 0 60000 65536"/>
              <a:gd name="T9" fmla="*/ 0 w 4492"/>
              <a:gd name="T10" fmla="*/ 0 h 1917"/>
              <a:gd name="T11" fmla="*/ 4492 w 4492"/>
              <a:gd name="T12" fmla="*/ 1917 h 1917"/>
            </a:gdLst>
            <a:ahLst/>
            <a:cxnLst>
              <a:cxn ang="T6">
                <a:pos x="T0" y="T1"/>
              </a:cxn>
              <a:cxn ang="T7">
                <a:pos x="T2" y="T3"/>
              </a:cxn>
              <a:cxn ang="T8">
                <a:pos x="T4" y="T5"/>
              </a:cxn>
            </a:cxnLst>
            <a:rect l="T9" t="T10" r="T11" b="T12"/>
            <a:pathLst>
              <a:path w="4492" h="1917">
                <a:moveTo>
                  <a:pt x="0" y="0"/>
                </a:moveTo>
                <a:lnTo>
                  <a:pt x="1289" y="3"/>
                </a:lnTo>
                <a:lnTo>
                  <a:pt x="4492" y="1917"/>
                </a:lnTo>
              </a:path>
            </a:pathLst>
          </a:custGeom>
          <a:noFill/>
          <a:ln w="38100" cap="flat" cmpd="sng">
            <a:solidFill>
              <a:srgbClr val="0066FF"/>
            </a:solidFill>
            <a:prstDash val="solid"/>
            <a:round/>
            <a:headEnd type="none" w="med" len="med"/>
            <a:tailEnd type="none" w="med" len="med"/>
          </a:ln>
        </p:spPr>
        <p:txBody>
          <a:bodyPr lIns="90000" tIns="46800" rIns="90000" bIns="46800"/>
          <a:lstStyle/>
          <a:p>
            <a:endParaRPr lang="de-DE"/>
          </a:p>
        </p:txBody>
      </p:sp>
      <p:sp>
        <p:nvSpPr>
          <p:cNvPr id="856074" name="Text Box 12"/>
          <p:cNvSpPr txBox="1">
            <a:spLocks noChangeArrowheads="1"/>
          </p:cNvSpPr>
          <p:nvPr/>
        </p:nvSpPr>
        <p:spPr bwMode="auto">
          <a:xfrm>
            <a:off x="1138238" y="1236663"/>
            <a:ext cx="342900" cy="304800"/>
          </a:xfrm>
          <a:prstGeom prst="rect">
            <a:avLst/>
          </a:prstGeom>
          <a:noFill/>
          <a:ln w="9525">
            <a:noFill/>
            <a:miter lim="800000"/>
            <a:headEnd/>
            <a:tailEnd/>
          </a:ln>
        </p:spPr>
        <p:txBody>
          <a:bodyPr wrap="none" lIns="90000" tIns="46800" rIns="90000" bIns="46800">
            <a:spAutoFit/>
          </a:bodyPr>
          <a:lstStyle/>
          <a:p>
            <a:pPr algn="ctr"/>
            <a:r>
              <a:rPr lang="de-DE" sz="1400" dirty="0">
                <a:latin typeface="Arial Narrow" pitchFamily="34" charset="0"/>
              </a:rPr>
              <a:t>22</a:t>
            </a:r>
          </a:p>
        </p:txBody>
      </p:sp>
      <p:sp>
        <p:nvSpPr>
          <p:cNvPr id="856075" name="Text Box 13"/>
          <p:cNvSpPr txBox="1">
            <a:spLocks noChangeArrowheads="1"/>
          </p:cNvSpPr>
          <p:nvPr/>
        </p:nvSpPr>
        <p:spPr bwMode="auto">
          <a:xfrm>
            <a:off x="1138238" y="1617663"/>
            <a:ext cx="342900" cy="304800"/>
          </a:xfrm>
          <a:prstGeom prst="rect">
            <a:avLst/>
          </a:prstGeom>
          <a:noFill/>
          <a:ln w="9525">
            <a:noFill/>
            <a:miter lim="800000"/>
            <a:headEnd/>
            <a:tailEnd/>
          </a:ln>
        </p:spPr>
        <p:txBody>
          <a:bodyPr wrap="none" lIns="90000" tIns="46800" rIns="90000" bIns="46800">
            <a:spAutoFit/>
          </a:bodyPr>
          <a:lstStyle/>
          <a:p>
            <a:pPr algn="ctr"/>
            <a:r>
              <a:rPr lang="de-DE" sz="1400" dirty="0">
                <a:latin typeface="Arial Narrow" pitchFamily="34" charset="0"/>
              </a:rPr>
              <a:t>20</a:t>
            </a:r>
          </a:p>
        </p:txBody>
      </p:sp>
      <p:sp>
        <p:nvSpPr>
          <p:cNvPr id="856076" name="Text Box 14"/>
          <p:cNvSpPr txBox="1">
            <a:spLocks noChangeArrowheads="1"/>
          </p:cNvSpPr>
          <p:nvPr/>
        </p:nvSpPr>
        <p:spPr bwMode="auto">
          <a:xfrm>
            <a:off x="1138238" y="1985963"/>
            <a:ext cx="342900" cy="304800"/>
          </a:xfrm>
          <a:prstGeom prst="rect">
            <a:avLst/>
          </a:prstGeom>
          <a:noFill/>
          <a:ln w="9525">
            <a:noFill/>
            <a:miter lim="800000"/>
            <a:headEnd/>
            <a:tailEnd/>
          </a:ln>
        </p:spPr>
        <p:txBody>
          <a:bodyPr wrap="none" lIns="90000" tIns="46800" rIns="90000" bIns="46800">
            <a:spAutoFit/>
          </a:bodyPr>
          <a:lstStyle/>
          <a:p>
            <a:pPr algn="ctr"/>
            <a:r>
              <a:rPr lang="de-DE" sz="1400" dirty="0">
                <a:latin typeface="Arial Narrow" pitchFamily="34" charset="0"/>
              </a:rPr>
              <a:t>18</a:t>
            </a:r>
          </a:p>
        </p:txBody>
      </p:sp>
      <p:sp>
        <p:nvSpPr>
          <p:cNvPr id="856077" name="Text Box 15"/>
          <p:cNvSpPr txBox="1">
            <a:spLocks noChangeArrowheads="1"/>
          </p:cNvSpPr>
          <p:nvPr/>
        </p:nvSpPr>
        <p:spPr bwMode="auto">
          <a:xfrm>
            <a:off x="1138238" y="2354263"/>
            <a:ext cx="342900"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16</a:t>
            </a:r>
          </a:p>
        </p:txBody>
      </p:sp>
      <p:sp>
        <p:nvSpPr>
          <p:cNvPr id="856078" name="Text Box 16"/>
          <p:cNvSpPr txBox="1">
            <a:spLocks noChangeArrowheads="1"/>
          </p:cNvSpPr>
          <p:nvPr/>
        </p:nvSpPr>
        <p:spPr bwMode="auto">
          <a:xfrm>
            <a:off x="1138238" y="2735263"/>
            <a:ext cx="342900"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14</a:t>
            </a:r>
          </a:p>
        </p:txBody>
      </p:sp>
      <p:sp>
        <p:nvSpPr>
          <p:cNvPr id="856079" name="Text Box 17"/>
          <p:cNvSpPr txBox="1">
            <a:spLocks noChangeArrowheads="1"/>
          </p:cNvSpPr>
          <p:nvPr/>
        </p:nvSpPr>
        <p:spPr bwMode="auto">
          <a:xfrm>
            <a:off x="1138238" y="3103563"/>
            <a:ext cx="342900"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12</a:t>
            </a:r>
          </a:p>
        </p:txBody>
      </p:sp>
      <p:sp>
        <p:nvSpPr>
          <p:cNvPr id="856080" name="Text Box 18"/>
          <p:cNvSpPr txBox="1">
            <a:spLocks noChangeArrowheads="1"/>
          </p:cNvSpPr>
          <p:nvPr/>
        </p:nvSpPr>
        <p:spPr bwMode="auto">
          <a:xfrm>
            <a:off x="1138238" y="3471863"/>
            <a:ext cx="342900"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10</a:t>
            </a:r>
          </a:p>
        </p:txBody>
      </p:sp>
      <p:sp>
        <p:nvSpPr>
          <p:cNvPr id="856081" name="Text Box 19"/>
          <p:cNvSpPr txBox="1">
            <a:spLocks noChangeArrowheads="1"/>
          </p:cNvSpPr>
          <p:nvPr/>
        </p:nvSpPr>
        <p:spPr bwMode="auto">
          <a:xfrm>
            <a:off x="1177925" y="3852863"/>
            <a:ext cx="261938"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8</a:t>
            </a:r>
          </a:p>
        </p:txBody>
      </p:sp>
      <p:sp>
        <p:nvSpPr>
          <p:cNvPr id="856082" name="Text Box 20"/>
          <p:cNvSpPr txBox="1">
            <a:spLocks noChangeArrowheads="1"/>
          </p:cNvSpPr>
          <p:nvPr/>
        </p:nvSpPr>
        <p:spPr bwMode="auto">
          <a:xfrm>
            <a:off x="1177925" y="4221163"/>
            <a:ext cx="261938"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6</a:t>
            </a:r>
          </a:p>
        </p:txBody>
      </p:sp>
      <p:sp>
        <p:nvSpPr>
          <p:cNvPr id="856083" name="Text Box 21"/>
          <p:cNvSpPr txBox="1">
            <a:spLocks noChangeArrowheads="1"/>
          </p:cNvSpPr>
          <p:nvPr/>
        </p:nvSpPr>
        <p:spPr bwMode="auto">
          <a:xfrm>
            <a:off x="1177925" y="4589463"/>
            <a:ext cx="261938"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4</a:t>
            </a:r>
          </a:p>
        </p:txBody>
      </p:sp>
      <p:sp>
        <p:nvSpPr>
          <p:cNvPr id="856084" name="Text Box 22"/>
          <p:cNvSpPr txBox="1">
            <a:spLocks noChangeArrowheads="1"/>
          </p:cNvSpPr>
          <p:nvPr/>
        </p:nvSpPr>
        <p:spPr bwMode="auto">
          <a:xfrm>
            <a:off x="1177925" y="4970463"/>
            <a:ext cx="261938"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2</a:t>
            </a:r>
          </a:p>
        </p:txBody>
      </p:sp>
      <p:sp>
        <p:nvSpPr>
          <p:cNvPr id="856085" name="Text Box 23"/>
          <p:cNvSpPr txBox="1">
            <a:spLocks noChangeArrowheads="1"/>
          </p:cNvSpPr>
          <p:nvPr/>
        </p:nvSpPr>
        <p:spPr bwMode="auto">
          <a:xfrm>
            <a:off x="1177925" y="5338763"/>
            <a:ext cx="261938"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0</a:t>
            </a:r>
          </a:p>
        </p:txBody>
      </p:sp>
      <p:sp>
        <p:nvSpPr>
          <p:cNvPr id="856086" name="Text Box 24"/>
          <p:cNvSpPr txBox="1">
            <a:spLocks noChangeArrowheads="1"/>
          </p:cNvSpPr>
          <p:nvPr/>
        </p:nvSpPr>
        <p:spPr bwMode="auto">
          <a:xfrm>
            <a:off x="1316038" y="5491163"/>
            <a:ext cx="395287"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10</a:t>
            </a:r>
            <a:r>
              <a:rPr lang="de-DE" sz="1400" baseline="30000">
                <a:latin typeface="Arial Narrow" pitchFamily="34" charset="0"/>
              </a:rPr>
              <a:t>4</a:t>
            </a:r>
          </a:p>
        </p:txBody>
      </p:sp>
      <p:sp>
        <p:nvSpPr>
          <p:cNvPr id="856087" name="Text Box 25"/>
          <p:cNvSpPr txBox="1">
            <a:spLocks noChangeArrowheads="1"/>
          </p:cNvSpPr>
          <p:nvPr/>
        </p:nvSpPr>
        <p:spPr bwMode="auto">
          <a:xfrm>
            <a:off x="2320925" y="5491163"/>
            <a:ext cx="395288"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10</a:t>
            </a:r>
            <a:r>
              <a:rPr lang="de-DE" sz="1400" baseline="30000">
                <a:latin typeface="Arial Narrow" pitchFamily="34" charset="0"/>
              </a:rPr>
              <a:t>5</a:t>
            </a:r>
          </a:p>
        </p:txBody>
      </p:sp>
      <p:sp>
        <p:nvSpPr>
          <p:cNvPr id="856088" name="Text Box 26"/>
          <p:cNvSpPr txBox="1">
            <a:spLocks noChangeArrowheads="1"/>
          </p:cNvSpPr>
          <p:nvPr/>
        </p:nvSpPr>
        <p:spPr bwMode="auto">
          <a:xfrm>
            <a:off x="3325813" y="5491163"/>
            <a:ext cx="395287"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10</a:t>
            </a:r>
            <a:r>
              <a:rPr lang="de-DE" sz="1400" baseline="30000">
                <a:latin typeface="Arial Narrow" pitchFamily="34" charset="0"/>
              </a:rPr>
              <a:t>6</a:t>
            </a:r>
          </a:p>
        </p:txBody>
      </p:sp>
      <p:sp>
        <p:nvSpPr>
          <p:cNvPr id="856089" name="Text Box 27"/>
          <p:cNvSpPr txBox="1">
            <a:spLocks noChangeArrowheads="1"/>
          </p:cNvSpPr>
          <p:nvPr/>
        </p:nvSpPr>
        <p:spPr bwMode="auto">
          <a:xfrm>
            <a:off x="4330700" y="5491163"/>
            <a:ext cx="395288"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10</a:t>
            </a:r>
            <a:r>
              <a:rPr lang="de-DE" sz="1400" baseline="30000">
                <a:latin typeface="Arial Narrow" pitchFamily="34" charset="0"/>
              </a:rPr>
              <a:t>7</a:t>
            </a:r>
          </a:p>
        </p:txBody>
      </p:sp>
      <p:sp>
        <p:nvSpPr>
          <p:cNvPr id="856090" name="Text Box 28"/>
          <p:cNvSpPr txBox="1">
            <a:spLocks noChangeArrowheads="1"/>
          </p:cNvSpPr>
          <p:nvPr/>
        </p:nvSpPr>
        <p:spPr bwMode="auto">
          <a:xfrm>
            <a:off x="5335588" y="5491163"/>
            <a:ext cx="395287"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10</a:t>
            </a:r>
            <a:r>
              <a:rPr lang="de-DE" sz="1400" baseline="30000">
                <a:latin typeface="Arial Narrow" pitchFamily="34" charset="0"/>
              </a:rPr>
              <a:t>8</a:t>
            </a:r>
          </a:p>
        </p:txBody>
      </p:sp>
      <p:sp>
        <p:nvSpPr>
          <p:cNvPr id="856091" name="Text Box 29"/>
          <p:cNvSpPr txBox="1">
            <a:spLocks noChangeArrowheads="1"/>
          </p:cNvSpPr>
          <p:nvPr/>
        </p:nvSpPr>
        <p:spPr bwMode="auto">
          <a:xfrm>
            <a:off x="6340475" y="5491163"/>
            <a:ext cx="395288"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10</a:t>
            </a:r>
            <a:r>
              <a:rPr lang="de-DE" sz="1400" baseline="30000">
                <a:latin typeface="Arial Narrow" pitchFamily="34" charset="0"/>
              </a:rPr>
              <a:t>9</a:t>
            </a:r>
          </a:p>
        </p:txBody>
      </p:sp>
      <p:sp>
        <p:nvSpPr>
          <p:cNvPr id="856092" name="Text Box 30"/>
          <p:cNvSpPr txBox="1">
            <a:spLocks noChangeArrowheads="1"/>
          </p:cNvSpPr>
          <p:nvPr/>
        </p:nvSpPr>
        <p:spPr bwMode="auto">
          <a:xfrm>
            <a:off x="7345363" y="5491163"/>
            <a:ext cx="447675"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10</a:t>
            </a:r>
            <a:r>
              <a:rPr lang="de-DE" sz="1400" baseline="30000">
                <a:latin typeface="Arial Narrow" pitchFamily="34" charset="0"/>
              </a:rPr>
              <a:t>10</a:t>
            </a:r>
          </a:p>
        </p:txBody>
      </p:sp>
      <p:sp>
        <p:nvSpPr>
          <p:cNvPr id="856093" name="Text Box 31"/>
          <p:cNvSpPr txBox="1">
            <a:spLocks noChangeArrowheads="1"/>
          </p:cNvSpPr>
          <p:nvPr/>
        </p:nvSpPr>
        <p:spPr bwMode="auto">
          <a:xfrm>
            <a:off x="8402638" y="5491163"/>
            <a:ext cx="447675" cy="304800"/>
          </a:xfrm>
          <a:prstGeom prst="rect">
            <a:avLst/>
          </a:prstGeom>
          <a:noFill/>
          <a:ln w="9525">
            <a:noFill/>
            <a:miter lim="800000"/>
            <a:headEnd/>
            <a:tailEnd/>
          </a:ln>
        </p:spPr>
        <p:txBody>
          <a:bodyPr wrap="none" lIns="90000" tIns="46800" rIns="90000" bIns="46800">
            <a:spAutoFit/>
          </a:bodyPr>
          <a:lstStyle/>
          <a:p>
            <a:pPr algn="ctr"/>
            <a:r>
              <a:rPr lang="de-DE" sz="1400">
                <a:latin typeface="Arial Narrow" pitchFamily="34" charset="0"/>
              </a:rPr>
              <a:t>10</a:t>
            </a:r>
            <a:r>
              <a:rPr lang="de-DE" sz="1400" baseline="30000">
                <a:latin typeface="Arial Narrow" pitchFamily="34" charset="0"/>
              </a:rPr>
              <a:t>11</a:t>
            </a:r>
          </a:p>
        </p:txBody>
      </p:sp>
      <p:sp>
        <p:nvSpPr>
          <p:cNvPr id="856094" name="Text Box 32"/>
          <p:cNvSpPr txBox="1">
            <a:spLocks noChangeArrowheads="1"/>
          </p:cNvSpPr>
          <p:nvPr/>
        </p:nvSpPr>
        <p:spPr bwMode="auto">
          <a:xfrm rot="-5400000">
            <a:off x="-33780" y="3208627"/>
            <a:ext cx="1997961" cy="340735"/>
          </a:xfrm>
          <a:prstGeom prst="rect">
            <a:avLst/>
          </a:prstGeom>
          <a:noFill/>
          <a:ln w="9525">
            <a:noFill/>
            <a:miter lim="800000"/>
            <a:headEnd/>
            <a:tailEnd/>
          </a:ln>
        </p:spPr>
        <p:txBody>
          <a:bodyPr wrap="none" lIns="90000" tIns="46800" rIns="90000" bIns="46800">
            <a:spAutoFit/>
          </a:bodyPr>
          <a:lstStyle/>
          <a:p>
            <a:pPr algn="ctr"/>
            <a:r>
              <a:rPr lang="de-DE" sz="1600" b="1" dirty="0" smtClean="0">
                <a:latin typeface="Arial Narrow" pitchFamily="34" charset="0"/>
              </a:rPr>
              <a:t>nominal </a:t>
            </a:r>
            <a:r>
              <a:rPr lang="de-DE" sz="1600" b="1" dirty="0" err="1" smtClean="0">
                <a:latin typeface="Arial Narrow" pitchFamily="34" charset="0"/>
              </a:rPr>
              <a:t>resolution</a:t>
            </a:r>
            <a:r>
              <a:rPr lang="de-DE" sz="1600" dirty="0" smtClean="0">
                <a:latin typeface="Arial Narrow" pitchFamily="34" charset="0"/>
              </a:rPr>
              <a:t> </a:t>
            </a:r>
            <a:r>
              <a:rPr lang="de-DE" sz="1600" dirty="0">
                <a:latin typeface="Arial Narrow" pitchFamily="34" charset="0"/>
              </a:rPr>
              <a:t>[</a:t>
            </a:r>
            <a:r>
              <a:rPr lang="de-DE" sz="1600" dirty="0" err="1">
                <a:latin typeface="Arial Narrow" pitchFamily="34" charset="0"/>
              </a:rPr>
              <a:t>bit</a:t>
            </a:r>
            <a:r>
              <a:rPr lang="de-DE" sz="1600" dirty="0">
                <a:latin typeface="Arial Narrow" pitchFamily="34" charset="0"/>
              </a:rPr>
              <a:t>]</a:t>
            </a:r>
            <a:endParaRPr lang="de-DE" sz="1600" baseline="30000" dirty="0">
              <a:latin typeface="Arial Narrow" pitchFamily="34" charset="0"/>
            </a:endParaRPr>
          </a:p>
        </p:txBody>
      </p:sp>
      <p:sp>
        <p:nvSpPr>
          <p:cNvPr id="856095" name="Line 33"/>
          <p:cNvSpPr>
            <a:spLocks noChangeShapeType="1"/>
          </p:cNvSpPr>
          <p:nvPr/>
        </p:nvSpPr>
        <p:spPr bwMode="auto">
          <a:xfrm rot="-5400000">
            <a:off x="739775" y="2109788"/>
            <a:ext cx="50165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56096" name="Line 34"/>
          <p:cNvSpPr>
            <a:spLocks noChangeShapeType="1"/>
          </p:cNvSpPr>
          <p:nvPr/>
        </p:nvSpPr>
        <p:spPr bwMode="auto">
          <a:xfrm flipV="1">
            <a:off x="21399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097" name="Line 35"/>
          <p:cNvSpPr>
            <a:spLocks noChangeShapeType="1"/>
          </p:cNvSpPr>
          <p:nvPr/>
        </p:nvSpPr>
        <p:spPr bwMode="auto">
          <a:xfrm flipV="1">
            <a:off x="17891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098" name="Line 36"/>
          <p:cNvSpPr>
            <a:spLocks noChangeShapeType="1"/>
          </p:cNvSpPr>
          <p:nvPr/>
        </p:nvSpPr>
        <p:spPr bwMode="auto">
          <a:xfrm flipV="1">
            <a:off x="19827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099" name="Line 37"/>
          <p:cNvSpPr>
            <a:spLocks noChangeShapeType="1"/>
          </p:cNvSpPr>
          <p:nvPr/>
        </p:nvSpPr>
        <p:spPr bwMode="auto">
          <a:xfrm flipV="1">
            <a:off x="25130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00" name="Line 38"/>
          <p:cNvSpPr>
            <a:spLocks noChangeShapeType="1"/>
          </p:cNvSpPr>
          <p:nvPr/>
        </p:nvSpPr>
        <p:spPr bwMode="auto">
          <a:xfrm flipV="1">
            <a:off x="24574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01" name="Line 39"/>
          <p:cNvSpPr>
            <a:spLocks noChangeShapeType="1"/>
          </p:cNvSpPr>
          <p:nvPr/>
        </p:nvSpPr>
        <p:spPr bwMode="auto">
          <a:xfrm flipV="1">
            <a:off x="226853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02" name="Line 40"/>
          <p:cNvSpPr>
            <a:spLocks noChangeShapeType="1"/>
          </p:cNvSpPr>
          <p:nvPr/>
        </p:nvSpPr>
        <p:spPr bwMode="auto">
          <a:xfrm flipV="1">
            <a:off x="23764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03" name="Line 41"/>
          <p:cNvSpPr>
            <a:spLocks noChangeShapeType="1"/>
          </p:cNvSpPr>
          <p:nvPr/>
        </p:nvSpPr>
        <p:spPr bwMode="auto">
          <a:xfrm flipV="1">
            <a:off x="31559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04" name="Line 42"/>
          <p:cNvSpPr>
            <a:spLocks noChangeShapeType="1"/>
          </p:cNvSpPr>
          <p:nvPr/>
        </p:nvSpPr>
        <p:spPr bwMode="auto">
          <a:xfrm flipV="1">
            <a:off x="28051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05" name="Line 43"/>
          <p:cNvSpPr>
            <a:spLocks noChangeShapeType="1"/>
          </p:cNvSpPr>
          <p:nvPr/>
        </p:nvSpPr>
        <p:spPr bwMode="auto">
          <a:xfrm flipV="1">
            <a:off x="29987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06" name="Line 44"/>
          <p:cNvSpPr>
            <a:spLocks noChangeShapeType="1"/>
          </p:cNvSpPr>
          <p:nvPr/>
        </p:nvSpPr>
        <p:spPr bwMode="auto">
          <a:xfrm flipV="1">
            <a:off x="35290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07" name="Line 45"/>
          <p:cNvSpPr>
            <a:spLocks noChangeShapeType="1"/>
          </p:cNvSpPr>
          <p:nvPr/>
        </p:nvSpPr>
        <p:spPr bwMode="auto">
          <a:xfrm flipV="1">
            <a:off x="34734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08" name="Line 46"/>
          <p:cNvSpPr>
            <a:spLocks noChangeShapeType="1"/>
          </p:cNvSpPr>
          <p:nvPr/>
        </p:nvSpPr>
        <p:spPr bwMode="auto">
          <a:xfrm flipV="1">
            <a:off x="328453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09" name="Line 47"/>
          <p:cNvSpPr>
            <a:spLocks noChangeShapeType="1"/>
          </p:cNvSpPr>
          <p:nvPr/>
        </p:nvSpPr>
        <p:spPr bwMode="auto">
          <a:xfrm flipV="1">
            <a:off x="33924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10" name="Line 48"/>
          <p:cNvSpPr>
            <a:spLocks noChangeShapeType="1"/>
          </p:cNvSpPr>
          <p:nvPr/>
        </p:nvSpPr>
        <p:spPr bwMode="auto">
          <a:xfrm flipV="1">
            <a:off x="41719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11" name="Line 49"/>
          <p:cNvSpPr>
            <a:spLocks noChangeShapeType="1"/>
          </p:cNvSpPr>
          <p:nvPr/>
        </p:nvSpPr>
        <p:spPr bwMode="auto">
          <a:xfrm flipV="1">
            <a:off x="38211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12" name="Line 50"/>
          <p:cNvSpPr>
            <a:spLocks noChangeShapeType="1"/>
          </p:cNvSpPr>
          <p:nvPr/>
        </p:nvSpPr>
        <p:spPr bwMode="auto">
          <a:xfrm flipV="1">
            <a:off x="40147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13" name="Line 51"/>
          <p:cNvSpPr>
            <a:spLocks noChangeShapeType="1"/>
          </p:cNvSpPr>
          <p:nvPr/>
        </p:nvSpPr>
        <p:spPr bwMode="auto">
          <a:xfrm flipV="1">
            <a:off x="45450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14" name="Line 52"/>
          <p:cNvSpPr>
            <a:spLocks noChangeShapeType="1"/>
          </p:cNvSpPr>
          <p:nvPr/>
        </p:nvSpPr>
        <p:spPr bwMode="auto">
          <a:xfrm flipV="1">
            <a:off x="44894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15" name="Line 53"/>
          <p:cNvSpPr>
            <a:spLocks noChangeShapeType="1"/>
          </p:cNvSpPr>
          <p:nvPr/>
        </p:nvSpPr>
        <p:spPr bwMode="auto">
          <a:xfrm flipV="1">
            <a:off x="430053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16" name="Line 54"/>
          <p:cNvSpPr>
            <a:spLocks noChangeShapeType="1"/>
          </p:cNvSpPr>
          <p:nvPr/>
        </p:nvSpPr>
        <p:spPr bwMode="auto">
          <a:xfrm flipV="1">
            <a:off x="44084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17" name="Line 55"/>
          <p:cNvSpPr>
            <a:spLocks noChangeShapeType="1"/>
          </p:cNvSpPr>
          <p:nvPr/>
        </p:nvSpPr>
        <p:spPr bwMode="auto">
          <a:xfrm flipV="1">
            <a:off x="51879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18" name="Line 56"/>
          <p:cNvSpPr>
            <a:spLocks noChangeShapeType="1"/>
          </p:cNvSpPr>
          <p:nvPr/>
        </p:nvSpPr>
        <p:spPr bwMode="auto">
          <a:xfrm flipV="1">
            <a:off x="48371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19" name="Line 57"/>
          <p:cNvSpPr>
            <a:spLocks noChangeShapeType="1"/>
          </p:cNvSpPr>
          <p:nvPr/>
        </p:nvSpPr>
        <p:spPr bwMode="auto">
          <a:xfrm flipV="1">
            <a:off x="50307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20" name="Line 58"/>
          <p:cNvSpPr>
            <a:spLocks noChangeShapeType="1"/>
          </p:cNvSpPr>
          <p:nvPr/>
        </p:nvSpPr>
        <p:spPr bwMode="auto">
          <a:xfrm flipV="1">
            <a:off x="55610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21" name="Line 59"/>
          <p:cNvSpPr>
            <a:spLocks noChangeShapeType="1"/>
          </p:cNvSpPr>
          <p:nvPr/>
        </p:nvSpPr>
        <p:spPr bwMode="auto">
          <a:xfrm flipV="1">
            <a:off x="55054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22" name="Line 60"/>
          <p:cNvSpPr>
            <a:spLocks noChangeShapeType="1"/>
          </p:cNvSpPr>
          <p:nvPr/>
        </p:nvSpPr>
        <p:spPr bwMode="auto">
          <a:xfrm flipV="1">
            <a:off x="531653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23" name="Line 61"/>
          <p:cNvSpPr>
            <a:spLocks noChangeShapeType="1"/>
          </p:cNvSpPr>
          <p:nvPr/>
        </p:nvSpPr>
        <p:spPr bwMode="auto">
          <a:xfrm flipV="1">
            <a:off x="54244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24" name="Line 62"/>
          <p:cNvSpPr>
            <a:spLocks noChangeShapeType="1"/>
          </p:cNvSpPr>
          <p:nvPr/>
        </p:nvSpPr>
        <p:spPr bwMode="auto">
          <a:xfrm flipV="1">
            <a:off x="62039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25" name="Line 63"/>
          <p:cNvSpPr>
            <a:spLocks noChangeShapeType="1"/>
          </p:cNvSpPr>
          <p:nvPr/>
        </p:nvSpPr>
        <p:spPr bwMode="auto">
          <a:xfrm flipV="1">
            <a:off x="58531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26" name="Line 64"/>
          <p:cNvSpPr>
            <a:spLocks noChangeShapeType="1"/>
          </p:cNvSpPr>
          <p:nvPr/>
        </p:nvSpPr>
        <p:spPr bwMode="auto">
          <a:xfrm flipV="1">
            <a:off x="60467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27" name="Line 65"/>
          <p:cNvSpPr>
            <a:spLocks noChangeShapeType="1"/>
          </p:cNvSpPr>
          <p:nvPr/>
        </p:nvSpPr>
        <p:spPr bwMode="auto">
          <a:xfrm flipV="1">
            <a:off x="65770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28" name="Line 66"/>
          <p:cNvSpPr>
            <a:spLocks noChangeShapeType="1"/>
          </p:cNvSpPr>
          <p:nvPr/>
        </p:nvSpPr>
        <p:spPr bwMode="auto">
          <a:xfrm flipV="1">
            <a:off x="65214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29" name="Line 67"/>
          <p:cNvSpPr>
            <a:spLocks noChangeShapeType="1"/>
          </p:cNvSpPr>
          <p:nvPr/>
        </p:nvSpPr>
        <p:spPr bwMode="auto">
          <a:xfrm flipV="1">
            <a:off x="633253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30" name="Line 68"/>
          <p:cNvSpPr>
            <a:spLocks noChangeShapeType="1"/>
          </p:cNvSpPr>
          <p:nvPr/>
        </p:nvSpPr>
        <p:spPr bwMode="auto">
          <a:xfrm flipV="1">
            <a:off x="64404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31" name="Line 69"/>
          <p:cNvSpPr>
            <a:spLocks noChangeShapeType="1"/>
          </p:cNvSpPr>
          <p:nvPr/>
        </p:nvSpPr>
        <p:spPr bwMode="auto">
          <a:xfrm flipV="1">
            <a:off x="72326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32" name="Line 70"/>
          <p:cNvSpPr>
            <a:spLocks noChangeShapeType="1"/>
          </p:cNvSpPr>
          <p:nvPr/>
        </p:nvSpPr>
        <p:spPr bwMode="auto">
          <a:xfrm flipV="1">
            <a:off x="68818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33" name="Line 71"/>
          <p:cNvSpPr>
            <a:spLocks noChangeShapeType="1"/>
          </p:cNvSpPr>
          <p:nvPr/>
        </p:nvSpPr>
        <p:spPr bwMode="auto">
          <a:xfrm flipV="1">
            <a:off x="70754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34" name="Line 72"/>
          <p:cNvSpPr>
            <a:spLocks noChangeShapeType="1"/>
          </p:cNvSpPr>
          <p:nvPr/>
        </p:nvSpPr>
        <p:spPr bwMode="auto">
          <a:xfrm flipV="1">
            <a:off x="76057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35" name="Line 73"/>
          <p:cNvSpPr>
            <a:spLocks noChangeShapeType="1"/>
          </p:cNvSpPr>
          <p:nvPr/>
        </p:nvSpPr>
        <p:spPr bwMode="auto">
          <a:xfrm flipV="1">
            <a:off x="75501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36" name="Line 74"/>
          <p:cNvSpPr>
            <a:spLocks noChangeShapeType="1"/>
          </p:cNvSpPr>
          <p:nvPr/>
        </p:nvSpPr>
        <p:spPr bwMode="auto">
          <a:xfrm flipV="1">
            <a:off x="736123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37" name="Line 75"/>
          <p:cNvSpPr>
            <a:spLocks noChangeShapeType="1"/>
          </p:cNvSpPr>
          <p:nvPr/>
        </p:nvSpPr>
        <p:spPr bwMode="auto">
          <a:xfrm flipV="1">
            <a:off x="74691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38" name="Line 76"/>
          <p:cNvSpPr>
            <a:spLocks noChangeShapeType="1"/>
          </p:cNvSpPr>
          <p:nvPr/>
        </p:nvSpPr>
        <p:spPr bwMode="auto">
          <a:xfrm flipV="1">
            <a:off x="82486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39" name="Line 77"/>
          <p:cNvSpPr>
            <a:spLocks noChangeShapeType="1"/>
          </p:cNvSpPr>
          <p:nvPr/>
        </p:nvSpPr>
        <p:spPr bwMode="auto">
          <a:xfrm flipV="1">
            <a:off x="78978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40" name="Line 78"/>
          <p:cNvSpPr>
            <a:spLocks noChangeShapeType="1"/>
          </p:cNvSpPr>
          <p:nvPr/>
        </p:nvSpPr>
        <p:spPr bwMode="auto">
          <a:xfrm flipV="1">
            <a:off x="80914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41" name="Line 79"/>
          <p:cNvSpPr>
            <a:spLocks noChangeShapeType="1"/>
          </p:cNvSpPr>
          <p:nvPr/>
        </p:nvSpPr>
        <p:spPr bwMode="auto">
          <a:xfrm flipV="1">
            <a:off x="8621713"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42" name="Line 80"/>
          <p:cNvSpPr>
            <a:spLocks noChangeShapeType="1"/>
          </p:cNvSpPr>
          <p:nvPr/>
        </p:nvSpPr>
        <p:spPr bwMode="auto">
          <a:xfrm flipV="1">
            <a:off x="8566150"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43" name="Line 81"/>
          <p:cNvSpPr>
            <a:spLocks noChangeShapeType="1"/>
          </p:cNvSpPr>
          <p:nvPr/>
        </p:nvSpPr>
        <p:spPr bwMode="auto">
          <a:xfrm flipV="1">
            <a:off x="837723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44" name="Line 82"/>
          <p:cNvSpPr>
            <a:spLocks noChangeShapeType="1"/>
          </p:cNvSpPr>
          <p:nvPr/>
        </p:nvSpPr>
        <p:spPr bwMode="auto">
          <a:xfrm flipV="1">
            <a:off x="8485188" y="5383213"/>
            <a:ext cx="0" cy="79375"/>
          </a:xfrm>
          <a:prstGeom prst="line">
            <a:avLst/>
          </a:prstGeom>
          <a:noFill/>
          <a:ln w="12700">
            <a:solidFill>
              <a:schemeClr val="tx1"/>
            </a:solidFill>
            <a:round/>
            <a:headEnd/>
            <a:tailEnd/>
          </a:ln>
        </p:spPr>
        <p:txBody>
          <a:bodyPr lIns="90000" tIns="46800" rIns="90000" bIns="46800"/>
          <a:lstStyle/>
          <a:p>
            <a:endParaRPr lang="de-DE"/>
          </a:p>
        </p:txBody>
      </p:sp>
      <p:sp>
        <p:nvSpPr>
          <p:cNvPr id="856145" name="Rectangle 83"/>
          <p:cNvSpPr>
            <a:spLocks noChangeArrowheads="1"/>
          </p:cNvSpPr>
          <p:nvPr/>
        </p:nvSpPr>
        <p:spPr bwMode="auto">
          <a:xfrm>
            <a:off x="7643813" y="5089525"/>
            <a:ext cx="1020762"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46" name="Rectangle 84"/>
          <p:cNvSpPr>
            <a:spLocks noChangeArrowheads="1"/>
          </p:cNvSpPr>
          <p:nvPr/>
        </p:nvSpPr>
        <p:spPr bwMode="auto">
          <a:xfrm>
            <a:off x="6624638" y="5089525"/>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47" name="Rectangle 85"/>
          <p:cNvSpPr>
            <a:spLocks noChangeArrowheads="1"/>
          </p:cNvSpPr>
          <p:nvPr/>
        </p:nvSpPr>
        <p:spPr bwMode="auto">
          <a:xfrm>
            <a:off x="5603875" y="5089525"/>
            <a:ext cx="1020763"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48" name="Rectangle 86"/>
          <p:cNvSpPr>
            <a:spLocks noChangeArrowheads="1"/>
          </p:cNvSpPr>
          <p:nvPr/>
        </p:nvSpPr>
        <p:spPr bwMode="auto">
          <a:xfrm>
            <a:off x="4584700" y="5089525"/>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49" name="Rectangle 87"/>
          <p:cNvSpPr>
            <a:spLocks noChangeArrowheads="1"/>
          </p:cNvSpPr>
          <p:nvPr/>
        </p:nvSpPr>
        <p:spPr bwMode="auto">
          <a:xfrm>
            <a:off x="3563938" y="5089525"/>
            <a:ext cx="1020762"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50" name="Rectangle 88"/>
          <p:cNvSpPr>
            <a:spLocks noChangeArrowheads="1"/>
          </p:cNvSpPr>
          <p:nvPr/>
        </p:nvSpPr>
        <p:spPr bwMode="auto">
          <a:xfrm>
            <a:off x="2544763" y="5089525"/>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51" name="Rectangle 89"/>
          <p:cNvSpPr>
            <a:spLocks noChangeArrowheads="1"/>
          </p:cNvSpPr>
          <p:nvPr/>
        </p:nvSpPr>
        <p:spPr bwMode="auto">
          <a:xfrm>
            <a:off x="1524000" y="5089525"/>
            <a:ext cx="1020763"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52" name="Rectangle 90"/>
          <p:cNvSpPr>
            <a:spLocks noChangeArrowheads="1"/>
          </p:cNvSpPr>
          <p:nvPr/>
        </p:nvSpPr>
        <p:spPr bwMode="auto">
          <a:xfrm>
            <a:off x="7643813" y="4721225"/>
            <a:ext cx="1020762"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53" name="Rectangle 91"/>
          <p:cNvSpPr>
            <a:spLocks noChangeArrowheads="1"/>
          </p:cNvSpPr>
          <p:nvPr/>
        </p:nvSpPr>
        <p:spPr bwMode="auto">
          <a:xfrm>
            <a:off x="6624638" y="4721225"/>
            <a:ext cx="1019175"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54" name="Rectangle 92"/>
          <p:cNvSpPr>
            <a:spLocks noChangeArrowheads="1"/>
          </p:cNvSpPr>
          <p:nvPr/>
        </p:nvSpPr>
        <p:spPr bwMode="auto">
          <a:xfrm>
            <a:off x="5603875" y="4721225"/>
            <a:ext cx="1020763"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55" name="Rectangle 93"/>
          <p:cNvSpPr>
            <a:spLocks noChangeArrowheads="1"/>
          </p:cNvSpPr>
          <p:nvPr/>
        </p:nvSpPr>
        <p:spPr bwMode="auto">
          <a:xfrm>
            <a:off x="4584700" y="4721225"/>
            <a:ext cx="1019175"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56" name="Rectangle 94"/>
          <p:cNvSpPr>
            <a:spLocks noChangeArrowheads="1"/>
          </p:cNvSpPr>
          <p:nvPr/>
        </p:nvSpPr>
        <p:spPr bwMode="auto">
          <a:xfrm>
            <a:off x="3563938" y="4721225"/>
            <a:ext cx="1020762"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57" name="Rectangle 95"/>
          <p:cNvSpPr>
            <a:spLocks noChangeArrowheads="1"/>
          </p:cNvSpPr>
          <p:nvPr/>
        </p:nvSpPr>
        <p:spPr bwMode="auto">
          <a:xfrm>
            <a:off x="2544763" y="4721225"/>
            <a:ext cx="1019175"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58" name="Rectangle 96"/>
          <p:cNvSpPr>
            <a:spLocks noChangeArrowheads="1"/>
          </p:cNvSpPr>
          <p:nvPr/>
        </p:nvSpPr>
        <p:spPr bwMode="auto">
          <a:xfrm>
            <a:off x="1524000" y="4721225"/>
            <a:ext cx="1020763"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59" name="Rectangle 97"/>
          <p:cNvSpPr>
            <a:spLocks noChangeArrowheads="1"/>
          </p:cNvSpPr>
          <p:nvPr/>
        </p:nvSpPr>
        <p:spPr bwMode="auto">
          <a:xfrm>
            <a:off x="7643813" y="4351338"/>
            <a:ext cx="1020762"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60" name="Rectangle 98"/>
          <p:cNvSpPr>
            <a:spLocks noChangeArrowheads="1"/>
          </p:cNvSpPr>
          <p:nvPr/>
        </p:nvSpPr>
        <p:spPr bwMode="auto">
          <a:xfrm>
            <a:off x="6624638" y="4351338"/>
            <a:ext cx="1019175"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61" name="Rectangle 99"/>
          <p:cNvSpPr>
            <a:spLocks noChangeArrowheads="1"/>
          </p:cNvSpPr>
          <p:nvPr/>
        </p:nvSpPr>
        <p:spPr bwMode="auto">
          <a:xfrm>
            <a:off x="5603875" y="4351338"/>
            <a:ext cx="1020763"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62" name="Rectangle 100"/>
          <p:cNvSpPr>
            <a:spLocks noChangeArrowheads="1"/>
          </p:cNvSpPr>
          <p:nvPr/>
        </p:nvSpPr>
        <p:spPr bwMode="auto">
          <a:xfrm>
            <a:off x="4584700" y="4351338"/>
            <a:ext cx="1019175"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63" name="Rectangle 101"/>
          <p:cNvSpPr>
            <a:spLocks noChangeArrowheads="1"/>
          </p:cNvSpPr>
          <p:nvPr/>
        </p:nvSpPr>
        <p:spPr bwMode="auto">
          <a:xfrm>
            <a:off x="3563938" y="4351338"/>
            <a:ext cx="1020762"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64" name="Rectangle 102"/>
          <p:cNvSpPr>
            <a:spLocks noChangeArrowheads="1"/>
          </p:cNvSpPr>
          <p:nvPr/>
        </p:nvSpPr>
        <p:spPr bwMode="auto">
          <a:xfrm>
            <a:off x="2544763" y="4351338"/>
            <a:ext cx="1019175"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65" name="Rectangle 103"/>
          <p:cNvSpPr>
            <a:spLocks noChangeArrowheads="1"/>
          </p:cNvSpPr>
          <p:nvPr/>
        </p:nvSpPr>
        <p:spPr bwMode="auto">
          <a:xfrm>
            <a:off x="1524000" y="4351338"/>
            <a:ext cx="1020763"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66" name="Rectangle 104"/>
          <p:cNvSpPr>
            <a:spLocks noChangeArrowheads="1"/>
          </p:cNvSpPr>
          <p:nvPr/>
        </p:nvSpPr>
        <p:spPr bwMode="auto">
          <a:xfrm>
            <a:off x="7643813" y="3981450"/>
            <a:ext cx="1020762"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67" name="Rectangle 105"/>
          <p:cNvSpPr>
            <a:spLocks noChangeArrowheads="1"/>
          </p:cNvSpPr>
          <p:nvPr/>
        </p:nvSpPr>
        <p:spPr bwMode="auto">
          <a:xfrm>
            <a:off x="6624638" y="3981450"/>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68" name="Rectangle 106"/>
          <p:cNvSpPr>
            <a:spLocks noChangeArrowheads="1"/>
          </p:cNvSpPr>
          <p:nvPr/>
        </p:nvSpPr>
        <p:spPr bwMode="auto">
          <a:xfrm>
            <a:off x="5603875" y="3981450"/>
            <a:ext cx="1020763"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69" name="Rectangle 107"/>
          <p:cNvSpPr>
            <a:spLocks noChangeArrowheads="1"/>
          </p:cNvSpPr>
          <p:nvPr/>
        </p:nvSpPr>
        <p:spPr bwMode="auto">
          <a:xfrm>
            <a:off x="4584700" y="3981450"/>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70" name="Rectangle 108"/>
          <p:cNvSpPr>
            <a:spLocks noChangeArrowheads="1"/>
          </p:cNvSpPr>
          <p:nvPr/>
        </p:nvSpPr>
        <p:spPr bwMode="auto">
          <a:xfrm>
            <a:off x="3563938" y="3981450"/>
            <a:ext cx="1020762"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71" name="Rectangle 109"/>
          <p:cNvSpPr>
            <a:spLocks noChangeArrowheads="1"/>
          </p:cNvSpPr>
          <p:nvPr/>
        </p:nvSpPr>
        <p:spPr bwMode="auto">
          <a:xfrm>
            <a:off x="2544763" y="3981450"/>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72" name="Rectangle 110"/>
          <p:cNvSpPr>
            <a:spLocks noChangeArrowheads="1"/>
          </p:cNvSpPr>
          <p:nvPr/>
        </p:nvSpPr>
        <p:spPr bwMode="auto">
          <a:xfrm>
            <a:off x="1524000" y="3981450"/>
            <a:ext cx="1020763"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73" name="Rectangle 111"/>
          <p:cNvSpPr>
            <a:spLocks noChangeArrowheads="1"/>
          </p:cNvSpPr>
          <p:nvPr/>
        </p:nvSpPr>
        <p:spPr bwMode="auto">
          <a:xfrm>
            <a:off x="7643813" y="3611563"/>
            <a:ext cx="1020762"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74" name="Rectangle 112"/>
          <p:cNvSpPr>
            <a:spLocks noChangeArrowheads="1"/>
          </p:cNvSpPr>
          <p:nvPr/>
        </p:nvSpPr>
        <p:spPr bwMode="auto">
          <a:xfrm>
            <a:off x="6624638" y="3611563"/>
            <a:ext cx="1019175"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75" name="Rectangle 113"/>
          <p:cNvSpPr>
            <a:spLocks noChangeArrowheads="1"/>
          </p:cNvSpPr>
          <p:nvPr/>
        </p:nvSpPr>
        <p:spPr bwMode="auto">
          <a:xfrm>
            <a:off x="5603875" y="3611563"/>
            <a:ext cx="1020763"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76" name="Rectangle 114"/>
          <p:cNvSpPr>
            <a:spLocks noChangeArrowheads="1"/>
          </p:cNvSpPr>
          <p:nvPr/>
        </p:nvSpPr>
        <p:spPr bwMode="auto">
          <a:xfrm>
            <a:off x="4584700" y="3611563"/>
            <a:ext cx="1019175"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77" name="Rectangle 115"/>
          <p:cNvSpPr>
            <a:spLocks noChangeArrowheads="1"/>
          </p:cNvSpPr>
          <p:nvPr/>
        </p:nvSpPr>
        <p:spPr bwMode="auto">
          <a:xfrm>
            <a:off x="3563938" y="3611563"/>
            <a:ext cx="1020762"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78" name="Rectangle 116"/>
          <p:cNvSpPr>
            <a:spLocks noChangeArrowheads="1"/>
          </p:cNvSpPr>
          <p:nvPr/>
        </p:nvSpPr>
        <p:spPr bwMode="auto">
          <a:xfrm>
            <a:off x="2544763" y="3611563"/>
            <a:ext cx="1019175"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79" name="Rectangle 117"/>
          <p:cNvSpPr>
            <a:spLocks noChangeArrowheads="1"/>
          </p:cNvSpPr>
          <p:nvPr/>
        </p:nvSpPr>
        <p:spPr bwMode="auto">
          <a:xfrm>
            <a:off x="1524000" y="3611563"/>
            <a:ext cx="1020763"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80" name="Rectangle 118"/>
          <p:cNvSpPr>
            <a:spLocks noChangeArrowheads="1"/>
          </p:cNvSpPr>
          <p:nvPr/>
        </p:nvSpPr>
        <p:spPr bwMode="auto">
          <a:xfrm>
            <a:off x="7643813" y="3243263"/>
            <a:ext cx="1020762"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81" name="Rectangle 119"/>
          <p:cNvSpPr>
            <a:spLocks noChangeArrowheads="1"/>
          </p:cNvSpPr>
          <p:nvPr/>
        </p:nvSpPr>
        <p:spPr bwMode="auto">
          <a:xfrm>
            <a:off x="6624638" y="3243263"/>
            <a:ext cx="1019175"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82" name="Rectangle 120"/>
          <p:cNvSpPr>
            <a:spLocks noChangeArrowheads="1"/>
          </p:cNvSpPr>
          <p:nvPr/>
        </p:nvSpPr>
        <p:spPr bwMode="auto">
          <a:xfrm>
            <a:off x="5603875" y="3243263"/>
            <a:ext cx="1020763"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83" name="Rectangle 121"/>
          <p:cNvSpPr>
            <a:spLocks noChangeArrowheads="1"/>
          </p:cNvSpPr>
          <p:nvPr/>
        </p:nvSpPr>
        <p:spPr bwMode="auto">
          <a:xfrm>
            <a:off x="4584700" y="3243263"/>
            <a:ext cx="1019175"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84" name="Rectangle 122"/>
          <p:cNvSpPr>
            <a:spLocks noChangeArrowheads="1"/>
          </p:cNvSpPr>
          <p:nvPr/>
        </p:nvSpPr>
        <p:spPr bwMode="auto">
          <a:xfrm>
            <a:off x="3563938" y="3243263"/>
            <a:ext cx="1020762"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85" name="Rectangle 123"/>
          <p:cNvSpPr>
            <a:spLocks noChangeArrowheads="1"/>
          </p:cNvSpPr>
          <p:nvPr/>
        </p:nvSpPr>
        <p:spPr bwMode="auto">
          <a:xfrm>
            <a:off x="2544763" y="3243263"/>
            <a:ext cx="1019175"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86" name="Rectangle 124"/>
          <p:cNvSpPr>
            <a:spLocks noChangeArrowheads="1"/>
          </p:cNvSpPr>
          <p:nvPr/>
        </p:nvSpPr>
        <p:spPr bwMode="auto">
          <a:xfrm>
            <a:off x="1524000" y="3243263"/>
            <a:ext cx="1020763"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87" name="Rectangle 125"/>
          <p:cNvSpPr>
            <a:spLocks noChangeArrowheads="1"/>
          </p:cNvSpPr>
          <p:nvPr/>
        </p:nvSpPr>
        <p:spPr bwMode="auto">
          <a:xfrm>
            <a:off x="7643813" y="2873375"/>
            <a:ext cx="1020762"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88" name="Rectangle 126"/>
          <p:cNvSpPr>
            <a:spLocks noChangeArrowheads="1"/>
          </p:cNvSpPr>
          <p:nvPr/>
        </p:nvSpPr>
        <p:spPr bwMode="auto">
          <a:xfrm>
            <a:off x="6624638" y="2873375"/>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89" name="Rectangle 127"/>
          <p:cNvSpPr>
            <a:spLocks noChangeArrowheads="1"/>
          </p:cNvSpPr>
          <p:nvPr/>
        </p:nvSpPr>
        <p:spPr bwMode="auto">
          <a:xfrm>
            <a:off x="5603875" y="2873375"/>
            <a:ext cx="1020763"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90" name="Rectangle 128"/>
          <p:cNvSpPr>
            <a:spLocks noChangeArrowheads="1"/>
          </p:cNvSpPr>
          <p:nvPr/>
        </p:nvSpPr>
        <p:spPr bwMode="auto">
          <a:xfrm>
            <a:off x="4584700" y="2873375"/>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91" name="Rectangle 129"/>
          <p:cNvSpPr>
            <a:spLocks noChangeArrowheads="1"/>
          </p:cNvSpPr>
          <p:nvPr/>
        </p:nvSpPr>
        <p:spPr bwMode="auto">
          <a:xfrm>
            <a:off x="3563938" y="2873375"/>
            <a:ext cx="1020762"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92" name="Rectangle 130"/>
          <p:cNvSpPr>
            <a:spLocks noChangeArrowheads="1"/>
          </p:cNvSpPr>
          <p:nvPr/>
        </p:nvSpPr>
        <p:spPr bwMode="auto">
          <a:xfrm>
            <a:off x="2544763" y="2873375"/>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93" name="Rectangle 131"/>
          <p:cNvSpPr>
            <a:spLocks noChangeArrowheads="1"/>
          </p:cNvSpPr>
          <p:nvPr/>
        </p:nvSpPr>
        <p:spPr bwMode="auto">
          <a:xfrm>
            <a:off x="1524000" y="2873375"/>
            <a:ext cx="1020763"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94" name="Rectangle 132"/>
          <p:cNvSpPr>
            <a:spLocks noChangeArrowheads="1"/>
          </p:cNvSpPr>
          <p:nvPr/>
        </p:nvSpPr>
        <p:spPr bwMode="auto">
          <a:xfrm>
            <a:off x="7643813" y="2503488"/>
            <a:ext cx="1020762"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95" name="Rectangle 133"/>
          <p:cNvSpPr>
            <a:spLocks noChangeArrowheads="1"/>
          </p:cNvSpPr>
          <p:nvPr/>
        </p:nvSpPr>
        <p:spPr bwMode="auto">
          <a:xfrm>
            <a:off x="6624638" y="2503488"/>
            <a:ext cx="1019175"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96" name="Rectangle 134"/>
          <p:cNvSpPr>
            <a:spLocks noChangeArrowheads="1"/>
          </p:cNvSpPr>
          <p:nvPr/>
        </p:nvSpPr>
        <p:spPr bwMode="auto">
          <a:xfrm>
            <a:off x="5603875" y="2503488"/>
            <a:ext cx="1020763"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97" name="Rectangle 135"/>
          <p:cNvSpPr>
            <a:spLocks noChangeArrowheads="1"/>
          </p:cNvSpPr>
          <p:nvPr/>
        </p:nvSpPr>
        <p:spPr bwMode="auto">
          <a:xfrm>
            <a:off x="4584700" y="2503488"/>
            <a:ext cx="1019175"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98" name="Rectangle 136"/>
          <p:cNvSpPr>
            <a:spLocks noChangeArrowheads="1"/>
          </p:cNvSpPr>
          <p:nvPr/>
        </p:nvSpPr>
        <p:spPr bwMode="auto">
          <a:xfrm>
            <a:off x="3563938" y="2503488"/>
            <a:ext cx="1020762"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199" name="Rectangle 137"/>
          <p:cNvSpPr>
            <a:spLocks noChangeArrowheads="1"/>
          </p:cNvSpPr>
          <p:nvPr/>
        </p:nvSpPr>
        <p:spPr bwMode="auto">
          <a:xfrm>
            <a:off x="2544763" y="2503488"/>
            <a:ext cx="1019175"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00" name="Rectangle 138"/>
          <p:cNvSpPr>
            <a:spLocks noChangeArrowheads="1"/>
          </p:cNvSpPr>
          <p:nvPr/>
        </p:nvSpPr>
        <p:spPr bwMode="auto">
          <a:xfrm>
            <a:off x="1524000" y="2503488"/>
            <a:ext cx="1020763" cy="369887"/>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01" name="Rectangle 139"/>
          <p:cNvSpPr>
            <a:spLocks noChangeArrowheads="1"/>
          </p:cNvSpPr>
          <p:nvPr/>
        </p:nvSpPr>
        <p:spPr bwMode="auto">
          <a:xfrm>
            <a:off x="7643813" y="2133600"/>
            <a:ext cx="1020762"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02" name="Rectangle 140"/>
          <p:cNvSpPr>
            <a:spLocks noChangeArrowheads="1"/>
          </p:cNvSpPr>
          <p:nvPr/>
        </p:nvSpPr>
        <p:spPr bwMode="auto">
          <a:xfrm>
            <a:off x="6624638" y="2133600"/>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03" name="Rectangle 141"/>
          <p:cNvSpPr>
            <a:spLocks noChangeArrowheads="1"/>
          </p:cNvSpPr>
          <p:nvPr/>
        </p:nvSpPr>
        <p:spPr bwMode="auto">
          <a:xfrm>
            <a:off x="5603875" y="2133600"/>
            <a:ext cx="1020763"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04" name="Rectangle 142"/>
          <p:cNvSpPr>
            <a:spLocks noChangeArrowheads="1"/>
          </p:cNvSpPr>
          <p:nvPr/>
        </p:nvSpPr>
        <p:spPr bwMode="auto">
          <a:xfrm>
            <a:off x="4584700" y="2133600"/>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05" name="Rectangle 143"/>
          <p:cNvSpPr>
            <a:spLocks noChangeArrowheads="1"/>
          </p:cNvSpPr>
          <p:nvPr/>
        </p:nvSpPr>
        <p:spPr bwMode="auto">
          <a:xfrm>
            <a:off x="3563938" y="2133600"/>
            <a:ext cx="1020762"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06" name="Rectangle 144"/>
          <p:cNvSpPr>
            <a:spLocks noChangeArrowheads="1"/>
          </p:cNvSpPr>
          <p:nvPr/>
        </p:nvSpPr>
        <p:spPr bwMode="auto">
          <a:xfrm>
            <a:off x="2544763" y="2133600"/>
            <a:ext cx="1019175"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07" name="Rectangle 145"/>
          <p:cNvSpPr>
            <a:spLocks noChangeArrowheads="1"/>
          </p:cNvSpPr>
          <p:nvPr/>
        </p:nvSpPr>
        <p:spPr bwMode="auto">
          <a:xfrm>
            <a:off x="1524000" y="2133600"/>
            <a:ext cx="1020763" cy="369888"/>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08" name="Rectangle 146"/>
          <p:cNvSpPr>
            <a:spLocks noChangeArrowheads="1"/>
          </p:cNvSpPr>
          <p:nvPr/>
        </p:nvSpPr>
        <p:spPr bwMode="auto">
          <a:xfrm>
            <a:off x="7643813" y="1765300"/>
            <a:ext cx="1020762"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09" name="Rectangle 147"/>
          <p:cNvSpPr>
            <a:spLocks noChangeArrowheads="1"/>
          </p:cNvSpPr>
          <p:nvPr/>
        </p:nvSpPr>
        <p:spPr bwMode="auto">
          <a:xfrm>
            <a:off x="6624638" y="1765300"/>
            <a:ext cx="1019175"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10" name="Rectangle 148"/>
          <p:cNvSpPr>
            <a:spLocks noChangeArrowheads="1"/>
          </p:cNvSpPr>
          <p:nvPr/>
        </p:nvSpPr>
        <p:spPr bwMode="auto">
          <a:xfrm>
            <a:off x="5603875" y="1765300"/>
            <a:ext cx="1020763"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11" name="Rectangle 149"/>
          <p:cNvSpPr>
            <a:spLocks noChangeArrowheads="1"/>
          </p:cNvSpPr>
          <p:nvPr/>
        </p:nvSpPr>
        <p:spPr bwMode="auto">
          <a:xfrm>
            <a:off x="4584700" y="1765300"/>
            <a:ext cx="1019175"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12" name="Rectangle 150"/>
          <p:cNvSpPr>
            <a:spLocks noChangeArrowheads="1"/>
          </p:cNvSpPr>
          <p:nvPr/>
        </p:nvSpPr>
        <p:spPr bwMode="auto">
          <a:xfrm>
            <a:off x="3563938" y="1765300"/>
            <a:ext cx="1020762"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13" name="Rectangle 151"/>
          <p:cNvSpPr>
            <a:spLocks noChangeArrowheads="1"/>
          </p:cNvSpPr>
          <p:nvPr/>
        </p:nvSpPr>
        <p:spPr bwMode="auto">
          <a:xfrm>
            <a:off x="2544763" y="1765300"/>
            <a:ext cx="1019175"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14" name="Rectangle 152"/>
          <p:cNvSpPr>
            <a:spLocks noChangeArrowheads="1"/>
          </p:cNvSpPr>
          <p:nvPr/>
        </p:nvSpPr>
        <p:spPr bwMode="auto">
          <a:xfrm>
            <a:off x="1524000" y="1765300"/>
            <a:ext cx="1020763" cy="368300"/>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15" name="Rectangle 153"/>
          <p:cNvSpPr>
            <a:spLocks noChangeArrowheads="1"/>
          </p:cNvSpPr>
          <p:nvPr/>
        </p:nvSpPr>
        <p:spPr bwMode="auto">
          <a:xfrm>
            <a:off x="7643813" y="1398588"/>
            <a:ext cx="1020762" cy="366712"/>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16" name="Rectangle 154"/>
          <p:cNvSpPr>
            <a:spLocks noChangeArrowheads="1"/>
          </p:cNvSpPr>
          <p:nvPr/>
        </p:nvSpPr>
        <p:spPr bwMode="auto">
          <a:xfrm>
            <a:off x="6624638" y="1398588"/>
            <a:ext cx="1019175" cy="366712"/>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17" name="Rectangle 155"/>
          <p:cNvSpPr>
            <a:spLocks noChangeArrowheads="1"/>
          </p:cNvSpPr>
          <p:nvPr/>
        </p:nvSpPr>
        <p:spPr bwMode="auto">
          <a:xfrm>
            <a:off x="5603875" y="1398588"/>
            <a:ext cx="1020763" cy="366712"/>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18" name="Rectangle 156"/>
          <p:cNvSpPr>
            <a:spLocks noChangeArrowheads="1"/>
          </p:cNvSpPr>
          <p:nvPr/>
        </p:nvSpPr>
        <p:spPr bwMode="auto">
          <a:xfrm>
            <a:off x="4584700" y="1398588"/>
            <a:ext cx="1019175" cy="366712"/>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19" name="Rectangle 157"/>
          <p:cNvSpPr>
            <a:spLocks noChangeArrowheads="1"/>
          </p:cNvSpPr>
          <p:nvPr/>
        </p:nvSpPr>
        <p:spPr bwMode="auto">
          <a:xfrm>
            <a:off x="3563938" y="1398588"/>
            <a:ext cx="1020762" cy="366712"/>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20" name="Rectangle 158"/>
          <p:cNvSpPr>
            <a:spLocks noChangeArrowheads="1"/>
          </p:cNvSpPr>
          <p:nvPr/>
        </p:nvSpPr>
        <p:spPr bwMode="auto">
          <a:xfrm>
            <a:off x="2544763" y="1398588"/>
            <a:ext cx="1019175" cy="366712"/>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21" name="Rectangle 159"/>
          <p:cNvSpPr>
            <a:spLocks noChangeArrowheads="1"/>
          </p:cNvSpPr>
          <p:nvPr/>
        </p:nvSpPr>
        <p:spPr bwMode="auto">
          <a:xfrm>
            <a:off x="1524000" y="1398588"/>
            <a:ext cx="1020763" cy="366712"/>
          </a:xfrm>
          <a:prstGeom prst="rect">
            <a:avLst/>
          </a:prstGeom>
          <a:noFill/>
          <a:ln w="9525">
            <a:noFill/>
            <a:miter lim="800000"/>
            <a:headEnd/>
            <a:tailEnd/>
          </a:ln>
        </p:spPr>
        <p:txBody>
          <a:bodyPr lIns="90000" tIns="46800" rIns="90000" bIns="46800"/>
          <a:lstStyle/>
          <a:p>
            <a:pPr>
              <a:spcBef>
                <a:spcPct val="20000"/>
              </a:spcBef>
              <a:buClr>
                <a:srgbClr val="008000"/>
              </a:buClr>
              <a:buFont typeface="Wingdings" pitchFamily="2" charset="2"/>
              <a:buNone/>
            </a:pPr>
            <a:endParaRPr lang="de-DE">
              <a:latin typeface="Arial Narrow" pitchFamily="34" charset="0"/>
            </a:endParaRPr>
          </a:p>
        </p:txBody>
      </p:sp>
      <p:sp>
        <p:nvSpPr>
          <p:cNvPr id="856222" name="Line 160"/>
          <p:cNvSpPr>
            <a:spLocks noChangeShapeType="1"/>
          </p:cNvSpPr>
          <p:nvPr/>
        </p:nvSpPr>
        <p:spPr bwMode="auto">
          <a:xfrm>
            <a:off x="1524000" y="1398588"/>
            <a:ext cx="7140575" cy="0"/>
          </a:xfrm>
          <a:prstGeom prst="line">
            <a:avLst/>
          </a:prstGeom>
          <a:noFill/>
          <a:ln w="28575" cap="sq">
            <a:solidFill>
              <a:schemeClr val="tx1"/>
            </a:solidFill>
            <a:round/>
            <a:headEnd/>
            <a:tailEnd/>
          </a:ln>
        </p:spPr>
        <p:txBody>
          <a:bodyPr lIns="90000" tIns="46800" rIns="90000" bIns="46800"/>
          <a:lstStyle/>
          <a:p>
            <a:endParaRPr lang="de-DE"/>
          </a:p>
        </p:txBody>
      </p:sp>
      <p:sp>
        <p:nvSpPr>
          <p:cNvPr id="856223" name="Line 161"/>
          <p:cNvSpPr>
            <a:spLocks noChangeShapeType="1"/>
          </p:cNvSpPr>
          <p:nvPr/>
        </p:nvSpPr>
        <p:spPr bwMode="auto">
          <a:xfrm>
            <a:off x="1524000" y="1765300"/>
            <a:ext cx="7140575" cy="0"/>
          </a:xfrm>
          <a:prstGeom prst="line">
            <a:avLst/>
          </a:prstGeom>
          <a:noFill/>
          <a:ln w="12700">
            <a:solidFill>
              <a:schemeClr val="tx1"/>
            </a:solidFill>
            <a:round/>
            <a:headEnd/>
            <a:tailEnd/>
          </a:ln>
        </p:spPr>
        <p:txBody>
          <a:bodyPr lIns="90000" tIns="46800" rIns="90000" bIns="46800"/>
          <a:lstStyle/>
          <a:p>
            <a:endParaRPr lang="de-DE"/>
          </a:p>
        </p:txBody>
      </p:sp>
      <p:sp>
        <p:nvSpPr>
          <p:cNvPr id="856224" name="Line 162"/>
          <p:cNvSpPr>
            <a:spLocks noChangeShapeType="1"/>
          </p:cNvSpPr>
          <p:nvPr/>
        </p:nvSpPr>
        <p:spPr bwMode="auto">
          <a:xfrm>
            <a:off x="1524000" y="2133600"/>
            <a:ext cx="7140575" cy="0"/>
          </a:xfrm>
          <a:prstGeom prst="line">
            <a:avLst/>
          </a:prstGeom>
          <a:noFill/>
          <a:ln w="12700">
            <a:solidFill>
              <a:schemeClr val="tx1"/>
            </a:solidFill>
            <a:round/>
            <a:headEnd/>
            <a:tailEnd/>
          </a:ln>
        </p:spPr>
        <p:txBody>
          <a:bodyPr lIns="90000" tIns="46800" rIns="90000" bIns="46800"/>
          <a:lstStyle/>
          <a:p>
            <a:endParaRPr lang="de-DE"/>
          </a:p>
        </p:txBody>
      </p:sp>
      <p:sp>
        <p:nvSpPr>
          <p:cNvPr id="856225" name="Line 163"/>
          <p:cNvSpPr>
            <a:spLocks noChangeShapeType="1"/>
          </p:cNvSpPr>
          <p:nvPr/>
        </p:nvSpPr>
        <p:spPr bwMode="auto">
          <a:xfrm>
            <a:off x="1524000" y="2503488"/>
            <a:ext cx="7140575" cy="0"/>
          </a:xfrm>
          <a:prstGeom prst="line">
            <a:avLst/>
          </a:prstGeom>
          <a:noFill/>
          <a:ln w="12700">
            <a:solidFill>
              <a:schemeClr val="tx1"/>
            </a:solidFill>
            <a:round/>
            <a:headEnd/>
            <a:tailEnd/>
          </a:ln>
        </p:spPr>
        <p:txBody>
          <a:bodyPr lIns="90000" tIns="46800" rIns="90000" bIns="46800"/>
          <a:lstStyle/>
          <a:p>
            <a:endParaRPr lang="de-DE"/>
          </a:p>
        </p:txBody>
      </p:sp>
      <p:sp>
        <p:nvSpPr>
          <p:cNvPr id="856226" name="Line 164"/>
          <p:cNvSpPr>
            <a:spLocks noChangeShapeType="1"/>
          </p:cNvSpPr>
          <p:nvPr/>
        </p:nvSpPr>
        <p:spPr bwMode="auto">
          <a:xfrm>
            <a:off x="1524000" y="2873375"/>
            <a:ext cx="7140575" cy="0"/>
          </a:xfrm>
          <a:prstGeom prst="line">
            <a:avLst/>
          </a:prstGeom>
          <a:noFill/>
          <a:ln w="12700">
            <a:solidFill>
              <a:schemeClr val="tx1"/>
            </a:solidFill>
            <a:round/>
            <a:headEnd/>
            <a:tailEnd/>
          </a:ln>
        </p:spPr>
        <p:txBody>
          <a:bodyPr lIns="90000" tIns="46800" rIns="90000" bIns="46800"/>
          <a:lstStyle/>
          <a:p>
            <a:endParaRPr lang="de-DE"/>
          </a:p>
        </p:txBody>
      </p:sp>
      <p:sp>
        <p:nvSpPr>
          <p:cNvPr id="856227" name="Line 165"/>
          <p:cNvSpPr>
            <a:spLocks noChangeShapeType="1"/>
          </p:cNvSpPr>
          <p:nvPr/>
        </p:nvSpPr>
        <p:spPr bwMode="auto">
          <a:xfrm>
            <a:off x="1524000" y="3243263"/>
            <a:ext cx="7140575" cy="0"/>
          </a:xfrm>
          <a:prstGeom prst="line">
            <a:avLst/>
          </a:prstGeom>
          <a:noFill/>
          <a:ln w="12700">
            <a:solidFill>
              <a:schemeClr val="tx1"/>
            </a:solidFill>
            <a:round/>
            <a:headEnd/>
            <a:tailEnd/>
          </a:ln>
        </p:spPr>
        <p:txBody>
          <a:bodyPr lIns="90000" tIns="46800" rIns="90000" bIns="46800"/>
          <a:lstStyle/>
          <a:p>
            <a:endParaRPr lang="de-DE"/>
          </a:p>
        </p:txBody>
      </p:sp>
      <p:sp>
        <p:nvSpPr>
          <p:cNvPr id="856228" name="Line 166"/>
          <p:cNvSpPr>
            <a:spLocks noChangeShapeType="1"/>
          </p:cNvSpPr>
          <p:nvPr/>
        </p:nvSpPr>
        <p:spPr bwMode="auto">
          <a:xfrm>
            <a:off x="1524000" y="3611563"/>
            <a:ext cx="7140575" cy="0"/>
          </a:xfrm>
          <a:prstGeom prst="line">
            <a:avLst/>
          </a:prstGeom>
          <a:noFill/>
          <a:ln w="12700">
            <a:solidFill>
              <a:schemeClr val="tx1"/>
            </a:solidFill>
            <a:round/>
            <a:headEnd/>
            <a:tailEnd/>
          </a:ln>
        </p:spPr>
        <p:txBody>
          <a:bodyPr lIns="90000" tIns="46800" rIns="90000" bIns="46800"/>
          <a:lstStyle/>
          <a:p>
            <a:endParaRPr lang="de-DE"/>
          </a:p>
        </p:txBody>
      </p:sp>
      <p:sp>
        <p:nvSpPr>
          <p:cNvPr id="856229" name="Line 167"/>
          <p:cNvSpPr>
            <a:spLocks noChangeShapeType="1"/>
          </p:cNvSpPr>
          <p:nvPr/>
        </p:nvSpPr>
        <p:spPr bwMode="auto">
          <a:xfrm>
            <a:off x="1524000" y="3981450"/>
            <a:ext cx="7140575" cy="0"/>
          </a:xfrm>
          <a:prstGeom prst="line">
            <a:avLst/>
          </a:prstGeom>
          <a:noFill/>
          <a:ln w="12700">
            <a:solidFill>
              <a:schemeClr val="tx1"/>
            </a:solidFill>
            <a:round/>
            <a:headEnd/>
            <a:tailEnd/>
          </a:ln>
        </p:spPr>
        <p:txBody>
          <a:bodyPr lIns="90000" tIns="46800" rIns="90000" bIns="46800"/>
          <a:lstStyle/>
          <a:p>
            <a:endParaRPr lang="de-DE"/>
          </a:p>
        </p:txBody>
      </p:sp>
      <p:sp>
        <p:nvSpPr>
          <p:cNvPr id="856230" name="Line 168"/>
          <p:cNvSpPr>
            <a:spLocks noChangeShapeType="1"/>
          </p:cNvSpPr>
          <p:nvPr/>
        </p:nvSpPr>
        <p:spPr bwMode="auto">
          <a:xfrm>
            <a:off x="1524000" y="4351338"/>
            <a:ext cx="7140575" cy="0"/>
          </a:xfrm>
          <a:prstGeom prst="line">
            <a:avLst/>
          </a:prstGeom>
          <a:noFill/>
          <a:ln w="12700">
            <a:solidFill>
              <a:schemeClr val="tx1"/>
            </a:solidFill>
            <a:round/>
            <a:headEnd/>
            <a:tailEnd/>
          </a:ln>
        </p:spPr>
        <p:txBody>
          <a:bodyPr lIns="90000" tIns="46800" rIns="90000" bIns="46800"/>
          <a:lstStyle/>
          <a:p>
            <a:endParaRPr lang="de-DE"/>
          </a:p>
        </p:txBody>
      </p:sp>
      <p:sp>
        <p:nvSpPr>
          <p:cNvPr id="856231" name="Line 169"/>
          <p:cNvSpPr>
            <a:spLocks noChangeShapeType="1"/>
          </p:cNvSpPr>
          <p:nvPr/>
        </p:nvSpPr>
        <p:spPr bwMode="auto">
          <a:xfrm>
            <a:off x="1524000" y="4721225"/>
            <a:ext cx="7140575" cy="0"/>
          </a:xfrm>
          <a:prstGeom prst="line">
            <a:avLst/>
          </a:prstGeom>
          <a:noFill/>
          <a:ln w="12700">
            <a:solidFill>
              <a:schemeClr val="tx1"/>
            </a:solidFill>
            <a:round/>
            <a:headEnd/>
            <a:tailEnd/>
          </a:ln>
        </p:spPr>
        <p:txBody>
          <a:bodyPr lIns="90000" tIns="46800" rIns="90000" bIns="46800"/>
          <a:lstStyle/>
          <a:p>
            <a:endParaRPr lang="de-DE"/>
          </a:p>
        </p:txBody>
      </p:sp>
      <p:sp>
        <p:nvSpPr>
          <p:cNvPr id="856232" name="Line 170"/>
          <p:cNvSpPr>
            <a:spLocks noChangeShapeType="1"/>
          </p:cNvSpPr>
          <p:nvPr/>
        </p:nvSpPr>
        <p:spPr bwMode="auto">
          <a:xfrm>
            <a:off x="1524000" y="5089525"/>
            <a:ext cx="7140575" cy="0"/>
          </a:xfrm>
          <a:prstGeom prst="line">
            <a:avLst/>
          </a:prstGeom>
          <a:noFill/>
          <a:ln w="12700">
            <a:solidFill>
              <a:schemeClr val="tx1"/>
            </a:solidFill>
            <a:round/>
            <a:headEnd/>
            <a:tailEnd/>
          </a:ln>
        </p:spPr>
        <p:txBody>
          <a:bodyPr lIns="90000" tIns="46800" rIns="90000" bIns="46800"/>
          <a:lstStyle/>
          <a:p>
            <a:endParaRPr lang="de-DE"/>
          </a:p>
        </p:txBody>
      </p:sp>
      <p:sp>
        <p:nvSpPr>
          <p:cNvPr id="856233" name="Line 171"/>
          <p:cNvSpPr>
            <a:spLocks noChangeShapeType="1"/>
          </p:cNvSpPr>
          <p:nvPr/>
        </p:nvSpPr>
        <p:spPr bwMode="auto">
          <a:xfrm>
            <a:off x="1524000" y="5462588"/>
            <a:ext cx="7140575" cy="0"/>
          </a:xfrm>
          <a:prstGeom prst="line">
            <a:avLst/>
          </a:prstGeom>
          <a:noFill/>
          <a:ln w="28575" cap="sq">
            <a:solidFill>
              <a:schemeClr val="tx1"/>
            </a:solidFill>
            <a:round/>
            <a:headEnd/>
            <a:tailEnd/>
          </a:ln>
        </p:spPr>
        <p:txBody>
          <a:bodyPr lIns="90000" tIns="46800" rIns="90000" bIns="46800"/>
          <a:lstStyle/>
          <a:p>
            <a:endParaRPr lang="de-DE"/>
          </a:p>
        </p:txBody>
      </p:sp>
      <p:sp>
        <p:nvSpPr>
          <p:cNvPr id="856234" name="Line 172"/>
          <p:cNvSpPr>
            <a:spLocks noChangeShapeType="1"/>
          </p:cNvSpPr>
          <p:nvPr/>
        </p:nvSpPr>
        <p:spPr bwMode="auto">
          <a:xfrm>
            <a:off x="1524000" y="1398588"/>
            <a:ext cx="0" cy="4060825"/>
          </a:xfrm>
          <a:prstGeom prst="line">
            <a:avLst/>
          </a:prstGeom>
          <a:noFill/>
          <a:ln w="28575" cap="sq">
            <a:solidFill>
              <a:schemeClr val="tx1"/>
            </a:solidFill>
            <a:round/>
            <a:headEnd/>
            <a:tailEnd/>
          </a:ln>
        </p:spPr>
        <p:txBody>
          <a:bodyPr lIns="90000" tIns="46800" rIns="90000" bIns="46800"/>
          <a:lstStyle/>
          <a:p>
            <a:endParaRPr lang="de-DE"/>
          </a:p>
        </p:txBody>
      </p:sp>
      <p:sp>
        <p:nvSpPr>
          <p:cNvPr id="856235" name="Line 173"/>
          <p:cNvSpPr>
            <a:spLocks noChangeShapeType="1"/>
          </p:cNvSpPr>
          <p:nvPr/>
        </p:nvSpPr>
        <p:spPr bwMode="auto">
          <a:xfrm>
            <a:off x="2544763" y="1398588"/>
            <a:ext cx="0" cy="4060825"/>
          </a:xfrm>
          <a:prstGeom prst="line">
            <a:avLst/>
          </a:prstGeom>
          <a:noFill/>
          <a:ln w="12700">
            <a:solidFill>
              <a:schemeClr val="tx1"/>
            </a:solidFill>
            <a:round/>
            <a:headEnd/>
            <a:tailEnd/>
          </a:ln>
        </p:spPr>
        <p:txBody>
          <a:bodyPr lIns="90000" tIns="46800" rIns="90000" bIns="46800"/>
          <a:lstStyle/>
          <a:p>
            <a:endParaRPr lang="de-DE"/>
          </a:p>
        </p:txBody>
      </p:sp>
      <p:sp>
        <p:nvSpPr>
          <p:cNvPr id="856236" name="Line 174"/>
          <p:cNvSpPr>
            <a:spLocks noChangeShapeType="1"/>
          </p:cNvSpPr>
          <p:nvPr/>
        </p:nvSpPr>
        <p:spPr bwMode="auto">
          <a:xfrm>
            <a:off x="3563938" y="1398588"/>
            <a:ext cx="0" cy="4060825"/>
          </a:xfrm>
          <a:prstGeom prst="line">
            <a:avLst/>
          </a:prstGeom>
          <a:noFill/>
          <a:ln w="12700">
            <a:solidFill>
              <a:schemeClr val="tx1"/>
            </a:solidFill>
            <a:round/>
            <a:headEnd/>
            <a:tailEnd/>
          </a:ln>
        </p:spPr>
        <p:txBody>
          <a:bodyPr lIns="90000" tIns="46800" rIns="90000" bIns="46800"/>
          <a:lstStyle/>
          <a:p>
            <a:endParaRPr lang="de-DE"/>
          </a:p>
        </p:txBody>
      </p:sp>
      <p:sp>
        <p:nvSpPr>
          <p:cNvPr id="856237" name="Line 175"/>
          <p:cNvSpPr>
            <a:spLocks noChangeShapeType="1"/>
          </p:cNvSpPr>
          <p:nvPr/>
        </p:nvSpPr>
        <p:spPr bwMode="auto">
          <a:xfrm>
            <a:off x="4584700" y="1398588"/>
            <a:ext cx="0" cy="4060825"/>
          </a:xfrm>
          <a:prstGeom prst="line">
            <a:avLst/>
          </a:prstGeom>
          <a:noFill/>
          <a:ln w="12700">
            <a:solidFill>
              <a:schemeClr val="tx1"/>
            </a:solidFill>
            <a:round/>
            <a:headEnd/>
            <a:tailEnd/>
          </a:ln>
        </p:spPr>
        <p:txBody>
          <a:bodyPr lIns="90000" tIns="46800" rIns="90000" bIns="46800"/>
          <a:lstStyle/>
          <a:p>
            <a:endParaRPr lang="de-DE"/>
          </a:p>
        </p:txBody>
      </p:sp>
      <p:sp>
        <p:nvSpPr>
          <p:cNvPr id="856238" name="Line 176"/>
          <p:cNvSpPr>
            <a:spLocks noChangeShapeType="1"/>
          </p:cNvSpPr>
          <p:nvPr/>
        </p:nvSpPr>
        <p:spPr bwMode="auto">
          <a:xfrm>
            <a:off x="5603875" y="1398588"/>
            <a:ext cx="0" cy="4060825"/>
          </a:xfrm>
          <a:prstGeom prst="line">
            <a:avLst/>
          </a:prstGeom>
          <a:noFill/>
          <a:ln w="12700">
            <a:solidFill>
              <a:schemeClr val="tx1"/>
            </a:solidFill>
            <a:round/>
            <a:headEnd/>
            <a:tailEnd/>
          </a:ln>
        </p:spPr>
        <p:txBody>
          <a:bodyPr lIns="90000" tIns="46800" rIns="90000" bIns="46800"/>
          <a:lstStyle/>
          <a:p>
            <a:endParaRPr lang="de-DE"/>
          </a:p>
        </p:txBody>
      </p:sp>
      <p:sp>
        <p:nvSpPr>
          <p:cNvPr id="856239" name="Line 177"/>
          <p:cNvSpPr>
            <a:spLocks noChangeShapeType="1"/>
          </p:cNvSpPr>
          <p:nvPr/>
        </p:nvSpPr>
        <p:spPr bwMode="auto">
          <a:xfrm>
            <a:off x="6624638" y="1398588"/>
            <a:ext cx="0" cy="4060825"/>
          </a:xfrm>
          <a:prstGeom prst="line">
            <a:avLst/>
          </a:prstGeom>
          <a:noFill/>
          <a:ln w="12700">
            <a:solidFill>
              <a:schemeClr val="tx1"/>
            </a:solidFill>
            <a:round/>
            <a:headEnd/>
            <a:tailEnd/>
          </a:ln>
        </p:spPr>
        <p:txBody>
          <a:bodyPr lIns="90000" tIns="46800" rIns="90000" bIns="46800"/>
          <a:lstStyle/>
          <a:p>
            <a:endParaRPr lang="de-DE"/>
          </a:p>
        </p:txBody>
      </p:sp>
      <p:sp>
        <p:nvSpPr>
          <p:cNvPr id="856240" name="Line 178"/>
          <p:cNvSpPr>
            <a:spLocks noChangeShapeType="1"/>
          </p:cNvSpPr>
          <p:nvPr/>
        </p:nvSpPr>
        <p:spPr bwMode="auto">
          <a:xfrm>
            <a:off x="7643813" y="1398588"/>
            <a:ext cx="0" cy="4060825"/>
          </a:xfrm>
          <a:prstGeom prst="line">
            <a:avLst/>
          </a:prstGeom>
          <a:noFill/>
          <a:ln w="12700">
            <a:solidFill>
              <a:schemeClr val="tx1"/>
            </a:solidFill>
            <a:round/>
            <a:headEnd/>
            <a:tailEnd/>
          </a:ln>
        </p:spPr>
        <p:txBody>
          <a:bodyPr lIns="90000" tIns="46800" rIns="90000" bIns="46800"/>
          <a:lstStyle/>
          <a:p>
            <a:endParaRPr lang="de-DE"/>
          </a:p>
        </p:txBody>
      </p:sp>
      <p:sp>
        <p:nvSpPr>
          <p:cNvPr id="856241" name="Line 179"/>
          <p:cNvSpPr>
            <a:spLocks noChangeShapeType="1"/>
          </p:cNvSpPr>
          <p:nvPr/>
        </p:nvSpPr>
        <p:spPr bwMode="auto">
          <a:xfrm>
            <a:off x="8664575" y="1398588"/>
            <a:ext cx="0" cy="4060825"/>
          </a:xfrm>
          <a:prstGeom prst="line">
            <a:avLst/>
          </a:prstGeom>
          <a:noFill/>
          <a:ln w="28575" cap="sq">
            <a:solidFill>
              <a:schemeClr val="tx1"/>
            </a:solidFill>
            <a:round/>
            <a:headEnd/>
            <a:tailEnd/>
          </a:ln>
        </p:spPr>
        <p:txBody>
          <a:bodyPr lIns="90000" tIns="46800" rIns="90000" bIns="46800"/>
          <a:lstStyle/>
          <a:p>
            <a:endParaRPr lang="de-DE"/>
          </a:p>
        </p:txBody>
      </p:sp>
      <p:sp>
        <p:nvSpPr>
          <p:cNvPr id="749748" name="Text Box 180"/>
          <p:cNvSpPr txBox="1">
            <a:spLocks noChangeArrowheads="1"/>
          </p:cNvSpPr>
          <p:nvPr/>
        </p:nvSpPr>
        <p:spPr bwMode="auto">
          <a:xfrm>
            <a:off x="5519499" y="1916113"/>
            <a:ext cx="2119789" cy="402291"/>
          </a:xfrm>
          <a:prstGeom prst="rect">
            <a:avLst/>
          </a:prstGeom>
          <a:solidFill>
            <a:schemeClr val="bg1"/>
          </a:solidFill>
          <a:ln w="3175">
            <a:solidFill>
              <a:schemeClr val="tx1"/>
            </a:solidFill>
            <a:miter lim="800000"/>
            <a:headEnd/>
            <a:tailEnd/>
          </a:ln>
          <a:effectLst>
            <a:outerShdw dist="107763" dir="2700000" algn="ctr" rotWithShape="0">
              <a:srgbClr val="808080"/>
            </a:outerShdw>
          </a:effectLst>
        </p:spPr>
        <p:txBody>
          <a:bodyPr wrap="none" lIns="90000" tIns="46800" rIns="90000" bIns="46800">
            <a:spAutoFit/>
          </a:bodyPr>
          <a:lstStyle/>
          <a:p>
            <a:pPr algn="ctr">
              <a:defRPr/>
            </a:pPr>
            <a:r>
              <a:rPr lang="de-DE" sz="2000" b="1" dirty="0" err="1" smtClean="0">
                <a:solidFill>
                  <a:srgbClr val="0066FF"/>
                </a:solidFill>
                <a:latin typeface="Arial Narrow" pitchFamily="34" charset="0"/>
              </a:rPr>
              <a:t>slope</a:t>
            </a:r>
            <a:r>
              <a:rPr lang="de-DE" sz="2000" b="1" dirty="0" smtClean="0">
                <a:solidFill>
                  <a:srgbClr val="0066FF"/>
                </a:solidFill>
                <a:latin typeface="Arial Narrow" pitchFamily="34" charset="0"/>
              </a:rPr>
              <a:t>: </a:t>
            </a:r>
            <a:r>
              <a:rPr lang="de-DE" sz="2000" b="1" dirty="0">
                <a:solidFill>
                  <a:srgbClr val="0066FF"/>
                </a:solidFill>
                <a:latin typeface="Symbol" pitchFamily="18" charset="2"/>
              </a:rPr>
              <a:t>-</a:t>
            </a:r>
            <a:r>
              <a:rPr lang="de-DE" sz="2000" dirty="0">
                <a:solidFill>
                  <a:srgbClr val="0066FF"/>
                </a:solidFill>
                <a:latin typeface="Arial Narrow" pitchFamily="34" charset="0"/>
              </a:rPr>
              <a:t>1 </a:t>
            </a:r>
            <a:r>
              <a:rPr lang="de-DE" sz="2000" dirty="0" err="1">
                <a:solidFill>
                  <a:srgbClr val="0066FF"/>
                </a:solidFill>
                <a:latin typeface="Arial Narrow" pitchFamily="34" charset="0"/>
              </a:rPr>
              <a:t>bit</a:t>
            </a:r>
            <a:r>
              <a:rPr lang="de-DE" sz="2000" dirty="0">
                <a:solidFill>
                  <a:srgbClr val="0066FF"/>
                </a:solidFill>
                <a:latin typeface="Arial Narrow" pitchFamily="34" charset="0"/>
              </a:rPr>
              <a:t>/Oktave</a:t>
            </a:r>
          </a:p>
        </p:txBody>
      </p:sp>
      <p:sp>
        <p:nvSpPr>
          <p:cNvPr id="856243" name="Line 181"/>
          <p:cNvSpPr>
            <a:spLocks noChangeShapeType="1"/>
          </p:cNvSpPr>
          <p:nvPr/>
        </p:nvSpPr>
        <p:spPr bwMode="auto">
          <a:xfrm flipH="1">
            <a:off x="4935538" y="2305050"/>
            <a:ext cx="579437" cy="128588"/>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181" name="Foliennummernplatzhalter 2"/>
          <p:cNvSpPr txBox="1">
            <a:spLocks noGrp="1"/>
          </p:cNvSpPr>
          <p:nvPr>
            <p:ph type="sldNum"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1313338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Parameter </a:t>
            </a:r>
            <a:r>
              <a:rPr lang="de-DE" dirty="0" err="1" smtClean="0"/>
              <a:t>Controlled</a:t>
            </a:r>
            <a:r>
              <a:rPr lang="de-DE" dirty="0" smtClean="0"/>
              <a:t> SDR</a:t>
            </a:r>
            <a:endParaRPr lang="de-DE"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grpSp>
        <p:nvGrpSpPr>
          <p:cNvPr id="54" name="Gruppieren 53"/>
          <p:cNvGrpSpPr/>
          <p:nvPr/>
        </p:nvGrpSpPr>
        <p:grpSpPr>
          <a:xfrm>
            <a:off x="1475656" y="1844824"/>
            <a:ext cx="5625916" cy="2726245"/>
            <a:chOff x="1538372" y="1340768"/>
            <a:chExt cx="5625916" cy="2726245"/>
          </a:xfrm>
        </p:grpSpPr>
        <p:grpSp>
          <p:nvGrpSpPr>
            <p:cNvPr id="11" name="Gruppieren 10"/>
            <p:cNvGrpSpPr/>
            <p:nvPr/>
          </p:nvGrpSpPr>
          <p:grpSpPr>
            <a:xfrm>
              <a:off x="2267744" y="2348880"/>
              <a:ext cx="4536504" cy="792088"/>
              <a:chOff x="2267744" y="1862504"/>
              <a:chExt cx="4536504" cy="792088"/>
            </a:xfrm>
            <a:effectLst>
              <a:outerShdw blurRad="50800" dist="38100" dir="2700000" algn="tl" rotWithShape="0">
                <a:prstClr val="black">
                  <a:alpha val="40000"/>
                </a:prstClr>
              </a:outerShdw>
            </a:effectLst>
          </p:grpSpPr>
          <p:sp>
            <p:nvSpPr>
              <p:cNvPr id="5" name="Rechteck 4"/>
              <p:cNvSpPr/>
              <p:nvPr/>
            </p:nvSpPr>
            <p:spPr>
              <a:xfrm>
                <a:off x="2267744" y="1862504"/>
                <a:ext cx="936104" cy="792088"/>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 rIns="10800" rtlCol="0" anchor="ctr"/>
              <a:lstStyle/>
              <a:p>
                <a:pPr algn="ctr"/>
                <a:r>
                  <a:rPr lang="de-DE" sz="1600" b="1" dirty="0" err="1">
                    <a:solidFill>
                      <a:schemeClr val="tx1"/>
                    </a:solidFill>
                    <a:latin typeface="Arial Narrow" panose="020B0606020202030204" pitchFamily="34" charset="0"/>
                  </a:rPr>
                  <a:t>r</a:t>
                </a:r>
                <a:r>
                  <a:rPr lang="de-DE" sz="1600" b="1" dirty="0" err="1" smtClean="0">
                    <a:solidFill>
                      <a:schemeClr val="tx1"/>
                    </a:solidFill>
                    <a:latin typeface="Arial Narrow" panose="020B0606020202030204" pitchFamily="34" charset="0"/>
                  </a:rPr>
                  <a:t>adio</a:t>
                </a:r>
                <a:endParaRPr lang="de-DE" sz="1600" b="1" dirty="0" smtClean="0">
                  <a:solidFill>
                    <a:schemeClr val="tx1"/>
                  </a:solidFill>
                  <a:latin typeface="Arial Narrow" panose="020B0606020202030204" pitchFamily="34" charset="0"/>
                </a:endParaRPr>
              </a:p>
              <a:p>
                <a:pPr algn="ctr"/>
                <a:r>
                  <a:rPr lang="de-DE" sz="1600" b="1" dirty="0" err="1" smtClean="0">
                    <a:solidFill>
                      <a:schemeClr val="tx1"/>
                    </a:solidFill>
                    <a:latin typeface="Arial Narrow" panose="020B0606020202030204" pitchFamily="34" charset="0"/>
                  </a:rPr>
                  <a:t>frequency</a:t>
                </a:r>
                <a:endParaRPr lang="de-DE" sz="1600" b="1" dirty="0" smtClean="0">
                  <a:solidFill>
                    <a:schemeClr val="tx1"/>
                  </a:solidFill>
                  <a:latin typeface="Arial Narrow" panose="020B0606020202030204" pitchFamily="34" charset="0"/>
                </a:endParaRPr>
              </a:p>
              <a:p>
                <a:pPr algn="ctr"/>
                <a:r>
                  <a:rPr lang="de-DE" sz="1600" b="1" dirty="0" smtClean="0">
                    <a:solidFill>
                      <a:schemeClr val="tx1"/>
                    </a:solidFill>
                    <a:latin typeface="Arial Narrow" panose="020B0606020202030204" pitchFamily="34" charset="0"/>
                  </a:rPr>
                  <a:t>RF</a:t>
                </a:r>
                <a:endParaRPr lang="de-DE" sz="1600" b="1" dirty="0">
                  <a:solidFill>
                    <a:schemeClr val="tx1"/>
                  </a:solidFill>
                  <a:latin typeface="Arial Narrow" panose="020B0606020202030204" pitchFamily="34" charset="0"/>
                </a:endParaRPr>
              </a:p>
            </p:txBody>
          </p:sp>
          <p:sp>
            <p:nvSpPr>
              <p:cNvPr id="8" name="Rechteck 7"/>
              <p:cNvSpPr/>
              <p:nvPr/>
            </p:nvSpPr>
            <p:spPr>
              <a:xfrm>
                <a:off x="4644008" y="1862504"/>
                <a:ext cx="1080120" cy="792088"/>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 rIns="10800" rtlCol="0" anchor="ctr"/>
              <a:lstStyle/>
              <a:p>
                <a:pPr algn="ctr"/>
                <a:r>
                  <a:rPr lang="de-DE" sz="1600" b="1" dirty="0" err="1">
                    <a:solidFill>
                      <a:schemeClr val="tx1"/>
                    </a:solidFill>
                    <a:latin typeface="Arial Narrow" panose="020B0606020202030204" pitchFamily="34" charset="0"/>
                  </a:rPr>
                  <a:t>b</a:t>
                </a:r>
                <a:r>
                  <a:rPr lang="de-DE" sz="1600" b="1" dirty="0" err="1" smtClean="0">
                    <a:solidFill>
                      <a:schemeClr val="tx1"/>
                    </a:solidFill>
                    <a:latin typeface="Arial Narrow" panose="020B0606020202030204" pitchFamily="34" charset="0"/>
                  </a:rPr>
                  <a:t>aseband</a:t>
                </a:r>
                <a:endParaRPr lang="de-DE" sz="1600" b="1" dirty="0" smtClean="0">
                  <a:solidFill>
                    <a:schemeClr val="tx1"/>
                  </a:solidFill>
                  <a:latin typeface="Arial Narrow" panose="020B0606020202030204" pitchFamily="34" charset="0"/>
                </a:endParaRPr>
              </a:p>
              <a:p>
                <a:pPr algn="ctr"/>
                <a:r>
                  <a:rPr lang="de-DE" sz="1600" b="1" dirty="0" err="1" smtClean="0">
                    <a:solidFill>
                      <a:schemeClr val="tx1"/>
                    </a:solidFill>
                    <a:latin typeface="Arial Narrow" panose="020B0606020202030204" pitchFamily="34" charset="0"/>
                  </a:rPr>
                  <a:t>processing</a:t>
                </a:r>
                <a:endParaRPr lang="de-DE" sz="1600" b="1" dirty="0">
                  <a:solidFill>
                    <a:schemeClr val="tx1"/>
                  </a:solidFill>
                  <a:latin typeface="Arial Narrow" panose="020B0606020202030204" pitchFamily="34" charset="0"/>
                </a:endParaRPr>
              </a:p>
            </p:txBody>
          </p:sp>
          <p:sp>
            <p:nvSpPr>
              <p:cNvPr id="9" name="Rechteck 8"/>
              <p:cNvSpPr/>
              <p:nvPr/>
            </p:nvSpPr>
            <p:spPr>
              <a:xfrm>
                <a:off x="5724128" y="1862504"/>
                <a:ext cx="1080120" cy="79208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 rIns="10800" rtlCol="0" anchor="ctr"/>
              <a:lstStyle/>
              <a:p>
                <a:pPr algn="ctr"/>
                <a:r>
                  <a:rPr lang="de-DE" sz="1600" b="1" dirty="0" err="1" smtClean="0">
                    <a:solidFill>
                      <a:schemeClr val="bg1"/>
                    </a:solidFill>
                    <a:latin typeface="Arial Narrow" panose="020B0606020202030204" pitchFamily="34" charset="0"/>
                  </a:rPr>
                  <a:t>data</a:t>
                </a:r>
                <a:endParaRPr lang="de-DE" sz="1600" b="1" dirty="0" smtClean="0">
                  <a:solidFill>
                    <a:schemeClr val="bg1"/>
                  </a:solidFill>
                  <a:latin typeface="Arial Narrow" panose="020B0606020202030204" pitchFamily="34" charset="0"/>
                </a:endParaRPr>
              </a:p>
              <a:p>
                <a:pPr algn="ctr"/>
                <a:r>
                  <a:rPr lang="de-DE" sz="1600" b="1" dirty="0" err="1" smtClean="0">
                    <a:solidFill>
                      <a:schemeClr val="bg1"/>
                    </a:solidFill>
                    <a:latin typeface="Arial Narrow" panose="020B0606020202030204" pitchFamily="34" charset="0"/>
                  </a:rPr>
                  <a:t>processing</a:t>
                </a:r>
                <a:endParaRPr lang="de-DE" sz="1600" b="1" dirty="0">
                  <a:solidFill>
                    <a:schemeClr val="bg1"/>
                  </a:solidFill>
                  <a:latin typeface="Arial Narrow" panose="020B0606020202030204" pitchFamily="34" charset="0"/>
                </a:endParaRPr>
              </a:p>
            </p:txBody>
          </p:sp>
          <p:sp>
            <p:nvSpPr>
              <p:cNvPr id="10" name="Rechteck 9"/>
              <p:cNvSpPr/>
              <p:nvPr/>
            </p:nvSpPr>
            <p:spPr>
              <a:xfrm>
                <a:off x="3203848" y="1862504"/>
                <a:ext cx="1440000" cy="79208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 rIns="10800" rtlCol="0" anchor="ctr"/>
              <a:lstStyle/>
              <a:p>
                <a:pPr algn="ctr"/>
                <a:r>
                  <a:rPr lang="de-DE" sz="1600" b="1" dirty="0" smtClean="0">
                    <a:solidFill>
                      <a:schemeClr val="bg1"/>
                    </a:solidFill>
                    <a:latin typeface="Arial Narrow" panose="020B0606020202030204" pitchFamily="34" charset="0"/>
                  </a:rPr>
                  <a:t>ADC/DAC</a:t>
                </a:r>
                <a:endParaRPr lang="de-DE" sz="1600" b="1" dirty="0">
                  <a:solidFill>
                    <a:schemeClr val="bg1"/>
                  </a:solidFill>
                  <a:latin typeface="Arial Narrow" panose="020B0606020202030204" pitchFamily="34" charset="0"/>
                </a:endParaRPr>
              </a:p>
            </p:txBody>
          </p:sp>
        </p:grpSp>
        <p:sp>
          <p:nvSpPr>
            <p:cNvPr id="12" name="Textfeld 11"/>
            <p:cNvSpPr txBox="1"/>
            <p:nvPr/>
          </p:nvSpPr>
          <p:spPr>
            <a:xfrm rot="16200000">
              <a:off x="1302890" y="1864282"/>
              <a:ext cx="840295" cy="369332"/>
            </a:xfrm>
            <a:prstGeom prst="rect">
              <a:avLst/>
            </a:prstGeom>
            <a:noFill/>
          </p:spPr>
          <p:txBody>
            <a:bodyPr wrap="none" rtlCol="0">
              <a:spAutoFit/>
            </a:bodyPr>
            <a:lstStyle/>
            <a:p>
              <a:r>
                <a:rPr lang="de-DE" b="1" dirty="0" err="1" smtClean="0">
                  <a:latin typeface="Arial Narrow" panose="020B0606020202030204" pitchFamily="34" charset="0"/>
                </a:rPr>
                <a:t>receive</a:t>
              </a:r>
              <a:endParaRPr lang="de-DE" b="1" dirty="0">
                <a:latin typeface="Arial Narrow" panose="020B0606020202030204" pitchFamily="34" charset="0"/>
              </a:endParaRPr>
            </a:p>
          </p:txBody>
        </p:sp>
        <p:sp>
          <p:nvSpPr>
            <p:cNvPr id="13" name="Textfeld 12"/>
            <p:cNvSpPr txBox="1"/>
            <p:nvPr/>
          </p:nvSpPr>
          <p:spPr>
            <a:xfrm rot="16200000">
              <a:off x="1257205" y="3278119"/>
              <a:ext cx="931665" cy="369332"/>
            </a:xfrm>
            <a:prstGeom prst="rect">
              <a:avLst/>
            </a:prstGeom>
            <a:noFill/>
          </p:spPr>
          <p:txBody>
            <a:bodyPr wrap="none" rtlCol="0">
              <a:spAutoFit/>
            </a:bodyPr>
            <a:lstStyle/>
            <a:p>
              <a:r>
                <a:rPr lang="de-DE" b="1" dirty="0" err="1" smtClean="0">
                  <a:latin typeface="Arial Narrow" panose="020B0606020202030204" pitchFamily="34" charset="0"/>
                </a:rPr>
                <a:t>transmit</a:t>
              </a:r>
              <a:endParaRPr lang="de-DE" b="1" dirty="0">
                <a:latin typeface="Arial Narrow" panose="020B0606020202030204" pitchFamily="34" charset="0"/>
              </a:endParaRPr>
            </a:p>
          </p:txBody>
        </p:sp>
        <p:sp>
          <p:nvSpPr>
            <p:cNvPr id="14" name="Textfeld 13"/>
            <p:cNvSpPr txBox="1"/>
            <p:nvPr/>
          </p:nvSpPr>
          <p:spPr>
            <a:xfrm rot="16200000">
              <a:off x="6571497" y="1900106"/>
              <a:ext cx="816249" cy="369332"/>
            </a:xfrm>
            <a:prstGeom prst="rect">
              <a:avLst/>
            </a:prstGeom>
            <a:noFill/>
          </p:spPr>
          <p:txBody>
            <a:bodyPr wrap="none" rtlCol="0">
              <a:spAutoFit/>
            </a:bodyPr>
            <a:lstStyle/>
            <a:p>
              <a:r>
                <a:rPr lang="de-DE" b="1" dirty="0" err="1">
                  <a:latin typeface="Arial Narrow" panose="020B0606020202030204" pitchFamily="34" charset="0"/>
                </a:rPr>
                <a:t>t</a:t>
              </a:r>
              <a:r>
                <a:rPr lang="de-DE" b="1" dirty="0" err="1" smtClean="0">
                  <a:latin typeface="Arial Narrow" panose="020B0606020202030204" pitchFamily="34" charset="0"/>
                </a:rPr>
                <a:t>o</a:t>
              </a:r>
              <a:r>
                <a:rPr lang="de-DE" b="1" dirty="0" smtClean="0">
                  <a:latin typeface="Arial Narrow" panose="020B0606020202030204" pitchFamily="34" charset="0"/>
                </a:rPr>
                <a:t> </a:t>
              </a:r>
              <a:r>
                <a:rPr lang="de-DE" b="1" dirty="0" err="1" smtClean="0">
                  <a:latin typeface="Arial Narrow" panose="020B0606020202030204" pitchFamily="34" charset="0"/>
                </a:rPr>
                <a:t>user</a:t>
              </a:r>
              <a:endParaRPr lang="de-DE" b="1" dirty="0">
                <a:latin typeface="Arial Narrow" panose="020B0606020202030204" pitchFamily="34" charset="0"/>
              </a:endParaRPr>
            </a:p>
          </p:txBody>
        </p:sp>
        <p:sp>
          <p:nvSpPr>
            <p:cNvPr id="15" name="Textfeld 14"/>
            <p:cNvSpPr txBox="1"/>
            <p:nvPr/>
          </p:nvSpPr>
          <p:spPr>
            <a:xfrm rot="16200000">
              <a:off x="6450470" y="3291246"/>
              <a:ext cx="1058303" cy="369332"/>
            </a:xfrm>
            <a:prstGeom prst="rect">
              <a:avLst/>
            </a:prstGeom>
            <a:noFill/>
          </p:spPr>
          <p:txBody>
            <a:bodyPr wrap="none" rtlCol="0">
              <a:spAutoFit/>
            </a:bodyPr>
            <a:lstStyle/>
            <a:p>
              <a:r>
                <a:rPr lang="de-DE" b="1" dirty="0" err="1">
                  <a:latin typeface="Arial Narrow" panose="020B0606020202030204" pitchFamily="34" charset="0"/>
                </a:rPr>
                <a:t>f</a:t>
              </a:r>
              <a:r>
                <a:rPr lang="de-DE" b="1" dirty="0" err="1" smtClean="0">
                  <a:latin typeface="Arial Narrow" panose="020B0606020202030204" pitchFamily="34" charset="0"/>
                </a:rPr>
                <a:t>rom</a:t>
              </a:r>
              <a:r>
                <a:rPr lang="de-DE" b="1" dirty="0" smtClean="0">
                  <a:latin typeface="Arial Narrow" panose="020B0606020202030204" pitchFamily="34" charset="0"/>
                </a:rPr>
                <a:t> </a:t>
              </a:r>
              <a:r>
                <a:rPr lang="de-DE" b="1" dirty="0" err="1" smtClean="0">
                  <a:latin typeface="Arial Narrow" panose="020B0606020202030204" pitchFamily="34" charset="0"/>
                </a:rPr>
                <a:t>user</a:t>
              </a:r>
              <a:endParaRPr lang="de-DE" b="1" dirty="0">
                <a:latin typeface="Arial Narrow" panose="020B0606020202030204" pitchFamily="34" charset="0"/>
              </a:endParaRPr>
            </a:p>
          </p:txBody>
        </p:sp>
        <p:cxnSp>
          <p:nvCxnSpPr>
            <p:cNvPr id="19" name="Gerade Verbindung 18"/>
            <p:cNvCxnSpPr/>
            <p:nvPr/>
          </p:nvCxnSpPr>
          <p:spPr>
            <a:xfrm>
              <a:off x="6804248" y="2492896"/>
              <a:ext cx="36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7154762" y="1412776"/>
              <a:ext cx="0" cy="1080000"/>
            </a:xfrm>
            <a:prstGeom prst="line">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6804248" y="2933328"/>
              <a:ext cx="360000" cy="0"/>
            </a:xfrm>
            <a:prstGeom prst="line">
              <a:avLst/>
            </a:prstGeom>
            <a:ln w="28575">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7155904" y="2924944"/>
              <a:ext cx="0" cy="108000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H="1" flipV="1">
              <a:off x="1907704" y="3000573"/>
              <a:ext cx="36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H="1">
              <a:off x="1917643" y="2987013"/>
              <a:ext cx="0" cy="1080000"/>
            </a:xfrm>
            <a:prstGeom prst="line">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1907744" y="2492896"/>
              <a:ext cx="36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1922033" y="1412776"/>
              <a:ext cx="0" cy="108000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V="1">
              <a:off x="1922033" y="1340768"/>
              <a:ext cx="90000"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H="1" flipV="1">
              <a:off x="1830973" y="1340768"/>
              <a:ext cx="90000"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uppieren 103"/>
          <p:cNvGrpSpPr/>
          <p:nvPr/>
        </p:nvGrpSpPr>
        <p:grpSpPr>
          <a:xfrm>
            <a:off x="2627784" y="3645024"/>
            <a:ext cx="3564000" cy="1206046"/>
            <a:chOff x="2735796" y="3140968"/>
            <a:chExt cx="3564000" cy="1206046"/>
          </a:xfrm>
        </p:grpSpPr>
        <p:cxnSp>
          <p:nvCxnSpPr>
            <p:cNvPr id="96" name="Gerade Verbindung mit Pfeil 95"/>
            <p:cNvCxnSpPr/>
            <p:nvPr/>
          </p:nvCxnSpPr>
          <p:spPr>
            <a:xfrm>
              <a:off x="2735796" y="3140968"/>
              <a:ext cx="0" cy="43204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a:off x="3923928" y="3140968"/>
              <a:ext cx="0" cy="432048"/>
            </a:xfrm>
            <a:prstGeom prst="straightConnector1">
              <a:avLst/>
            </a:prstGeom>
            <a:ln w="28575">
              <a:solidFill>
                <a:srgbClr val="FF0000"/>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5112060" y="3140968"/>
              <a:ext cx="0" cy="432048"/>
            </a:xfrm>
            <a:prstGeom prst="straightConnector1">
              <a:avLst/>
            </a:prstGeom>
            <a:ln w="28575">
              <a:solidFill>
                <a:srgbClr val="FF0000"/>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p:nvPr/>
          </p:nvCxnSpPr>
          <p:spPr>
            <a:xfrm>
              <a:off x="6290253" y="3140968"/>
              <a:ext cx="0" cy="43204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V="1">
              <a:off x="4644008" y="3573016"/>
              <a:ext cx="0" cy="432048"/>
            </a:xfrm>
            <a:prstGeom prst="straightConnector1">
              <a:avLst/>
            </a:prstGeom>
            <a:ln w="285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a:off x="2735796" y="3573016"/>
              <a:ext cx="356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Textfeld 102"/>
            <p:cNvSpPr txBox="1"/>
            <p:nvPr/>
          </p:nvSpPr>
          <p:spPr>
            <a:xfrm>
              <a:off x="4231838" y="3977682"/>
              <a:ext cx="825867" cy="369332"/>
            </a:xfrm>
            <a:prstGeom prst="rect">
              <a:avLst/>
            </a:prstGeom>
            <a:noFill/>
          </p:spPr>
          <p:txBody>
            <a:bodyPr wrap="none" rtlCol="0">
              <a:spAutoFit/>
            </a:bodyPr>
            <a:lstStyle/>
            <a:p>
              <a:r>
                <a:rPr lang="de-DE" b="1" dirty="0" err="1" smtClean="0">
                  <a:latin typeface="Arial Narrow" panose="020B0606020202030204" pitchFamily="34" charset="0"/>
                </a:rPr>
                <a:t>control</a:t>
              </a:r>
              <a:endParaRPr lang="de-DE" b="1" dirty="0">
                <a:latin typeface="Arial Narrow" panose="020B0606020202030204" pitchFamily="34" charset="0"/>
              </a:endParaRPr>
            </a:p>
          </p:txBody>
        </p:sp>
      </p:grpSp>
    </p:spTree>
    <p:extLst>
      <p:ext uri="{BB962C8B-B14F-4D97-AF65-F5344CB8AC3E}">
        <p14:creationId xmlns:p14="http://schemas.microsoft.com/office/powerpoint/2010/main" val="3268929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Parameter Controlled SDR</a:t>
            </a:r>
            <a:endParaRPr lang="en-US"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sp>
        <p:nvSpPr>
          <p:cNvPr id="4" name="Textfeld 3"/>
          <p:cNvSpPr txBox="1"/>
          <p:nvPr/>
        </p:nvSpPr>
        <p:spPr>
          <a:xfrm>
            <a:off x="467544" y="1268760"/>
            <a:ext cx="8352928" cy="5078313"/>
          </a:xfrm>
          <a:prstGeom prst="rect">
            <a:avLst/>
          </a:prstGeom>
          <a:noFill/>
        </p:spPr>
        <p:txBody>
          <a:bodyPr wrap="square" rtlCol="0">
            <a:spAutoFit/>
          </a:bodyPr>
          <a:lstStyle/>
          <a:p>
            <a:pPr marL="285750" indent="-285750">
              <a:buClr>
                <a:srgbClr val="00B050"/>
              </a:buClr>
              <a:buFont typeface="Wingdings" panose="05000000000000000000" pitchFamily="2" charset="2"/>
              <a:buChar char="§"/>
            </a:pPr>
            <a:r>
              <a:rPr lang="en-US" dirty="0" smtClean="0"/>
              <a:t>Every communication standard is looked at as a member of a family.</a:t>
            </a:r>
          </a:p>
          <a:p>
            <a:pPr marL="285750" indent="-285750">
              <a:buClr>
                <a:srgbClr val="00B050"/>
              </a:buClr>
              <a:buFont typeface="Wingdings" panose="05000000000000000000" pitchFamily="2" charset="2"/>
              <a:buChar char="§"/>
            </a:pPr>
            <a:r>
              <a:rPr lang="en-US" dirty="0" smtClean="0"/>
              <a:t>The signal processing chain is generic, i.e. identical for all standards.</a:t>
            </a:r>
            <a:br>
              <a:rPr lang="en-US" dirty="0" smtClean="0"/>
            </a:br>
            <a:r>
              <a:rPr lang="en-US" dirty="0" smtClean="0"/>
              <a:t>A standard is characterized by a parameter set.</a:t>
            </a:r>
            <a:br>
              <a:rPr lang="en-US" dirty="0" smtClean="0"/>
            </a:br>
            <a:r>
              <a:rPr lang="en-US" dirty="0" smtClean="0"/>
              <a:t>Special tasks are executed by hardware accelerators.</a:t>
            </a:r>
          </a:p>
          <a:p>
            <a:pPr marL="285750" indent="-285750">
              <a:buClr>
                <a:srgbClr val="00B050"/>
              </a:buClr>
              <a:buFont typeface="Wingdings" panose="05000000000000000000" pitchFamily="2" charset="2"/>
              <a:buChar char="§"/>
            </a:pPr>
            <a:endParaRPr lang="en-US" dirty="0"/>
          </a:p>
          <a:p>
            <a:pPr>
              <a:buClr>
                <a:srgbClr val="00B050"/>
              </a:buClr>
            </a:pPr>
            <a:r>
              <a:rPr lang="en-US" b="1" dirty="0" smtClean="0"/>
              <a:t>Application:</a:t>
            </a:r>
          </a:p>
          <a:p>
            <a:pPr marL="285750" indent="-285750">
              <a:buClr>
                <a:srgbClr val="00B050"/>
              </a:buClr>
              <a:buFont typeface="Wingdings" panose="05000000000000000000" pitchFamily="2" charset="2"/>
              <a:buChar char="§"/>
            </a:pPr>
            <a:r>
              <a:rPr lang="en-US" dirty="0" smtClean="0"/>
              <a:t>Multi standard systems, vertical handover</a:t>
            </a:r>
            <a:endParaRPr lang="en-US" dirty="0"/>
          </a:p>
          <a:p>
            <a:pPr>
              <a:buClr>
                <a:srgbClr val="00B050"/>
              </a:buClr>
            </a:pPr>
            <a:endParaRPr lang="en-US" dirty="0"/>
          </a:p>
          <a:p>
            <a:pPr>
              <a:buClr>
                <a:srgbClr val="00B050"/>
              </a:buClr>
            </a:pPr>
            <a:r>
              <a:rPr lang="en-US" b="1" dirty="0" smtClean="0"/>
              <a:t>Advantages:</a:t>
            </a:r>
          </a:p>
          <a:p>
            <a:pPr marL="285750" indent="-285750">
              <a:buClr>
                <a:srgbClr val="00B050"/>
              </a:buClr>
              <a:buFont typeface="Wingdings" panose="05000000000000000000" pitchFamily="2" charset="2"/>
              <a:buChar char="§"/>
            </a:pPr>
            <a:r>
              <a:rPr lang="en-US" dirty="0" smtClean="0"/>
              <a:t>The definition of the hardware becomes easy.</a:t>
            </a:r>
          </a:p>
          <a:p>
            <a:pPr marL="285750" indent="-285750">
              <a:buClr>
                <a:srgbClr val="00B050"/>
              </a:buClr>
              <a:buFont typeface="Wingdings" panose="05000000000000000000" pitchFamily="2" charset="2"/>
              <a:buChar char="§"/>
            </a:pPr>
            <a:r>
              <a:rPr lang="en-US" dirty="0" smtClean="0"/>
              <a:t>Switching between standards may be very fast.</a:t>
            </a:r>
          </a:p>
          <a:p>
            <a:pPr marL="285750" indent="-285750">
              <a:buClr>
                <a:srgbClr val="00B050"/>
              </a:buClr>
              <a:buFont typeface="Wingdings" panose="05000000000000000000" pitchFamily="2" charset="2"/>
              <a:buChar char="§"/>
            </a:pPr>
            <a:endParaRPr lang="en-US" dirty="0"/>
          </a:p>
          <a:p>
            <a:pPr>
              <a:buClr>
                <a:srgbClr val="00B050"/>
              </a:buClr>
            </a:pPr>
            <a:r>
              <a:rPr lang="en-US" b="1" dirty="0" smtClean="0"/>
              <a:t>Disadvantages:</a:t>
            </a:r>
          </a:p>
          <a:p>
            <a:pPr marL="285750" indent="-285750">
              <a:buClr>
                <a:srgbClr val="00B050"/>
              </a:buClr>
              <a:buFont typeface="Wingdings" panose="05000000000000000000" pitchFamily="2" charset="2"/>
              <a:buChar char="§"/>
            </a:pPr>
            <a:r>
              <a:rPr lang="en-US" dirty="0" smtClean="0"/>
              <a:t>Standards must be represented in a “harmonized” manner.</a:t>
            </a:r>
          </a:p>
          <a:p>
            <a:pPr marL="285750" indent="-285750">
              <a:buClr>
                <a:srgbClr val="00B050"/>
              </a:buClr>
              <a:buFont typeface="Wingdings" panose="05000000000000000000" pitchFamily="2" charset="2"/>
              <a:buChar char="§"/>
            </a:pPr>
            <a:r>
              <a:rPr lang="en-US" dirty="0" smtClean="0"/>
              <a:t>Signal processing is inherently not flexible. This leads to unnecessary power consumption.</a:t>
            </a:r>
          </a:p>
          <a:p>
            <a:pPr marL="285750" indent="-285750">
              <a:buClr>
                <a:srgbClr val="00B050"/>
              </a:buClr>
              <a:buFont typeface="Wingdings" panose="05000000000000000000" pitchFamily="2" charset="2"/>
              <a:buChar char="§"/>
            </a:pPr>
            <a:r>
              <a:rPr lang="en-US" dirty="0" smtClean="0"/>
              <a:t>RF processing and A/D conversion may be involved.</a:t>
            </a:r>
          </a:p>
          <a:p>
            <a:pPr marL="285750" indent="-285750">
              <a:buClr>
                <a:srgbClr val="00B050"/>
              </a:buClr>
              <a:buFont typeface="Wingdings" panose="05000000000000000000" pitchFamily="2" charset="2"/>
              <a:buChar char="§"/>
            </a:pPr>
            <a:endParaRPr lang="en-US" dirty="0"/>
          </a:p>
        </p:txBody>
      </p:sp>
    </p:spTree>
    <p:extLst>
      <p:ext uri="{BB962C8B-B14F-4D97-AF65-F5344CB8AC3E}">
        <p14:creationId xmlns:p14="http://schemas.microsoft.com/office/powerpoint/2010/main" val="3089186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3" name="Rectangle 3"/>
          <p:cNvSpPr>
            <a:spLocks noGrp="1" noChangeArrowheads="1"/>
          </p:cNvSpPr>
          <p:nvPr>
            <p:ph type="title"/>
          </p:nvPr>
        </p:nvSpPr>
        <p:spPr>
          <a:xfrm>
            <a:off x="261938" y="123825"/>
            <a:ext cx="4000500" cy="519113"/>
          </a:xfrm>
        </p:spPr>
        <p:txBody>
          <a:bodyPr/>
          <a:lstStyle/>
          <a:p>
            <a:r>
              <a:rPr lang="de-DE" altLang="de-DE" dirty="0" smtClean="0"/>
              <a:t>Modular SDR</a:t>
            </a:r>
            <a:endParaRPr lang="de-DE" altLang="de-DE" dirty="0"/>
          </a:p>
        </p:txBody>
      </p:sp>
      <p:sp>
        <p:nvSpPr>
          <p:cNvPr id="803854" name="Rectangle 14"/>
          <p:cNvSpPr>
            <a:spLocks noChangeArrowheads="1"/>
          </p:cNvSpPr>
          <p:nvPr/>
        </p:nvSpPr>
        <p:spPr bwMode="auto">
          <a:xfrm>
            <a:off x="3708400" y="3370263"/>
            <a:ext cx="1800225"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synchronization</a:t>
            </a:r>
            <a:endParaRPr lang="de-DE" altLang="de-DE" dirty="0">
              <a:latin typeface="Arial Narrow" pitchFamily="34" charset="0"/>
            </a:endParaRPr>
          </a:p>
        </p:txBody>
      </p:sp>
      <p:sp>
        <p:nvSpPr>
          <p:cNvPr id="803855" name="Rectangle 15"/>
          <p:cNvSpPr>
            <a:spLocks noChangeArrowheads="1"/>
          </p:cNvSpPr>
          <p:nvPr/>
        </p:nvSpPr>
        <p:spPr bwMode="auto">
          <a:xfrm>
            <a:off x="3708400" y="4738688"/>
            <a:ext cx="1800225"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oszillator</a:t>
            </a:r>
            <a:endParaRPr lang="de-DE" altLang="de-DE" dirty="0">
              <a:latin typeface="Arial Narrow" pitchFamily="34" charset="0"/>
            </a:endParaRPr>
          </a:p>
        </p:txBody>
      </p:sp>
      <p:sp>
        <p:nvSpPr>
          <p:cNvPr id="803866" name="Line 26"/>
          <p:cNvSpPr>
            <a:spLocks noChangeShapeType="1"/>
          </p:cNvSpPr>
          <p:nvPr/>
        </p:nvSpPr>
        <p:spPr bwMode="auto">
          <a:xfrm flipH="1">
            <a:off x="500063" y="3302000"/>
            <a:ext cx="122396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68" name="Line 28"/>
          <p:cNvSpPr>
            <a:spLocks noChangeShapeType="1"/>
          </p:cNvSpPr>
          <p:nvPr/>
        </p:nvSpPr>
        <p:spPr bwMode="auto">
          <a:xfrm flipH="1">
            <a:off x="7502525" y="3302000"/>
            <a:ext cx="10795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70" name="Text Box 30"/>
          <p:cNvSpPr txBox="1">
            <a:spLocks noChangeArrowheads="1"/>
          </p:cNvSpPr>
          <p:nvPr/>
        </p:nvSpPr>
        <p:spPr bwMode="auto">
          <a:xfrm>
            <a:off x="4189413" y="5726113"/>
            <a:ext cx="9012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dirty="0" err="1">
                <a:solidFill>
                  <a:srgbClr val="009900"/>
                </a:solidFill>
                <a:latin typeface="Arial Narrow" pitchFamily="34" charset="0"/>
              </a:rPr>
              <a:t>c</a:t>
            </a:r>
            <a:r>
              <a:rPr lang="de-DE" altLang="de-DE" b="1" dirty="0" err="1" smtClean="0">
                <a:solidFill>
                  <a:srgbClr val="009900"/>
                </a:solidFill>
                <a:latin typeface="Arial Narrow" pitchFamily="34" charset="0"/>
              </a:rPr>
              <a:t>hannel</a:t>
            </a:r>
            <a:endParaRPr lang="de-DE" altLang="de-DE" b="1" dirty="0">
              <a:solidFill>
                <a:srgbClr val="009900"/>
              </a:solidFill>
              <a:latin typeface="Arial Narrow" pitchFamily="34" charset="0"/>
            </a:endParaRPr>
          </a:p>
        </p:txBody>
      </p:sp>
      <p:sp>
        <p:nvSpPr>
          <p:cNvPr id="803871" name="Text Box 31"/>
          <p:cNvSpPr txBox="1">
            <a:spLocks noChangeArrowheads="1"/>
          </p:cNvSpPr>
          <p:nvPr/>
        </p:nvSpPr>
        <p:spPr bwMode="auto">
          <a:xfrm>
            <a:off x="7937500" y="923925"/>
            <a:ext cx="564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dirty="0">
                <a:solidFill>
                  <a:srgbClr val="009900"/>
                </a:solidFill>
                <a:latin typeface="Arial Narrow" pitchFamily="34" charset="0"/>
              </a:rPr>
              <a:t>s</a:t>
            </a:r>
            <a:r>
              <a:rPr lang="de-DE" altLang="de-DE" b="1" dirty="0" smtClean="0">
                <a:solidFill>
                  <a:srgbClr val="009900"/>
                </a:solidFill>
                <a:latin typeface="Arial Narrow" pitchFamily="34" charset="0"/>
              </a:rPr>
              <a:t>ink</a:t>
            </a:r>
            <a:endParaRPr lang="de-DE" altLang="de-DE" b="1" dirty="0">
              <a:solidFill>
                <a:srgbClr val="009900"/>
              </a:solidFill>
              <a:latin typeface="Arial Narrow" pitchFamily="34" charset="0"/>
            </a:endParaRPr>
          </a:p>
        </p:txBody>
      </p:sp>
      <p:sp>
        <p:nvSpPr>
          <p:cNvPr id="803872" name="Text Box 32"/>
          <p:cNvSpPr txBox="1">
            <a:spLocks noChangeArrowheads="1"/>
          </p:cNvSpPr>
          <p:nvPr/>
        </p:nvSpPr>
        <p:spPr bwMode="auto">
          <a:xfrm>
            <a:off x="542925" y="923925"/>
            <a:ext cx="806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dirty="0" smtClean="0">
                <a:solidFill>
                  <a:srgbClr val="009900"/>
                </a:solidFill>
                <a:latin typeface="Arial Narrow" pitchFamily="34" charset="0"/>
              </a:rPr>
              <a:t>source</a:t>
            </a:r>
            <a:endParaRPr lang="en-US" altLang="de-DE" b="1" dirty="0">
              <a:solidFill>
                <a:srgbClr val="009900"/>
              </a:solidFill>
              <a:latin typeface="Arial Narrow" pitchFamily="34" charset="0"/>
            </a:endParaRPr>
          </a:p>
        </p:txBody>
      </p:sp>
      <p:sp>
        <p:nvSpPr>
          <p:cNvPr id="803873" name="Freeform 33"/>
          <p:cNvSpPr>
            <a:spLocks/>
          </p:cNvSpPr>
          <p:nvPr/>
        </p:nvSpPr>
        <p:spPr bwMode="auto">
          <a:xfrm>
            <a:off x="1471613" y="1116013"/>
            <a:ext cx="1152525" cy="215900"/>
          </a:xfrm>
          <a:custGeom>
            <a:avLst/>
            <a:gdLst>
              <a:gd name="T0" fmla="*/ 726 w 726"/>
              <a:gd name="T1" fmla="*/ 136 h 136"/>
              <a:gd name="T2" fmla="*/ 726 w 726"/>
              <a:gd name="T3" fmla="*/ 0 h 136"/>
              <a:gd name="T4" fmla="*/ 0 w 726"/>
              <a:gd name="T5" fmla="*/ 0 h 136"/>
            </a:gdLst>
            <a:ahLst/>
            <a:cxnLst>
              <a:cxn ang="0">
                <a:pos x="T0" y="T1"/>
              </a:cxn>
              <a:cxn ang="0">
                <a:pos x="T2" y="T3"/>
              </a:cxn>
              <a:cxn ang="0">
                <a:pos x="T4" y="T5"/>
              </a:cxn>
            </a:cxnLst>
            <a:rect l="0" t="0" r="r" b="b"/>
            <a:pathLst>
              <a:path w="726" h="136">
                <a:moveTo>
                  <a:pt x="726" y="136"/>
                </a:moveTo>
                <a:lnTo>
                  <a:pt x="726" y="0"/>
                </a:lnTo>
                <a:lnTo>
                  <a:pt x="0" y="0"/>
                </a:ln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74" name="Oval 34"/>
          <p:cNvSpPr>
            <a:spLocks noChangeArrowheads="1"/>
          </p:cNvSpPr>
          <p:nvPr/>
        </p:nvSpPr>
        <p:spPr bwMode="auto">
          <a:xfrm>
            <a:off x="1327150" y="1039813"/>
            <a:ext cx="146050" cy="14605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3875" name="Freeform 35"/>
          <p:cNvSpPr>
            <a:spLocks/>
          </p:cNvSpPr>
          <p:nvPr/>
        </p:nvSpPr>
        <p:spPr bwMode="auto">
          <a:xfrm flipH="1">
            <a:off x="6610350" y="1120775"/>
            <a:ext cx="1152525" cy="215900"/>
          </a:xfrm>
          <a:custGeom>
            <a:avLst/>
            <a:gdLst>
              <a:gd name="T0" fmla="*/ 726 w 726"/>
              <a:gd name="T1" fmla="*/ 136 h 136"/>
              <a:gd name="T2" fmla="*/ 726 w 726"/>
              <a:gd name="T3" fmla="*/ 0 h 136"/>
              <a:gd name="T4" fmla="*/ 0 w 726"/>
              <a:gd name="T5" fmla="*/ 0 h 136"/>
            </a:gdLst>
            <a:ahLst/>
            <a:cxnLst>
              <a:cxn ang="0">
                <a:pos x="T0" y="T1"/>
              </a:cxn>
              <a:cxn ang="0">
                <a:pos x="T2" y="T3"/>
              </a:cxn>
              <a:cxn ang="0">
                <a:pos x="T4" y="T5"/>
              </a:cxn>
            </a:cxnLst>
            <a:rect l="0" t="0" r="r" b="b"/>
            <a:pathLst>
              <a:path w="726" h="136">
                <a:moveTo>
                  <a:pt x="726" y="136"/>
                </a:moveTo>
                <a:lnTo>
                  <a:pt x="726" y="0"/>
                </a:lnTo>
                <a:lnTo>
                  <a:pt x="0" y="0"/>
                </a:ln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76" name="Oval 36"/>
          <p:cNvSpPr>
            <a:spLocks noChangeArrowheads="1"/>
          </p:cNvSpPr>
          <p:nvPr/>
        </p:nvSpPr>
        <p:spPr bwMode="auto">
          <a:xfrm flipH="1">
            <a:off x="7775575" y="1044575"/>
            <a:ext cx="146050" cy="14605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3877" name="Freeform 37"/>
          <p:cNvSpPr>
            <a:spLocks/>
          </p:cNvSpPr>
          <p:nvPr/>
        </p:nvSpPr>
        <p:spPr bwMode="auto">
          <a:xfrm flipH="1" flipV="1">
            <a:off x="2624138" y="5721350"/>
            <a:ext cx="1295400" cy="215900"/>
          </a:xfrm>
          <a:custGeom>
            <a:avLst/>
            <a:gdLst>
              <a:gd name="T0" fmla="*/ 726 w 726"/>
              <a:gd name="T1" fmla="*/ 136 h 136"/>
              <a:gd name="T2" fmla="*/ 726 w 726"/>
              <a:gd name="T3" fmla="*/ 0 h 136"/>
              <a:gd name="T4" fmla="*/ 0 w 726"/>
              <a:gd name="T5" fmla="*/ 0 h 136"/>
            </a:gdLst>
            <a:ahLst/>
            <a:cxnLst>
              <a:cxn ang="0">
                <a:pos x="T0" y="T1"/>
              </a:cxn>
              <a:cxn ang="0">
                <a:pos x="T2" y="T3"/>
              </a:cxn>
              <a:cxn ang="0">
                <a:pos x="T4" y="T5"/>
              </a:cxn>
            </a:cxnLst>
            <a:rect l="0" t="0" r="r" b="b"/>
            <a:pathLst>
              <a:path w="726" h="136">
                <a:moveTo>
                  <a:pt x="726" y="136"/>
                </a:moveTo>
                <a:lnTo>
                  <a:pt x="726" y="0"/>
                </a:lnTo>
                <a:lnTo>
                  <a:pt x="0" y="0"/>
                </a:lnTo>
              </a:path>
            </a:pathLst>
          </a:custGeom>
          <a:noFill/>
          <a:ln w="28575" cmpd="sng">
            <a:solidFill>
              <a:schemeClr val="tx1"/>
            </a:solidFill>
            <a:round/>
            <a:headEnd type="none" w="med" len="med"/>
            <a:tailEnd type="none" w="lg"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78" name="Freeform 38"/>
          <p:cNvSpPr>
            <a:spLocks/>
          </p:cNvSpPr>
          <p:nvPr/>
        </p:nvSpPr>
        <p:spPr bwMode="auto">
          <a:xfrm flipV="1">
            <a:off x="5472113" y="5713413"/>
            <a:ext cx="1152525" cy="215900"/>
          </a:xfrm>
          <a:custGeom>
            <a:avLst/>
            <a:gdLst>
              <a:gd name="T0" fmla="*/ 726 w 726"/>
              <a:gd name="T1" fmla="*/ 136 h 136"/>
              <a:gd name="T2" fmla="*/ 726 w 726"/>
              <a:gd name="T3" fmla="*/ 0 h 136"/>
              <a:gd name="T4" fmla="*/ 0 w 726"/>
              <a:gd name="T5" fmla="*/ 0 h 136"/>
            </a:gdLst>
            <a:ahLst/>
            <a:cxnLst>
              <a:cxn ang="0">
                <a:pos x="T0" y="T1"/>
              </a:cxn>
              <a:cxn ang="0">
                <a:pos x="T2" y="T3"/>
              </a:cxn>
              <a:cxn ang="0">
                <a:pos x="T4" y="T5"/>
              </a:cxn>
            </a:cxnLst>
            <a:rect l="0" t="0" r="r" b="b"/>
            <a:pathLst>
              <a:path w="726" h="136">
                <a:moveTo>
                  <a:pt x="726" y="136"/>
                </a:moveTo>
                <a:lnTo>
                  <a:pt x="726" y="0"/>
                </a:lnTo>
                <a:lnTo>
                  <a:pt x="0" y="0"/>
                </a:ln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03879" name="Group 39"/>
          <p:cNvGrpSpPr>
            <a:grpSpLocks/>
          </p:cNvGrpSpPr>
          <p:nvPr/>
        </p:nvGrpSpPr>
        <p:grpSpPr bwMode="auto">
          <a:xfrm flipH="1">
            <a:off x="5256213" y="5818188"/>
            <a:ext cx="215900" cy="215900"/>
            <a:chOff x="2196" y="3658"/>
            <a:chExt cx="181" cy="181"/>
          </a:xfrm>
        </p:grpSpPr>
        <p:sp>
          <p:nvSpPr>
            <p:cNvPr id="803880" name="Line 40"/>
            <p:cNvSpPr>
              <a:spLocks noChangeShapeType="1"/>
            </p:cNvSpPr>
            <p:nvPr/>
          </p:nvSpPr>
          <p:spPr bwMode="auto">
            <a:xfrm flipV="1">
              <a:off x="2196" y="3658"/>
              <a:ext cx="181"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81" name="Line 41"/>
            <p:cNvSpPr>
              <a:spLocks noChangeShapeType="1"/>
            </p:cNvSpPr>
            <p:nvPr/>
          </p:nvSpPr>
          <p:spPr bwMode="auto">
            <a:xfrm>
              <a:off x="2196" y="3748"/>
              <a:ext cx="181"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03856" name="Rectangle 16"/>
          <p:cNvSpPr>
            <a:spLocks noChangeArrowheads="1"/>
          </p:cNvSpPr>
          <p:nvPr/>
        </p:nvSpPr>
        <p:spPr bwMode="auto">
          <a:xfrm>
            <a:off x="1712913" y="1331913"/>
            <a:ext cx="1800225"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dirty="0" smtClean="0">
                <a:latin typeface="Arial Narrow" pitchFamily="34" charset="0"/>
              </a:rPr>
              <a:t>formatting</a:t>
            </a:r>
            <a:endParaRPr lang="en-US" altLang="de-DE" dirty="0">
              <a:latin typeface="Arial Narrow" pitchFamily="34" charset="0"/>
            </a:endParaRPr>
          </a:p>
        </p:txBody>
      </p:sp>
      <p:sp>
        <p:nvSpPr>
          <p:cNvPr id="803857" name="Rectangle 17"/>
          <p:cNvSpPr>
            <a:spLocks noChangeArrowheads="1"/>
          </p:cNvSpPr>
          <p:nvPr/>
        </p:nvSpPr>
        <p:spPr bwMode="auto">
          <a:xfrm>
            <a:off x="1712913" y="1787525"/>
            <a:ext cx="180022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a:latin typeface="Arial Narrow" pitchFamily="34" charset="0"/>
              </a:rPr>
              <a:t>s</a:t>
            </a:r>
            <a:r>
              <a:rPr lang="de-DE" altLang="de-DE" dirty="0" err="1" smtClean="0">
                <a:latin typeface="Arial Narrow" pitchFamily="34" charset="0"/>
              </a:rPr>
              <a:t>ource</a:t>
            </a:r>
            <a:r>
              <a:rPr lang="de-DE" altLang="de-DE" dirty="0" smtClean="0">
                <a:latin typeface="Arial Narrow" pitchFamily="34" charset="0"/>
              </a:rPr>
              <a:t> </a:t>
            </a:r>
            <a:r>
              <a:rPr lang="de-DE" altLang="de-DE" dirty="0" err="1" smtClean="0">
                <a:latin typeface="Arial Narrow" pitchFamily="34" charset="0"/>
              </a:rPr>
              <a:t>coding</a:t>
            </a:r>
            <a:endParaRPr lang="de-DE" altLang="de-DE" dirty="0">
              <a:latin typeface="Arial Narrow" pitchFamily="34" charset="0"/>
            </a:endParaRPr>
          </a:p>
        </p:txBody>
      </p:sp>
      <p:sp>
        <p:nvSpPr>
          <p:cNvPr id="803858" name="Rectangle 18"/>
          <p:cNvSpPr>
            <a:spLocks noChangeArrowheads="1"/>
          </p:cNvSpPr>
          <p:nvPr/>
        </p:nvSpPr>
        <p:spPr bwMode="auto">
          <a:xfrm>
            <a:off x="1712913" y="2243138"/>
            <a:ext cx="1800225"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ciphering</a:t>
            </a:r>
            <a:endParaRPr lang="de-DE" altLang="de-DE" dirty="0">
              <a:latin typeface="Arial Narrow" pitchFamily="34" charset="0"/>
            </a:endParaRPr>
          </a:p>
        </p:txBody>
      </p:sp>
      <p:sp>
        <p:nvSpPr>
          <p:cNvPr id="803859" name="Rectangle 19"/>
          <p:cNvSpPr>
            <a:spLocks noChangeArrowheads="1"/>
          </p:cNvSpPr>
          <p:nvPr/>
        </p:nvSpPr>
        <p:spPr bwMode="auto">
          <a:xfrm>
            <a:off x="1712913" y="2700338"/>
            <a:ext cx="1800225"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a:latin typeface="Arial Narrow" pitchFamily="34" charset="0"/>
              </a:rPr>
              <a:t>c</a:t>
            </a:r>
            <a:r>
              <a:rPr lang="de-DE" altLang="de-DE" dirty="0" err="1" smtClean="0">
                <a:latin typeface="Arial Narrow" pitchFamily="34" charset="0"/>
              </a:rPr>
              <a:t>hannel</a:t>
            </a:r>
            <a:r>
              <a:rPr lang="de-DE" altLang="de-DE" dirty="0" smtClean="0">
                <a:latin typeface="Arial Narrow" pitchFamily="34" charset="0"/>
              </a:rPr>
              <a:t> </a:t>
            </a:r>
            <a:r>
              <a:rPr lang="de-DE" altLang="de-DE" dirty="0" err="1" smtClean="0">
                <a:latin typeface="Arial Narrow" pitchFamily="34" charset="0"/>
              </a:rPr>
              <a:t>coding</a:t>
            </a:r>
            <a:endParaRPr lang="de-DE" altLang="de-DE" dirty="0">
              <a:latin typeface="Arial Narrow" pitchFamily="34" charset="0"/>
            </a:endParaRPr>
          </a:p>
        </p:txBody>
      </p:sp>
      <p:sp>
        <p:nvSpPr>
          <p:cNvPr id="803860" name="Rectangle 20"/>
          <p:cNvSpPr>
            <a:spLocks noChangeArrowheads="1"/>
          </p:cNvSpPr>
          <p:nvPr/>
        </p:nvSpPr>
        <p:spPr bwMode="auto">
          <a:xfrm>
            <a:off x="1712913" y="3155950"/>
            <a:ext cx="180022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multiplexing</a:t>
            </a:r>
            <a:endParaRPr lang="de-DE" altLang="de-DE" dirty="0">
              <a:latin typeface="Arial Narrow" pitchFamily="34" charset="0"/>
            </a:endParaRPr>
          </a:p>
        </p:txBody>
      </p:sp>
      <p:sp>
        <p:nvSpPr>
          <p:cNvPr id="803861" name="Rectangle 21"/>
          <p:cNvSpPr>
            <a:spLocks noChangeArrowheads="1"/>
          </p:cNvSpPr>
          <p:nvPr/>
        </p:nvSpPr>
        <p:spPr bwMode="auto">
          <a:xfrm>
            <a:off x="1712913" y="3611563"/>
            <a:ext cx="1800225"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a:latin typeface="Arial Narrow" pitchFamily="34" charset="0"/>
              </a:rPr>
              <a:t>s</a:t>
            </a:r>
            <a:r>
              <a:rPr lang="de-DE" altLang="de-DE" dirty="0" err="1" smtClean="0">
                <a:latin typeface="Arial Narrow" pitchFamily="34" charset="0"/>
              </a:rPr>
              <a:t>ymbol</a:t>
            </a:r>
            <a:r>
              <a:rPr lang="de-DE" altLang="de-DE" dirty="0" smtClean="0">
                <a:latin typeface="Arial Narrow" pitchFamily="34" charset="0"/>
              </a:rPr>
              <a:t> </a:t>
            </a:r>
            <a:r>
              <a:rPr lang="de-DE" altLang="de-DE" dirty="0" err="1" smtClean="0">
                <a:latin typeface="Arial Narrow" pitchFamily="34" charset="0"/>
              </a:rPr>
              <a:t>creation</a:t>
            </a:r>
            <a:endParaRPr lang="de-DE" altLang="de-DE" dirty="0">
              <a:latin typeface="Arial Narrow" pitchFamily="34" charset="0"/>
            </a:endParaRPr>
          </a:p>
        </p:txBody>
      </p:sp>
      <p:sp>
        <p:nvSpPr>
          <p:cNvPr id="803862" name="Rectangle 22"/>
          <p:cNvSpPr>
            <a:spLocks noChangeArrowheads="1"/>
          </p:cNvSpPr>
          <p:nvPr/>
        </p:nvSpPr>
        <p:spPr bwMode="auto">
          <a:xfrm>
            <a:off x="1712913" y="4068763"/>
            <a:ext cx="1800225"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modulation</a:t>
            </a:r>
            <a:endParaRPr lang="de-DE" altLang="de-DE" dirty="0">
              <a:latin typeface="Arial Narrow" pitchFamily="34" charset="0"/>
            </a:endParaRPr>
          </a:p>
        </p:txBody>
      </p:sp>
      <p:sp>
        <p:nvSpPr>
          <p:cNvPr id="803863" name="Rectangle 23"/>
          <p:cNvSpPr>
            <a:spLocks noChangeArrowheads="1"/>
          </p:cNvSpPr>
          <p:nvPr/>
        </p:nvSpPr>
        <p:spPr bwMode="auto">
          <a:xfrm>
            <a:off x="1712913" y="4524375"/>
            <a:ext cx="180022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spreading</a:t>
            </a:r>
            <a:endParaRPr lang="de-DE" altLang="de-DE" dirty="0">
              <a:latin typeface="Arial Narrow" pitchFamily="34" charset="0"/>
            </a:endParaRPr>
          </a:p>
        </p:txBody>
      </p:sp>
      <p:sp>
        <p:nvSpPr>
          <p:cNvPr id="803864" name="Rectangle 24"/>
          <p:cNvSpPr>
            <a:spLocks noChangeArrowheads="1"/>
          </p:cNvSpPr>
          <p:nvPr/>
        </p:nvSpPr>
        <p:spPr bwMode="auto">
          <a:xfrm>
            <a:off x="1712913" y="4979988"/>
            <a:ext cx="1800225"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a:latin typeface="Arial Narrow" pitchFamily="34" charset="0"/>
              </a:rPr>
              <a:t>c</a:t>
            </a:r>
            <a:r>
              <a:rPr lang="de-DE" altLang="de-DE" dirty="0" err="1" smtClean="0">
                <a:latin typeface="Arial Narrow" pitchFamily="34" charset="0"/>
              </a:rPr>
              <a:t>hannel</a:t>
            </a:r>
            <a:r>
              <a:rPr lang="de-DE" altLang="de-DE" dirty="0" smtClean="0">
                <a:latin typeface="Arial Narrow" pitchFamily="34" charset="0"/>
              </a:rPr>
              <a:t> </a:t>
            </a:r>
            <a:r>
              <a:rPr lang="de-DE" altLang="de-DE" dirty="0" err="1" smtClean="0">
                <a:latin typeface="Arial Narrow" pitchFamily="34" charset="0"/>
              </a:rPr>
              <a:t>access</a:t>
            </a:r>
            <a:endParaRPr lang="de-DE" altLang="de-DE" dirty="0">
              <a:latin typeface="Arial Narrow" pitchFamily="34" charset="0"/>
            </a:endParaRPr>
          </a:p>
        </p:txBody>
      </p:sp>
      <p:sp>
        <p:nvSpPr>
          <p:cNvPr id="803865" name="Rectangle 25"/>
          <p:cNvSpPr>
            <a:spLocks noChangeArrowheads="1"/>
          </p:cNvSpPr>
          <p:nvPr/>
        </p:nvSpPr>
        <p:spPr bwMode="auto">
          <a:xfrm>
            <a:off x="1712913" y="5437188"/>
            <a:ext cx="1800225"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a:latin typeface="Arial Narrow" pitchFamily="34" charset="0"/>
              </a:rPr>
              <a:t>Tx</a:t>
            </a:r>
            <a:r>
              <a:rPr lang="de-DE" altLang="de-DE" dirty="0">
                <a:latin typeface="Arial Narrow" pitchFamily="34" charset="0"/>
              </a:rPr>
              <a:t> </a:t>
            </a:r>
            <a:r>
              <a:rPr lang="de-DE" altLang="de-DE" dirty="0" err="1" smtClean="0">
                <a:latin typeface="Arial Narrow" pitchFamily="34" charset="0"/>
              </a:rPr>
              <a:t>frontend</a:t>
            </a:r>
            <a:endParaRPr lang="de-DE" altLang="de-DE" dirty="0">
              <a:latin typeface="Arial Narrow" pitchFamily="34" charset="0"/>
            </a:endParaRPr>
          </a:p>
        </p:txBody>
      </p:sp>
      <p:sp>
        <p:nvSpPr>
          <p:cNvPr id="803882" name="Line 42"/>
          <p:cNvSpPr>
            <a:spLocks noChangeShapeType="1"/>
          </p:cNvSpPr>
          <p:nvPr/>
        </p:nvSpPr>
        <p:spPr bwMode="auto">
          <a:xfrm flipV="1">
            <a:off x="2613025" y="5262563"/>
            <a:ext cx="0" cy="173037"/>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83" name="Line 43"/>
          <p:cNvSpPr>
            <a:spLocks noChangeShapeType="1"/>
          </p:cNvSpPr>
          <p:nvPr/>
        </p:nvSpPr>
        <p:spPr bwMode="auto">
          <a:xfrm flipV="1">
            <a:off x="2613025" y="4805363"/>
            <a:ext cx="0" cy="173037"/>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84" name="Line 44"/>
          <p:cNvSpPr>
            <a:spLocks noChangeShapeType="1"/>
          </p:cNvSpPr>
          <p:nvPr/>
        </p:nvSpPr>
        <p:spPr bwMode="auto">
          <a:xfrm flipV="1">
            <a:off x="2613025" y="4348163"/>
            <a:ext cx="0" cy="173037"/>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85" name="Line 45"/>
          <p:cNvSpPr>
            <a:spLocks noChangeShapeType="1"/>
          </p:cNvSpPr>
          <p:nvPr/>
        </p:nvSpPr>
        <p:spPr bwMode="auto">
          <a:xfrm flipV="1">
            <a:off x="2613025" y="3890963"/>
            <a:ext cx="0" cy="173037"/>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86" name="Line 46"/>
          <p:cNvSpPr>
            <a:spLocks noChangeShapeType="1"/>
          </p:cNvSpPr>
          <p:nvPr/>
        </p:nvSpPr>
        <p:spPr bwMode="auto">
          <a:xfrm flipV="1">
            <a:off x="2613025" y="3436938"/>
            <a:ext cx="0" cy="173037"/>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87" name="Line 47"/>
          <p:cNvSpPr>
            <a:spLocks noChangeShapeType="1"/>
          </p:cNvSpPr>
          <p:nvPr/>
        </p:nvSpPr>
        <p:spPr bwMode="auto">
          <a:xfrm flipV="1">
            <a:off x="2613025" y="2982913"/>
            <a:ext cx="0" cy="173037"/>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88" name="Line 48"/>
          <p:cNvSpPr>
            <a:spLocks noChangeShapeType="1"/>
          </p:cNvSpPr>
          <p:nvPr/>
        </p:nvSpPr>
        <p:spPr bwMode="auto">
          <a:xfrm flipV="1">
            <a:off x="2613025" y="2522538"/>
            <a:ext cx="0" cy="173037"/>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89" name="Line 49"/>
          <p:cNvSpPr>
            <a:spLocks noChangeShapeType="1"/>
          </p:cNvSpPr>
          <p:nvPr/>
        </p:nvSpPr>
        <p:spPr bwMode="auto">
          <a:xfrm flipV="1">
            <a:off x="2613025" y="2068513"/>
            <a:ext cx="0" cy="173037"/>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90" name="Line 50"/>
          <p:cNvSpPr>
            <a:spLocks noChangeShapeType="1"/>
          </p:cNvSpPr>
          <p:nvPr/>
        </p:nvSpPr>
        <p:spPr bwMode="auto">
          <a:xfrm flipV="1">
            <a:off x="2613025" y="1617663"/>
            <a:ext cx="0" cy="173037"/>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44" name="Rectangle 4"/>
          <p:cNvSpPr>
            <a:spLocks noChangeArrowheads="1"/>
          </p:cNvSpPr>
          <p:nvPr/>
        </p:nvSpPr>
        <p:spPr bwMode="auto">
          <a:xfrm>
            <a:off x="5708650" y="1344613"/>
            <a:ext cx="1800225"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a:latin typeface="Arial Narrow" pitchFamily="34" charset="0"/>
              </a:rPr>
              <a:t>d</a:t>
            </a:r>
            <a:r>
              <a:rPr lang="de-DE" altLang="de-DE" dirty="0" err="1" smtClean="0">
                <a:latin typeface="Arial Narrow" pitchFamily="34" charset="0"/>
              </a:rPr>
              <a:t>eformatting</a:t>
            </a:r>
            <a:endParaRPr lang="de-DE" altLang="de-DE" dirty="0">
              <a:latin typeface="Arial Narrow" pitchFamily="34" charset="0"/>
            </a:endParaRPr>
          </a:p>
        </p:txBody>
      </p:sp>
      <p:sp>
        <p:nvSpPr>
          <p:cNvPr id="803845" name="Rectangle 5"/>
          <p:cNvSpPr>
            <a:spLocks noChangeArrowheads="1"/>
          </p:cNvSpPr>
          <p:nvPr/>
        </p:nvSpPr>
        <p:spPr bwMode="auto">
          <a:xfrm>
            <a:off x="5708650" y="1800225"/>
            <a:ext cx="180022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a:latin typeface="Arial Narrow" pitchFamily="34" charset="0"/>
              </a:rPr>
              <a:t>source</a:t>
            </a:r>
            <a:r>
              <a:rPr lang="de-DE" altLang="de-DE" dirty="0">
                <a:latin typeface="Arial Narrow" pitchFamily="34" charset="0"/>
              </a:rPr>
              <a:t> </a:t>
            </a:r>
            <a:r>
              <a:rPr lang="de-DE" altLang="de-DE" dirty="0" err="1" smtClean="0">
                <a:latin typeface="Arial Narrow" pitchFamily="34" charset="0"/>
              </a:rPr>
              <a:t>decoding</a:t>
            </a:r>
            <a:endParaRPr lang="de-DE" altLang="de-DE" dirty="0">
              <a:latin typeface="Arial Narrow" pitchFamily="34" charset="0"/>
            </a:endParaRPr>
          </a:p>
        </p:txBody>
      </p:sp>
      <p:sp>
        <p:nvSpPr>
          <p:cNvPr id="803846" name="Rectangle 6"/>
          <p:cNvSpPr>
            <a:spLocks noChangeArrowheads="1"/>
          </p:cNvSpPr>
          <p:nvPr/>
        </p:nvSpPr>
        <p:spPr bwMode="auto">
          <a:xfrm>
            <a:off x="5708650" y="2255838"/>
            <a:ext cx="1800225"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deciphering</a:t>
            </a:r>
            <a:endParaRPr lang="de-DE" altLang="de-DE" dirty="0">
              <a:latin typeface="Arial Narrow" pitchFamily="34" charset="0"/>
            </a:endParaRPr>
          </a:p>
        </p:txBody>
      </p:sp>
      <p:sp>
        <p:nvSpPr>
          <p:cNvPr id="803847" name="Rectangle 7"/>
          <p:cNvSpPr>
            <a:spLocks noChangeArrowheads="1"/>
          </p:cNvSpPr>
          <p:nvPr/>
        </p:nvSpPr>
        <p:spPr bwMode="auto">
          <a:xfrm>
            <a:off x="5708650" y="2713038"/>
            <a:ext cx="1800225"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a:latin typeface="Arial Narrow" pitchFamily="34" charset="0"/>
              </a:rPr>
              <a:t>channel</a:t>
            </a:r>
            <a:r>
              <a:rPr lang="de-DE" altLang="de-DE" dirty="0">
                <a:latin typeface="Arial Narrow" pitchFamily="34" charset="0"/>
              </a:rPr>
              <a:t> </a:t>
            </a:r>
            <a:r>
              <a:rPr lang="de-DE" altLang="de-DE" dirty="0" err="1" smtClean="0">
                <a:latin typeface="Arial Narrow" pitchFamily="34" charset="0"/>
              </a:rPr>
              <a:t>decoding</a:t>
            </a:r>
            <a:endParaRPr lang="de-DE" altLang="de-DE" dirty="0">
              <a:latin typeface="Arial Narrow" pitchFamily="34" charset="0"/>
            </a:endParaRPr>
          </a:p>
        </p:txBody>
      </p:sp>
      <p:sp>
        <p:nvSpPr>
          <p:cNvPr id="803848" name="Rectangle 8"/>
          <p:cNvSpPr>
            <a:spLocks noChangeArrowheads="1"/>
          </p:cNvSpPr>
          <p:nvPr/>
        </p:nvSpPr>
        <p:spPr bwMode="auto">
          <a:xfrm>
            <a:off x="5708650" y="3168650"/>
            <a:ext cx="180022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demultiplexing</a:t>
            </a:r>
            <a:endParaRPr lang="de-DE" altLang="de-DE" dirty="0">
              <a:latin typeface="Arial Narrow" pitchFamily="34" charset="0"/>
            </a:endParaRPr>
          </a:p>
        </p:txBody>
      </p:sp>
      <p:sp>
        <p:nvSpPr>
          <p:cNvPr id="803849" name="Rectangle 9"/>
          <p:cNvSpPr>
            <a:spLocks noChangeArrowheads="1"/>
          </p:cNvSpPr>
          <p:nvPr/>
        </p:nvSpPr>
        <p:spPr bwMode="auto">
          <a:xfrm>
            <a:off x="5708650" y="3624263"/>
            <a:ext cx="1800225"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detection</a:t>
            </a:r>
            <a:endParaRPr lang="de-DE" altLang="de-DE" dirty="0">
              <a:latin typeface="Arial Narrow" pitchFamily="34" charset="0"/>
            </a:endParaRPr>
          </a:p>
        </p:txBody>
      </p:sp>
      <p:sp>
        <p:nvSpPr>
          <p:cNvPr id="803850" name="Rectangle 10"/>
          <p:cNvSpPr>
            <a:spLocks noChangeArrowheads="1"/>
          </p:cNvSpPr>
          <p:nvPr/>
        </p:nvSpPr>
        <p:spPr bwMode="auto">
          <a:xfrm>
            <a:off x="5708650" y="4081463"/>
            <a:ext cx="1800225"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demodulation</a:t>
            </a:r>
            <a:endParaRPr lang="de-DE" altLang="de-DE" dirty="0">
              <a:latin typeface="Arial Narrow" pitchFamily="34" charset="0"/>
            </a:endParaRPr>
          </a:p>
        </p:txBody>
      </p:sp>
      <p:sp>
        <p:nvSpPr>
          <p:cNvPr id="803851" name="Rectangle 11"/>
          <p:cNvSpPr>
            <a:spLocks noChangeArrowheads="1"/>
          </p:cNvSpPr>
          <p:nvPr/>
        </p:nvSpPr>
        <p:spPr bwMode="auto">
          <a:xfrm>
            <a:off x="5708650" y="4537075"/>
            <a:ext cx="180022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smtClean="0">
                <a:latin typeface="Arial Narrow" pitchFamily="34" charset="0"/>
              </a:rPr>
              <a:t>despreading</a:t>
            </a:r>
            <a:endParaRPr lang="de-DE" altLang="de-DE" dirty="0">
              <a:latin typeface="Arial Narrow" pitchFamily="34" charset="0"/>
            </a:endParaRPr>
          </a:p>
        </p:txBody>
      </p:sp>
      <p:sp>
        <p:nvSpPr>
          <p:cNvPr id="803852" name="Rectangle 12"/>
          <p:cNvSpPr>
            <a:spLocks noChangeArrowheads="1"/>
          </p:cNvSpPr>
          <p:nvPr/>
        </p:nvSpPr>
        <p:spPr bwMode="auto">
          <a:xfrm>
            <a:off x="5708650" y="4992688"/>
            <a:ext cx="1800225"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a:latin typeface="Arial Narrow" pitchFamily="34" charset="0"/>
              </a:rPr>
              <a:t>c</a:t>
            </a:r>
            <a:r>
              <a:rPr lang="de-DE" altLang="de-DE" dirty="0" err="1" smtClean="0">
                <a:latin typeface="Arial Narrow" pitchFamily="34" charset="0"/>
              </a:rPr>
              <a:t>hannel</a:t>
            </a:r>
            <a:r>
              <a:rPr lang="de-DE" altLang="de-DE" dirty="0" smtClean="0">
                <a:latin typeface="Arial Narrow" pitchFamily="34" charset="0"/>
              </a:rPr>
              <a:t> </a:t>
            </a:r>
            <a:r>
              <a:rPr lang="de-DE" altLang="de-DE" dirty="0" err="1" smtClean="0">
                <a:latin typeface="Arial Narrow" pitchFamily="34" charset="0"/>
              </a:rPr>
              <a:t>access</a:t>
            </a:r>
            <a:endParaRPr lang="de-DE" altLang="de-DE" dirty="0">
              <a:latin typeface="Arial Narrow" pitchFamily="34" charset="0"/>
            </a:endParaRPr>
          </a:p>
        </p:txBody>
      </p:sp>
      <p:sp>
        <p:nvSpPr>
          <p:cNvPr id="803853" name="Rectangle 13"/>
          <p:cNvSpPr>
            <a:spLocks noChangeArrowheads="1"/>
          </p:cNvSpPr>
          <p:nvPr/>
        </p:nvSpPr>
        <p:spPr bwMode="auto">
          <a:xfrm>
            <a:off x="5708650" y="5449888"/>
            <a:ext cx="1800225"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dirty="0" err="1">
                <a:latin typeface="Arial Narrow" pitchFamily="34" charset="0"/>
              </a:rPr>
              <a:t>Rx</a:t>
            </a:r>
            <a:r>
              <a:rPr lang="de-DE" altLang="de-DE" dirty="0">
                <a:latin typeface="Arial Narrow" pitchFamily="34" charset="0"/>
              </a:rPr>
              <a:t> </a:t>
            </a:r>
            <a:r>
              <a:rPr lang="de-DE" altLang="de-DE" dirty="0" err="1" smtClean="0">
                <a:latin typeface="Arial Narrow" pitchFamily="34" charset="0"/>
              </a:rPr>
              <a:t>frontend</a:t>
            </a:r>
            <a:endParaRPr lang="de-DE" altLang="de-DE" dirty="0">
              <a:latin typeface="Arial Narrow" pitchFamily="34" charset="0"/>
            </a:endParaRPr>
          </a:p>
        </p:txBody>
      </p:sp>
      <p:sp>
        <p:nvSpPr>
          <p:cNvPr id="803891" name="Line 51"/>
          <p:cNvSpPr>
            <a:spLocks noChangeShapeType="1"/>
          </p:cNvSpPr>
          <p:nvPr/>
        </p:nvSpPr>
        <p:spPr bwMode="auto">
          <a:xfrm flipV="1">
            <a:off x="6608763" y="5275263"/>
            <a:ext cx="0" cy="1730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92" name="Line 52"/>
          <p:cNvSpPr>
            <a:spLocks noChangeShapeType="1"/>
          </p:cNvSpPr>
          <p:nvPr/>
        </p:nvSpPr>
        <p:spPr bwMode="auto">
          <a:xfrm flipV="1">
            <a:off x="6608763" y="4818063"/>
            <a:ext cx="0" cy="1730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93" name="Line 53"/>
          <p:cNvSpPr>
            <a:spLocks noChangeShapeType="1"/>
          </p:cNvSpPr>
          <p:nvPr/>
        </p:nvSpPr>
        <p:spPr bwMode="auto">
          <a:xfrm flipV="1">
            <a:off x="6608763" y="4360863"/>
            <a:ext cx="0" cy="1730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94" name="Line 54"/>
          <p:cNvSpPr>
            <a:spLocks noChangeShapeType="1"/>
          </p:cNvSpPr>
          <p:nvPr/>
        </p:nvSpPr>
        <p:spPr bwMode="auto">
          <a:xfrm flipV="1">
            <a:off x="6608763" y="3903663"/>
            <a:ext cx="0" cy="1730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95" name="Line 55"/>
          <p:cNvSpPr>
            <a:spLocks noChangeShapeType="1"/>
          </p:cNvSpPr>
          <p:nvPr/>
        </p:nvSpPr>
        <p:spPr bwMode="auto">
          <a:xfrm flipV="1">
            <a:off x="6608763" y="3449638"/>
            <a:ext cx="0" cy="1730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96" name="Line 56"/>
          <p:cNvSpPr>
            <a:spLocks noChangeShapeType="1"/>
          </p:cNvSpPr>
          <p:nvPr/>
        </p:nvSpPr>
        <p:spPr bwMode="auto">
          <a:xfrm flipV="1">
            <a:off x="6608763" y="2995613"/>
            <a:ext cx="0" cy="1730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97" name="Line 57"/>
          <p:cNvSpPr>
            <a:spLocks noChangeShapeType="1"/>
          </p:cNvSpPr>
          <p:nvPr/>
        </p:nvSpPr>
        <p:spPr bwMode="auto">
          <a:xfrm flipV="1">
            <a:off x="6608763" y="2535238"/>
            <a:ext cx="0" cy="1730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98" name="Line 58"/>
          <p:cNvSpPr>
            <a:spLocks noChangeShapeType="1"/>
          </p:cNvSpPr>
          <p:nvPr/>
        </p:nvSpPr>
        <p:spPr bwMode="auto">
          <a:xfrm flipV="1">
            <a:off x="6608763" y="2081213"/>
            <a:ext cx="0" cy="1730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899" name="Line 59"/>
          <p:cNvSpPr>
            <a:spLocks noChangeShapeType="1"/>
          </p:cNvSpPr>
          <p:nvPr/>
        </p:nvSpPr>
        <p:spPr bwMode="auto">
          <a:xfrm flipV="1">
            <a:off x="6608763" y="1630363"/>
            <a:ext cx="0" cy="1730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900" name="Text Box 60"/>
          <p:cNvSpPr txBox="1">
            <a:spLocks noChangeArrowheads="1"/>
          </p:cNvSpPr>
          <p:nvPr/>
        </p:nvSpPr>
        <p:spPr bwMode="auto">
          <a:xfrm>
            <a:off x="525788" y="2911475"/>
            <a:ext cx="104868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de-DE" altLang="de-DE" dirty="0" err="1">
                <a:latin typeface="Arial Narrow" pitchFamily="34" charset="0"/>
              </a:rPr>
              <a:t>f</a:t>
            </a:r>
            <a:r>
              <a:rPr lang="de-DE" altLang="de-DE" dirty="0" err="1" smtClean="0">
                <a:latin typeface="Arial Narrow" pitchFamily="34" charset="0"/>
              </a:rPr>
              <a:t>rom</a:t>
            </a:r>
            <a:r>
              <a:rPr lang="de-DE" altLang="de-DE" dirty="0" smtClean="0">
                <a:latin typeface="Arial Narrow" pitchFamily="34" charset="0"/>
              </a:rPr>
              <a:t> </a:t>
            </a:r>
            <a:r>
              <a:rPr lang="de-DE" altLang="de-DE" dirty="0" err="1" smtClean="0">
                <a:latin typeface="Arial Narrow" pitchFamily="34" charset="0"/>
              </a:rPr>
              <a:t>other</a:t>
            </a:r>
            <a:endParaRPr lang="de-DE" altLang="de-DE" dirty="0">
              <a:latin typeface="Arial Narrow" pitchFamily="34" charset="0"/>
            </a:endParaRPr>
          </a:p>
          <a:p>
            <a:pPr algn="ctr">
              <a:spcBef>
                <a:spcPct val="50000"/>
              </a:spcBef>
            </a:pPr>
            <a:r>
              <a:rPr lang="de-DE" altLang="de-DE" dirty="0" err="1" smtClean="0">
                <a:latin typeface="Arial Narrow" pitchFamily="34" charset="0"/>
              </a:rPr>
              <a:t>sources</a:t>
            </a:r>
            <a:endParaRPr lang="de-DE" altLang="de-DE" dirty="0">
              <a:latin typeface="Arial Narrow" pitchFamily="34" charset="0"/>
            </a:endParaRPr>
          </a:p>
        </p:txBody>
      </p:sp>
      <p:sp>
        <p:nvSpPr>
          <p:cNvPr id="803903" name="Text Box 63"/>
          <p:cNvSpPr txBox="1">
            <a:spLocks noChangeArrowheads="1"/>
          </p:cNvSpPr>
          <p:nvPr/>
        </p:nvSpPr>
        <p:spPr bwMode="auto">
          <a:xfrm>
            <a:off x="7629326" y="2916238"/>
            <a:ext cx="82907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de-DE" altLang="de-DE" dirty="0" err="1">
                <a:latin typeface="Arial Narrow" pitchFamily="34" charset="0"/>
              </a:rPr>
              <a:t>t</a:t>
            </a:r>
            <a:r>
              <a:rPr lang="de-DE" altLang="de-DE" dirty="0" err="1" smtClean="0">
                <a:latin typeface="Arial Narrow" pitchFamily="34" charset="0"/>
              </a:rPr>
              <a:t>o</a:t>
            </a:r>
            <a:r>
              <a:rPr lang="de-DE" altLang="de-DE" dirty="0" smtClean="0">
                <a:latin typeface="Arial Narrow" pitchFamily="34" charset="0"/>
              </a:rPr>
              <a:t> </a:t>
            </a:r>
            <a:r>
              <a:rPr lang="de-DE" altLang="de-DE" dirty="0" err="1" smtClean="0">
                <a:latin typeface="Arial Narrow" pitchFamily="34" charset="0"/>
              </a:rPr>
              <a:t>other</a:t>
            </a:r>
            <a:endParaRPr lang="de-DE" altLang="de-DE" dirty="0">
              <a:latin typeface="Arial Narrow" pitchFamily="34" charset="0"/>
            </a:endParaRPr>
          </a:p>
          <a:p>
            <a:pPr algn="ctr">
              <a:spcBef>
                <a:spcPct val="50000"/>
              </a:spcBef>
            </a:pPr>
            <a:r>
              <a:rPr lang="de-DE" altLang="de-DE" dirty="0" err="1" smtClean="0">
                <a:latin typeface="Arial Narrow" pitchFamily="34" charset="0"/>
              </a:rPr>
              <a:t>sinks</a:t>
            </a:r>
            <a:endParaRPr lang="de-DE" altLang="de-DE" dirty="0">
              <a:latin typeface="Arial Narrow" pitchFamily="34" charset="0"/>
            </a:endParaRPr>
          </a:p>
        </p:txBody>
      </p:sp>
      <p:grpSp>
        <p:nvGrpSpPr>
          <p:cNvPr id="803904" name="Group 64"/>
          <p:cNvGrpSpPr>
            <a:grpSpLocks/>
          </p:cNvGrpSpPr>
          <p:nvPr/>
        </p:nvGrpSpPr>
        <p:grpSpPr bwMode="auto">
          <a:xfrm flipH="1">
            <a:off x="3703638" y="5830888"/>
            <a:ext cx="215900" cy="215900"/>
            <a:chOff x="2196" y="3658"/>
            <a:chExt cx="181" cy="181"/>
          </a:xfrm>
        </p:grpSpPr>
        <p:sp>
          <p:nvSpPr>
            <p:cNvPr id="803905" name="Line 65"/>
            <p:cNvSpPr>
              <a:spLocks noChangeShapeType="1"/>
            </p:cNvSpPr>
            <p:nvPr/>
          </p:nvSpPr>
          <p:spPr bwMode="auto">
            <a:xfrm flipV="1">
              <a:off x="2196" y="3658"/>
              <a:ext cx="181"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3906" name="Line 66"/>
            <p:cNvSpPr>
              <a:spLocks noChangeShapeType="1"/>
            </p:cNvSpPr>
            <p:nvPr/>
          </p:nvSpPr>
          <p:spPr bwMode="auto">
            <a:xfrm>
              <a:off x="2196" y="3748"/>
              <a:ext cx="181"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 name="Rechteck 1"/>
          <p:cNvSpPr/>
          <p:nvPr/>
        </p:nvSpPr>
        <p:spPr>
          <a:xfrm>
            <a:off x="1475656" y="4005064"/>
            <a:ext cx="6264696" cy="43204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Foliennummernplatzhalter 2"/>
          <p:cNvSpPr txBox="1">
            <a:spLocks noGrp="1"/>
          </p:cNvSpPr>
          <p:nvPr>
            <p:ph type="sldNum" sz="quarter" idx="10"/>
          </p:nvPr>
        </p:nvSpPr>
        <p:spPr bwMode="auto">
          <a:xfrm>
            <a:off x="1701800" y="6525021"/>
            <a:ext cx="42481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endParaRPr lang="de-DE" dirty="0" smtClean="0">
              <a:latin typeface="+mn-lt"/>
            </a:endParaRPr>
          </a:p>
          <a:p>
            <a:pPr marL="457200" indent="-457200">
              <a:defRPr/>
            </a:pPr>
            <a:endParaRPr lang="de-DE" dirty="0">
              <a:latin typeface="+mn-lt"/>
            </a:endParaRPr>
          </a:p>
        </p:txBody>
      </p:sp>
      <p:sp>
        <p:nvSpPr>
          <p:cNvPr id="65" name="Foliennummernplatzhalter 2"/>
          <p:cNvSpPr txBox="1">
            <a:spLocks/>
          </p:cNvSpPr>
          <p:nvPr/>
        </p:nvSpPr>
        <p:spPr bwMode="auto">
          <a:xfrm>
            <a:off x="1701800" y="6445250"/>
            <a:ext cx="42481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3342355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t>
            </a:r>
            <a:r>
              <a:rPr lang="de-DE" dirty="0" smtClean="0"/>
              <a:t>odular SDR</a:t>
            </a:r>
            <a:endParaRPr lang="de-DE"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sp>
        <p:nvSpPr>
          <p:cNvPr id="5" name="Textfeld 4"/>
          <p:cNvSpPr txBox="1"/>
          <p:nvPr/>
        </p:nvSpPr>
        <p:spPr>
          <a:xfrm>
            <a:off x="467544" y="1268760"/>
            <a:ext cx="8352928" cy="5078313"/>
          </a:xfrm>
          <a:prstGeom prst="rect">
            <a:avLst/>
          </a:prstGeom>
          <a:noFill/>
        </p:spPr>
        <p:txBody>
          <a:bodyPr wrap="square" rtlCol="0">
            <a:spAutoFit/>
          </a:bodyPr>
          <a:lstStyle/>
          <a:p>
            <a:pPr marL="285750" indent="-285750">
              <a:buClr>
                <a:srgbClr val="00B050"/>
              </a:buClr>
              <a:buFont typeface="Wingdings" panose="05000000000000000000" pitchFamily="2" charset="2"/>
              <a:buChar char="§"/>
            </a:pPr>
            <a:r>
              <a:rPr lang="en-US" dirty="0" smtClean="0"/>
              <a:t>The signal processing chain is represented as a directed acyclic graph that connects modules by arcs.</a:t>
            </a:r>
          </a:p>
          <a:p>
            <a:pPr marL="285750" indent="-285750">
              <a:buClr>
                <a:srgbClr val="00B050"/>
              </a:buClr>
              <a:buFont typeface="Wingdings" panose="05000000000000000000" pitchFamily="2" charset="2"/>
              <a:buChar char="§"/>
            </a:pPr>
            <a:r>
              <a:rPr lang="en-US" dirty="0" smtClean="0"/>
              <a:t> Interfaces between modules have to be defined completely and uniquely.</a:t>
            </a:r>
          </a:p>
          <a:p>
            <a:pPr marL="285750" indent="-285750">
              <a:buClr>
                <a:srgbClr val="00B050"/>
              </a:buClr>
              <a:buFont typeface="Wingdings" panose="05000000000000000000" pitchFamily="2" charset="2"/>
              <a:buChar char="§"/>
            </a:pPr>
            <a:endParaRPr lang="en-US" dirty="0"/>
          </a:p>
          <a:p>
            <a:pPr>
              <a:buClr>
                <a:srgbClr val="00B050"/>
              </a:buClr>
            </a:pPr>
            <a:r>
              <a:rPr lang="en-US" b="1" dirty="0" smtClean="0"/>
              <a:t>Application:</a:t>
            </a:r>
          </a:p>
          <a:p>
            <a:pPr marL="285750" indent="-285750">
              <a:buClr>
                <a:srgbClr val="00B050"/>
              </a:buClr>
              <a:buFont typeface="Wingdings" panose="05000000000000000000" pitchFamily="2" charset="2"/>
              <a:buChar char="§"/>
            </a:pPr>
            <a:r>
              <a:rPr lang="en-US" dirty="0" smtClean="0"/>
              <a:t>Modular SDRs may support virtually </a:t>
            </a:r>
            <a:br>
              <a:rPr lang="en-US" dirty="0" smtClean="0"/>
            </a:br>
            <a:r>
              <a:rPr lang="en-US" dirty="0" smtClean="0"/>
              <a:t>any waveform.</a:t>
            </a:r>
            <a:endParaRPr lang="en-US" dirty="0"/>
          </a:p>
          <a:p>
            <a:pPr>
              <a:buClr>
                <a:srgbClr val="00B050"/>
              </a:buClr>
            </a:pPr>
            <a:endParaRPr lang="en-US" dirty="0"/>
          </a:p>
          <a:p>
            <a:pPr>
              <a:buClr>
                <a:srgbClr val="00B050"/>
              </a:buClr>
            </a:pPr>
            <a:r>
              <a:rPr lang="en-US" b="1" dirty="0" smtClean="0"/>
              <a:t>Advantages:</a:t>
            </a:r>
          </a:p>
          <a:p>
            <a:pPr marL="285750" indent="-285750">
              <a:buClr>
                <a:srgbClr val="00B050"/>
              </a:buClr>
              <a:buFont typeface="Wingdings" panose="05000000000000000000" pitchFamily="2" charset="2"/>
              <a:buChar char="§"/>
            </a:pPr>
            <a:r>
              <a:rPr lang="en-US" dirty="0" smtClean="0"/>
              <a:t>Highest flexibility, recent developments can </a:t>
            </a:r>
            <a:br>
              <a:rPr lang="en-US" dirty="0" smtClean="0"/>
            </a:br>
            <a:r>
              <a:rPr lang="en-US" dirty="0" smtClean="0"/>
              <a:t>be included</a:t>
            </a:r>
          </a:p>
          <a:p>
            <a:pPr marL="285750" indent="-285750">
              <a:buClr>
                <a:srgbClr val="00B050"/>
              </a:buClr>
              <a:buFont typeface="Wingdings" panose="05000000000000000000" pitchFamily="2" charset="2"/>
              <a:buChar char="§"/>
            </a:pPr>
            <a:r>
              <a:rPr lang="en-US" dirty="0" smtClean="0"/>
              <a:t>Largely hardware independent</a:t>
            </a:r>
          </a:p>
          <a:p>
            <a:pPr marL="285750" indent="-285750">
              <a:buClr>
                <a:srgbClr val="00B050"/>
              </a:buClr>
              <a:buFont typeface="Wingdings" panose="05000000000000000000" pitchFamily="2" charset="2"/>
              <a:buChar char="§"/>
            </a:pPr>
            <a:endParaRPr lang="en-US" dirty="0"/>
          </a:p>
          <a:p>
            <a:pPr>
              <a:buClr>
                <a:srgbClr val="00B050"/>
              </a:buClr>
            </a:pPr>
            <a:r>
              <a:rPr lang="en-US" b="1" dirty="0" smtClean="0"/>
              <a:t>Disadvantages:</a:t>
            </a:r>
          </a:p>
          <a:p>
            <a:pPr marL="285750" indent="-285750">
              <a:buClr>
                <a:srgbClr val="00B050"/>
              </a:buClr>
              <a:buFont typeface="Wingdings" panose="05000000000000000000" pitchFamily="2" charset="2"/>
              <a:buChar char="§"/>
            </a:pPr>
            <a:r>
              <a:rPr lang="en-US" dirty="0" smtClean="0"/>
              <a:t>Many interfaces have to be standardized.</a:t>
            </a:r>
          </a:p>
          <a:p>
            <a:pPr marL="285750" indent="-285750">
              <a:buClr>
                <a:srgbClr val="00B050"/>
              </a:buClr>
              <a:buFont typeface="Wingdings" panose="05000000000000000000" pitchFamily="2" charset="2"/>
              <a:buChar char="§"/>
            </a:pPr>
            <a:r>
              <a:rPr lang="en-US" dirty="0" smtClean="0"/>
              <a:t>Scheduling for processing resources becomes involved. </a:t>
            </a:r>
          </a:p>
          <a:p>
            <a:pPr>
              <a:buClr>
                <a:srgbClr val="00B050"/>
              </a:buClr>
            </a:pPr>
            <a:endParaRPr lang="en-US" dirty="0" smtClean="0"/>
          </a:p>
          <a:p>
            <a:pPr marL="285750" indent="-285750">
              <a:buClr>
                <a:srgbClr val="00B050"/>
              </a:buClr>
              <a:buFont typeface="Wingdings" panose="05000000000000000000" pitchFamily="2" charset="2"/>
              <a:buChar char="§"/>
            </a:pPr>
            <a:endParaRPr lang="en-US" dirty="0"/>
          </a:p>
        </p:txBody>
      </p:sp>
      <p:pic>
        <p:nvPicPr>
          <p:cNvPr id="1026" name="Picture 2" descr="D:\Bild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276872"/>
            <a:ext cx="2952328" cy="1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71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eck 49"/>
          <p:cNvSpPr/>
          <p:nvPr/>
        </p:nvSpPr>
        <p:spPr>
          <a:xfrm>
            <a:off x="611560" y="1844824"/>
            <a:ext cx="5976664" cy="26642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smtClean="0"/>
              <a:t>Velcro</a:t>
            </a:r>
            <a:r>
              <a:rPr lang="de-DE" dirty="0" smtClean="0"/>
              <a:t> SDR</a:t>
            </a:r>
            <a:endParaRPr lang="de-DE"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sp>
        <p:nvSpPr>
          <p:cNvPr id="4" name="Rechteck 3"/>
          <p:cNvSpPr/>
          <p:nvPr/>
        </p:nvSpPr>
        <p:spPr>
          <a:xfrm>
            <a:off x="971600" y="2708920"/>
            <a:ext cx="936104" cy="1440160"/>
          </a:xfrm>
          <a:prstGeom prst="rect">
            <a:avLst/>
          </a:prstGeom>
          <a:solidFill>
            <a:srgbClr val="DCA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411760" y="2708920"/>
            <a:ext cx="936104" cy="1440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3851920" y="2708920"/>
            <a:ext cx="936104" cy="1440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292080" y="2708920"/>
            <a:ext cx="936104" cy="14401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14"/>
          <p:cNvCxnSpPr/>
          <p:nvPr/>
        </p:nvCxnSpPr>
        <p:spPr>
          <a:xfrm>
            <a:off x="3563888" y="908720"/>
            <a:ext cx="0" cy="1008112"/>
          </a:xfrm>
          <a:prstGeom prst="line">
            <a:avLst/>
          </a:prstGeom>
          <a:ln w="19050">
            <a:solidFill>
              <a:schemeClr val="tx1"/>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a:stCxn id="4" idx="0"/>
          </p:cNvCxnSpPr>
          <p:nvPr/>
        </p:nvCxnSpPr>
        <p:spPr>
          <a:xfrm flipV="1">
            <a:off x="1439652" y="1988840"/>
            <a:ext cx="1764196" cy="72008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21"/>
          <p:cNvCxnSpPr>
            <a:stCxn id="11" idx="0"/>
          </p:cNvCxnSpPr>
          <p:nvPr/>
        </p:nvCxnSpPr>
        <p:spPr>
          <a:xfrm flipH="1" flipV="1">
            <a:off x="3995936" y="1988840"/>
            <a:ext cx="1764196" cy="72008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2843808" y="3429000"/>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V="1">
            <a:off x="2843808" y="2276872"/>
            <a:ext cx="504056" cy="432048"/>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29"/>
          <p:cNvCxnSpPr>
            <a:stCxn id="10" idx="0"/>
          </p:cNvCxnSpPr>
          <p:nvPr/>
        </p:nvCxnSpPr>
        <p:spPr>
          <a:xfrm flipH="1" flipV="1">
            <a:off x="3779912" y="2276872"/>
            <a:ext cx="540060" cy="432048"/>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3563888" y="1916832"/>
            <a:ext cx="360040" cy="216024"/>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Bogen 40"/>
          <p:cNvSpPr/>
          <p:nvPr/>
        </p:nvSpPr>
        <p:spPr>
          <a:xfrm rot="4009164">
            <a:off x="3491880" y="1844824"/>
            <a:ext cx="288032" cy="360040"/>
          </a:xfrm>
          <a:prstGeom prst="arc">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 name="Textfeld 41"/>
          <p:cNvSpPr txBox="1"/>
          <p:nvPr/>
        </p:nvSpPr>
        <p:spPr>
          <a:xfrm>
            <a:off x="1043608" y="3212976"/>
            <a:ext cx="792088" cy="369332"/>
          </a:xfrm>
          <a:prstGeom prst="rect">
            <a:avLst/>
          </a:prstGeom>
          <a:noFill/>
        </p:spPr>
        <p:txBody>
          <a:bodyPr wrap="square" rtlCol="0">
            <a:spAutoFit/>
          </a:bodyPr>
          <a:lstStyle/>
          <a:p>
            <a:r>
              <a:rPr lang="de-DE" b="1" dirty="0" smtClean="0">
                <a:solidFill>
                  <a:schemeClr val="bg1"/>
                </a:solidFill>
              </a:rPr>
              <a:t>GSM</a:t>
            </a:r>
            <a:endParaRPr lang="de-DE" b="1" dirty="0">
              <a:solidFill>
                <a:schemeClr val="bg1"/>
              </a:solidFill>
            </a:endParaRPr>
          </a:p>
        </p:txBody>
      </p:sp>
      <p:sp>
        <p:nvSpPr>
          <p:cNvPr id="47" name="Textfeld 46"/>
          <p:cNvSpPr txBox="1"/>
          <p:nvPr/>
        </p:nvSpPr>
        <p:spPr>
          <a:xfrm>
            <a:off x="2483768" y="3212976"/>
            <a:ext cx="792088" cy="369332"/>
          </a:xfrm>
          <a:prstGeom prst="rect">
            <a:avLst/>
          </a:prstGeom>
          <a:noFill/>
        </p:spPr>
        <p:txBody>
          <a:bodyPr wrap="square" rtlCol="0">
            <a:spAutoFit/>
          </a:bodyPr>
          <a:lstStyle/>
          <a:p>
            <a:pPr algn="ctr"/>
            <a:r>
              <a:rPr lang="de-DE" b="1" dirty="0" smtClean="0">
                <a:solidFill>
                  <a:schemeClr val="bg1"/>
                </a:solidFill>
              </a:rPr>
              <a:t>LTE</a:t>
            </a:r>
            <a:endParaRPr lang="de-DE" b="1" dirty="0">
              <a:solidFill>
                <a:schemeClr val="bg1"/>
              </a:solidFill>
            </a:endParaRPr>
          </a:p>
        </p:txBody>
      </p:sp>
      <p:sp>
        <p:nvSpPr>
          <p:cNvPr id="48" name="Textfeld 47"/>
          <p:cNvSpPr txBox="1"/>
          <p:nvPr/>
        </p:nvSpPr>
        <p:spPr>
          <a:xfrm>
            <a:off x="3851920" y="3212976"/>
            <a:ext cx="936104" cy="276999"/>
          </a:xfrm>
          <a:prstGeom prst="rect">
            <a:avLst/>
          </a:prstGeom>
          <a:noFill/>
        </p:spPr>
        <p:txBody>
          <a:bodyPr wrap="square" rtlCol="0">
            <a:spAutoFit/>
          </a:bodyPr>
          <a:lstStyle/>
          <a:p>
            <a:pPr algn="ctr"/>
            <a:r>
              <a:rPr lang="de-DE" sz="1200" b="1" dirty="0" smtClean="0">
                <a:solidFill>
                  <a:schemeClr val="bg1"/>
                </a:solidFill>
              </a:rPr>
              <a:t>Bluetooth</a:t>
            </a:r>
            <a:endParaRPr lang="de-DE" sz="1200" b="1" dirty="0">
              <a:solidFill>
                <a:schemeClr val="bg1"/>
              </a:solidFill>
            </a:endParaRPr>
          </a:p>
        </p:txBody>
      </p:sp>
      <p:sp>
        <p:nvSpPr>
          <p:cNvPr id="49" name="Textfeld 48"/>
          <p:cNvSpPr txBox="1"/>
          <p:nvPr/>
        </p:nvSpPr>
        <p:spPr>
          <a:xfrm>
            <a:off x="5364088" y="3284984"/>
            <a:ext cx="792088" cy="276999"/>
          </a:xfrm>
          <a:prstGeom prst="rect">
            <a:avLst/>
          </a:prstGeom>
          <a:noFill/>
        </p:spPr>
        <p:txBody>
          <a:bodyPr wrap="square" rtlCol="0">
            <a:spAutoFit/>
          </a:bodyPr>
          <a:lstStyle/>
          <a:p>
            <a:pPr algn="ctr"/>
            <a:r>
              <a:rPr lang="de-DE" sz="1200" b="1" dirty="0" err="1" smtClean="0">
                <a:solidFill>
                  <a:schemeClr val="bg1"/>
                </a:solidFill>
              </a:rPr>
              <a:t>ZigBEE</a:t>
            </a:r>
            <a:endParaRPr lang="de-DE" sz="1200" b="1" dirty="0">
              <a:solidFill>
                <a:schemeClr val="bg1"/>
              </a:solidFill>
            </a:endParaRPr>
          </a:p>
        </p:txBody>
      </p:sp>
      <p:cxnSp>
        <p:nvCxnSpPr>
          <p:cNvPr id="52" name="Gerade Verbindung mit Pfeil 51"/>
          <p:cNvCxnSpPr/>
          <p:nvPr/>
        </p:nvCxnSpPr>
        <p:spPr>
          <a:xfrm>
            <a:off x="6588224" y="3429000"/>
            <a:ext cx="158417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7380312" y="3284984"/>
            <a:ext cx="144016"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6660232" y="2996952"/>
            <a:ext cx="1656184" cy="276999"/>
          </a:xfrm>
          <a:prstGeom prst="rect">
            <a:avLst/>
          </a:prstGeom>
          <a:noFill/>
        </p:spPr>
        <p:txBody>
          <a:bodyPr wrap="square" rtlCol="0">
            <a:spAutoFit/>
          </a:bodyPr>
          <a:lstStyle/>
          <a:p>
            <a:r>
              <a:rPr lang="de-DE" sz="1200" dirty="0" err="1" smtClean="0"/>
              <a:t>input</a:t>
            </a:r>
            <a:r>
              <a:rPr lang="de-DE" sz="1200" dirty="0" smtClean="0"/>
              <a:t>/</a:t>
            </a:r>
            <a:r>
              <a:rPr lang="de-DE" sz="1200" dirty="0" err="1" smtClean="0"/>
              <a:t>output</a:t>
            </a:r>
            <a:r>
              <a:rPr lang="de-DE" sz="1200" dirty="0" smtClean="0"/>
              <a:t> Interface</a:t>
            </a:r>
            <a:endParaRPr lang="de-DE" sz="1200" dirty="0"/>
          </a:p>
        </p:txBody>
      </p:sp>
      <p:cxnSp>
        <p:nvCxnSpPr>
          <p:cNvPr id="58" name="Gerade Verbindung 57"/>
          <p:cNvCxnSpPr/>
          <p:nvPr/>
        </p:nvCxnSpPr>
        <p:spPr>
          <a:xfrm flipV="1">
            <a:off x="3491880" y="1412776"/>
            <a:ext cx="144016"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3635896" y="1268760"/>
            <a:ext cx="2232248" cy="276999"/>
          </a:xfrm>
          <a:prstGeom prst="rect">
            <a:avLst/>
          </a:prstGeom>
          <a:noFill/>
        </p:spPr>
        <p:txBody>
          <a:bodyPr wrap="square" rtlCol="0">
            <a:spAutoFit/>
          </a:bodyPr>
          <a:lstStyle/>
          <a:p>
            <a:r>
              <a:rPr lang="de-DE" sz="1200" dirty="0" err="1"/>
              <a:t>r</a:t>
            </a:r>
            <a:r>
              <a:rPr lang="de-DE" sz="1200" dirty="0" err="1" smtClean="0"/>
              <a:t>eceive</a:t>
            </a:r>
            <a:r>
              <a:rPr lang="de-DE" sz="1200" dirty="0" smtClean="0"/>
              <a:t>/</a:t>
            </a:r>
            <a:r>
              <a:rPr lang="de-DE" sz="1200" dirty="0" err="1" smtClean="0"/>
              <a:t>transmit</a:t>
            </a:r>
            <a:r>
              <a:rPr lang="de-DE" sz="1200" dirty="0" smtClean="0"/>
              <a:t> </a:t>
            </a:r>
            <a:r>
              <a:rPr lang="de-DE" sz="1200" dirty="0" err="1" smtClean="0"/>
              <a:t>antenna</a:t>
            </a:r>
            <a:endParaRPr lang="de-DE" sz="1200" dirty="0"/>
          </a:p>
        </p:txBody>
      </p:sp>
    </p:spTree>
    <p:extLst>
      <p:ext uri="{BB962C8B-B14F-4D97-AF65-F5344CB8AC3E}">
        <p14:creationId xmlns:p14="http://schemas.microsoft.com/office/powerpoint/2010/main" val="1035099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Velcro</a:t>
            </a:r>
            <a:r>
              <a:rPr lang="de-DE" dirty="0" smtClean="0"/>
              <a:t> SDR</a:t>
            </a:r>
            <a:endParaRPr lang="de-DE"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sp>
        <p:nvSpPr>
          <p:cNvPr id="4" name="Textfeld 3"/>
          <p:cNvSpPr txBox="1"/>
          <p:nvPr/>
        </p:nvSpPr>
        <p:spPr>
          <a:xfrm>
            <a:off x="467544" y="1268760"/>
            <a:ext cx="8352928" cy="4801314"/>
          </a:xfrm>
          <a:prstGeom prst="rect">
            <a:avLst/>
          </a:prstGeom>
          <a:noFill/>
        </p:spPr>
        <p:txBody>
          <a:bodyPr wrap="square" rtlCol="0">
            <a:spAutoFit/>
          </a:bodyPr>
          <a:lstStyle/>
          <a:p>
            <a:pPr marL="285750" indent="-285750">
              <a:buClr>
                <a:srgbClr val="00B050"/>
              </a:buClr>
              <a:buFont typeface="Wingdings" panose="05000000000000000000" pitchFamily="2" charset="2"/>
              <a:buChar char="§"/>
            </a:pPr>
            <a:r>
              <a:rPr lang="en-US" dirty="0" smtClean="0"/>
              <a:t>Each standard uses its specific chip set.</a:t>
            </a:r>
          </a:p>
          <a:p>
            <a:pPr marL="285750" indent="-285750">
              <a:buClr>
                <a:srgbClr val="00B050"/>
              </a:buClr>
              <a:buFont typeface="Wingdings" panose="05000000000000000000" pitchFamily="2" charset="2"/>
              <a:buChar char="§"/>
            </a:pPr>
            <a:r>
              <a:rPr lang="en-US" dirty="0" smtClean="0"/>
              <a:t>The actual standard is selected via </a:t>
            </a:r>
            <a:r>
              <a:rPr lang="en-US" smtClean="0"/>
              <a:t>a switch.</a:t>
            </a:r>
            <a:endParaRPr lang="en-US" dirty="0" smtClean="0"/>
          </a:p>
          <a:p>
            <a:pPr marL="285750" indent="-285750">
              <a:buClr>
                <a:srgbClr val="00B050"/>
              </a:buClr>
              <a:buFont typeface="Wingdings" panose="05000000000000000000" pitchFamily="2" charset="2"/>
              <a:buChar char="§"/>
            </a:pPr>
            <a:endParaRPr lang="en-US" dirty="0"/>
          </a:p>
          <a:p>
            <a:pPr>
              <a:buClr>
                <a:srgbClr val="00B050"/>
              </a:buClr>
            </a:pPr>
            <a:r>
              <a:rPr lang="en-US" b="1" dirty="0" smtClean="0"/>
              <a:t>Application:</a:t>
            </a:r>
          </a:p>
          <a:p>
            <a:pPr marL="285750" indent="-285750">
              <a:buClr>
                <a:srgbClr val="00B050"/>
              </a:buClr>
              <a:buFont typeface="Wingdings" panose="05000000000000000000" pitchFamily="2" charset="2"/>
              <a:buChar char="§"/>
            </a:pPr>
            <a:r>
              <a:rPr lang="en-US" dirty="0" smtClean="0"/>
              <a:t>Modular SDRs may support virtually </a:t>
            </a:r>
            <a:br>
              <a:rPr lang="en-US" dirty="0" smtClean="0"/>
            </a:br>
            <a:r>
              <a:rPr lang="en-US" dirty="0" smtClean="0"/>
              <a:t>any waveform.</a:t>
            </a:r>
            <a:endParaRPr lang="en-US" dirty="0"/>
          </a:p>
          <a:p>
            <a:pPr>
              <a:buClr>
                <a:srgbClr val="00B050"/>
              </a:buClr>
            </a:pPr>
            <a:endParaRPr lang="en-US" dirty="0"/>
          </a:p>
          <a:p>
            <a:pPr>
              <a:buClr>
                <a:srgbClr val="00B050"/>
              </a:buClr>
            </a:pPr>
            <a:r>
              <a:rPr lang="en-US" b="1" dirty="0" smtClean="0"/>
              <a:t>Advantages:</a:t>
            </a:r>
          </a:p>
          <a:p>
            <a:pPr marL="285750" indent="-285750">
              <a:buClr>
                <a:srgbClr val="00B050"/>
              </a:buClr>
              <a:buFont typeface="Wingdings" panose="05000000000000000000" pitchFamily="2" charset="2"/>
              <a:buChar char="§"/>
            </a:pPr>
            <a:r>
              <a:rPr lang="en-US" dirty="0" smtClean="0"/>
              <a:t>Highest flexibility, recent developments can </a:t>
            </a:r>
            <a:br>
              <a:rPr lang="en-US" dirty="0" smtClean="0"/>
            </a:br>
            <a:r>
              <a:rPr lang="en-US" dirty="0" smtClean="0"/>
              <a:t>be included</a:t>
            </a:r>
          </a:p>
          <a:p>
            <a:pPr marL="285750" indent="-285750">
              <a:buClr>
                <a:srgbClr val="00B050"/>
              </a:buClr>
              <a:buFont typeface="Wingdings" panose="05000000000000000000" pitchFamily="2" charset="2"/>
              <a:buChar char="§"/>
            </a:pPr>
            <a:r>
              <a:rPr lang="en-US" dirty="0" smtClean="0"/>
              <a:t>Largely hardware independent</a:t>
            </a:r>
          </a:p>
          <a:p>
            <a:pPr marL="285750" indent="-285750">
              <a:buClr>
                <a:srgbClr val="00B050"/>
              </a:buClr>
              <a:buFont typeface="Wingdings" panose="05000000000000000000" pitchFamily="2" charset="2"/>
              <a:buChar char="§"/>
            </a:pPr>
            <a:endParaRPr lang="en-US" dirty="0"/>
          </a:p>
          <a:p>
            <a:pPr>
              <a:buClr>
                <a:srgbClr val="00B050"/>
              </a:buClr>
            </a:pPr>
            <a:r>
              <a:rPr lang="en-US" b="1" dirty="0" smtClean="0"/>
              <a:t>Disadvantages:</a:t>
            </a:r>
          </a:p>
          <a:p>
            <a:pPr marL="285750" indent="-285750">
              <a:buClr>
                <a:srgbClr val="00B050"/>
              </a:buClr>
              <a:buFont typeface="Wingdings" panose="05000000000000000000" pitchFamily="2" charset="2"/>
              <a:buChar char="§"/>
            </a:pPr>
            <a:r>
              <a:rPr lang="en-US" dirty="0" smtClean="0"/>
              <a:t>Many interfaces have to be standardized.</a:t>
            </a:r>
          </a:p>
          <a:p>
            <a:pPr marL="285750" indent="-285750">
              <a:buClr>
                <a:srgbClr val="00B050"/>
              </a:buClr>
              <a:buFont typeface="Wingdings" panose="05000000000000000000" pitchFamily="2" charset="2"/>
              <a:buChar char="§"/>
            </a:pPr>
            <a:r>
              <a:rPr lang="en-US" dirty="0" smtClean="0"/>
              <a:t>Scheduling for processing resources becomes involved. </a:t>
            </a:r>
          </a:p>
          <a:p>
            <a:pPr>
              <a:buClr>
                <a:srgbClr val="00B050"/>
              </a:buClr>
            </a:pPr>
            <a:endParaRPr lang="en-US" dirty="0" smtClean="0"/>
          </a:p>
          <a:p>
            <a:pPr marL="285750" indent="-285750">
              <a:buClr>
                <a:srgbClr val="00B050"/>
              </a:buClr>
              <a:buFont typeface="Wingdings" panose="05000000000000000000" pitchFamily="2" charset="2"/>
              <a:buChar char="§"/>
            </a:pPr>
            <a:endParaRPr lang="en-US" dirty="0"/>
          </a:p>
        </p:txBody>
      </p:sp>
    </p:spTree>
    <p:extLst>
      <p:ext uri="{BB962C8B-B14F-4D97-AF65-F5344CB8AC3E}">
        <p14:creationId xmlns:p14="http://schemas.microsoft.com/office/powerpoint/2010/main" val="381311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Mobile Cellular Terminals </a:t>
            </a:r>
            <a:endParaRPr lang="en-US"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sp>
        <p:nvSpPr>
          <p:cNvPr id="4" name="Textfeld 3"/>
          <p:cNvSpPr txBox="1"/>
          <p:nvPr/>
        </p:nvSpPr>
        <p:spPr>
          <a:xfrm>
            <a:off x="395536" y="1268760"/>
            <a:ext cx="8424936" cy="3693319"/>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Network providers are not overly interested in </a:t>
            </a:r>
            <a:r>
              <a:rPr lang="en-US" b="1" dirty="0" smtClean="0">
                <a:solidFill>
                  <a:srgbClr val="00B050"/>
                </a:solidFill>
              </a:rPr>
              <a:t>flexibility</a:t>
            </a:r>
            <a:r>
              <a:rPr lang="en-US" dirty="0" smtClean="0"/>
              <a:t> for terminals, e.g. in terminal originated vertical handovers.</a:t>
            </a:r>
          </a:p>
          <a:p>
            <a:pPr marL="285750" indent="-285750">
              <a:buFont typeface="Wingdings" panose="05000000000000000000" pitchFamily="2" charset="2"/>
              <a:buChar char="§"/>
            </a:pPr>
            <a:r>
              <a:rPr lang="en-US" dirty="0" smtClean="0"/>
              <a:t>Low </a:t>
            </a:r>
            <a:r>
              <a:rPr lang="en-US" b="1" dirty="0" smtClean="0">
                <a:solidFill>
                  <a:srgbClr val="00B050"/>
                </a:solidFill>
              </a:rPr>
              <a:t>energy consumption </a:t>
            </a:r>
            <a:r>
              <a:rPr lang="en-US" dirty="0" smtClean="0"/>
              <a:t>is most important. Therefore, the </a:t>
            </a:r>
            <a:r>
              <a:rPr lang="en-US" dirty="0" err="1" smtClean="0"/>
              <a:t>velcro</a:t>
            </a:r>
            <a:r>
              <a:rPr lang="en-US" dirty="0" smtClean="0"/>
              <a:t> approach is preferred (my phone supports GSM, UMTS, WLAN, and GPS).</a:t>
            </a:r>
          </a:p>
          <a:p>
            <a:pPr marL="285750" indent="-285750">
              <a:buFont typeface="Wingdings" panose="05000000000000000000" pitchFamily="2" charset="2"/>
              <a:buChar char="§"/>
            </a:pPr>
            <a:r>
              <a:rPr lang="en-US" b="1" dirty="0" smtClean="0">
                <a:solidFill>
                  <a:srgbClr val="00B050"/>
                </a:solidFill>
              </a:rPr>
              <a:t>Reconfigurability</a:t>
            </a:r>
            <a:r>
              <a:rPr lang="en-US" dirty="0" smtClean="0"/>
              <a:t> (of the terminal by implementing a new standard) is not an issue.</a:t>
            </a:r>
          </a:p>
          <a:p>
            <a:pPr marL="285750" indent="-285750">
              <a:buFont typeface="Wingdings" panose="05000000000000000000" pitchFamily="2" charset="2"/>
              <a:buChar char="§"/>
            </a:pPr>
            <a:r>
              <a:rPr lang="en-US" b="1" dirty="0" err="1" smtClean="0">
                <a:solidFill>
                  <a:srgbClr val="00B050"/>
                </a:solidFill>
              </a:rPr>
              <a:t>Portabilty</a:t>
            </a:r>
            <a:r>
              <a:rPr lang="en-US" dirty="0" smtClean="0"/>
              <a:t> (of software) over different hardware platforms provided by one vendor is guaranteed by employing (vendor specific) re-usable radio architectures.</a:t>
            </a:r>
          </a:p>
          <a:p>
            <a:pPr marL="285750" indent="-285750">
              <a:buFont typeface="Wingdings" panose="05000000000000000000" pitchFamily="2" charset="2"/>
              <a:buChar char="§"/>
            </a:pPr>
            <a:r>
              <a:rPr lang="en-US" b="1" dirty="0" smtClean="0">
                <a:solidFill>
                  <a:srgbClr val="00B050"/>
                </a:solidFill>
              </a:rPr>
              <a:t>Interoperability</a:t>
            </a:r>
            <a:r>
              <a:rPr lang="en-US" dirty="0" smtClean="0"/>
              <a:t> between terminals and base stations provided by different users is guaranteed by the standard.</a:t>
            </a:r>
          </a:p>
          <a:p>
            <a:pPr marL="285750" indent="-285750">
              <a:buFont typeface="Wingdings" panose="05000000000000000000" pitchFamily="2" charset="2"/>
              <a:buChar char="§"/>
            </a:pPr>
            <a:r>
              <a:rPr lang="en-US" b="1" dirty="0" smtClean="0">
                <a:solidFill>
                  <a:srgbClr val="00B050"/>
                </a:solidFill>
              </a:rPr>
              <a:t>Repositories</a:t>
            </a:r>
            <a:r>
              <a:rPr lang="en-US" dirty="0" smtClean="0"/>
              <a:t> for waveforms are not necessary because standards are publicly available.</a:t>
            </a:r>
          </a:p>
        </p:txBody>
      </p:sp>
    </p:spTree>
    <p:extLst>
      <p:ext uri="{BB962C8B-B14F-4D97-AF65-F5344CB8AC3E}">
        <p14:creationId xmlns:p14="http://schemas.microsoft.com/office/powerpoint/2010/main" val="2037633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Re-useable Radio Architecture</a:t>
            </a:r>
            <a:endParaRPr lang="en-US" dirty="0"/>
          </a:p>
        </p:txBody>
      </p:sp>
      <p:sp>
        <p:nvSpPr>
          <p:cNvPr id="5" name="Text Box 3"/>
          <p:cNvSpPr txBox="1">
            <a:spLocks noChangeArrowheads="1"/>
          </p:cNvSpPr>
          <p:nvPr/>
        </p:nvSpPr>
        <p:spPr bwMode="auto">
          <a:xfrm>
            <a:off x="395288" y="4900613"/>
            <a:ext cx="8424862"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B2B2B2"/>
              </a:buClr>
              <a:buFont typeface="Wingdings" pitchFamily="2" charset="2"/>
              <a:buChar char="§"/>
            </a:pPr>
            <a:r>
              <a:rPr lang="en-GB" b="1" dirty="0">
                <a:latin typeface="+mn-lt"/>
              </a:rPr>
              <a:t>General radio architecture</a:t>
            </a:r>
          </a:p>
          <a:p>
            <a:pPr eaLnBrk="1" hangingPunct="1">
              <a:spcBef>
                <a:spcPct val="40000"/>
              </a:spcBef>
              <a:buClr>
                <a:srgbClr val="B2B2B2"/>
              </a:buClr>
              <a:buFont typeface="Wingdings" pitchFamily="2" charset="2"/>
              <a:buChar char="§"/>
            </a:pPr>
            <a:r>
              <a:rPr lang="en-GB" b="1" dirty="0">
                <a:latin typeface="+mn-lt"/>
              </a:rPr>
              <a:t>All platforms use the same open and stable APIs</a:t>
            </a:r>
          </a:p>
          <a:p>
            <a:pPr eaLnBrk="1" hangingPunct="1">
              <a:spcBef>
                <a:spcPct val="40000"/>
              </a:spcBef>
              <a:buClr>
                <a:srgbClr val="B2B2B2"/>
              </a:buClr>
              <a:buFont typeface="Wingdings" pitchFamily="2" charset="2"/>
              <a:buChar char="§"/>
            </a:pPr>
            <a:r>
              <a:rPr lang="en-GB" b="1" dirty="0">
                <a:latin typeface="+mn-lt"/>
              </a:rPr>
              <a:t>Hardware depends on product configuration (WCDMA, EDGE, GPRS, ... )</a:t>
            </a:r>
          </a:p>
        </p:txBody>
      </p:sp>
      <p:sp>
        <p:nvSpPr>
          <p:cNvPr id="6" name="Rectangle 4"/>
          <p:cNvSpPr>
            <a:spLocks noChangeArrowheads="1"/>
          </p:cNvSpPr>
          <p:nvPr/>
        </p:nvSpPr>
        <p:spPr bwMode="auto">
          <a:xfrm>
            <a:off x="458788" y="1196752"/>
            <a:ext cx="8334375" cy="7191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mn-lt"/>
              </a:rPr>
              <a:t>Customer Applications</a:t>
            </a:r>
          </a:p>
        </p:txBody>
      </p:sp>
      <p:sp>
        <p:nvSpPr>
          <p:cNvPr id="7" name="Rectangle 5"/>
          <p:cNvSpPr>
            <a:spLocks noChangeArrowheads="1"/>
          </p:cNvSpPr>
          <p:nvPr/>
        </p:nvSpPr>
        <p:spPr bwMode="auto">
          <a:xfrm>
            <a:off x="458788" y="4192588"/>
            <a:ext cx="8334375" cy="5032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mn-lt"/>
              </a:rPr>
              <a:t>Product specific Hardware</a:t>
            </a:r>
          </a:p>
        </p:txBody>
      </p:sp>
      <p:sp>
        <p:nvSpPr>
          <p:cNvPr id="8" name="Rectangle 6"/>
          <p:cNvSpPr>
            <a:spLocks noChangeArrowheads="1"/>
          </p:cNvSpPr>
          <p:nvPr/>
        </p:nvSpPr>
        <p:spPr bwMode="auto">
          <a:xfrm>
            <a:off x="458789" y="2595563"/>
            <a:ext cx="1376908" cy="9350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mn-lt"/>
              </a:rPr>
              <a:t>Network</a:t>
            </a:r>
          </a:p>
          <a:p>
            <a:pPr algn="ctr"/>
            <a:r>
              <a:rPr lang="en-GB" b="1">
                <a:latin typeface="+mn-lt"/>
              </a:rPr>
              <a:t>Access</a:t>
            </a:r>
          </a:p>
          <a:p>
            <a:pPr algn="ctr"/>
            <a:r>
              <a:rPr lang="en-GB" b="1">
                <a:latin typeface="+mn-lt"/>
              </a:rPr>
              <a:t>Service</a:t>
            </a:r>
          </a:p>
        </p:txBody>
      </p:sp>
      <p:sp>
        <p:nvSpPr>
          <p:cNvPr id="9" name="Rectangle 7"/>
          <p:cNvSpPr>
            <a:spLocks noChangeArrowheads="1"/>
          </p:cNvSpPr>
          <p:nvPr/>
        </p:nvSpPr>
        <p:spPr bwMode="auto">
          <a:xfrm>
            <a:off x="1907704" y="2595563"/>
            <a:ext cx="1835621" cy="935037"/>
          </a:xfrm>
          <a:prstGeom prst="rect">
            <a:avLst/>
          </a:prstGeom>
          <a:solidFill>
            <a:srgbClr val="99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dirty="0">
                <a:latin typeface="+mn-lt"/>
              </a:rPr>
              <a:t>Data</a:t>
            </a:r>
          </a:p>
          <a:p>
            <a:pPr algn="ctr"/>
            <a:r>
              <a:rPr lang="en-GB" b="1" dirty="0">
                <a:latin typeface="+mn-lt"/>
              </a:rPr>
              <a:t>Communication</a:t>
            </a:r>
          </a:p>
          <a:p>
            <a:pPr algn="ctr"/>
            <a:r>
              <a:rPr lang="en-GB" b="1" dirty="0">
                <a:latin typeface="+mn-lt"/>
              </a:rPr>
              <a:t>Services</a:t>
            </a:r>
          </a:p>
        </p:txBody>
      </p:sp>
      <p:sp>
        <p:nvSpPr>
          <p:cNvPr id="10" name="Rectangle 8"/>
          <p:cNvSpPr>
            <a:spLocks noChangeArrowheads="1"/>
          </p:cNvSpPr>
          <p:nvPr/>
        </p:nvSpPr>
        <p:spPr bwMode="auto">
          <a:xfrm>
            <a:off x="3819525" y="2595563"/>
            <a:ext cx="1636713" cy="935037"/>
          </a:xfrm>
          <a:prstGeom prst="rect">
            <a:avLst/>
          </a:prstGeom>
          <a:solidFill>
            <a:srgbClr val="99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mn-lt"/>
              </a:rPr>
              <a:t>MMI and</a:t>
            </a:r>
          </a:p>
          <a:p>
            <a:pPr algn="ctr"/>
            <a:r>
              <a:rPr lang="en-GB" b="1">
                <a:latin typeface="+mn-lt"/>
              </a:rPr>
              <a:t>Multimedia</a:t>
            </a:r>
          </a:p>
          <a:p>
            <a:pPr algn="ctr"/>
            <a:r>
              <a:rPr lang="en-GB" b="1">
                <a:latin typeface="+mn-lt"/>
              </a:rPr>
              <a:t>Services</a:t>
            </a:r>
          </a:p>
        </p:txBody>
      </p:sp>
      <p:sp>
        <p:nvSpPr>
          <p:cNvPr id="11" name="Rectangle 9"/>
          <p:cNvSpPr>
            <a:spLocks noChangeArrowheads="1"/>
          </p:cNvSpPr>
          <p:nvPr/>
        </p:nvSpPr>
        <p:spPr bwMode="auto">
          <a:xfrm>
            <a:off x="5532438" y="2595563"/>
            <a:ext cx="1619250" cy="935037"/>
          </a:xfrm>
          <a:prstGeom prst="rect">
            <a:avLst/>
          </a:prstGeom>
          <a:solidFill>
            <a:srgbClr val="99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mn-lt"/>
              </a:rPr>
              <a:t>Application</a:t>
            </a:r>
          </a:p>
          <a:p>
            <a:pPr algn="ctr"/>
            <a:r>
              <a:rPr lang="en-GB" b="1">
                <a:latin typeface="+mn-lt"/>
              </a:rPr>
              <a:t>Platform</a:t>
            </a:r>
          </a:p>
          <a:p>
            <a:pPr algn="ctr"/>
            <a:r>
              <a:rPr lang="en-GB" b="1">
                <a:latin typeface="+mn-lt"/>
              </a:rPr>
              <a:t>Services</a:t>
            </a:r>
          </a:p>
        </p:txBody>
      </p:sp>
      <p:sp>
        <p:nvSpPr>
          <p:cNvPr id="12" name="Rectangle 10"/>
          <p:cNvSpPr>
            <a:spLocks noChangeArrowheads="1"/>
          </p:cNvSpPr>
          <p:nvPr/>
        </p:nvSpPr>
        <p:spPr bwMode="auto">
          <a:xfrm>
            <a:off x="7227888" y="2595563"/>
            <a:ext cx="1582737" cy="935037"/>
          </a:xfrm>
          <a:prstGeom prst="rect">
            <a:avLst/>
          </a:prstGeom>
          <a:solidFill>
            <a:srgbClr val="99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mn-lt"/>
              </a:rPr>
              <a:t>Operation</a:t>
            </a:r>
          </a:p>
          <a:p>
            <a:pPr algn="ctr"/>
            <a:r>
              <a:rPr lang="en-GB" b="1">
                <a:latin typeface="+mn-lt"/>
              </a:rPr>
              <a:t>Services</a:t>
            </a:r>
          </a:p>
        </p:txBody>
      </p:sp>
      <p:sp>
        <p:nvSpPr>
          <p:cNvPr id="13" name="Rectangle 11"/>
          <p:cNvSpPr>
            <a:spLocks noChangeArrowheads="1"/>
          </p:cNvSpPr>
          <p:nvPr/>
        </p:nvSpPr>
        <p:spPr bwMode="auto">
          <a:xfrm>
            <a:off x="458788" y="3603625"/>
            <a:ext cx="8334375" cy="503238"/>
          </a:xfrm>
          <a:prstGeom prst="rect">
            <a:avLst/>
          </a:prstGeom>
          <a:solidFill>
            <a:srgbClr val="99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mn-lt"/>
              </a:rPr>
              <a:t>Hardware Abstraction Layer (HAL)</a:t>
            </a:r>
          </a:p>
        </p:txBody>
      </p:sp>
      <p:sp>
        <p:nvSpPr>
          <p:cNvPr id="14" name="Rectangle 12"/>
          <p:cNvSpPr>
            <a:spLocks noChangeArrowheads="1"/>
          </p:cNvSpPr>
          <p:nvPr/>
        </p:nvSpPr>
        <p:spPr bwMode="auto">
          <a:xfrm>
            <a:off x="458788" y="2019300"/>
            <a:ext cx="8334375" cy="503238"/>
          </a:xfrm>
          <a:prstGeom prst="rect">
            <a:avLst/>
          </a:prstGeom>
          <a:solidFill>
            <a:srgbClr val="99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mn-lt"/>
              </a:rPr>
              <a:t>Middleware Service Platform</a:t>
            </a:r>
          </a:p>
        </p:txBody>
      </p:sp>
      <p:sp>
        <p:nvSpPr>
          <p:cNvPr id="15"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359255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a:xfrm>
            <a:off x="251520" y="-99392"/>
            <a:ext cx="7558088" cy="863600"/>
          </a:xfrm>
        </p:spPr>
        <p:txBody>
          <a:bodyPr/>
          <a:lstStyle/>
          <a:p>
            <a:r>
              <a:rPr lang="en-US" altLang="de-DE" dirty="0" smtClean="0"/>
              <a:t>SCA: SDR Reconfigurability/Portability</a:t>
            </a:r>
            <a:endParaRPr lang="en-US" altLang="de-DE" dirty="0"/>
          </a:p>
        </p:txBody>
      </p:sp>
      <p:sp>
        <p:nvSpPr>
          <p:cNvPr id="806915" name="Text Box 3"/>
          <p:cNvSpPr txBox="1">
            <a:spLocks noChangeArrowheads="1"/>
          </p:cNvSpPr>
          <p:nvPr/>
        </p:nvSpPr>
        <p:spPr bwMode="auto">
          <a:xfrm>
            <a:off x="19879" y="1196752"/>
            <a:ext cx="8501063" cy="503872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2"/>
                  </a:outerShdw>
                </a:effectLst>
              </a14:hiddenEffects>
            </a:ext>
          </a:extLst>
        </p:spPr>
        <p:txBody>
          <a:bodyPr lIns="90000" tIns="46800" rIns="90000" bIns="46800"/>
          <a:lstStyle>
            <a:lvl1pPr marL="457200" indent="-266700">
              <a:defRPr>
                <a:solidFill>
                  <a:schemeClr val="tx1"/>
                </a:solidFill>
                <a:latin typeface="Arial" pitchFamily="34" charset="0"/>
              </a:defRPr>
            </a:lvl1pPr>
            <a:lvl2pPr marL="1104900" indent="-457200">
              <a:defRPr>
                <a:solidFill>
                  <a:schemeClr val="tx1"/>
                </a:solidFill>
                <a:latin typeface="Arial" pitchFamily="34" charset="0"/>
              </a:defRPr>
            </a:lvl2pPr>
            <a:lvl3pPr marL="1752600" indent="-457200">
              <a:defRPr>
                <a:solidFill>
                  <a:schemeClr val="tx1"/>
                </a:solidFill>
                <a:latin typeface="Arial" pitchFamily="34" charset="0"/>
              </a:defRPr>
            </a:lvl3pPr>
            <a:lvl4pPr marL="2400300" indent="-457200">
              <a:defRPr>
                <a:solidFill>
                  <a:schemeClr val="tx1"/>
                </a:solidFill>
                <a:latin typeface="Arial" pitchFamily="34" charset="0"/>
              </a:defRPr>
            </a:lvl4pPr>
            <a:lvl5pPr marL="3048000" indent="-457200">
              <a:defRPr>
                <a:solidFill>
                  <a:schemeClr val="tx1"/>
                </a:solidFill>
                <a:latin typeface="Arial" pitchFamily="34" charset="0"/>
              </a:defRPr>
            </a:lvl5pPr>
            <a:lvl6pPr marL="3505200" indent="-457200" fontAlgn="base">
              <a:spcBef>
                <a:spcPct val="0"/>
              </a:spcBef>
              <a:spcAft>
                <a:spcPct val="0"/>
              </a:spcAft>
              <a:defRPr>
                <a:solidFill>
                  <a:schemeClr val="tx1"/>
                </a:solidFill>
                <a:latin typeface="Arial" pitchFamily="34" charset="0"/>
              </a:defRPr>
            </a:lvl6pPr>
            <a:lvl7pPr marL="3962400" indent="-457200" fontAlgn="base">
              <a:spcBef>
                <a:spcPct val="0"/>
              </a:spcBef>
              <a:spcAft>
                <a:spcPct val="0"/>
              </a:spcAft>
              <a:defRPr>
                <a:solidFill>
                  <a:schemeClr val="tx1"/>
                </a:solidFill>
                <a:latin typeface="Arial" pitchFamily="34" charset="0"/>
              </a:defRPr>
            </a:lvl7pPr>
            <a:lvl8pPr marL="4419600" indent="-457200" fontAlgn="base">
              <a:spcBef>
                <a:spcPct val="0"/>
              </a:spcBef>
              <a:spcAft>
                <a:spcPct val="0"/>
              </a:spcAft>
              <a:defRPr>
                <a:solidFill>
                  <a:schemeClr val="tx1"/>
                </a:solidFill>
                <a:latin typeface="Arial" pitchFamily="34" charset="0"/>
              </a:defRPr>
            </a:lvl8pPr>
            <a:lvl9pPr marL="4876800" indent="-457200" fontAlgn="base">
              <a:spcBef>
                <a:spcPct val="0"/>
              </a:spcBef>
              <a:spcAft>
                <a:spcPct val="0"/>
              </a:spcAft>
              <a:defRPr>
                <a:solidFill>
                  <a:schemeClr val="tx1"/>
                </a:solidFill>
                <a:latin typeface="Arial" pitchFamily="34" charset="0"/>
              </a:defRPr>
            </a:lvl9pPr>
          </a:lstStyle>
          <a:p>
            <a:endParaRPr lang="en-US" altLang="de-DE" sz="2000" b="1">
              <a:latin typeface="Arial Narrow" pitchFamily="34" charset="0"/>
            </a:endParaRPr>
          </a:p>
        </p:txBody>
      </p:sp>
      <p:grpSp>
        <p:nvGrpSpPr>
          <p:cNvPr id="806916" name="Group 4"/>
          <p:cNvGrpSpPr>
            <a:grpSpLocks/>
          </p:cNvGrpSpPr>
          <p:nvPr/>
        </p:nvGrpSpPr>
        <p:grpSpPr bwMode="auto">
          <a:xfrm>
            <a:off x="396875" y="1465263"/>
            <a:ext cx="4010025" cy="4446587"/>
            <a:chOff x="250" y="923"/>
            <a:chExt cx="2526" cy="2801"/>
          </a:xfrm>
        </p:grpSpPr>
        <p:sp>
          <p:nvSpPr>
            <p:cNvPr id="806917" name="Rectangle 5"/>
            <p:cNvSpPr>
              <a:spLocks noChangeArrowheads="1"/>
            </p:cNvSpPr>
            <p:nvPr/>
          </p:nvSpPr>
          <p:spPr bwMode="auto">
            <a:xfrm>
              <a:off x="738" y="2941"/>
              <a:ext cx="1360" cy="29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pPr algn="ctr"/>
              <a:r>
                <a:rPr lang="de-DE" altLang="de-DE" b="1" dirty="0" err="1">
                  <a:solidFill>
                    <a:schemeClr val="bg1"/>
                  </a:solidFill>
                  <a:latin typeface="Arial Narrow" pitchFamily="34" charset="0"/>
                </a:rPr>
                <a:t>platform</a:t>
              </a:r>
              <a:endParaRPr lang="de-DE" altLang="de-DE" b="1" dirty="0">
                <a:solidFill>
                  <a:schemeClr val="bg1"/>
                </a:solidFill>
                <a:latin typeface="Arial Narrow" pitchFamily="34" charset="0"/>
              </a:endParaRPr>
            </a:p>
          </p:txBody>
        </p:sp>
        <p:sp>
          <p:nvSpPr>
            <p:cNvPr id="806918" name="Rectangle 6"/>
            <p:cNvSpPr>
              <a:spLocks noChangeArrowheads="1"/>
            </p:cNvSpPr>
            <p:nvPr/>
          </p:nvSpPr>
          <p:spPr bwMode="auto">
            <a:xfrm>
              <a:off x="742" y="2653"/>
              <a:ext cx="1360" cy="295"/>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pPr algn="ctr"/>
              <a:r>
                <a:rPr lang="de-DE" altLang="de-DE" b="1" dirty="0" err="1">
                  <a:latin typeface="Arial Narrow" pitchFamily="34" charset="0"/>
                </a:rPr>
                <a:t>abstraction</a:t>
              </a:r>
              <a:r>
                <a:rPr lang="de-DE" altLang="de-DE" b="1" dirty="0">
                  <a:latin typeface="Arial Narrow" pitchFamily="34" charset="0"/>
                </a:rPr>
                <a:t> </a:t>
              </a:r>
              <a:r>
                <a:rPr lang="de-DE" altLang="de-DE" b="1" dirty="0" err="1">
                  <a:latin typeface="Arial Narrow" pitchFamily="34" charset="0"/>
                </a:rPr>
                <a:t>layer</a:t>
              </a:r>
              <a:r>
                <a:rPr lang="de-DE" altLang="de-DE" b="1" dirty="0">
                  <a:latin typeface="Arial Narrow" pitchFamily="34" charset="0"/>
                </a:rPr>
                <a:t> API</a:t>
              </a:r>
            </a:p>
          </p:txBody>
        </p:sp>
        <p:sp>
          <p:nvSpPr>
            <p:cNvPr id="806919" name="AutoShape 7"/>
            <p:cNvSpPr>
              <a:spLocks noChangeArrowheads="1"/>
            </p:cNvSpPr>
            <p:nvPr/>
          </p:nvSpPr>
          <p:spPr bwMode="auto">
            <a:xfrm>
              <a:off x="250" y="2381"/>
              <a:ext cx="1134" cy="272"/>
            </a:xfrm>
            <a:prstGeom prst="parallelogram">
              <a:avLst>
                <a:gd name="adj" fmla="val 104228"/>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pPr algn="ctr"/>
              <a:r>
                <a:rPr lang="de-DE" altLang="de-DE" b="1" dirty="0" err="1" smtClean="0">
                  <a:latin typeface="Arial Narrow" pitchFamily="34" charset="0"/>
                </a:rPr>
                <a:t>standard</a:t>
              </a:r>
              <a:r>
                <a:rPr lang="de-DE" altLang="de-DE" b="1" dirty="0" smtClean="0">
                  <a:latin typeface="Arial Narrow" pitchFamily="34" charset="0"/>
                </a:rPr>
                <a:t> </a:t>
              </a:r>
              <a:r>
                <a:rPr lang="de-DE" altLang="de-DE" b="1" dirty="0">
                  <a:latin typeface="Arial Narrow" pitchFamily="34" charset="0"/>
                </a:rPr>
                <a:t>1</a:t>
              </a:r>
            </a:p>
          </p:txBody>
        </p:sp>
        <p:sp>
          <p:nvSpPr>
            <p:cNvPr id="806920" name="AutoShape 8"/>
            <p:cNvSpPr>
              <a:spLocks noChangeArrowheads="1"/>
            </p:cNvSpPr>
            <p:nvPr/>
          </p:nvSpPr>
          <p:spPr bwMode="auto">
            <a:xfrm>
              <a:off x="1642" y="2381"/>
              <a:ext cx="1134" cy="272"/>
            </a:xfrm>
            <a:prstGeom prst="parallelogram">
              <a:avLst>
                <a:gd name="adj" fmla="val 104228"/>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pPr algn="ctr"/>
              <a:r>
                <a:rPr lang="de-DE" altLang="de-DE" b="1" dirty="0" err="1" smtClean="0">
                  <a:latin typeface="Arial Narrow" pitchFamily="34" charset="0"/>
                </a:rPr>
                <a:t>standard</a:t>
              </a:r>
              <a:r>
                <a:rPr lang="de-DE" altLang="de-DE" b="1" dirty="0" smtClean="0">
                  <a:latin typeface="Arial Narrow" pitchFamily="34" charset="0"/>
                </a:rPr>
                <a:t> </a:t>
              </a:r>
              <a:r>
                <a:rPr lang="de-DE" altLang="de-DE" b="1" dirty="0">
                  <a:latin typeface="Arial Narrow" pitchFamily="34" charset="0"/>
                </a:rPr>
                <a:t>2</a:t>
              </a:r>
            </a:p>
          </p:txBody>
        </p:sp>
        <p:sp>
          <p:nvSpPr>
            <p:cNvPr id="806921" name="Line 9"/>
            <p:cNvSpPr>
              <a:spLocks noChangeShapeType="1"/>
            </p:cNvSpPr>
            <p:nvPr/>
          </p:nvSpPr>
          <p:spPr bwMode="auto">
            <a:xfrm>
              <a:off x="1217" y="2515"/>
              <a:ext cx="582"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0161" dir="4293903" algn="ctr" rotWithShape="0">
                      <a:schemeClr val="bg2"/>
                    </a:outerShdw>
                  </a:effectLst>
                </a14:hiddenEffects>
              </a:ext>
            </a:extLst>
          </p:spPr>
          <p:txBody>
            <a:bodyPr lIns="90000" tIns="46800" rIns="90000" bIns="46800"/>
            <a:lstStyle/>
            <a:p>
              <a:endParaRPr lang="de-DE"/>
            </a:p>
          </p:txBody>
        </p:sp>
        <p:sp>
          <p:nvSpPr>
            <p:cNvPr id="806922" name="Text Box 10"/>
            <p:cNvSpPr txBox="1">
              <a:spLocks noChangeArrowheads="1"/>
            </p:cNvSpPr>
            <p:nvPr/>
          </p:nvSpPr>
          <p:spPr bwMode="auto">
            <a:xfrm>
              <a:off x="850" y="3474"/>
              <a:ext cx="1140" cy="2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spAutoFit/>
            </a:bodyPr>
            <a:lstStyle/>
            <a:p>
              <a:pPr algn="ctr"/>
              <a:r>
                <a:rPr lang="de-DE" altLang="de-DE" sz="2000" b="1" dirty="0">
                  <a:latin typeface="Arial Narrow" pitchFamily="34" charset="0"/>
                </a:rPr>
                <a:t>reconfigurability</a:t>
              </a:r>
            </a:p>
          </p:txBody>
        </p:sp>
        <p:sp>
          <p:nvSpPr>
            <p:cNvPr id="806923" name="Text Box 11"/>
            <p:cNvSpPr txBox="1">
              <a:spLocks noChangeArrowheads="1"/>
            </p:cNvSpPr>
            <p:nvPr/>
          </p:nvSpPr>
          <p:spPr bwMode="auto">
            <a:xfrm>
              <a:off x="430" y="923"/>
              <a:ext cx="1968" cy="64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spAutoFit/>
            </a:bodyPr>
            <a:lstStyle/>
            <a:p>
              <a:pPr algn="ctr"/>
              <a:r>
                <a:rPr lang="en-US" altLang="de-DE" sz="2000" dirty="0" smtClean="0">
                  <a:latin typeface="Arial Narrow" pitchFamily="34" charset="0"/>
                </a:rPr>
                <a:t>The same platform </a:t>
              </a:r>
            </a:p>
            <a:p>
              <a:pPr algn="ctr"/>
              <a:r>
                <a:rPr lang="en-US" altLang="de-DE" sz="2000" dirty="0" smtClean="0">
                  <a:latin typeface="Arial Narrow" pitchFamily="34" charset="0"/>
                </a:rPr>
                <a:t>can host multiple standards</a:t>
              </a:r>
            </a:p>
            <a:p>
              <a:pPr algn="ctr"/>
              <a:r>
                <a:rPr lang="en-US" altLang="de-DE" sz="2000" dirty="0" smtClean="0">
                  <a:latin typeface="Arial Narrow" pitchFamily="34" charset="0"/>
                </a:rPr>
                <a:t>with the </a:t>
              </a:r>
              <a:r>
                <a:rPr lang="en-US" altLang="de-DE" sz="2000" dirty="0" smtClean="0">
                  <a:solidFill>
                    <a:srgbClr val="FF0066"/>
                  </a:solidFill>
                  <a:latin typeface="Arial Narrow" pitchFamily="34" charset="0"/>
                </a:rPr>
                <a:t>same platform services</a:t>
              </a:r>
              <a:endParaRPr lang="en-US" altLang="de-DE" sz="2000" dirty="0">
                <a:solidFill>
                  <a:srgbClr val="FF0066"/>
                </a:solidFill>
                <a:latin typeface="Arial Narrow" pitchFamily="34" charset="0"/>
              </a:endParaRPr>
            </a:p>
          </p:txBody>
        </p:sp>
      </p:grpSp>
      <p:grpSp>
        <p:nvGrpSpPr>
          <p:cNvPr id="806924" name="Group 12"/>
          <p:cNvGrpSpPr>
            <a:grpSpLocks/>
          </p:cNvGrpSpPr>
          <p:nvPr/>
        </p:nvGrpSpPr>
        <p:grpSpPr bwMode="auto">
          <a:xfrm>
            <a:off x="4905375" y="1465263"/>
            <a:ext cx="3776663" cy="4446587"/>
            <a:chOff x="3090" y="923"/>
            <a:chExt cx="2379" cy="2801"/>
          </a:xfrm>
        </p:grpSpPr>
        <p:sp>
          <p:nvSpPr>
            <p:cNvPr id="806925" name="Rectangle 13"/>
            <p:cNvSpPr>
              <a:spLocks noChangeArrowheads="1"/>
            </p:cNvSpPr>
            <p:nvPr/>
          </p:nvSpPr>
          <p:spPr bwMode="auto">
            <a:xfrm>
              <a:off x="3090" y="2949"/>
              <a:ext cx="907" cy="29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pPr algn="ctr"/>
              <a:r>
                <a:rPr lang="de-DE" altLang="de-DE" b="1">
                  <a:solidFill>
                    <a:schemeClr val="bg1"/>
                  </a:solidFill>
                  <a:latin typeface="Arial Narrow" pitchFamily="34" charset="0"/>
                </a:rPr>
                <a:t>platform 1</a:t>
              </a:r>
            </a:p>
          </p:txBody>
        </p:sp>
        <p:sp>
          <p:nvSpPr>
            <p:cNvPr id="806926" name="Rectangle 14"/>
            <p:cNvSpPr>
              <a:spLocks noChangeArrowheads="1"/>
            </p:cNvSpPr>
            <p:nvPr/>
          </p:nvSpPr>
          <p:spPr bwMode="auto">
            <a:xfrm>
              <a:off x="3598" y="2661"/>
              <a:ext cx="1360" cy="295"/>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pPr algn="ctr"/>
              <a:r>
                <a:rPr lang="de-DE" altLang="de-DE" b="1">
                  <a:latin typeface="Arial Narrow" pitchFamily="34" charset="0"/>
                </a:rPr>
                <a:t>abstraction layer API</a:t>
              </a:r>
            </a:p>
          </p:txBody>
        </p:sp>
        <p:sp>
          <p:nvSpPr>
            <p:cNvPr id="806927" name="Rectangle 15"/>
            <p:cNvSpPr>
              <a:spLocks noChangeArrowheads="1"/>
            </p:cNvSpPr>
            <p:nvPr/>
          </p:nvSpPr>
          <p:spPr bwMode="auto">
            <a:xfrm>
              <a:off x="4562" y="2949"/>
              <a:ext cx="907" cy="29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pPr algn="ctr"/>
              <a:r>
                <a:rPr lang="de-DE" altLang="de-DE" b="1">
                  <a:solidFill>
                    <a:schemeClr val="bg1"/>
                  </a:solidFill>
                  <a:latin typeface="Arial Narrow" pitchFamily="34" charset="0"/>
                </a:rPr>
                <a:t>platform 2</a:t>
              </a:r>
            </a:p>
          </p:txBody>
        </p:sp>
        <p:sp>
          <p:nvSpPr>
            <p:cNvPr id="806928" name="Freeform 16"/>
            <p:cNvSpPr>
              <a:spLocks/>
            </p:cNvSpPr>
            <p:nvPr/>
          </p:nvSpPr>
          <p:spPr bwMode="auto">
            <a:xfrm>
              <a:off x="3600" y="2385"/>
              <a:ext cx="1631" cy="276"/>
            </a:xfrm>
            <a:custGeom>
              <a:avLst/>
              <a:gdLst>
                <a:gd name="T0" fmla="*/ 1631 w 1631"/>
                <a:gd name="T1" fmla="*/ 0 h 276"/>
                <a:gd name="T2" fmla="*/ 268 w 1631"/>
                <a:gd name="T3" fmla="*/ 0 h 276"/>
                <a:gd name="T4" fmla="*/ 0 w 1631"/>
                <a:gd name="T5" fmla="*/ 276 h 276"/>
                <a:gd name="T6" fmla="*/ 1355 w 1631"/>
                <a:gd name="T7" fmla="*/ 276 h 276"/>
                <a:gd name="T8" fmla="*/ 1631 w 1631"/>
                <a:gd name="T9" fmla="*/ 0 h 276"/>
              </a:gdLst>
              <a:ahLst/>
              <a:cxnLst>
                <a:cxn ang="0">
                  <a:pos x="T0" y="T1"/>
                </a:cxn>
                <a:cxn ang="0">
                  <a:pos x="T2" y="T3"/>
                </a:cxn>
                <a:cxn ang="0">
                  <a:pos x="T4" y="T5"/>
                </a:cxn>
                <a:cxn ang="0">
                  <a:pos x="T6" y="T7"/>
                </a:cxn>
                <a:cxn ang="0">
                  <a:pos x="T8" y="T9"/>
                </a:cxn>
              </a:cxnLst>
              <a:rect l="0" t="0" r="r" b="b"/>
              <a:pathLst>
                <a:path w="1631" h="276">
                  <a:moveTo>
                    <a:pt x="1631" y="0"/>
                  </a:moveTo>
                  <a:lnTo>
                    <a:pt x="268" y="0"/>
                  </a:lnTo>
                  <a:lnTo>
                    <a:pt x="0" y="276"/>
                  </a:lnTo>
                  <a:lnTo>
                    <a:pt x="1355" y="276"/>
                  </a:lnTo>
                  <a:lnTo>
                    <a:pt x="1631" y="0"/>
                  </a:lnTo>
                  <a:close/>
                </a:path>
              </a:pathLst>
            </a:custGeom>
            <a:solidFill>
              <a:srgbClr val="FFFF99"/>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lIns="90000" tIns="46800" rIns="90000" bIns="46800"/>
            <a:lstStyle/>
            <a:p>
              <a:endParaRPr lang="de-DE"/>
            </a:p>
          </p:txBody>
        </p:sp>
        <p:sp>
          <p:nvSpPr>
            <p:cNvPr id="806929" name="Text Box 17"/>
            <p:cNvSpPr txBox="1">
              <a:spLocks noChangeArrowheads="1"/>
            </p:cNvSpPr>
            <p:nvPr/>
          </p:nvSpPr>
          <p:spPr bwMode="auto">
            <a:xfrm>
              <a:off x="4087" y="2417"/>
              <a:ext cx="618" cy="23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spAutoFit/>
            </a:bodyPr>
            <a:lstStyle/>
            <a:p>
              <a:pPr algn="ctr"/>
              <a:r>
                <a:rPr lang="de-DE" altLang="de-DE" b="1" dirty="0" err="1" smtClean="0">
                  <a:latin typeface="Arial Narrow" pitchFamily="34" charset="0"/>
                </a:rPr>
                <a:t>standard</a:t>
              </a:r>
              <a:endParaRPr lang="de-DE" altLang="de-DE" b="1" dirty="0">
                <a:latin typeface="Arial Narrow" pitchFamily="34" charset="0"/>
              </a:endParaRPr>
            </a:p>
          </p:txBody>
        </p:sp>
        <p:sp>
          <p:nvSpPr>
            <p:cNvPr id="806930" name="Line 18"/>
            <p:cNvSpPr>
              <a:spLocks noChangeShapeType="1"/>
            </p:cNvSpPr>
            <p:nvPr/>
          </p:nvSpPr>
          <p:spPr bwMode="auto">
            <a:xfrm>
              <a:off x="3993" y="3099"/>
              <a:ext cx="582"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0161" dir="4293903" algn="ctr" rotWithShape="0">
                      <a:schemeClr val="bg2"/>
                    </a:outerShdw>
                  </a:effectLst>
                </a14:hiddenEffects>
              </a:ext>
            </a:extLst>
          </p:spPr>
          <p:txBody>
            <a:bodyPr lIns="90000" tIns="46800" rIns="90000" bIns="46800"/>
            <a:lstStyle/>
            <a:p>
              <a:endParaRPr lang="de-DE"/>
            </a:p>
          </p:txBody>
        </p:sp>
        <p:sp>
          <p:nvSpPr>
            <p:cNvPr id="806931" name="Text Box 19"/>
            <p:cNvSpPr txBox="1">
              <a:spLocks noChangeArrowheads="1"/>
            </p:cNvSpPr>
            <p:nvPr/>
          </p:nvSpPr>
          <p:spPr bwMode="auto">
            <a:xfrm>
              <a:off x="3911" y="3474"/>
              <a:ext cx="747" cy="2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spAutoFit/>
            </a:bodyPr>
            <a:lstStyle/>
            <a:p>
              <a:pPr algn="ctr"/>
              <a:r>
                <a:rPr lang="de-DE" altLang="de-DE" sz="2000" b="1">
                  <a:latin typeface="Arial Narrow" pitchFamily="34" charset="0"/>
                </a:rPr>
                <a:t>portability</a:t>
              </a:r>
            </a:p>
          </p:txBody>
        </p:sp>
        <p:sp>
          <p:nvSpPr>
            <p:cNvPr id="806932" name="Text Box 20"/>
            <p:cNvSpPr txBox="1">
              <a:spLocks noChangeArrowheads="1"/>
            </p:cNvSpPr>
            <p:nvPr/>
          </p:nvSpPr>
          <p:spPr bwMode="auto">
            <a:xfrm>
              <a:off x="3477" y="923"/>
              <a:ext cx="1748" cy="83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spAutoFit/>
            </a:bodyPr>
            <a:lstStyle/>
            <a:p>
              <a:pPr algn="ctr"/>
              <a:r>
                <a:rPr lang="en-US" altLang="de-DE" sz="2000" dirty="0" smtClean="0">
                  <a:latin typeface="Arial Narrow" pitchFamily="34" charset="0"/>
                </a:rPr>
                <a:t>The same standard </a:t>
              </a:r>
            </a:p>
            <a:p>
              <a:pPr algn="ctr"/>
              <a:r>
                <a:rPr lang="en-US" altLang="de-DE" sz="2000" dirty="0" smtClean="0">
                  <a:latin typeface="Arial Narrow" pitchFamily="34" charset="0"/>
                </a:rPr>
                <a:t>can be implemented</a:t>
              </a:r>
            </a:p>
            <a:p>
              <a:pPr algn="ctr"/>
              <a:r>
                <a:rPr lang="en-US" altLang="de-DE" sz="2000" dirty="0" smtClean="0">
                  <a:latin typeface="Arial Narrow" pitchFamily="34" charset="0"/>
                </a:rPr>
                <a:t>on multiple platforms with </a:t>
              </a:r>
            </a:p>
            <a:p>
              <a:pPr algn="ctr"/>
              <a:r>
                <a:rPr lang="en-US" altLang="de-DE" sz="2000" dirty="0" smtClean="0">
                  <a:latin typeface="Arial Narrow" pitchFamily="34" charset="0"/>
                </a:rPr>
                <a:t>the </a:t>
              </a:r>
              <a:r>
                <a:rPr lang="en-US" altLang="de-DE" sz="2000" dirty="0" smtClean="0">
                  <a:solidFill>
                    <a:srgbClr val="FF0066"/>
                  </a:solidFill>
                  <a:latin typeface="Arial Narrow" pitchFamily="34" charset="0"/>
                </a:rPr>
                <a:t>same standard software</a:t>
              </a:r>
              <a:endParaRPr lang="en-US" altLang="de-DE" sz="2000" dirty="0">
                <a:solidFill>
                  <a:srgbClr val="FF0066"/>
                </a:solidFill>
                <a:latin typeface="Arial Narrow" pitchFamily="34" charset="0"/>
              </a:endParaRPr>
            </a:p>
          </p:txBody>
        </p:sp>
      </p:grpSp>
      <p:sp>
        <p:nvSpPr>
          <p:cNvPr id="22" name="Foliennummernplatzhalter 2"/>
          <p:cNvSpPr txBox="1">
            <a:spLocks noGrp="1"/>
          </p:cNvSpPr>
          <p:nvPr>
            <p:ph type="sldNum"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3241625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6916"/>
                                        </p:tgtEl>
                                        <p:attrNameLst>
                                          <p:attrName>style.visibility</p:attrName>
                                        </p:attrNameLst>
                                      </p:cBhvr>
                                      <p:to>
                                        <p:strVal val="visible"/>
                                      </p:to>
                                    </p:set>
                                    <p:anim calcmode="lin" valueType="num">
                                      <p:cBhvr additive="base">
                                        <p:cTn id="7" dur="500" fill="hold"/>
                                        <p:tgtEl>
                                          <p:spTgt spid="806916"/>
                                        </p:tgtEl>
                                        <p:attrNameLst>
                                          <p:attrName>ppt_x</p:attrName>
                                        </p:attrNameLst>
                                      </p:cBhvr>
                                      <p:tavLst>
                                        <p:tav tm="0">
                                          <p:val>
                                            <p:strVal val="#ppt_x"/>
                                          </p:val>
                                        </p:tav>
                                        <p:tav tm="100000">
                                          <p:val>
                                            <p:strVal val="#ppt_x"/>
                                          </p:val>
                                        </p:tav>
                                      </p:tavLst>
                                    </p:anim>
                                    <p:anim calcmode="lin" valueType="num">
                                      <p:cBhvr additive="base">
                                        <p:cTn id="8" dur="500" fill="hold"/>
                                        <p:tgtEl>
                                          <p:spTgt spid="8069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6924"/>
                                        </p:tgtEl>
                                        <p:attrNameLst>
                                          <p:attrName>style.visibility</p:attrName>
                                        </p:attrNameLst>
                                      </p:cBhvr>
                                      <p:to>
                                        <p:strVal val="visible"/>
                                      </p:to>
                                    </p:set>
                                    <p:anim calcmode="lin" valueType="num">
                                      <p:cBhvr additive="base">
                                        <p:cTn id="13" dur="500" fill="hold"/>
                                        <p:tgtEl>
                                          <p:spTgt spid="806924"/>
                                        </p:tgtEl>
                                        <p:attrNameLst>
                                          <p:attrName>ppt_x</p:attrName>
                                        </p:attrNameLst>
                                      </p:cBhvr>
                                      <p:tavLst>
                                        <p:tav tm="0">
                                          <p:val>
                                            <p:strVal val="#ppt_x"/>
                                          </p:val>
                                        </p:tav>
                                        <p:tav tm="100000">
                                          <p:val>
                                            <p:strVal val="#ppt_x"/>
                                          </p:val>
                                        </p:tav>
                                      </p:tavLst>
                                    </p:anim>
                                    <p:anim calcmode="lin" valueType="num">
                                      <p:cBhvr additive="base">
                                        <p:cTn id="14" dur="500" fill="hold"/>
                                        <p:tgtEl>
                                          <p:spTgt spid="806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Overview</a:t>
            </a:r>
            <a:endParaRPr lang="de-DE" dirty="0"/>
          </a:p>
        </p:txBody>
      </p:sp>
      <p:sp>
        <p:nvSpPr>
          <p:cNvPr id="3" name="Fußzeilenplatzhalter 2"/>
          <p:cNvSpPr>
            <a:spLocks noGrp="1"/>
          </p:cNvSpPr>
          <p:nvPr>
            <p:ph type="ftr" sz="quarter" idx="10"/>
          </p:nvPr>
        </p:nvSpPr>
        <p:spPr/>
        <p:txBody>
          <a:bodyPr/>
          <a:lstStyle/>
          <a:p>
            <a:pPr>
              <a:defRPr/>
            </a:pPr>
            <a:r>
              <a:rPr lang="en-US" dirty="0" smtClean="0"/>
              <a:t>Univ.-Prof. Dr.rer.nat. Friedrich Jondral</a:t>
            </a:r>
            <a:endParaRPr lang="en-US" dirty="0"/>
          </a:p>
        </p:txBody>
      </p:sp>
      <p:sp>
        <p:nvSpPr>
          <p:cNvPr id="4" name="Textfeld 3"/>
          <p:cNvSpPr txBox="1"/>
          <p:nvPr/>
        </p:nvSpPr>
        <p:spPr>
          <a:xfrm>
            <a:off x="5436096" y="1916832"/>
            <a:ext cx="3600400" cy="2862322"/>
          </a:xfrm>
          <a:prstGeom prst="rect">
            <a:avLst/>
          </a:prstGeom>
          <a:noFill/>
        </p:spPr>
        <p:txBody>
          <a:bodyPr wrap="square" rtlCol="0">
            <a:spAutoFit/>
          </a:bodyPr>
          <a:lstStyle/>
          <a:p>
            <a:r>
              <a:rPr lang="en-US" b="1" dirty="0" smtClean="0"/>
              <a:t>Software Defined Radio (SDR)</a:t>
            </a:r>
          </a:p>
          <a:p>
            <a:pPr marL="285750" indent="-285750">
              <a:buFont typeface="Arial" panose="020B0604020202020204" pitchFamily="34" charset="0"/>
              <a:buChar char="•"/>
            </a:pPr>
            <a:r>
              <a:rPr lang="en-US" sz="1600" dirty="0" smtClean="0"/>
              <a:t>SDR Technologies</a:t>
            </a:r>
          </a:p>
          <a:p>
            <a:pPr marL="285750" indent="-285750">
              <a:buFont typeface="Arial" panose="020B0604020202020204" pitchFamily="34" charset="0"/>
              <a:buChar char="•"/>
            </a:pPr>
            <a:r>
              <a:rPr lang="en-US" sz="1600" dirty="0" smtClean="0"/>
              <a:t>SDR Types</a:t>
            </a:r>
          </a:p>
          <a:p>
            <a:pPr marL="285750" indent="-285750">
              <a:buFont typeface="Arial" panose="020B0604020202020204" pitchFamily="34" charset="0"/>
              <a:buChar char="•"/>
            </a:pPr>
            <a:r>
              <a:rPr lang="en-US" sz="1600" dirty="0" smtClean="0"/>
              <a:t>Architectures for Reconfigurability, Portability and Interoperability</a:t>
            </a:r>
          </a:p>
          <a:p>
            <a:pPr marL="285750" indent="-285750">
              <a:buFont typeface="Arial" panose="020B0604020202020204" pitchFamily="34" charset="0"/>
              <a:buChar char="•"/>
            </a:pPr>
            <a:endParaRPr lang="en-US" sz="1600" dirty="0"/>
          </a:p>
          <a:p>
            <a:r>
              <a:rPr lang="en-US" b="1" dirty="0" smtClean="0"/>
              <a:t>Cognitive Radio (CR)</a:t>
            </a:r>
          </a:p>
          <a:p>
            <a:pPr marL="285750" indent="-285750">
              <a:buFont typeface="Arial" panose="020B0604020202020204" pitchFamily="34" charset="0"/>
              <a:buChar char="•"/>
            </a:pPr>
            <a:r>
              <a:rPr lang="en-US" sz="1600" dirty="0" smtClean="0"/>
              <a:t>CR Vision</a:t>
            </a:r>
            <a:endParaRPr lang="en-US" sz="1600" dirty="0"/>
          </a:p>
          <a:p>
            <a:pPr marL="285750" indent="-285750">
              <a:buFont typeface="Arial" panose="020B0604020202020204" pitchFamily="34" charset="0"/>
              <a:buChar char="•"/>
            </a:pPr>
            <a:r>
              <a:rPr lang="en-US" sz="1600" dirty="0" smtClean="0"/>
              <a:t>CR Reality</a:t>
            </a:r>
          </a:p>
          <a:p>
            <a:pPr marL="285750" indent="-285750">
              <a:buFont typeface="Arial" panose="020B0604020202020204" pitchFamily="34" charset="0"/>
              <a:buChar char="•"/>
            </a:pPr>
            <a:r>
              <a:rPr lang="en-US" sz="1600" dirty="0" smtClean="0"/>
              <a:t>Dynamic Spectrum Access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733491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body" idx="4294967295"/>
          </p:nvPr>
        </p:nvSpPr>
        <p:spPr>
          <a:xfrm>
            <a:off x="611188" y="981075"/>
            <a:ext cx="7989887" cy="5145088"/>
          </a:xfrm>
        </p:spPr>
        <p:txBody>
          <a:bodyPr tIns="72000"/>
          <a:lstStyle/>
          <a:p>
            <a:pPr marL="0" indent="0">
              <a:spcBef>
                <a:spcPct val="50000"/>
              </a:spcBef>
              <a:buFont typeface="Wingdings" pitchFamily="2" charset="2"/>
              <a:buNone/>
            </a:pPr>
            <a:endParaRPr lang="en-US" b="1" smtClean="0">
              <a:solidFill>
                <a:srgbClr val="FF3300"/>
              </a:solidFill>
            </a:endParaRPr>
          </a:p>
          <a:p>
            <a:pPr marL="0" indent="0">
              <a:spcBef>
                <a:spcPct val="50000"/>
              </a:spcBef>
              <a:buFont typeface="Wingdings" pitchFamily="2" charset="2"/>
              <a:buNone/>
            </a:pPr>
            <a:endParaRPr lang="en-US" b="1" smtClean="0"/>
          </a:p>
        </p:txBody>
      </p:sp>
      <p:sp>
        <p:nvSpPr>
          <p:cNvPr id="18434" name="Rectangle 4"/>
          <p:cNvSpPr>
            <a:spLocks noChangeArrowheads="1"/>
          </p:cNvSpPr>
          <p:nvPr/>
        </p:nvSpPr>
        <p:spPr bwMode="auto">
          <a:xfrm>
            <a:off x="755650" y="1293813"/>
            <a:ext cx="7673975" cy="3665537"/>
          </a:xfrm>
          <a:prstGeom prst="rect">
            <a:avLst/>
          </a:prstGeom>
          <a:solidFill>
            <a:schemeClr val="bg1"/>
          </a:solidFill>
          <a:ln w="9525">
            <a:noFill/>
            <a:miter lim="800000"/>
            <a:headEnd/>
            <a:tailEnd/>
          </a:ln>
        </p:spPr>
        <p:txBody>
          <a:bodyPr wrap="none" lIns="90000" tIns="46800" rIns="90000" bIns="46800" anchor="ctr"/>
          <a:lstStyle/>
          <a:p>
            <a:pPr algn="ctr"/>
            <a:endParaRPr lang="en-US" sz="1600" b="1">
              <a:latin typeface="Arial Narrow" pitchFamily="34" charset="0"/>
            </a:endParaRPr>
          </a:p>
        </p:txBody>
      </p:sp>
      <p:sp>
        <p:nvSpPr>
          <p:cNvPr id="18435" name="Oval 5"/>
          <p:cNvSpPr>
            <a:spLocks noChangeArrowheads="1"/>
          </p:cNvSpPr>
          <p:nvPr/>
        </p:nvSpPr>
        <p:spPr bwMode="auto">
          <a:xfrm>
            <a:off x="6118225" y="4024313"/>
            <a:ext cx="935038" cy="287337"/>
          </a:xfrm>
          <a:prstGeom prst="ellipse">
            <a:avLst/>
          </a:prstGeom>
          <a:solidFill>
            <a:srgbClr val="FFFF99"/>
          </a:solidFill>
          <a:ln w="9525">
            <a:noFill/>
            <a:round/>
            <a:headEnd/>
            <a:tailEnd/>
          </a:ln>
        </p:spPr>
        <p:txBody>
          <a:bodyPr wrap="none" lIns="90000" tIns="46800" rIns="90000" bIns="46800" anchor="ctr"/>
          <a:lstStyle/>
          <a:p>
            <a:endParaRPr lang="de-DE"/>
          </a:p>
        </p:txBody>
      </p:sp>
      <p:sp>
        <p:nvSpPr>
          <p:cNvPr id="18436" name="Oval 6"/>
          <p:cNvSpPr>
            <a:spLocks noChangeArrowheads="1"/>
          </p:cNvSpPr>
          <p:nvPr/>
        </p:nvSpPr>
        <p:spPr bwMode="auto">
          <a:xfrm>
            <a:off x="6254750" y="2719388"/>
            <a:ext cx="720725" cy="287337"/>
          </a:xfrm>
          <a:prstGeom prst="ellipse">
            <a:avLst/>
          </a:prstGeom>
          <a:solidFill>
            <a:srgbClr val="FFFF99"/>
          </a:solidFill>
          <a:ln w="9525">
            <a:noFill/>
            <a:round/>
            <a:headEnd/>
            <a:tailEnd/>
          </a:ln>
        </p:spPr>
        <p:txBody>
          <a:bodyPr wrap="none" lIns="90000" tIns="46800" rIns="90000" bIns="46800" anchor="ctr"/>
          <a:lstStyle/>
          <a:p>
            <a:endParaRPr lang="de-DE"/>
          </a:p>
        </p:txBody>
      </p:sp>
      <p:sp>
        <p:nvSpPr>
          <p:cNvPr id="18437" name="Oval 7"/>
          <p:cNvSpPr>
            <a:spLocks noChangeArrowheads="1"/>
          </p:cNvSpPr>
          <p:nvPr/>
        </p:nvSpPr>
        <p:spPr bwMode="auto">
          <a:xfrm>
            <a:off x="1385888" y="2700338"/>
            <a:ext cx="935037" cy="287337"/>
          </a:xfrm>
          <a:prstGeom prst="ellipse">
            <a:avLst/>
          </a:prstGeom>
          <a:solidFill>
            <a:srgbClr val="FFFF99"/>
          </a:solidFill>
          <a:ln w="9525">
            <a:noFill/>
            <a:round/>
            <a:headEnd/>
            <a:tailEnd/>
          </a:ln>
        </p:spPr>
        <p:txBody>
          <a:bodyPr wrap="none" lIns="90000" tIns="46800" rIns="90000" bIns="46800" anchor="ctr"/>
          <a:lstStyle/>
          <a:p>
            <a:endParaRPr lang="de-DE"/>
          </a:p>
        </p:txBody>
      </p:sp>
      <p:sp>
        <p:nvSpPr>
          <p:cNvPr id="18438" name="Oval 8"/>
          <p:cNvSpPr>
            <a:spLocks noChangeArrowheads="1"/>
          </p:cNvSpPr>
          <p:nvPr/>
        </p:nvSpPr>
        <p:spPr bwMode="auto">
          <a:xfrm>
            <a:off x="4070350" y="5086350"/>
            <a:ext cx="720725" cy="287338"/>
          </a:xfrm>
          <a:prstGeom prst="ellipse">
            <a:avLst/>
          </a:prstGeom>
          <a:solidFill>
            <a:srgbClr val="FFFF99"/>
          </a:solidFill>
          <a:ln w="9525">
            <a:noFill/>
            <a:round/>
            <a:headEnd/>
            <a:tailEnd/>
          </a:ln>
        </p:spPr>
        <p:txBody>
          <a:bodyPr wrap="none" lIns="90000" tIns="46800" rIns="90000" bIns="46800" anchor="ctr"/>
          <a:lstStyle/>
          <a:p>
            <a:endParaRPr lang="de-DE"/>
          </a:p>
        </p:txBody>
      </p:sp>
      <p:sp>
        <p:nvSpPr>
          <p:cNvPr id="18439" name="Oval 9"/>
          <p:cNvSpPr>
            <a:spLocks noChangeArrowheads="1"/>
          </p:cNvSpPr>
          <p:nvPr/>
        </p:nvSpPr>
        <p:spPr bwMode="auto">
          <a:xfrm>
            <a:off x="3489325" y="2728913"/>
            <a:ext cx="720725" cy="287337"/>
          </a:xfrm>
          <a:prstGeom prst="ellipse">
            <a:avLst/>
          </a:prstGeom>
          <a:solidFill>
            <a:srgbClr val="FFFF99"/>
          </a:solidFill>
          <a:ln w="9525">
            <a:noFill/>
            <a:round/>
            <a:headEnd/>
            <a:tailEnd/>
          </a:ln>
        </p:spPr>
        <p:txBody>
          <a:bodyPr wrap="none" lIns="90000" tIns="46800" rIns="90000" bIns="46800" anchor="ctr"/>
          <a:lstStyle/>
          <a:p>
            <a:endParaRPr lang="de-DE"/>
          </a:p>
        </p:txBody>
      </p:sp>
      <p:sp>
        <p:nvSpPr>
          <p:cNvPr id="18440" name="Oval 10"/>
          <p:cNvSpPr>
            <a:spLocks noChangeArrowheads="1"/>
          </p:cNvSpPr>
          <p:nvPr/>
        </p:nvSpPr>
        <p:spPr bwMode="auto">
          <a:xfrm>
            <a:off x="3860800" y="1004888"/>
            <a:ext cx="935038" cy="287337"/>
          </a:xfrm>
          <a:prstGeom prst="ellipse">
            <a:avLst/>
          </a:prstGeom>
          <a:solidFill>
            <a:srgbClr val="FFFF99"/>
          </a:solidFill>
          <a:ln w="9525">
            <a:noFill/>
            <a:round/>
            <a:headEnd/>
            <a:tailEnd/>
          </a:ln>
        </p:spPr>
        <p:txBody>
          <a:bodyPr wrap="none" lIns="90000" tIns="46800" rIns="90000" bIns="46800" anchor="ctr"/>
          <a:lstStyle/>
          <a:p>
            <a:endParaRPr lang="de-DE"/>
          </a:p>
        </p:txBody>
      </p:sp>
      <p:sp>
        <p:nvSpPr>
          <p:cNvPr id="18441" name="Text Box 11"/>
          <p:cNvSpPr txBox="1">
            <a:spLocks noChangeArrowheads="1"/>
          </p:cNvSpPr>
          <p:nvPr/>
        </p:nvSpPr>
        <p:spPr bwMode="auto">
          <a:xfrm>
            <a:off x="3749675" y="1971675"/>
            <a:ext cx="3030538" cy="304800"/>
          </a:xfrm>
          <a:prstGeom prst="rect">
            <a:avLst/>
          </a:prstGeom>
          <a:noFill/>
          <a:ln w="9525">
            <a:noFill/>
            <a:miter lim="800000"/>
            <a:headEnd/>
            <a:tailEnd/>
          </a:ln>
        </p:spPr>
        <p:txBody>
          <a:bodyPr wrap="none" lIns="90000" tIns="46800" rIns="90000" bIns="46800">
            <a:spAutoFit/>
          </a:bodyPr>
          <a:lstStyle/>
          <a:p>
            <a:r>
              <a:rPr lang="de-DE" sz="1400" b="1">
                <a:solidFill>
                  <a:srgbClr val="FF3300"/>
                </a:solidFill>
              </a:rPr>
              <a:t>   Immediate</a:t>
            </a:r>
            <a:r>
              <a:rPr lang="de-DE" sz="1400" b="1">
                <a:solidFill>
                  <a:srgbClr val="008986"/>
                </a:solidFill>
              </a:rPr>
              <a:t> </a:t>
            </a:r>
            <a:r>
              <a:rPr lang="de-DE" sz="1400" b="1">
                <a:solidFill>
                  <a:srgbClr val="0066FF"/>
                </a:solidFill>
              </a:rPr>
              <a:t> Urgent   </a:t>
            </a:r>
            <a:r>
              <a:rPr lang="de-DE" sz="1400" b="1"/>
              <a:t>        </a:t>
            </a:r>
            <a:r>
              <a:rPr lang="de-DE" sz="1400" b="1">
                <a:solidFill>
                  <a:srgbClr val="008986"/>
                </a:solidFill>
              </a:rPr>
              <a:t>Normal</a:t>
            </a:r>
          </a:p>
        </p:txBody>
      </p:sp>
      <p:sp>
        <p:nvSpPr>
          <p:cNvPr id="18442" name="Text Box 12"/>
          <p:cNvSpPr txBox="1">
            <a:spLocks noChangeArrowheads="1"/>
          </p:cNvSpPr>
          <p:nvPr/>
        </p:nvSpPr>
        <p:spPr bwMode="auto">
          <a:xfrm>
            <a:off x="4195763" y="5068888"/>
            <a:ext cx="536575" cy="304800"/>
          </a:xfrm>
          <a:prstGeom prst="rect">
            <a:avLst/>
          </a:prstGeom>
          <a:noFill/>
          <a:ln w="9525">
            <a:noFill/>
            <a:miter lim="800000"/>
            <a:headEnd/>
            <a:tailEnd/>
          </a:ln>
        </p:spPr>
        <p:txBody>
          <a:bodyPr wrap="none" lIns="90000" tIns="46800" rIns="90000" bIns="46800">
            <a:spAutoFit/>
          </a:bodyPr>
          <a:lstStyle/>
          <a:p>
            <a:pPr algn="ctr"/>
            <a:r>
              <a:rPr lang="de-DE" sz="1400"/>
              <a:t>ACT</a:t>
            </a:r>
          </a:p>
        </p:txBody>
      </p:sp>
      <p:sp>
        <p:nvSpPr>
          <p:cNvPr id="18443" name="Cloud"/>
          <p:cNvSpPr>
            <a:spLocks noChangeAspect="1" noEditPoints="1" noChangeArrowheads="1"/>
          </p:cNvSpPr>
          <p:nvPr/>
        </p:nvSpPr>
        <p:spPr bwMode="auto">
          <a:xfrm>
            <a:off x="922338" y="4159250"/>
            <a:ext cx="1100137" cy="738188"/>
          </a:xfrm>
          <a:custGeom>
            <a:avLst/>
            <a:gdLst>
              <a:gd name="T0" fmla="*/ 0 w 21600"/>
              <a:gd name="T1" fmla="*/ 0 h 21600"/>
              <a:gd name="T2" fmla="*/ 0 w 21600"/>
              <a:gd name="T3" fmla="*/ 0 h 21600"/>
              <a:gd name="T4" fmla="*/ 2598 w 21600"/>
              <a:gd name="T5" fmla="*/ 0 h 21600"/>
              <a:gd name="T6" fmla="*/ 0 w 21600"/>
              <a:gd name="T7" fmla="*/ 0 h 21600"/>
              <a:gd name="T8" fmla="*/ 0 60000 65536"/>
              <a:gd name="T9" fmla="*/ 0 60000 65536"/>
              <a:gd name="T10" fmla="*/ 0 60000 65536"/>
              <a:gd name="T11" fmla="*/ 0 60000 65536"/>
              <a:gd name="T12" fmla="*/ 2992 w 21600"/>
              <a:gd name="T13" fmla="*/ 3252 h 21600"/>
              <a:gd name="T14" fmla="*/ 17081 w 21600"/>
              <a:gd name="T15" fmla="*/ 17326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alpha val="50195"/>
            </a:schemeClr>
          </a:solidFill>
          <a:ln w="9525">
            <a:solidFill>
              <a:srgbClr val="000000"/>
            </a:solidFill>
            <a:miter lim="800000"/>
            <a:headEnd/>
            <a:tailEnd/>
          </a:ln>
        </p:spPr>
        <p:txBody>
          <a:bodyPr lIns="18000" rIns="18000"/>
          <a:lstStyle/>
          <a:p>
            <a:pPr algn="ctr"/>
            <a:r>
              <a:rPr lang="de-DE" sz="1400" b="1"/>
              <a:t>Outside</a:t>
            </a:r>
          </a:p>
          <a:p>
            <a:pPr algn="ctr"/>
            <a:r>
              <a:rPr lang="de-DE" sz="1400" b="1"/>
              <a:t>World</a:t>
            </a:r>
          </a:p>
        </p:txBody>
      </p:sp>
      <p:sp>
        <p:nvSpPr>
          <p:cNvPr id="18444" name="Rectangle 14"/>
          <p:cNvSpPr>
            <a:spLocks noChangeArrowheads="1"/>
          </p:cNvSpPr>
          <p:nvPr/>
        </p:nvSpPr>
        <p:spPr bwMode="auto">
          <a:xfrm>
            <a:off x="7308850" y="2819400"/>
            <a:ext cx="1079500" cy="439738"/>
          </a:xfrm>
          <a:prstGeom prst="rect">
            <a:avLst/>
          </a:prstGeom>
          <a:solidFill>
            <a:schemeClr val="bg2">
              <a:alpha val="50195"/>
            </a:schemeClr>
          </a:solidFill>
          <a:ln w="9525">
            <a:solidFill>
              <a:schemeClr val="tx1"/>
            </a:solidFill>
            <a:miter lim="800000"/>
            <a:headEnd/>
            <a:tailEnd/>
          </a:ln>
        </p:spPr>
        <p:txBody>
          <a:bodyPr wrap="none" lIns="90000" tIns="46800" rIns="90000" bIns="46800" anchor="ctr"/>
          <a:lstStyle/>
          <a:p>
            <a:endParaRPr lang="de-DE"/>
          </a:p>
        </p:txBody>
      </p:sp>
      <p:sp>
        <p:nvSpPr>
          <p:cNvPr id="18445" name="Oval 15"/>
          <p:cNvSpPr>
            <a:spLocks noChangeArrowheads="1"/>
          </p:cNvSpPr>
          <p:nvPr/>
        </p:nvSpPr>
        <p:spPr bwMode="auto">
          <a:xfrm>
            <a:off x="2649538" y="3035300"/>
            <a:ext cx="679450" cy="538163"/>
          </a:xfrm>
          <a:prstGeom prst="ellipse">
            <a:avLst/>
          </a:prstGeom>
          <a:solidFill>
            <a:schemeClr val="folHlink"/>
          </a:solidFill>
          <a:ln w="9525">
            <a:noFill/>
            <a:round/>
            <a:headEnd/>
            <a:tailEnd/>
          </a:ln>
        </p:spPr>
        <p:txBody>
          <a:bodyPr wrap="none" lIns="18000" tIns="10800" rIns="18000" bIns="10800" anchor="ctr">
            <a:spAutoFit/>
          </a:bodyPr>
          <a:lstStyle/>
          <a:p>
            <a:pPr algn="ctr"/>
            <a:r>
              <a:rPr lang="de-DE" sz="1200" b="1"/>
              <a:t>New</a:t>
            </a:r>
          </a:p>
          <a:p>
            <a:pPr algn="ctr"/>
            <a:r>
              <a:rPr lang="de-DE" sz="1200" b="1"/>
              <a:t>States</a:t>
            </a:r>
          </a:p>
        </p:txBody>
      </p:sp>
      <p:sp>
        <p:nvSpPr>
          <p:cNvPr id="18446" name="Oval 16"/>
          <p:cNvSpPr>
            <a:spLocks noChangeArrowheads="1"/>
          </p:cNvSpPr>
          <p:nvPr/>
        </p:nvSpPr>
        <p:spPr bwMode="auto">
          <a:xfrm>
            <a:off x="2651125" y="3898900"/>
            <a:ext cx="679450" cy="538163"/>
          </a:xfrm>
          <a:prstGeom prst="ellipse">
            <a:avLst/>
          </a:prstGeom>
          <a:solidFill>
            <a:schemeClr val="folHlink"/>
          </a:solidFill>
          <a:ln w="9525">
            <a:noFill/>
            <a:round/>
            <a:headEnd/>
            <a:tailEnd/>
          </a:ln>
        </p:spPr>
        <p:txBody>
          <a:bodyPr wrap="none" lIns="18000" tIns="10800" rIns="18000" bIns="10800" anchor="ctr">
            <a:spAutoFit/>
          </a:bodyPr>
          <a:lstStyle/>
          <a:p>
            <a:pPr algn="ctr"/>
            <a:r>
              <a:rPr lang="de-DE" sz="1200" b="1"/>
              <a:t>Prior</a:t>
            </a:r>
          </a:p>
          <a:p>
            <a:pPr algn="ctr"/>
            <a:r>
              <a:rPr lang="de-DE" sz="1200" b="1"/>
              <a:t>States</a:t>
            </a:r>
          </a:p>
        </p:txBody>
      </p:sp>
      <p:sp>
        <p:nvSpPr>
          <p:cNvPr id="18447" name="Line 21"/>
          <p:cNvSpPr>
            <a:spLocks noChangeShapeType="1"/>
          </p:cNvSpPr>
          <p:nvPr/>
        </p:nvSpPr>
        <p:spPr bwMode="auto">
          <a:xfrm>
            <a:off x="6615113" y="3044825"/>
            <a:ext cx="1587" cy="966788"/>
          </a:xfrm>
          <a:custGeom>
            <a:avLst/>
            <a:gdLst>
              <a:gd name="T0" fmla="*/ 0 w 1"/>
              <a:gd name="T1" fmla="*/ 0 h 609"/>
              <a:gd name="T2" fmla="*/ 1 w 1"/>
              <a:gd name="T3" fmla="*/ 609 h 609"/>
              <a:gd name="T4" fmla="*/ 0 60000 65536"/>
              <a:gd name="T5" fmla="*/ 0 60000 65536"/>
              <a:gd name="T6" fmla="*/ 0 w 1"/>
              <a:gd name="T7" fmla="*/ 0 h 609"/>
              <a:gd name="T8" fmla="*/ 1 w 1"/>
              <a:gd name="T9" fmla="*/ 609 h 609"/>
            </a:gdLst>
            <a:ahLst/>
            <a:cxnLst>
              <a:cxn ang="T4">
                <a:pos x="T0" y="T1"/>
              </a:cxn>
              <a:cxn ang="T5">
                <a:pos x="T2" y="T3"/>
              </a:cxn>
            </a:cxnLst>
            <a:rect l="T6" t="T7" r="T8" b="T9"/>
            <a:pathLst>
              <a:path w="1" h="609">
                <a:moveTo>
                  <a:pt x="0" y="0"/>
                </a:moveTo>
                <a:lnTo>
                  <a:pt x="1" y="609"/>
                </a:lnTo>
              </a:path>
            </a:pathLst>
          </a:custGeom>
          <a:noFill/>
          <a:ln w="28575">
            <a:solidFill>
              <a:srgbClr val="008986"/>
            </a:solidFill>
            <a:round/>
            <a:headEnd/>
            <a:tailEnd type="triangle" w="med" len="med"/>
          </a:ln>
        </p:spPr>
        <p:txBody>
          <a:bodyPr lIns="90000" tIns="46800" rIns="90000" bIns="46800"/>
          <a:lstStyle/>
          <a:p>
            <a:endParaRPr lang="de-DE"/>
          </a:p>
        </p:txBody>
      </p:sp>
      <p:sp>
        <p:nvSpPr>
          <p:cNvPr id="18448" name="Freeform 22"/>
          <p:cNvSpPr>
            <a:spLocks/>
          </p:cNvSpPr>
          <p:nvPr/>
        </p:nvSpPr>
        <p:spPr bwMode="auto">
          <a:xfrm>
            <a:off x="3949700" y="2990850"/>
            <a:ext cx="2371725" cy="1050925"/>
          </a:xfrm>
          <a:custGeom>
            <a:avLst/>
            <a:gdLst>
              <a:gd name="T0" fmla="*/ 2147483647 w 1494"/>
              <a:gd name="T1" fmla="*/ 1209674951 h 662"/>
              <a:gd name="T2" fmla="*/ 0 w 1494"/>
              <a:gd name="T3" fmla="*/ 0 h 662"/>
              <a:gd name="T4" fmla="*/ 0 60000 65536"/>
              <a:gd name="T5" fmla="*/ 0 60000 65536"/>
              <a:gd name="T6" fmla="*/ 0 w 1494"/>
              <a:gd name="T7" fmla="*/ 0 h 662"/>
              <a:gd name="T8" fmla="*/ 1438 w 1494"/>
              <a:gd name="T9" fmla="*/ 480 h 662"/>
            </a:gdLst>
            <a:ahLst/>
            <a:cxnLst>
              <a:cxn ang="T4">
                <a:pos x="T0" y="T1"/>
              </a:cxn>
              <a:cxn ang="T5">
                <a:pos x="T2" y="T3"/>
              </a:cxn>
            </a:cxnLst>
            <a:rect l="T6" t="T7" r="T8" b="T9"/>
            <a:pathLst>
              <a:path w="1494" h="662">
                <a:moveTo>
                  <a:pt x="1494" y="662"/>
                </a:moveTo>
                <a:lnTo>
                  <a:pt x="0" y="0"/>
                </a:lnTo>
              </a:path>
            </a:pathLst>
          </a:custGeom>
          <a:noFill/>
          <a:ln w="28575">
            <a:solidFill>
              <a:schemeClr val="tx1"/>
            </a:solidFill>
            <a:round/>
            <a:headEnd/>
            <a:tailEnd type="triangle" w="med" len="med"/>
          </a:ln>
        </p:spPr>
        <p:txBody>
          <a:bodyPr lIns="90000" tIns="46800" rIns="90000" bIns="46800"/>
          <a:lstStyle/>
          <a:p>
            <a:endParaRPr lang="de-DE"/>
          </a:p>
        </p:txBody>
      </p:sp>
      <p:sp>
        <p:nvSpPr>
          <p:cNvPr id="18449" name="Freeform 23"/>
          <p:cNvSpPr>
            <a:spLocks/>
          </p:cNvSpPr>
          <p:nvPr/>
        </p:nvSpPr>
        <p:spPr bwMode="auto">
          <a:xfrm>
            <a:off x="1455738" y="2987675"/>
            <a:ext cx="338137" cy="1181100"/>
          </a:xfrm>
          <a:custGeom>
            <a:avLst/>
            <a:gdLst>
              <a:gd name="T0" fmla="*/ 0 w 213"/>
              <a:gd name="T1" fmla="*/ 1713706481 h 744"/>
              <a:gd name="T2" fmla="*/ 496469310 w 213"/>
              <a:gd name="T3" fmla="*/ 0 h 744"/>
              <a:gd name="T4" fmla="*/ 0 60000 65536"/>
              <a:gd name="T5" fmla="*/ 0 60000 65536"/>
              <a:gd name="T6" fmla="*/ 0 w 213"/>
              <a:gd name="T7" fmla="*/ 0 h 744"/>
              <a:gd name="T8" fmla="*/ 197 w 213"/>
              <a:gd name="T9" fmla="*/ 622 h 744"/>
            </a:gdLst>
            <a:ahLst/>
            <a:cxnLst>
              <a:cxn ang="T4">
                <a:pos x="T0" y="T1"/>
              </a:cxn>
              <a:cxn ang="T5">
                <a:pos x="T2" y="T3"/>
              </a:cxn>
            </a:cxnLst>
            <a:rect l="T6" t="T7" r="T8" b="T9"/>
            <a:pathLst>
              <a:path w="213" h="744">
                <a:moveTo>
                  <a:pt x="0" y="744"/>
                </a:moveTo>
                <a:lnTo>
                  <a:pt x="213" y="0"/>
                </a:lnTo>
              </a:path>
            </a:pathLst>
          </a:custGeom>
          <a:noFill/>
          <a:ln w="28575">
            <a:solidFill>
              <a:schemeClr val="tx1"/>
            </a:solidFill>
            <a:round/>
            <a:headEnd/>
            <a:tailEnd type="triangle" w="med" len="med"/>
          </a:ln>
        </p:spPr>
        <p:txBody>
          <a:bodyPr lIns="90000" tIns="46800" rIns="90000" bIns="46800"/>
          <a:lstStyle/>
          <a:p>
            <a:endParaRPr lang="de-DE"/>
          </a:p>
        </p:txBody>
      </p:sp>
      <p:sp>
        <p:nvSpPr>
          <p:cNvPr id="18450" name="Line 24"/>
          <p:cNvSpPr>
            <a:spLocks noChangeShapeType="1"/>
          </p:cNvSpPr>
          <p:nvPr/>
        </p:nvSpPr>
        <p:spPr bwMode="auto">
          <a:xfrm>
            <a:off x="2074863" y="2984500"/>
            <a:ext cx="552450" cy="250825"/>
          </a:xfrm>
          <a:custGeom>
            <a:avLst/>
            <a:gdLst>
              <a:gd name="T0" fmla="*/ 552450 w 348"/>
              <a:gd name="T1" fmla="*/ 250825 h 158"/>
              <a:gd name="T2" fmla="*/ 0 w 348"/>
              <a:gd name="T3" fmla="*/ 0 h 158"/>
              <a:gd name="T4" fmla="*/ 0 60000 65536"/>
              <a:gd name="T5" fmla="*/ 0 60000 65536"/>
              <a:gd name="T6" fmla="*/ 0 w 348"/>
              <a:gd name="T7" fmla="*/ 0 h 158"/>
              <a:gd name="T8" fmla="*/ 348 w 348"/>
              <a:gd name="T9" fmla="*/ 158 h 158"/>
            </a:gdLst>
            <a:ahLst/>
            <a:cxnLst>
              <a:cxn ang="T4">
                <a:pos x="T0" y="T1"/>
              </a:cxn>
              <a:cxn ang="T5">
                <a:pos x="T2" y="T3"/>
              </a:cxn>
            </a:cxnLst>
            <a:rect l="T6" t="T7" r="T8" b="T9"/>
            <a:pathLst>
              <a:path w="348" h="158">
                <a:moveTo>
                  <a:pt x="348" y="158"/>
                </a:moveTo>
                <a:lnTo>
                  <a:pt x="0" y="0"/>
                </a:lnTo>
              </a:path>
            </a:pathLst>
          </a:custGeom>
          <a:noFill/>
          <a:ln w="28575">
            <a:solidFill>
              <a:schemeClr val="tx1"/>
            </a:solidFill>
            <a:round/>
            <a:headEnd/>
            <a:tailEnd type="triangle" w="med" len="med"/>
          </a:ln>
        </p:spPr>
        <p:txBody>
          <a:bodyPr lIns="90000" tIns="46800" rIns="90000" bIns="46800"/>
          <a:lstStyle/>
          <a:p>
            <a:endParaRPr lang="de-DE"/>
          </a:p>
        </p:txBody>
      </p:sp>
      <p:sp>
        <p:nvSpPr>
          <p:cNvPr id="18451" name="Freeform 25"/>
          <p:cNvSpPr>
            <a:spLocks/>
          </p:cNvSpPr>
          <p:nvPr/>
        </p:nvSpPr>
        <p:spPr bwMode="auto">
          <a:xfrm>
            <a:off x="1927225" y="2989263"/>
            <a:ext cx="865188" cy="963612"/>
          </a:xfrm>
          <a:custGeom>
            <a:avLst/>
            <a:gdLst>
              <a:gd name="T0" fmla="*/ 1305443092 w 545"/>
              <a:gd name="T1" fmla="*/ 1272677337 h 607"/>
              <a:gd name="T2" fmla="*/ 0 w 545"/>
              <a:gd name="T3" fmla="*/ 0 h 607"/>
              <a:gd name="T4" fmla="*/ 0 60000 65536"/>
              <a:gd name="T5" fmla="*/ 0 60000 65536"/>
              <a:gd name="T6" fmla="*/ 0 w 545"/>
              <a:gd name="T7" fmla="*/ 0 h 607"/>
              <a:gd name="T8" fmla="*/ 518 w 545"/>
              <a:gd name="T9" fmla="*/ 505 h 607"/>
            </a:gdLst>
            <a:ahLst/>
            <a:cxnLst>
              <a:cxn ang="T4">
                <a:pos x="T0" y="T1"/>
              </a:cxn>
              <a:cxn ang="T5">
                <a:pos x="T2" y="T3"/>
              </a:cxn>
            </a:cxnLst>
            <a:rect l="T6" t="T7" r="T8" b="T9"/>
            <a:pathLst>
              <a:path w="545" h="607">
                <a:moveTo>
                  <a:pt x="545" y="607"/>
                </a:moveTo>
                <a:lnTo>
                  <a:pt x="0" y="0"/>
                </a:lnTo>
              </a:path>
            </a:pathLst>
          </a:custGeom>
          <a:noFill/>
          <a:ln w="28575">
            <a:solidFill>
              <a:schemeClr val="tx1"/>
            </a:solidFill>
            <a:round/>
            <a:headEnd/>
            <a:tailEnd type="triangle" w="med" len="med"/>
          </a:ln>
        </p:spPr>
        <p:txBody>
          <a:bodyPr lIns="90000" tIns="46800" rIns="90000" bIns="46800"/>
          <a:lstStyle/>
          <a:p>
            <a:endParaRPr lang="de-DE"/>
          </a:p>
        </p:txBody>
      </p:sp>
      <p:sp>
        <p:nvSpPr>
          <p:cNvPr id="18452" name="Freeform 26"/>
          <p:cNvSpPr>
            <a:spLocks/>
          </p:cNvSpPr>
          <p:nvPr/>
        </p:nvSpPr>
        <p:spPr bwMode="auto">
          <a:xfrm>
            <a:off x="6381750" y="2205038"/>
            <a:ext cx="214313" cy="484187"/>
          </a:xfrm>
          <a:custGeom>
            <a:avLst/>
            <a:gdLst>
              <a:gd name="T0" fmla="*/ 0 w 135"/>
              <a:gd name="T1" fmla="*/ 0 h 305"/>
              <a:gd name="T2" fmla="*/ 284779085 w 135"/>
              <a:gd name="T3" fmla="*/ 670360800 h 305"/>
              <a:gd name="T4" fmla="*/ 0 60000 65536"/>
              <a:gd name="T5" fmla="*/ 0 60000 65536"/>
              <a:gd name="T6" fmla="*/ 0 w 135"/>
              <a:gd name="T7" fmla="*/ 0 h 305"/>
              <a:gd name="T8" fmla="*/ 113 w 135"/>
              <a:gd name="T9" fmla="*/ 266 h 305"/>
            </a:gdLst>
            <a:ahLst/>
            <a:cxnLst>
              <a:cxn ang="T4">
                <a:pos x="T0" y="T1"/>
              </a:cxn>
              <a:cxn ang="T5">
                <a:pos x="T2" y="T3"/>
              </a:cxn>
            </a:cxnLst>
            <a:rect l="T6" t="T7" r="T8" b="T9"/>
            <a:pathLst>
              <a:path w="135" h="305">
                <a:moveTo>
                  <a:pt x="0" y="0"/>
                </a:moveTo>
                <a:lnTo>
                  <a:pt x="135" y="305"/>
                </a:lnTo>
              </a:path>
            </a:pathLst>
          </a:custGeom>
          <a:noFill/>
          <a:ln w="28575" cap="flat" cmpd="sng">
            <a:solidFill>
              <a:srgbClr val="008986"/>
            </a:solidFill>
            <a:prstDash val="solid"/>
            <a:round/>
            <a:headEnd type="none" w="med" len="med"/>
            <a:tailEnd type="triangle" w="med" len="med"/>
          </a:ln>
        </p:spPr>
        <p:txBody>
          <a:bodyPr lIns="90000" tIns="46800" rIns="90000" bIns="46800"/>
          <a:lstStyle/>
          <a:p>
            <a:endParaRPr lang="de-DE"/>
          </a:p>
        </p:txBody>
      </p:sp>
      <p:sp>
        <p:nvSpPr>
          <p:cNvPr id="18453" name="Freeform 27"/>
          <p:cNvSpPr>
            <a:spLocks/>
          </p:cNvSpPr>
          <p:nvPr/>
        </p:nvSpPr>
        <p:spPr bwMode="auto">
          <a:xfrm>
            <a:off x="1954213" y="1671638"/>
            <a:ext cx="1890712" cy="1036637"/>
          </a:xfrm>
          <a:custGeom>
            <a:avLst/>
            <a:gdLst>
              <a:gd name="T0" fmla="*/ 0 w 1191"/>
              <a:gd name="T1" fmla="*/ 1471770387 h 653"/>
              <a:gd name="T2" fmla="*/ 2147483647 w 1191"/>
              <a:gd name="T3" fmla="*/ 0 h 653"/>
              <a:gd name="T4" fmla="*/ 0 60000 65536"/>
              <a:gd name="T5" fmla="*/ 0 60000 65536"/>
              <a:gd name="T6" fmla="*/ 0 w 1191"/>
              <a:gd name="T7" fmla="*/ 0 h 653"/>
              <a:gd name="T8" fmla="*/ 1184 w 1191"/>
              <a:gd name="T9" fmla="*/ 584 h 653"/>
            </a:gdLst>
            <a:ahLst/>
            <a:cxnLst>
              <a:cxn ang="T4">
                <a:pos x="T0" y="T1"/>
              </a:cxn>
              <a:cxn ang="T5">
                <a:pos x="T2" y="T3"/>
              </a:cxn>
            </a:cxnLst>
            <a:rect l="T6" t="T7" r="T8" b="T9"/>
            <a:pathLst>
              <a:path w="1191" h="653">
                <a:moveTo>
                  <a:pt x="0" y="653"/>
                </a:moveTo>
                <a:lnTo>
                  <a:pt x="1191" y="0"/>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18454" name="Freeform 28"/>
          <p:cNvSpPr>
            <a:spLocks/>
          </p:cNvSpPr>
          <p:nvPr/>
        </p:nvSpPr>
        <p:spPr bwMode="auto">
          <a:xfrm>
            <a:off x="1908175" y="4697413"/>
            <a:ext cx="2165350" cy="488950"/>
          </a:xfrm>
          <a:custGeom>
            <a:avLst/>
            <a:gdLst>
              <a:gd name="T0" fmla="*/ 2147483647 w 1273"/>
              <a:gd name="T1" fmla="*/ 776208016 h 308"/>
              <a:gd name="T2" fmla="*/ 0 w 1273"/>
              <a:gd name="T3" fmla="*/ 0 h 308"/>
              <a:gd name="T4" fmla="*/ 0 60000 65536"/>
              <a:gd name="T5" fmla="*/ 0 60000 65536"/>
              <a:gd name="T6" fmla="*/ 0 w 1273"/>
              <a:gd name="T7" fmla="*/ 0 h 308"/>
              <a:gd name="T8" fmla="*/ 1273 w 1273"/>
              <a:gd name="T9" fmla="*/ 308 h 308"/>
            </a:gdLst>
            <a:ahLst/>
            <a:cxnLst>
              <a:cxn ang="T4">
                <a:pos x="T0" y="T1"/>
              </a:cxn>
              <a:cxn ang="T5">
                <a:pos x="T2" y="T3"/>
              </a:cxn>
            </a:cxnLst>
            <a:rect l="T6" t="T7" r="T8" b="T9"/>
            <a:pathLst>
              <a:path w="1273" h="308">
                <a:moveTo>
                  <a:pt x="1273" y="308"/>
                </a:moveTo>
                <a:lnTo>
                  <a:pt x="0" y="0"/>
                </a:lnTo>
              </a:path>
            </a:pathLst>
          </a:custGeom>
          <a:noFill/>
          <a:ln w="28575">
            <a:solidFill>
              <a:schemeClr val="tx1"/>
            </a:solidFill>
            <a:round/>
            <a:headEnd/>
            <a:tailEnd type="triangle" w="med" len="med"/>
          </a:ln>
        </p:spPr>
        <p:txBody>
          <a:bodyPr lIns="90000" tIns="46800" rIns="90000" bIns="46800"/>
          <a:lstStyle/>
          <a:p>
            <a:endParaRPr lang="de-DE"/>
          </a:p>
        </p:txBody>
      </p:sp>
      <p:sp>
        <p:nvSpPr>
          <p:cNvPr id="18455" name="Freeform 29"/>
          <p:cNvSpPr>
            <a:spLocks/>
          </p:cNvSpPr>
          <p:nvPr/>
        </p:nvSpPr>
        <p:spPr bwMode="auto">
          <a:xfrm>
            <a:off x="4786313" y="4313238"/>
            <a:ext cx="1851025" cy="885825"/>
          </a:xfrm>
          <a:custGeom>
            <a:avLst/>
            <a:gdLst>
              <a:gd name="T0" fmla="*/ 2147483647 w 1166"/>
              <a:gd name="T1" fmla="*/ 0 h 558"/>
              <a:gd name="T2" fmla="*/ 0 w 1166"/>
              <a:gd name="T3" fmla="*/ 1212194229 h 558"/>
              <a:gd name="T4" fmla="*/ 0 60000 65536"/>
              <a:gd name="T5" fmla="*/ 0 60000 65536"/>
              <a:gd name="T6" fmla="*/ 0 w 1166"/>
              <a:gd name="T7" fmla="*/ 0 h 558"/>
              <a:gd name="T8" fmla="*/ 1033 w 1166"/>
              <a:gd name="T9" fmla="*/ 481 h 558"/>
            </a:gdLst>
            <a:ahLst/>
            <a:cxnLst>
              <a:cxn ang="T4">
                <a:pos x="T0" y="T1"/>
              </a:cxn>
              <a:cxn ang="T5">
                <a:pos x="T2" y="T3"/>
              </a:cxn>
            </a:cxnLst>
            <a:rect l="T6" t="T7" r="T8" b="T9"/>
            <a:pathLst>
              <a:path w="1166" h="558">
                <a:moveTo>
                  <a:pt x="1166" y="0"/>
                </a:moveTo>
                <a:lnTo>
                  <a:pt x="0" y="558"/>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18456" name="Freeform 30"/>
          <p:cNvSpPr>
            <a:spLocks/>
          </p:cNvSpPr>
          <p:nvPr/>
        </p:nvSpPr>
        <p:spPr bwMode="auto">
          <a:xfrm>
            <a:off x="3322638" y="2990850"/>
            <a:ext cx="357187" cy="244475"/>
          </a:xfrm>
          <a:custGeom>
            <a:avLst/>
            <a:gdLst>
              <a:gd name="T0" fmla="*/ 0 w 225"/>
              <a:gd name="T1" fmla="*/ 451107195 h 154"/>
              <a:gd name="T2" fmla="*/ 675399357 w 225"/>
              <a:gd name="T3" fmla="*/ 0 h 154"/>
              <a:gd name="T4" fmla="*/ 0 60000 65536"/>
              <a:gd name="T5" fmla="*/ 0 60000 65536"/>
              <a:gd name="T6" fmla="*/ 0 w 225"/>
              <a:gd name="T7" fmla="*/ 0 h 154"/>
              <a:gd name="T8" fmla="*/ 268 w 225"/>
              <a:gd name="T9" fmla="*/ 179 h 154"/>
            </a:gdLst>
            <a:ahLst/>
            <a:cxnLst>
              <a:cxn ang="T4">
                <a:pos x="T0" y="T1"/>
              </a:cxn>
              <a:cxn ang="T5">
                <a:pos x="T2" y="T3"/>
              </a:cxn>
            </a:cxnLst>
            <a:rect l="T6" t="T7" r="T8" b="T9"/>
            <a:pathLst>
              <a:path w="225" h="154">
                <a:moveTo>
                  <a:pt x="0" y="154"/>
                </a:moveTo>
                <a:lnTo>
                  <a:pt x="225" y="0"/>
                </a:lnTo>
              </a:path>
            </a:pathLst>
          </a:custGeom>
          <a:noFill/>
          <a:ln w="28575">
            <a:solidFill>
              <a:schemeClr val="tx1"/>
            </a:solidFill>
            <a:round/>
            <a:headEnd/>
            <a:tailEnd type="triangle" w="med" len="med"/>
          </a:ln>
        </p:spPr>
        <p:txBody>
          <a:bodyPr lIns="90000" tIns="46800" rIns="90000" bIns="46800"/>
          <a:lstStyle/>
          <a:p>
            <a:endParaRPr lang="de-DE"/>
          </a:p>
        </p:txBody>
      </p:sp>
      <p:sp>
        <p:nvSpPr>
          <p:cNvPr id="18457" name="Line 31"/>
          <p:cNvSpPr>
            <a:spLocks noChangeShapeType="1"/>
          </p:cNvSpPr>
          <p:nvPr/>
        </p:nvSpPr>
        <p:spPr bwMode="auto">
          <a:xfrm>
            <a:off x="2428875" y="2868613"/>
            <a:ext cx="107950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18458" name="Freeform 32"/>
          <p:cNvSpPr>
            <a:spLocks/>
          </p:cNvSpPr>
          <p:nvPr/>
        </p:nvSpPr>
        <p:spPr bwMode="auto">
          <a:xfrm>
            <a:off x="5310188" y="2276475"/>
            <a:ext cx="1208087" cy="1744663"/>
          </a:xfrm>
          <a:custGeom>
            <a:avLst/>
            <a:gdLst>
              <a:gd name="T0" fmla="*/ 0 w 761"/>
              <a:gd name="T1" fmla="*/ 0 h 1099"/>
              <a:gd name="T2" fmla="*/ 1837192556 w 761"/>
              <a:gd name="T3" fmla="*/ 2147483647 h 1099"/>
              <a:gd name="T4" fmla="*/ 0 60000 65536"/>
              <a:gd name="T5" fmla="*/ 0 60000 65536"/>
              <a:gd name="T6" fmla="*/ 0 w 761"/>
              <a:gd name="T7" fmla="*/ 0 h 1099"/>
              <a:gd name="T8" fmla="*/ 729 w 761"/>
              <a:gd name="T9" fmla="*/ 894 h 1099"/>
            </a:gdLst>
            <a:ahLst/>
            <a:cxnLst>
              <a:cxn ang="T4">
                <a:pos x="T0" y="T1"/>
              </a:cxn>
              <a:cxn ang="T5">
                <a:pos x="T2" y="T3"/>
              </a:cxn>
            </a:cxnLst>
            <a:rect l="T6" t="T7" r="T8" b="T9"/>
            <a:pathLst>
              <a:path w="761" h="1099">
                <a:moveTo>
                  <a:pt x="0" y="0"/>
                </a:moveTo>
                <a:lnTo>
                  <a:pt x="761" y="1099"/>
                </a:lnTo>
              </a:path>
            </a:pathLst>
          </a:custGeom>
          <a:noFill/>
          <a:ln w="28575" cap="flat" cmpd="sng">
            <a:solidFill>
              <a:srgbClr val="0066FF"/>
            </a:solidFill>
            <a:prstDash val="solid"/>
            <a:round/>
            <a:headEnd type="none" w="med" len="med"/>
            <a:tailEnd type="triangle" w="med" len="med"/>
          </a:ln>
        </p:spPr>
        <p:txBody>
          <a:bodyPr lIns="90000" tIns="46800" rIns="90000" bIns="46800"/>
          <a:lstStyle/>
          <a:p>
            <a:endParaRPr lang="de-DE"/>
          </a:p>
        </p:txBody>
      </p:sp>
      <p:sp>
        <p:nvSpPr>
          <p:cNvPr id="18459" name="Line 33"/>
          <p:cNvSpPr>
            <a:spLocks noChangeShapeType="1"/>
          </p:cNvSpPr>
          <p:nvPr/>
        </p:nvSpPr>
        <p:spPr bwMode="auto">
          <a:xfrm>
            <a:off x="4468813" y="2024063"/>
            <a:ext cx="73025" cy="690562"/>
          </a:xfrm>
          <a:prstGeom prst="line">
            <a:avLst/>
          </a:prstGeom>
          <a:noFill/>
          <a:ln w="9525">
            <a:noFill/>
            <a:round/>
            <a:headEnd/>
            <a:tailEnd/>
          </a:ln>
        </p:spPr>
        <p:txBody>
          <a:bodyPr lIns="90000" tIns="46800" rIns="90000" bIns="46800"/>
          <a:lstStyle/>
          <a:p>
            <a:endParaRPr lang="de-DE"/>
          </a:p>
        </p:txBody>
      </p:sp>
      <p:sp>
        <p:nvSpPr>
          <p:cNvPr id="18460" name="Freeform 34"/>
          <p:cNvSpPr>
            <a:spLocks/>
          </p:cNvSpPr>
          <p:nvPr/>
        </p:nvSpPr>
        <p:spPr bwMode="auto">
          <a:xfrm>
            <a:off x="4851400" y="1679575"/>
            <a:ext cx="1309688" cy="307975"/>
          </a:xfrm>
          <a:custGeom>
            <a:avLst/>
            <a:gdLst>
              <a:gd name="T0" fmla="*/ 0 w 825"/>
              <a:gd name="T1" fmla="*/ 0 h 194"/>
              <a:gd name="T2" fmla="*/ 2079130672 w 825"/>
              <a:gd name="T3" fmla="*/ 488910357 h 194"/>
              <a:gd name="T4" fmla="*/ 0 60000 65536"/>
              <a:gd name="T5" fmla="*/ 0 60000 65536"/>
              <a:gd name="T6" fmla="*/ 0 w 825"/>
              <a:gd name="T7" fmla="*/ 0 h 194"/>
              <a:gd name="T8" fmla="*/ 825 w 825"/>
              <a:gd name="T9" fmla="*/ 194 h 194"/>
            </a:gdLst>
            <a:ahLst/>
            <a:cxnLst>
              <a:cxn ang="T4">
                <a:pos x="T0" y="T1"/>
              </a:cxn>
              <a:cxn ang="T5">
                <a:pos x="T2" y="T3"/>
              </a:cxn>
            </a:cxnLst>
            <a:rect l="T6" t="T7" r="T8" b="T9"/>
            <a:pathLst>
              <a:path w="825" h="194">
                <a:moveTo>
                  <a:pt x="0" y="0"/>
                </a:moveTo>
                <a:lnTo>
                  <a:pt x="825" y="194"/>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18461" name="Freeform 35"/>
          <p:cNvSpPr>
            <a:spLocks/>
          </p:cNvSpPr>
          <p:nvPr/>
        </p:nvSpPr>
        <p:spPr bwMode="auto">
          <a:xfrm>
            <a:off x="4606925" y="1692275"/>
            <a:ext cx="541338" cy="312738"/>
          </a:xfrm>
          <a:custGeom>
            <a:avLst/>
            <a:gdLst>
              <a:gd name="T0" fmla="*/ 0 w 341"/>
              <a:gd name="T1" fmla="*/ 0 h 197"/>
              <a:gd name="T2" fmla="*/ 859374958 w 341"/>
              <a:gd name="T3" fmla="*/ 496472413 h 197"/>
              <a:gd name="T4" fmla="*/ 0 60000 65536"/>
              <a:gd name="T5" fmla="*/ 0 60000 65536"/>
              <a:gd name="T6" fmla="*/ 0 w 341"/>
              <a:gd name="T7" fmla="*/ 0 h 197"/>
              <a:gd name="T8" fmla="*/ 341 w 341"/>
              <a:gd name="T9" fmla="*/ 197 h 197"/>
            </a:gdLst>
            <a:ahLst/>
            <a:cxnLst>
              <a:cxn ang="T4">
                <a:pos x="T0" y="T1"/>
              </a:cxn>
              <a:cxn ang="T5">
                <a:pos x="T2" y="T3"/>
              </a:cxn>
            </a:cxnLst>
            <a:rect l="T6" t="T7" r="T8" b="T9"/>
            <a:pathLst>
              <a:path w="341" h="197">
                <a:moveTo>
                  <a:pt x="0" y="0"/>
                </a:moveTo>
                <a:lnTo>
                  <a:pt x="341" y="197"/>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18462" name="Rectangle 36"/>
          <p:cNvSpPr>
            <a:spLocks noChangeArrowheads="1"/>
          </p:cNvSpPr>
          <p:nvPr/>
        </p:nvSpPr>
        <p:spPr bwMode="auto">
          <a:xfrm>
            <a:off x="7297738" y="2187575"/>
            <a:ext cx="1079500" cy="431800"/>
          </a:xfrm>
          <a:prstGeom prst="rect">
            <a:avLst/>
          </a:prstGeom>
          <a:solidFill>
            <a:schemeClr val="bg2">
              <a:alpha val="50195"/>
            </a:schemeClr>
          </a:solidFill>
          <a:ln w="9525">
            <a:solidFill>
              <a:schemeClr val="tx1"/>
            </a:solidFill>
            <a:miter lim="800000"/>
            <a:headEnd/>
            <a:tailEnd/>
          </a:ln>
        </p:spPr>
        <p:txBody>
          <a:bodyPr wrap="none" lIns="90000" tIns="46800" rIns="90000" bIns="46800" anchor="ctr"/>
          <a:lstStyle/>
          <a:p>
            <a:endParaRPr lang="de-DE"/>
          </a:p>
        </p:txBody>
      </p:sp>
      <p:sp>
        <p:nvSpPr>
          <p:cNvPr id="18463" name="Text Box 37"/>
          <p:cNvSpPr txBox="1">
            <a:spLocks noChangeArrowheads="1"/>
          </p:cNvSpPr>
          <p:nvPr/>
        </p:nvSpPr>
        <p:spPr bwMode="auto">
          <a:xfrm>
            <a:off x="7280275" y="2144713"/>
            <a:ext cx="1108075" cy="1581150"/>
          </a:xfrm>
          <a:prstGeom prst="rect">
            <a:avLst/>
          </a:prstGeom>
          <a:noFill/>
          <a:ln w="9525">
            <a:noFill/>
            <a:miter lim="800000"/>
            <a:headEnd/>
            <a:tailEnd/>
          </a:ln>
        </p:spPr>
        <p:txBody>
          <a:bodyPr wrap="none" lIns="90000" tIns="46800" rIns="90000" bIns="46800">
            <a:spAutoFit/>
          </a:bodyPr>
          <a:lstStyle/>
          <a:p>
            <a:pPr algn="ctr"/>
            <a:r>
              <a:rPr lang="de-DE" sz="1400"/>
              <a:t>Generate </a:t>
            </a:r>
          </a:p>
          <a:p>
            <a:pPr algn="ctr"/>
            <a:r>
              <a:rPr lang="de-DE" sz="1400"/>
              <a:t>Alternatives</a:t>
            </a:r>
          </a:p>
          <a:p>
            <a:pPr algn="ctr"/>
            <a:endParaRPr lang="de-DE" sz="1400"/>
          </a:p>
          <a:p>
            <a:pPr algn="ctr"/>
            <a:r>
              <a:rPr lang="de-DE" sz="1400"/>
              <a:t>Evaluate</a:t>
            </a:r>
          </a:p>
          <a:p>
            <a:pPr algn="ctr"/>
            <a:r>
              <a:rPr lang="de-DE" sz="1400"/>
              <a:t>Alternatives</a:t>
            </a:r>
          </a:p>
          <a:p>
            <a:pPr algn="ctr"/>
            <a:endParaRPr lang="de-DE" sz="1400"/>
          </a:p>
          <a:p>
            <a:pPr algn="ctr"/>
            <a:endParaRPr lang="de-DE" sz="1400"/>
          </a:p>
        </p:txBody>
      </p:sp>
      <p:sp>
        <p:nvSpPr>
          <p:cNvPr id="18464" name="Rectangle 38"/>
          <p:cNvSpPr>
            <a:spLocks noChangeArrowheads="1"/>
          </p:cNvSpPr>
          <p:nvPr/>
        </p:nvSpPr>
        <p:spPr bwMode="auto">
          <a:xfrm>
            <a:off x="3630613" y="1370013"/>
            <a:ext cx="1439862" cy="287337"/>
          </a:xfrm>
          <a:prstGeom prst="rect">
            <a:avLst/>
          </a:prstGeom>
          <a:solidFill>
            <a:schemeClr val="bg2">
              <a:alpha val="50195"/>
            </a:schemeClr>
          </a:solidFill>
          <a:ln w="9525">
            <a:solidFill>
              <a:schemeClr val="tx1"/>
            </a:solidFill>
            <a:miter lim="800000"/>
            <a:headEnd/>
            <a:tailEnd/>
          </a:ln>
        </p:spPr>
        <p:txBody>
          <a:bodyPr wrap="none" lIns="90000" tIns="46800" rIns="90000" bIns="46800" anchor="ctr"/>
          <a:lstStyle/>
          <a:p>
            <a:endParaRPr lang="de-DE"/>
          </a:p>
        </p:txBody>
      </p:sp>
      <p:sp>
        <p:nvSpPr>
          <p:cNvPr id="18465" name="Text Box 39"/>
          <p:cNvSpPr txBox="1">
            <a:spLocks noChangeArrowheads="1"/>
          </p:cNvSpPr>
          <p:nvPr/>
        </p:nvSpPr>
        <p:spPr bwMode="auto">
          <a:xfrm>
            <a:off x="3578225" y="981075"/>
            <a:ext cx="1503363" cy="698500"/>
          </a:xfrm>
          <a:prstGeom prst="rect">
            <a:avLst/>
          </a:prstGeom>
          <a:noFill/>
          <a:ln w="9525">
            <a:noFill/>
            <a:miter lim="800000"/>
            <a:headEnd/>
            <a:tailEnd/>
          </a:ln>
        </p:spPr>
        <p:txBody>
          <a:bodyPr wrap="none" lIns="90000" tIns="46800" rIns="90000" bIns="46800">
            <a:spAutoFit/>
          </a:bodyPr>
          <a:lstStyle/>
          <a:p>
            <a:pPr algn="ctr">
              <a:lnSpc>
                <a:spcPct val="115000"/>
              </a:lnSpc>
            </a:pPr>
            <a:r>
              <a:rPr lang="de-DE" sz="1400"/>
              <a:t>ORIENT</a:t>
            </a:r>
          </a:p>
          <a:p>
            <a:pPr algn="ctr">
              <a:lnSpc>
                <a:spcPct val="150000"/>
              </a:lnSpc>
              <a:spcBef>
                <a:spcPct val="20000"/>
              </a:spcBef>
            </a:pPr>
            <a:r>
              <a:rPr lang="de-DE" sz="1400"/>
              <a:t>Establish Priority</a:t>
            </a:r>
          </a:p>
        </p:txBody>
      </p:sp>
      <p:sp>
        <p:nvSpPr>
          <p:cNvPr id="18466" name="Freeform 40"/>
          <p:cNvSpPr>
            <a:spLocks/>
          </p:cNvSpPr>
          <p:nvPr/>
        </p:nvSpPr>
        <p:spPr bwMode="auto">
          <a:xfrm>
            <a:off x="6961188" y="2354263"/>
            <a:ext cx="334962" cy="469900"/>
          </a:xfrm>
          <a:custGeom>
            <a:avLst/>
            <a:gdLst>
              <a:gd name="T0" fmla="*/ 531751426 w 211"/>
              <a:gd name="T1" fmla="*/ 0 h 296"/>
              <a:gd name="T2" fmla="*/ 0 w 211"/>
              <a:gd name="T3" fmla="*/ 745966141 h 296"/>
              <a:gd name="T4" fmla="*/ 0 60000 65536"/>
              <a:gd name="T5" fmla="*/ 0 60000 65536"/>
              <a:gd name="T6" fmla="*/ 0 w 211"/>
              <a:gd name="T7" fmla="*/ 0 h 296"/>
              <a:gd name="T8" fmla="*/ 211 w 211"/>
              <a:gd name="T9" fmla="*/ 296 h 296"/>
            </a:gdLst>
            <a:ahLst/>
            <a:cxnLst>
              <a:cxn ang="T4">
                <a:pos x="T0" y="T1"/>
              </a:cxn>
              <a:cxn ang="T5">
                <a:pos x="T2" y="T3"/>
              </a:cxn>
            </a:cxnLst>
            <a:rect l="T6" t="T7" r="T8" b="T9"/>
            <a:pathLst>
              <a:path w="211" h="296">
                <a:moveTo>
                  <a:pt x="211" y="0"/>
                </a:moveTo>
                <a:lnTo>
                  <a:pt x="0" y="296"/>
                </a:lnTo>
              </a:path>
            </a:pathLst>
          </a:custGeom>
          <a:noFill/>
          <a:ln w="28575">
            <a:solidFill>
              <a:schemeClr val="tx1"/>
            </a:solidFill>
            <a:prstDash val="dash"/>
            <a:round/>
            <a:headEnd/>
            <a:tailEnd type="triangle" w="med" len="med"/>
          </a:ln>
        </p:spPr>
        <p:txBody>
          <a:bodyPr lIns="90000" tIns="46800" rIns="90000" bIns="46800"/>
          <a:lstStyle/>
          <a:p>
            <a:endParaRPr lang="de-DE"/>
          </a:p>
        </p:txBody>
      </p:sp>
      <p:sp>
        <p:nvSpPr>
          <p:cNvPr id="18467" name="Freeform 41"/>
          <p:cNvSpPr>
            <a:spLocks/>
          </p:cNvSpPr>
          <p:nvPr/>
        </p:nvSpPr>
        <p:spPr bwMode="auto">
          <a:xfrm>
            <a:off x="6935788" y="2874963"/>
            <a:ext cx="373062" cy="168275"/>
          </a:xfrm>
          <a:custGeom>
            <a:avLst/>
            <a:gdLst>
              <a:gd name="T0" fmla="*/ 592235176 w 235"/>
              <a:gd name="T1" fmla="*/ 267136585 h 106"/>
              <a:gd name="T2" fmla="*/ 0 w 235"/>
              <a:gd name="T3" fmla="*/ 0 h 106"/>
              <a:gd name="T4" fmla="*/ 0 60000 65536"/>
              <a:gd name="T5" fmla="*/ 0 60000 65536"/>
              <a:gd name="T6" fmla="*/ 0 w 235"/>
              <a:gd name="T7" fmla="*/ 0 h 106"/>
              <a:gd name="T8" fmla="*/ 235 w 235"/>
              <a:gd name="T9" fmla="*/ 106 h 106"/>
            </a:gdLst>
            <a:ahLst/>
            <a:cxnLst>
              <a:cxn ang="T4">
                <a:pos x="T0" y="T1"/>
              </a:cxn>
              <a:cxn ang="T5">
                <a:pos x="T2" y="T3"/>
              </a:cxn>
            </a:cxnLst>
            <a:rect l="T6" t="T7" r="T8" b="T9"/>
            <a:pathLst>
              <a:path w="235" h="106">
                <a:moveTo>
                  <a:pt x="235" y="106"/>
                </a:moveTo>
                <a:lnTo>
                  <a:pt x="0" y="0"/>
                </a:lnTo>
              </a:path>
            </a:pathLst>
          </a:custGeom>
          <a:noFill/>
          <a:ln w="28575">
            <a:solidFill>
              <a:schemeClr val="tx1"/>
            </a:solidFill>
            <a:prstDash val="dash"/>
            <a:round/>
            <a:headEnd/>
            <a:tailEnd type="triangle" w="med" len="med"/>
          </a:ln>
        </p:spPr>
        <p:txBody>
          <a:bodyPr lIns="90000" tIns="46800" rIns="90000" bIns="46800"/>
          <a:lstStyle/>
          <a:p>
            <a:endParaRPr lang="de-DE"/>
          </a:p>
        </p:txBody>
      </p:sp>
      <p:sp>
        <p:nvSpPr>
          <p:cNvPr id="18468" name="Text Box 42"/>
          <p:cNvSpPr txBox="1">
            <a:spLocks noChangeArrowheads="1"/>
          </p:cNvSpPr>
          <p:nvPr/>
        </p:nvSpPr>
        <p:spPr bwMode="auto">
          <a:xfrm>
            <a:off x="944563" y="3546475"/>
            <a:ext cx="1368425" cy="387350"/>
          </a:xfrm>
          <a:prstGeom prst="rect">
            <a:avLst/>
          </a:prstGeom>
          <a:solidFill>
            <a:schemeClr val="bg1"/>
          </a:solidFill>
          <a:ln w="9525">
            <a:noFill/>
            <a:miter lim="800000"/>
            <a:headEnd/>
            <a:tailEnd/>
          </a:ln>
        </p:spPr>
        <p:txBody>
          <a:bodyPr wrap="none" lIns="18000" tIns="10800" rIns="18000" bIns="10800">
            <a:spAutoFit/>
          </a:bodyPr>
          <a:lstStyle/>
          <a:p>
            <a:pPr algn="ctr"/>
            <a:r>
              <a:rPr lang="de-DE" sz="1200"/>
              <a:t>Receive a Message</a:t>
            </a:r>
          </a:p>
          <a:p>
            <a:pPr algn="ctr"/>
            <a:r>
              <a:rPr lang="de-DE" sz="1200"/>
              <a:t>Read Buttons</a:t>
            </a:r>
          </a:p>
        </p:txBody>
      </p:sp>
      <p:sp>
        <p:nvSpPr>
          <p:cNvPr id="18469" name="Text Box 43"/>
          <p:cNvSpPr txBox="1">
            <a:spLocks noChangeArrowheads="1"/>
          </p:cNvSpPr>
          <p:nvPr/>
        </p:nvSpPr>
        <p:spPr bwMode="auto">
          <a:xfrm>
            <a:off x="2232025" y="4719638"/>
            <a:ext cx="1174750" cy="204787"/>
          </a:xfrm>
          <a:prstGeom prst="rect">
            <a:avLst/>
          </a:prstGeom>
          <a:solidFill>
            <a:schemeClr val="bg1"/>
          </a:solidFill>
          <a:ln w="9525">
            <a:noFill/>
            <a:miter lim="800000"/>
            <a:headEnd/>
            <a:tailEnd/>
          </a:ln>
        </p:spPr>
        <p:txBody>
          <a:bodyPr wrap="none" lIns="18000" tIns="10800" rIns="18000" bIns="10800">
            <a:spAutoFit/>
          </a:bodyPr>
          <a:lstStyle/>
          <a:p>
            <a:pPr algn="ctr"/>
            <a:r>
              <a:rPr lang="de-DE" sz="1200"/>
              <a:t>Send a Message</a:t>
            </a:r>
          </a:p>
        </p:txBody>
      </p:sp>
      <p:sp>
        <p:nvSpPr>
          <p:cNvPr id="18470" name="Text Box 44"/>
          <p:cNvSpPr txBox="1">
            <a:spLocks noChangeArrowheads="1"/>
          </p:cNvSpPr>
          <p:nvPr/>
        </p:nvSpPr>
        <p:spPr bwMode="auto">
          <a:xfrm>
            <a:off x="4746625" y="4803775"/>
            <a:ext cx="1336675" cy="204788"/>
          </a:xfrm>
          <a:prstGeom prst="rect">
            <a:avLst/>
          </a:prstGeom>
          <a:solidFill>
            <a:schemeClr val="bg1"/>
          </a:solidFill>
          <a:ln w="9525">
            <a:noFill/>
            <a:miter lim="800000"/>
            <a:headEnd/>
            <a:tailEnd/>
          </a:ln>
        </p:spPr>
        <p:txBody>
          <a:bodyPr wrap="none" lIns="18000" tIns="10800" rIns="18000" bIns="10800">
            <a:spAutoFit/>
          </a:bodyPr>
          <a:lstStyle/>
          <a:p>
            <a:pPr algn="ctr"/>
            <a:r>
              <a:rPr lang="de-DE" sz="1200"/>
              <a:t>Initiate Process(es)</a:t>
            </a:r>
          </a:p>
        </p:txBody>
      </p:sp>
      <p:sp>
        <p:nvSpPr>
          <p:cNvPr id="18471" name="Text Box 45"/>
          <p:cNvSpPr txBox="1">
            <a:spLocks noChangeArrowheads="1"/>
          </p:cNvSpPr>
          <p:nvPr/>
        </p:nvSpPr>
        <p:spPr bwMode="auto">
          <a:xfrm>
            <a:off x="6164263" y="3113088"/>
            <a:ext cx="922337" cy="387350"/>
          </a:xfrm>
          <a:prstGeom prst="rect">
            <a:avLst/>
          </a:prstGeom>
          <a:solidFill>
            <a:schemeClr val="bg1"/>
          </a:solidFill>
          <a:ln w="9525">
            <a:noFill/>
            <a:miter lim="800000"/>
            <a:headEnd/>
            <a:tailEnd/>
          </a:ln>
        </p:spPr>
        <p:txBody>
          <a:bodyPr wrap="none" lIns="18000" tIns="10800" rIns="18000" bIns="10800">
            <a:spAutoFit/>
          </a:bodyPr>
          <a:lstStyle/>
          <a:p>
            <a:pPr algn="ctr"/>
            <a:r>
              <a:rPr lang="de-DE" sz="1200"/>
              <a:t>Register to</a:t>
            </a:r>
          </a:p>
          <a:p>
            <a:pPr algn="ctr"/>
            <a:r>
              <a:rPr lang="de-DE" sz="1200"/>
              <a:t>Current Time</a:t>
            </a:r>
          </a:p>
        </p:txBody>
      </p:sp>
      <p:sp>
        <p:nvSpPr>
          <p:cNvPr id="18472" name="Text Box 46"/>
          <p:cNvSpPr txBox="1">
            <a:spLocks noChangeArrowheads="1"/>
          </p:cNvSpPr>
          <p:nvPr/>
        </p:nvSpPr>
        <p:spPr bwMode="auto">
          <a:xfrm>
            <a:off x="2017713" y="2328863"/>
            <a:ext cx="871537" cy="387350"/>
          </a:xfrm>
          <a:prstGeom prst="rect">
            <a:avLst/>
          </a:prstGeom>
          <a:solidFill>
            <a:schemeClr val="bg1"/>
          </a:solidFill>
          <a:ln w="9525">
            <a:noFill/>
            <a:miter lim="800000"/>
            <a:headEnd/>
            <a:tailEnd/>
          </a:ln>
        </p:spPr>
        <p:txBody>
          <a:bodyPr wrap="none" lIns="18000" tIns="10800" rIns="18000" bIns="10800">
            <a:spAutoFit/>
          </a:bodyPr>
          <a:lstStyle/>
          <a:p>
            <a:pPr algn="ctr"/>
            <a:r>
              <a:rPr lang="de-DE" sz="1200"/>
              <a:t>Pre-Process</a:t>
            </a:r>
          </a:p>
          <a:p>
            <a:pPr algn="ctr"/>
            <a:r>
              <a:rPr lang="de-DE" sz="1200"/>
              <a:t>Parse</a:t>
            </a:r>
          </a:p>
        </p:txBody>
      </p:sp>
      <p:sp>
        <p:nvSpPr>
          <p:cNvPr id="18473" name="Line 47"/>
          <p:cNvSpPr>
            <a:spLocks noChangeShapeType="1"/>
          </p:cNvSpPr>
          <p:nvPr/>
        </p:nvSpPr>
        <p:spPr bwMode="auto">
          <a:xfrm flipH="1">
            <a:off x="4200525" y="2868613"/>
            <a:ext cx="2016125"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18474" name="Line 48"/>
          <p:cNvSpPr>
            <a:spLocks noChangeShapeType="1"/>
          </p:cNvSpPr>
          <p:nvPr/>
        </p:nvSpPr>
        <p:spPr bwMode="auto">
          <a:xfrm flipH="1">
            <a:off x="3349625" y="4162425"/>
            <a:ext cx="280670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18475" name="Text Box 49"/>
          <p:cNvSpPr txBox="1">
            <a:spLocks noChangeArrowheads="1"/>
          </p:cNvSpPr>
          <p:nvPr/>
        </p:nvSpPr>
        <p:spPr bwMode="auto">
          <a:xfrm>
            <a:off x="4557713" y="4051300"/>
            <a:ext cx="1336675" cy="204788"/>
          </a:xfrm>
          <a:prstGeom prst="rect">
            <a:avLst/>
          </a:prstGeom>
          <a:solidFill>
            <a:schemeClr val="bg1"/>
          </a:solidFill>
          <a:ln w="9525">
            <a:noFill/>
            <a:miter lim="800000"/>
            <a:headEnd/>
            <a:tailEnd/>
          </a:ln>
        </p:spPr>
        <p:txBody>
          <a:bodyPr wrap="none" lIns="18000" tIns="10800" rIns="18000" bIns="10800">
            <a:spAutoFit/>
          </a:bodyPr>
          <a:lstStyle/>
          <a:p>
            <a:pPr algn="ctr"/>
            <a:r>
              <a:rPr lang="de-DE" sz="1200"/>
              <a:t>Save Global States</a:t>
            </a:r>
          </a:p>
        </p:txBody>
      </p:sp>
      <p:sp>
        <p:nvSpPr>
          <p:cNvPr id="18476" name="Line 50"/>
          <p:cNvSpPr>
            <a:spLocks noChangeShapeType="1"/>
          </p:cNvSpPr>
          <p:nvPr/>
        </p:nvSpPr>
        <p:spPr bwMode="auto">
          <a:xfrm>
            <a:off x="4427538" y="2239963"/>
            <a:ext cx="0" cy="2806700"/>
          </a:xfrm>
          <a:prstGeom prst="line">
            <a:avLst/>
          </a:prstGeom>
          <a:noFill/>
          <a:ln w="28575">
            <a:solidFill>
              <a:srgbClr val="FF3300"/>
            </a:solidFill>
            <a:round/>
            <a:headEnd/>
            <a:tailEnd type="triangle" w="med" len="med"/>
          </a:ln>
        </p:spPr>
        <p:txBody>
          <a:bodyPr lIns="90000" tIns="46800" rIns="90000" bIns="46800"/>
          <a:lstStyle/>
          <a:p>
            <a:endParaRPr lang="de-DE"/>
          </a:p>
        </p:txBody>
      </p:sp>
      <p:sp>
        <p:nvSpPr>
          <p:cNvPr id="18477" name="Text Box 51"/>
          <p:cNvSpPr txBox="1">
            <a:spLocks noChangeArrowheads="1"/>
          </p:cNvSpPr>
          <p:nvPr/>
        </p:nvSpPr>
        <p:spPr bwMode="auto">
          <a:xfrm>
            <a:off x="5441950" y="4498975"/>
            <a:ext cx="1343025" cy="204788"/>
          </a:xfrm>
          <a:prstGeom prst="rect">
            <a:avLst/>
          </a:prstGeom>
          <a:solidFill>
            <a:schemeClr val="bg1"/>
          </a:solidFill>
          <a:ln w="9525">
            <a:noFill/>
            <a:miter lim="800000"/>
            <a:headEnd/>
            <a:tailEnd/>
          </a:ln>
        </p:spPr>
        <p:txBody>
          <a:bodyPr wrap="none" lIns="18000" tIns="10800" rIns="18000" bIns="10800">
            <a:spAutoFit/>
          </a:bodyPr>
          <a:lstStyle/>
          <a:p>
            <a:pPr algn="ctr"/>
            <a:r>
              <a:rPr lang="de-DE" sz="1200"/>
              <a:t>Allocate Resources</a:t>
            </a:r>
          </a:p>
        </p:txBody>
      </p:sp>
      <p:sp>
        <p:nvSpPr>
          <p:cNvPr id="18478" name="Text Box 52"/>
          <p:cNvSpPr txBox="1">
            <a:spLocks noChangeArrowheads="1"/>
          </p:cNvSpPr>
          <p:nvPr/>
        </p:nvSpPr>
        <p:spPr bwMode="auto">
          <a:xfrm>
            <a:off x="3092450" y="4935538"/>
            <a:ext cx="803275" cy="204787"/>
          </a:xfrm>
          <a:prstGeom prst="rect">
            <a:avLst/>
          </a:prstGeom>
          <a:solidFill>
            <a:schemeClr val="bg1"/>
          </a:solidFill>
          <a:ln w="9525">
            <a:noFill/>
            <a:miter lim="800000"/>
            <a:headEnd/>
            <a:tailEnd/>
          </a:ln>
        </p:spPr>
        <p:txBody>
          <a:bodyPr wrap="none" lIns="18000" tIns="10800" rIns="18000" bIns="10800">
            <a:spAutoFit/>
          </a:bodyPr>
          <a:lstStyle/>
          <a:p>
            <a:pPr algn="ctr"/>
            <a:r>
              <a:rPr lang="de-DE" sz="1200"/>
              <a:t>Set Display</a:t>
            </a:r>
          </a:p>
        </p:txBody>
      </p:sp>
      <p:sp>
        <p:nvSpPr>
          <p:cNvPr id="18479" name="Line 53"/>
          <p:cNvSpPr>
            <a:spLocks noChangeShapeType="1"/>
          </p:cNvSpPr>
          <p:nvPr/>
        </p:nvSpPr>
        <p:spPr bwMode="auto">
          <a:xfrm>
            <a:off x="4143375" y="1679575"/>
            <a:ext cx="257175" cy="334963"/>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18480" name="Text Box 54"/>
          <p:cNvSpPr txBox="1">
            <a:spLocks noChangeArrowheads="1"/>
          </p:cNvSpPr>
          <p:nvPr/>
        </p:nvSpPr>
        <p:spPr bwMode="auto">
          <a:xfrm>
            <a:off x="2476500" y="1871663"/>
            <a:ext cx="1117600" cy="387350"/>
          </a:xfrm>
          <a:prstGeom prst="rect">
            <a:avLst/>
          </a:prstGeom>
          <a:solidFill>
            <a:schemeClr val="bg1"/>
          </a:solidFill>
          <a:ln w="9525">
            <a:noFill/>
            <a:miter lim="800000"/>
            <a:headEnd/>
            <a:tailEnd/>
          </a:ln>
        </p:spPr>
        <p:txBody>
          <a:bodyPr wrap="none" lIns="18000" tIns="10800" rIns="18000" bIns="10800">
            <a:spAutoFit/>
          </a:bodyPr>
          <a:lstStyle/>
          <a:p>
            <a:pPr algn="ctr"/>
            <a:r>
              <a:rPr lang="de-DE" sz="1200"/>
              <a:t>Infer on Context</a:t>
            </a:r>
          </a:p>
          <a:p>
            <a:pPr algn="ctr"/>
            <a:r>
              <a:rPr lang="de-DE" sz="1200"/>
              <a:t>Hierarchie</a:t>
            </a:r>
          </a:p>
        </p:txBody>
      </p:sp>
      <p:sp>
        <p:nvSpPr>
          <p:cNvPr id="18481" name="Text Box 55"/>
          <p:cNvSpPr txBox="1">
            <a:spLocks noChangeArrowheads="1"/>
          </p:cNvSpPr>
          <p:nvPr/>
        </p:nvSpPr>
        <p:spPr bwMode="auto">
          <a:xfrm>
            <a:off x="6445250" y="4941888"/>
            <a:ext cx="2303463" cy="1004887"/>
          </a:xfrm>
          <a:prstGeom prst="rect">
            <a:avLst/>
          </a:prstGeom>
          <a:solidFill>
            <a:srgbClr val="FFFF99"/>
          </a:solidFill>
          <a:ln w="9525">
            <a:noFill/>
            <a:miter lim="800000"/>
            <a:headEnd/>
            <a:tailEnd/>
          </a:ln>
        </p:spPr>
        <p:txBody>
          <a:bodyPr lIns="90000" tIns="46800" rIns="90000" bIns="46800">
            <a:spAutoFit/>
          </a:bodyPr>
          <a:lstStyle/>
          <a:p>
            <a:pPr>
              <a:spcBef>
                <a:spcPct val="50000"/>
              </a:spcBef>
            </a:pPr>
            <a:r>
              <a:rPr lang="de-DE" sz="1200">
                <a:solidFill>
                  <a:srgbClr val="0066FF"/>
                </a:solidFill>
              </a:rPr>
              <a:t>Joseph Mitola III: </a:t>
            </a:r>
            <a:r>
              <a:rPr lang="de-DE" sz="1200" i="1">
                <a:solidFill>
                  <a:srgbClr val="0066FF"/>
                </a:solidFill>
              </a:rPr>
              <a:t>Cognitive Radio – An Integrated Agent Architecture for Software Defined Radio. </a:t>
            </a:r>
            <a:r>
              <a:rPr lang="de-DE" sz="1200">
                <a:solidFill>
                  <a:srgbClr val="0066FF"/>
                </a:solidFill>
              </a:rPr>
              <a:t>KTH Stockholm, 2000</a:t>
            </a:r>
            <a:endParaRPr lang="en-US" sz="1200">
              <a:solidFill>
                <a:srgbClr val="0066FF"/>
              </a:solidFill>
            </a:endParaRPr>
          </a:p>
        </p:txBody>
      </p:sp>
      <p:sp>
        <p:nvSpPr>
          <p:cNvPr id="18482" name="Rectangle 56"/>
          <p:cNvSpPr>
            <a:spLocks noGrp="1" noChangeArrowheads="1"/>
          </p:cNvSpPr>
          <p:nvPr>
            <p:ph type="title" idx="4294967295"/>
          </p:nvPr>
        </p:nvSpPr>
        <p:spPr>
          <a:xfrm>
            <a:off x="292100" y="122238"/>
            <a:ext cx="3454400" cy="519112"/>
          </a:xfrm>
        </p:spPr>
        <p:txBody>
          <a:bodyPr/>
          <a:lstStyle/>
          <a:p>
            <a:r>
              <a:rPr lang="de-DE" smtClean="0"/>
              <a:t>CR: Vision</a:t>
            </a:r>
          </a:p>
        </p:txBody>
      </p:sp>
      <p:sp>
        <p:nvSpPr>
          <p:cNvPr id="18484" name="Text Box 17"/>
          <p:cNvSpPr txBox="1">
            <a:spLocks noChangeArrowheads="1"/>
          </p:cNvSpPr>
          <p:nvPr/>
        </p:nvSpPr>
        <p:spPr bwMode="auto">
          <a:xfrm>
            <a:off x="1331913" y="2695575"/>
            <a:ext cx="1042987" cy="304800"/>
          </a:xfrm>
          <a:prstGeom prst="rect">
            <a:avLst/>
          </a:prstGeom>
          <a:noFill/>
          <a:ln w="9525">
            <a:noFill/>
            <a:miter lim="800000"/>
            <a:headEnd/>
            <a:tailEnd/>
          </a:ln>
        </p:spPr>
        <p:txBody>
          <a:bodyPr wrap="none" lIns="90000" tIns="46800" rIns="90000" bIns="46800">
            <a:spAutoFit/>
          </a:bodyPr>
          <a:lstStyle/>
          <a:p>
            <a:pPr algn="ctr"/>
            <a:r>
              <a:rPr lang="de-DE" sz="1400"/>
              <a:t>OBSERVE</a:t>
            </a:r>
          </a:p>
        </p:txBody>
      </p:sp>
      <p:sp>
        <p:nvSpPr>
          <p:cNvPr id="18485" name="Text Box 19"/>
          <p:cNvSpPr txBox="1">
            <a:spLocks noChangeArrowheads="1"/>
          </p:cNvSpPr>
          <p:nvPr/>
        </p:nvSpPr>
        <p:spPr bwMode="auto">
          <a:xfrm>
            <a:off x="6176963" y="4010025"/>
            <a:ext cx="854075" cy="304800"/>
          </a:xfrm>
          <a:prstGeom prst="rect">
            <a:avLst/>
          </a:prstGeom>
          <a:noFill/>
          <a:ln w="9525">
            <a:noFill/>
            <a:miter lim="800000"/>
            <a:headEnd/>
            <a:tailEnd/>
          </a:ln>
        </p:spPr>
        <p:txBody>
          <a:bodyPr wrap="none" lIns="90000" tIns="46800" rIns="90000" bIns="46800">
            <a:spAutoFit/>
          </a:bodyPr>
          <a:lstStyle/>
          <a:p>
            <a:pPr algn="ctr"/>
            <a:r>
              <a:rPr lang="de-DE" sz="1400"/>
              <a:t>DECIDE</a:t>
            </a:r>
          </a:p>
        </p:txBody>
      </p:sp>
      <p:sp>
        <p:nvSpPr>
          <p:cNvPr id="18486" name="Text Box 18"/>
          <p:cNvSpPr txBox="1">
            <a:spLocks noChangeArrowheads="1"/>
          </p:cNvSpPr>
          <p:nvPr/>
        </p:nvSpPr>
        <p:spPr bwMode="auto">
          <a:xfrm>
            <a:off x="3490913" y="2705100"/>
            <a:ext cx="774700" cy="304800"/>
          </a:xfrm>
          <a:prstGeom prst="rect">
            <a:avLst/>
          </a:prstGeom>
          <a:noFill/>
          <a:ln w="9525">
            <a:noFill/>
            <a:miter lim="800000"/>
            <a:headEnd/>
            <a:tailEnd/>
          </a:ln>
        </p:spPr>
        <p:txBody>
          <a:bodyPr wrap="none" lIns="90000" tIns="46800" rIns="90000" bIns="46800">
            <a:spAutoFit/>
          </a:bodyPr>
          <a:lstStyle/>
          <a:p>
            <a:pPr algn="ctr"/>
            <a:r>
              <a:rPr lang="de-DE" sz="1400"/>
              <a:t>LEARN</a:t>
            </a:r>
          </a:p>
        </p:txBody>
      </p:sp>
      <p:sp>
        <p:nvSpPr>
          <p:cNvPr id="18487" name="Text Box 20"/>
          <p:cNvSpPr txBox="1">
            <a:spLocks noChangeArrowheads="1"/>
          </p:cNvSpPr>
          <p:nvPr/>
        </p:nvSpPr>
        <p:spPr bwMode="auto">
          <a:xfrm>
            <a:off x="6289675" y="2705100"/>
            <a:ext cx="646113" cy="304800"/>
          </a:xfrm>
          <a:prstGeom prst="rect">
            <a:avLst/>
          </a:prstGeom>
          <a:noFill/>
          <a:ln w="9525">
            <a:noFill/>
            <a:miter lim="800000"/>
            <a:headEnd/>
            <a:tailEnd/>
          </a:ln>
        </p:spPr>
        <p:txBody>
          <a:bodyPr wrap="none" lIns="90000" tIns="46800" rIns="90000" bIns="46800">
            <a:spAutoFit/>
          </a:bodyPr>
          <a:lstStyle/>
          <a:p>
            <a:pPr algn="ctr"/>
            <a:r>
              <a:rPr lang="de-DE" sz="1400"/>
              <a:t>PLAN</a:t>
            </a:r>
          </a:p>
        </p:txBody>
      </p:sp>
      <p:sp>
        <p:nvSpPr>
          <p:cNvPr id="57"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81328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de-DE" smtClean="0"/>
              <a:t>CR: Definition</a:t>
            </a:r>
          </a:p>
        </p:txBody>
      </p:sp>
      <p:sp>
        <p:nvSpPr>
          <p:cNvPr id="19458" name="Rectangle 3"/>
          <p:cNvSpPr>
            <a:spLocks noGrp="1" noChangeArrowheads="1"/>
          </p:cNvSpPr>
          <p:nvPr>
            <p:ph idx="1"/>
          </p:nvPr>
        </p:nvSpPr>
        <p:spPr/>
        <p:txBody>
          <a:bodyPr/>
          <a:lstStyle/>
          <a:p>
            <a:pPr marL="0" indent="0" defTabSz="717550">
              <a:buFontTx/>
              <a:buNone/>
            </a:pPr>
            <a:endParaRPr lang="en-US" dirty="0" smtClean="0"/>
          </a:p>
          <a:p>
            <a:pPr marL="0" indent="0" defTabSz="717550">
              <a:buFontTx/>
              <a:buNone/>
            </a:pPr>
            <a:r>
              <a:rPr lang="en-US" dirty="0" smtClean="0"/>
              <a:t>“</a:t>
            </a:r>
            <a:r>
              <a:rPr lang="en-US" b="1" dirty="0" smtClean="0">
                <a:solidFill>
                  <a:srgbClr val="00B050"/>
                </a:solidFill>
              </a:rPr>
              <a:t>Cognitive Radio</a:t>
            </a:r>
            <a:r>
              <a:rPr lang="en-US" dirty="0" smtClean="0">
                <a:solidFill>
                  <a:srgbClr val="00B050"/>
                </a:solidFill>
              </a:rPr>
              <a:t> </a:t>
            </a:r>
            <a:r>
              <a:rPr lang="en-US" dirty="0" smtClean="0"/>
              <a:t>is an intelligent wireless communication system that </a:t>
            </a:r>
            <a:r>
              <a:rPr lang="en-US" dirty="0" smtClean="0">
                <a:solidFill>
                  <a:srgbClr val="009900"/>
                </a:solidFill>
              </a:rPr>
              <a:t>is </a:t>
            </a:r>
            <a:r>
              <a:rPr lang="en-US" dirty="0" smtClean="0">
                <a:solidFill>
                  <a:srgbClr val="00B050"/>
                </a:solidFill>
              </a:rPr>
              <a:t>aware of its surrounding environment </a:t>
            </a:r>
            <a:r>
              <a:rPr lang="en-US" dirty="0" smtClean="0"/>
              <a:t>(i.e. its outside world), and uses the methodology of understanding-by-building to learn from the environment and adapt its internal states to statistical variations in the incoming RF stimuli by making corresponding changes in certain operating parameters (e.g. transmit power, carrier-frequency and modulation strategy) in real-time, with two primary objectives in mind:</a:t>
            </a:r>
            <a:br>
              <a:rPr lang="en-US" dirty="0" smtClean="0"/>
            </a:br>
            <a:r>
              <a:rPr lang="en-US" dirty="0" smtClean="0"/>
              <a:t/>
            </a:r>
            <a:br>
              <a:rPr lang="en-US" dirty="0" smtClean="0"/>
            </a:br>
            <a:r>
              <a:rPr lang="en-US" dirty="0" smtClean="0"/>
              <a:t>             - </a:t>
            </a:r>
            <a:r>
              <a:rPr lang="en-US" dirty="0" smtClean="0">
                <a:solidFill>
                  <a:srgbClr val="00B050"/>
                </a:solidFill>
              </a:rPr>
              <a:t>highly reliable communications </a:t>
            </a:r>
            <a:r>
              <a:rPr lang="en-US" dirty="0" smtClean="0"/>
              <a:t>whenever and wherever needed;</a:t>
            </a:r>
            <a:br>
              <a:rPr lang="en-US" dirty="0" smtClean="0"/>
            </a:br>
            <a:r>
              <a:rPr lang="en-US" dirty="0" smtClean="0"/>
              <a:t>             - </a:t>
            </a:r>
            <a:r>
              <a:rPr lang="en-US" dirty="0" smtClean="0">
                <a:solidFill>
                  <a:srgbClr val="00B050"/>
                </a:solidFill>
              </a:rPr>
              <a:t>efficient utilization of the radio spectrum</a:t>
            </a:r>
            <a:r>
              <a:rPr lang="en-US" dirty="0" smtClean="0"/>
              <a:t>.” </a:t>
            </a:r>
          </a:p>
          <a:p>
            <a:pPr marL="0" indent="0" defTabSz="717550"/>
            <a:endParaRPr lang="en-US" dirty="0" smtClean="0"/>
          </a:p>
          <a:p>
            <a:pPr marL="0" indent="0" defTabSz="717550">
              <a:buFontTx/>
              <a:buNone/>
            </a:pPr>
            <a:r>
              <a:rPr lang="en-US" b="1" dirty="0" smtClean="0"/>
              <a:t/>
            </a:r>
            <a:br>
              <a:rPr lang="en-US" b="1" dirty="0" smtClean="0"/>
            </a:br>
            <a:r>
              <a:rPr lang="en-US" sz="1600" dirty="0" smtClean="0"/>
              <a:t>Simon </a:t>
            </a:r>
            <a:r>
              <a:rPr lang="en-US" sz="1600" dirty="0" err="1" smtClean="0"/>
              <a:t>Haykin</a:t>
            </a:r>
            <a:r>
              <a:rPr lang="en-US" sz="1600" dirty="0" smtClean="0"/>
              <a:t>: </a:t>
            </a:r>
            <a:r>
              <a:rPr lang="en-US" sz="1600" i="1" dirty="0" smtClean="0"/>
              <a:t>Cognitive Radio: Brain-Empowered Wireless Communications</a:t>
            </a:r>
            <a:r>
              <a:rPr lang="en-US" sz="1600" dirty="0" smtClean="0"/>
              <a:t>. </a:t>
            </a:r>
            <a:br>
              <a:rPr lang="en-US" sz="1600" dirty="0" smtClean="0"/>
            </a:br>
            <a:r>
              <a:rPr lang="en-US" sz="1600" dirty="0" smtClean="0"/>
              <a:t>                        IEEE J. Select. Areas in Comm., vol. 23, no. 2, 2005, pp. 201-220</a:t>
            </a:r>
            <a:r>
              <a:rPr lang="en-US" sz="1600" b="1" dirty="0" smtClean="0"/>
              <a:t/>
            </a:r>
            <a:br>
              <a:rPr lang="en-US" sz="1600" b="1" dirty="0" smtClean="0"/>
            </a:br>
            <a:endParaRPr lang="de-DE" sz="1600" dirty="0" smtClean="0"/>
          </a:p>
        </p:txBody>
      </p:sp>
      <p:sp>
        <p:nvSpPr>
          <p:cNvPr id="5"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2992245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Reality</a:t>
            </a:r>
            <a:endParaRPr lang="de-DE" dirty="0"/>
          </a:p>
        </p:txBody>
      </p:sp>
      <p:sp>
        <p:nvSpPr>
          <p:cNvPr id="4" name="Textfeld 3"/>
          <p:cNvSpPr txBox="1"/>
          <p:nvPr/>
        </p:nvSpPr>
        <p:spPr>
          <a:xfrm>
            <a:off x="395536" y="1196752"/>
            <a:ext cx="8280920" cy="4801314"/>
          </a:xfrm>
          <a:prstGeom prst="rect">
            <a:avLst/>
          </a:prstGeom>
          <a:noFill/>
        </p:spPr>
        <p:txBody>
          <a:bodyPr wrap="square" rtlCol="0">
            <a:spAutoFit/>
          </a:bodyPr>
          <a:lstStyle/>
          <a:p>
            <a:r>
              <a:rPr lang="en-US" b="1" dirty="0" smtClean="0">
                <a:solidFill>
                  <a:srgbClr val="00B050"/>
                </a:solidFill>
              </a:rPr>
              <a:t>CR</a:t>
            </a:r>
            <a:r>
              <a:rPr lang="en-US" dirty="0" smtClean="0"/>
              <a:t> is not a revolution in radio communications, it is merely the way ahead to more </a:t>
            </a:r>
            <a:r>
              <a:rPr lang="en-US" b="1" dirty="0" smtClean="0">
                <a:solidFill>
                  <a:srgbClr val="00B050"/>
                </a:solidFill>
              </a:rPr>
              <a:t>automation</a:t>
            </a:r>
            <a:r>
              <a:rPr lang="en-US" dirty="0" smtClean="0"/>
              <a:t> and </a:t>
            </a:r>
            <a:r>
              <a:rPr lang="en-US" b="1" dirty="0" smtClean="0">
                <a:solidFill>
                  <a:srgbClr val="00B050"/>
                </a:solidFill>
              </a:rPr>
              <a:t>adaptation</a:t>
            </a:r>
            <a:endParaRPr lang="en-US" dirty="0" smtClean="0"/>
          </a:p>
          <a:p>
            <a:endParaRPr lang="en-US" dirty="0" smtClean="0"/>
          </a:p>
          <a:p>
            <a:pPr marL="285750" indent="-285750">
              <a:buFont typeface="Arial" pitchFamily="34" charset="0"/>
              <a:buChar char="•"/>
            </a:pPr>
            <a:r>
              <a:rPr lang="en-US" dirty="0"/>
              <a:t>i</a:t>
            </a:r>
            <a:r>
              <a:rPr lang="en-US" dirty="0" smtClean="0"/>
              <a:t>n finding the optimum </a:t>
            </a:r>
            <a:r>
              <a:rPr lang="en-US" dirty="0" smtClean="0">
                <a:solidFill>
                  <a:srgbClr val="00B050"/>
                </a:solidFill>
              </a:rPr>
              <a:t>frequency </a:t>
            </a:r>
            <a:r>
              <a:rPr lang="en-US" dirty="0" smtClean="0"/>
              <a:t>and</a:t>
            </a:r>
          </a:p>
          <a:p>
            <a:pPr marL="285750" indent="-285750">
              <a:buFont typeface="Arial" pitchFamily="34" charset="0"/>
              <a:buChar char="•"/>
            </a:pPr>
            <a:r>
              <a:rPr lang="en-US" dirty="0" smtClean="0"/>
              <a:t>in using the optimum transmission </a:t>
            </a:r>
            <a:r>
              <a:rPr lang="en-US" dirty="0" smtClean="0">
                <a:solidFill>
                  <a:srgbClr val="00B050"/>
                </a:solidFill>
              </a:rPr>
              <a:t>power</a:t>
            </a:r>
          </a:p>
          <a:p>
            <a:pPr marL="285750" indent="-285750">
              <a:buFont typeface="Arial" pitchFamily="34" charset="0"/>
              <a:buChar char="•"/>
            </a:pPr>
            <a:endParaRPr lang="en-US" dirty="0" smtClean="0"/>
          </a:p>
          <a:p>
            <a:r>
              <a:rPr lang="en-US" dirty="0" smtClean="0"/>
              <a:t>With these properties</a:t>
            </a:r>
          </a:p>
          <a:p>
            <a:endParaRPr lang="en-US" dirty="0" smtClean="0"/>
          </a:p>
          <a:p>
            <a:pPr marL="285750" indent="-285750">
              <a:buFont typeface="Arial" pitchFamily="34" charset="0"/>
              <a:buChar char="•"/>
            </a:pPr>
            <a:r>
              <a:rPr lang="en-US" dirty="0" smtClean="0"/>
              <a:t>higher </a:t>
            </a:r>
            <a:r>
              <a:rPr lang="en-US" dirty="0" smtClean="0">
                <a:solidFill>
                  <a:srgbClr val="00B050"/>
                </a:solidFill>
              </a:rPr>
              <a:t>spectrum efficiency</a:t>
            </a:r>
          </a:p>
          <a:p>
            <a:pPr marL="285750" indent="-285750">
              <a:buFont typeface="Arial" pitchFamily="34" charset="0"/>
              <a:buChar char="•"/>
            </a:pPr>
            <a:r>
              <a:rPr lang="en-US" dirty="0" smtClean="0"/>
              <a:t>lower </a:t>
            </a:r>
            <a:r>
              <a:rPr lang="en-US" dirty="0" smtClean="0">
                <a:solidFill>
                  <a:srgbClr val="00B050"/>
                </a:solidFill>
              </a:rPr>
              <a:t>costs</a:t>
            </a:r>
            <a:r>
              <a:rPr lang="en-US" b="1" dirty="0" smtClean="0"/>
              <a:t> </a:t>
            </a:r>
            <a:r>
              <a:rPr lang="en-US" dirty="0" smtClean="0"/>
              <a:t>and</a:t>
            </a:r>
          </a:p>
          <a:p>
            <a:pPr marL="285750" indent="-285750">
              <a:buFont typeface="Arial" pitchFamily="34" charset="0"/>
              <a:buChar char="•"/>
            </a:pPr>
            <a:r>
              <a:rPr lang="en-US" dirty="0" smtClean="0"/>
              <a:t>more </a:t>
            </a:r>
            <a:r>
              <a:rPr lang="en-US" dirty="0" smtClean="0">
                <a:solidFill>
                  <a:srgbClr val="00B050"/>
                </a:solidFill>
              </a:rPr>
              <a:t>environmental acceptability</a:t>
            </a:r>
          </a:p>
          <a:p>
            <a:pPr marL="285750" indent="-285750">
              <a:buFont typeface="Arial" pitchFamily="34" charset="0"/>
              <a:buChar char="•"/>
            </a:pPr>
            <a:endParaRPr lang="en-US" dirty="0" smtClean="0"/>
          </a:p>
          <a:p>
            <a:r>
              <a:rPr lang="en-US" dirty="0" smtClean="0"/>
              <a:t>are achieved.</a:t>
            </a:r>
          </a:p>
          <a:p>
            <a:endParaRPr lang="en-US" dirty="0" smtClean="0"/>
          </a:p>
          <a:p>
            <a:endParaRPr lang="en-US" dirty="0" smtClean="0"/>
          </a:p>
          <a:p>
            <a:r>
              <a:rPr lang="en-US" dirty="0" smtClean="0">
                <a:solidFill>
                  <a:srgbClr val="FF0000"/>
                </a:solidFill>
              </a:rPr>
              <a:t>The CR paradigm makes sense only in networks.</a:t>
            </a:r>
          </a:p>
          <a:p>
            <a:pPr marL="285750" indent="-285750">
              <a:buFont typeface="Arial" pitchFamily="34" charset="0"/>
              <a:buChar char="•"/>
            </a:pPr>
            <a:endParaRPr lang="en-US" dirty="0"/>
          </a:p>
        </p:txBody>
      </p:sp>
      <p:sp>
        <p:nvSpPr>
          <p:cNvPr id="6"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2996962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txBox="1">
            <a:spLocks noGrp="1" noChangeArrowheads="1"/>
          </p:cNvSpPr>
          <p:nvPr/>
        </p:nvSpPr>
        <p:spPr bwMode="auto">
          <a:xfrm>
            <a:off x="1701800" y="6430963"/>
            <a:ext cx="4248150" cy="360362"/>
          </a:xfrm>
          <a:prstGeom prst="rect">
            <a:avLst/>
          </a:prstGeom>
          <a:noFill/>
          <a:ln w="9525">
            <a:noFill/>
            <a:miter lim="800000"/>
            <a:headEnd/>
            <a:tailEnd/>
          </a:ln>
        </p:spPr>
        <p:txBody>
          <a:bodyPr lIns="0" tIns="0" rIns="0" bIns="0" anchor="ctr"/>
          <a:lstStyle/>
          <a:p>
            <a:endParaRPr lang="en-US" sz="900" dirty="0"/>
          </a:p>
        </p:txBody>
      </p:sp>
      <p:sp>
        <p:nvSpPr>
          <p:cNvPr id="19459" name="Rectangle 2"/>
          <p:cNvSpPr>
            <a:spLocks noGrp="1" noChangeArrowheads="1"/>
          </p:cNvSpPr>
          <p:nvPr>
            <p:ph type="title" idx="4294967295"/>
          </p:nvPr>
        </p:nvSpPr>
        <p:spPr>
          <a:xfrm>
            <a:off x="395288" y="333375"/>
            <a:ext cx="6911975" cy="561975"/>
          </a:xfrm>
        </p:spPr>
        <p:txBody>
          <a:bodyPr/>
          <a:lstStyle/>
          <a:p>
            <a:r>
              <a:rPr lang="de-DE" dirty="0" smtClean="0"/>
              <a:t>Dynamic </a:t>
            </a:r>
            <a:r>
              <a:rPr lang="de-DE" dirty="0" err="1" smtClean="0"/>
              <a:t>Spectrum</a:t>
            </a:r>
            <a:r>
              <a:rPr lang="de-DE" dirty="0" smtClean="0"/>
              <a:t> Access (DSA)</a:t>
            </a:r>
          </a:p>
        </p:txBody>
      </p:sp>
      <p:grpSp>
        <p:nvGrpSpPr>
          <p:cNvPr id="19460" name="Group 287"/>
          <p:cNvGrpSpPr>
            <a:grpSpLocks/>
          </p:cNvGrpSpPr>
          <p:nvPr/>
        </p:nvGrpSpPr>
        <p:grpSpPr bwMode="auto">
          <a:xfrm>
            <a:off x="4824412" y="1090613"/>
            <a:ext cx="4105275" cy="5111750"/>
            <a:chOff x="2925" y="709"/>
            <a:chExt cx="2586" cy="3220"/>
          </a:xfrm>
        </p:grpSpPr>
        <p:sp>
          <p:nvSpPr>
            <p:cNvPr id="19461" name="Line 283"/>
            <p:cNvSpPr>
              <a:spLocks noChangeShapeType="1"/>
            </p:cNvSpPr>
            <p:nvPr/>
          </p:nvSpPr>
          <p:spPr bwMode="auto">
            <a:xfrm flipH="1">
              <a:off x="2925" y="709"/>
              <a:ext cx="2586" cy="1406"/>
            </a:xfrm>
            <a:prstGeom prst="line">
              <a:avLst/>
            </a:prstGeom>
            <a:noFill/>
            <a:ln w="9525">
              <a:noFill/>
              <a:round/>
              <a:headEnd/>
              <a:tailEnd/>
            </a:ln>
          </p:spPr>
          <p:txBody>
            <a:bodyPr/>
            <a:lstStyle/>
            <a:p>
              <a:endParaRPr lang="de-DE"/>
            </a:p>
          </p:txBody>
        </p:sp>
        <p:sp>
          <p:nvSpPr>
            <p:cNvPr id="19462" name="Freeform 284"/>
            <p:cNvSpPr>
              <a:spLocks/>
            </p:cNvSpPr>
            <p:nvPr/>
          </p:nvSpPr>
          <p:spPr bwMode="auto">
            <a:xfrm>
              <a:off x="2925" y="2115"/>
              <a:ext cx="7" cy="1625"/>
            </a:xfrm>
            <a:custGeom>
              <a:avLst/>
              <a:gdLst>
                <a:gd name="T0" fmla="*/ 0 w 7"/>
                <a:gd name="T1" fmla="*/ 0 h 1625"/>
                <a:gd name="T2" fmla="*/ 7 w 7"/>
                <a:gd name="T3" fmla="*/ 1625 h 1625"/>
                <a:gd name="T4" fmla="*/ 0 60000 65536"/>
                <a:gd name="T5" fmla="*/ 0 60000 65536"/>
                <a:gd name="T6" fmla="*/ 0 w 7"/>
                <a:gd name="T7" fmla="*/ 0 h 1625"/>
                <a:gd name="T8" fmla="*/ 7 w 7"/>
                <a:gd name="T9" fmla="*/ 1625 h 1625"/>
              </a:gdLst>
              <a:ahLst/>
              <a:cxnLst>
                <a:cxn ang="T4">
                  <a:pos x="T0" y="T1"/>
                </a:cxn>
                <a:cxn ang="T5">
                  <a:pos x="T2" y="T3"/>
                </a:cxn>
              </a:cxnLst>
              <a:rect l="T6" t="T7" r="T8" b="T9"/>
              <a:pathLst>
                <a:path w="7" h="1625">
                  <a:moveTo>
                    <a:pt x="0" y="0"/>
                  </a:moveTo>
                  <a:lnTo>
                    <a:pt x="7" y="1625"/>
                  </a:lnTo>
                </a:path>
              </a:pathLst>
            </a:custGeom>
            <a:gradFill rotWithShape="1">
              <a:gsLst>
                <a:gs pos="0">
                  <a:schemeClr val="bg1"/>
                </a:gs>
                <a:gs pos="100000">
                  <a:srgbClr val="00CC00"/>
                </a:gs>
              </a:gsLst>
              <a:lin ang="5400000" scaled="1"/>
            </a:gradFill>
            <a:ln w="9525">
              <a:noFill/>
              <a:round/>
              <a:headEnd type="none" w="med" len="med"/>
              <a:tailEnd type="none" w="med" len="med"/>
            </a:ln>
          </p:spPr>
          <p:txBody>
            <a:bodyPr/>
            <a:lstStyle/>
            <a:p>
              <a:endParaRPr lang="de-DE"/>
            </a:p>
          </p:txBody>
        </p:sp>
        <p:sp>
          <p:nvSpPr>
            <p:cNvPr id="19463" name="Line 286"/>
            <p:cNvSpPr>
              <a:spLocks noChangeShapeType="1"/>
            </p:cNvSpPr>
            <p:nvPr/>
          </p:nvSpPr>
          <p:spPr bwMode="auto">
            <a:xfrm>
              <a:off x="2925" y="3748"/>
              <a:ext cx="2586" cy="181"/>
            </a:xfrm>
            <a:prstGeom prst="line">
              <a:avLst/>
            </a:prstGeom>
            <a:noFill/>
            <a:ln w="9525">
              <a:noFill/>
              <a:round/>
              <a:headEnd/>
              <a:tailEnd/>
            </a:ln>
          </p:spPr>
          <p:txBody>
            <a:bodyPr/>
            <a:lstStyle/>
            <a:p>
              <a:endParaRPr lang="de-DE"/>
            </a:p>
          </p:txBody>
        </p:sp>
      </p:grpSp>
      <p:sp>
        <p:nvSpPr>
          <p:cNvPr id="19464" name="AutoShape 8"/>
          <p:cNvSpPr>
            <a:spLocks noChangeArrowheads="1"/>
          </p:cNvSpPr>
          <p:nvPr/>
        </p:nvSpPr>
        <p:spPr bwMode="auto">
          <a:xfrm>
            <a:off x="3276600" y="1484313"/>
            <a:ext cx="3095625" cy="719137"/>
          </a:xfrm>
          <a:prstGeom prst="roundRect">
            <a:avLst>
              <a:gd name="adj" fmla="val 16667"/>
            </a:avLst>
          </a:prstGeom>
          <a:gradFill rotWithShape="1">
            <a:gsLst>
              <a:gs pos="0">
                <a:schemeClr val="bg1"/>
              </a:gs>
              <a:gs pos="100000">
                <a:srgbClr val="FF9933"/>
              </a:gs>
            </a:gsLst>
            <a:path path="shape">
              <a:fillToRect l="50000" t="50000" r="50000" b="50000"/>
            </a:path>
          </a:gradFill>
          <a:ln w="9525">
            <a:noFill/>
            <a:round/>
            <a:headEnd/>
            <a:tailEnd/>
          </a:ln>
          <a:effectLst>
            <a:outerShdw dist="107763" dir="2700000" algn="ctr" rotWithShape="0">
              <a:srgbClr val="808080">
                <a:alpha val="50000"/>
              </a:srgbClr>
            </a:outerShdw>
          </a:effectLst>
        </p:spPr>
        <p:txBody>
          <a:bodyPr wrap="none" anchor="ctr"/>
          <a:lstStyle/>
          <a:p>
            <a:pPr algn="ctr"/>
            <a:r>
              <a:rPr lang="de-DE" b="1"/>
              <a:t>Dynamic Spectrum Access</a:t>
            </a:r>
          </a:p>
        </p:txBody>
      </p:sp>
      <p:sp>
        <p:nvSpPr>
          <p:cNvPr id="19465" name="AutoShape 9"/>
          <p:cNvSpPr>
            <a:spLocks noChangeArrowheads="1"/>
          </p:cNvSpPr>
          <p:nvPr/>
        </p:nvSpPr>
        <p:spPr bwMode="auto">
          <a:xfrm>
            <a:off x="323850" y="2566988"/>
            <a:ext cx="2519363" cy="1079500"/>
          </a:xfrm>
          <a:prstGeom prst="roundRect">
            <a:avLst>
              <a:gd name="adj" fmla="val 16667"/>
            </a:avLst>
          </a:prstGeom>
          <a:gradFill rotWithShape="1">
            <a:gsLst>
              <a:gs pos="0">
                <a:schemeClr val="bg1"/>
              </a:gs>
              <a:gs pos="100000">
                <a:srgbClr val="FFFF66"/>
              </a:gs>
            </a:gsLst>
            <a:path path="shape">
              <a:fillToRect l="50000" t="50000" r="50000" b="50000"/>
            </a:path>
          </a:gradFill>
          <a:ln w="9525">
            <a:noFill/>
            <a:round/>
            <a:headEnd/>
            <a:tailEnd/>
          </a:ln>
          <a:effectLst>
            <a:outerShdw dist="107763" dir="2700000" algn="ctr" rotWithShape="0">
              <a:srgbClr val="808080">
                <a:alpha val="50000"/>
              </a:srgbClr>
            </a:outerShdw>
          </a:effectLst>
        </p:spPr>
        <p:txBody>
          <a:bodyPr wrap="none" anchor="ctr"/>
          <a:lstStyle/>
          <a:p>
            <a:pPr algn="ctr"/>
            <a:r>
              <a:rPr lang="de-DE"/>
              <a:t>Dynamic</a:t>
            </a:r>
          </a:p>
          <a:p>
            <a:pPr algn="ctr"/>
            <a:r>
              <a:rPr lang="de-DE"/>
              <a:t>Exclusiv Use Model</a:t>
            </a:r>
          </a:p>
        </p:txBody>
      </p:sp>
      <p:sp>
        <p:nvSpPr>
          <p:cNvPr id="19466" name="AutoShape 10"/>
          <p:cNvSpPr>
            <a:spLocks noChangeArrowheads="1"/>
          </p:cNvSpPr>
          <p:nvPr/>
        </p:nvSpPr>
        <p:spPr bwMode="auto">
          <a:xfrm>
            <a:off x="6661150" y="2566988"/>
            <a:ext cx="2159000" cy="1079500"/>
          </a:xfrm>
          <a:prstGeom prst="roundRect">
            <a:avLst>
              <a:gd name="adj" fmla="val 16667"/>
            </a:avLst>
          </a:prstGeom>
          <a:gradFill rotWithShape="1">
            <a:gsLst>
              <a:gs pos="0">
                <a:schemeClr val="bg1"/>
              </a:gs>
              <a:gs pos="100000">
                <a:srgbClr val="33CC33"/>
              </a:gs>
            </a:gsLst>
            <a:path path="shape">
              <a:fillToRect l="50000" t="50000" r="50000" b="50000"/>
            </a:path>
          </a:gradFill>
          <a:ln w="9525">
            <a:noFill/>
            <a:round/>
            <a:headEnd/>
            <a:tailEnd/>
          </a:ln>
          <a:effectLst>
            <a:outerShdw dist="107763" dir="2700000" algn="ctr" rotWithShape="0">
              <a:srgbClr val="808080">
                <a:alpha val="50000"/>
              </a:srgbClr>
            </a:outerShdw>
          </a:effectLst>
        </p:spPr>
        <p:txBody>
          <a:bodyPr wrap="none" anchor="ctr"/>
          <a:lstStyle/>
          <a:p>
            <a:pPr algn="ctr"/>
            <a:r>
              <a:rPr lang="de-DE"/>
              <a:t>Hierarchical</a:t>
            </a:r>
          </a:p>
          <a:p>
            <a:pPr algn="ctr"/>
            <a:r>
              <a:rPr lang="de-DE"/>
              <a:t>Access Model</a:t>
            </a:r>
          </a:p>
        </p:txBody>
      </p:sp>
      <p:sp>
        <p:nvSpPr>
          <p:cNvPr id="19467" name="AutoShape 11"/>
          <p:cNvSpPr>
            <a:spLocks noChangeArrowheads="1"/>
          </p:cNvSpPr>
          <p:nvPr/>
        </p:nvSpPr>
        <p:spPr bwMode="auto">
          <a:xfrm>
            <a:off x="3492500" y="2566988"/>
            <a:ext cx="2519363" cy="1079500"/>
          </a:xfrm>
          <a:prstGeom prst="roundRect">
            <a:avLst>
              <a:gd name="adj" fmla="val 16667"/>
            </a:avLst>
          </a:prstGeom>
          <a:gradFill rotWithShape="1">
            <a:gsLst>
              <a:gs pos="0">
                <a:schemeClr val="bg1"/>
              </a:gs>
              <a:gs pos="100000">
                <a:srgbClr val="50AAE6"/>
              </a:gs>
            </a:gsLst>
            <a:path path="shape">
              <a:fillToRect l="50000" t="50000" r="50000" b="50000"/>
            </a:path>
          </a:gradFill>
          <a:ln w="9525">
            <a:noFill/>
            <a:round/>
            <a:headEnd/>
            <a:tailEnd/>
          </a:ln>
          <a:effectLst>
            <a:outerShdw dist="107763" dir="2700000" algn="ctr" rotWithShape="0">
              <a:srgbClr val="808080">
                <a:alpha val="50000"/>
              </a:srgbClr>
            </a:outerShdw>
          </a:effectLst>
        </p:spPr>
        <p:txBody>
          <a:bodyPr wrap="none" anchor="ctr"/>
          <a:lstStyle/>
          <a:p>
            <a:pPr algn="ctr"/>
            <a:r>
              <a:rPr lang="de-DE"/>
              <a:t>Open Sharing Model</a:t>
            </a:r>
          </a:p>
          <a:p>
            <a:pPr algn="ctr"/>
            <a:r>
              <a:rPr lang="de-DE"/>
              <a:t>(Spectrum</a:t>
            </a:r>
          </a:p>
          <a:p>
            <a:pPr algn="ctr"/>
            <a:r>
              <a:rPr lang="de-DE"/>
              <a:t>Commons Model)</a:t>
            </a:r>
          </a:p>
        </p:txBody>
      </p:sp>
      <p:sp>
        <p:nvSpPr>
          <p:cNvPr id="19468" name="AutoShape 12"/>
          <p:cNvSpPr>
            <a:spLocks noChangeArrowheads="1"/>
          </p:cNvSpPr>
          <p:nvPr/>
        </p:nvSpPr>
        <p:spPr bwMode="auto">
          <a:xfrm>
            <a:off x="323850" y="4149725"/>
            <a:ext cx="1511300" cy="1439863"/>
          </a:xfrm>
          <a:prstGeom prst="roundRect">
            <a:avLst>
              <a:gd name="adj" fmla="val 16667"/>
            </a:avLst>
          </a:prstGeom>
          <a:gradFill rotWithShape="1">
            <a:gsLst>
              <a:gs pos="0">
                <a:schemeClr val="bg1"/>
              </a:gs>
              <a:gs pos="100000">
                <a:srgbClr val="FFFFCC"/>
              </a:gs>
            </a:gsLst>
            <a:path path="shape">
              <a:fillToRect l="50000" t="50000" r="50000" b="50000"/>
            </a:path>
          </a:gradFill>
          <a:ln w="9525">
            <a:noFill/>
            <a:round/>
            <a:headEnd/>
            <a:tailEnd/>
          </a:ln>
          <a:effectLst>
            <a:outerShdw dist="107763" dir="2700000" algn="ctr" rotWithShape="0">
              <a:srgbClr val="808080">
                <a:alpha val="50000"/>
              </a:srgbClr>
            </a:outerShdw>
          </a:effectLst>
        </p:spPr>
        <p:txBody>
          <a:bodyPr wrap="none" anchor="ctr"/>
          <a:lstStyle/>
          <a:p>
            <a:pPr algn="ctr"/>
            <a:r>
              <a:rPr lang="de-DE"/>
              <a:t>Spectrum</a:t>
            </a:r>
          </a:p>
          <a:p>
            <a:pPr algn="ctr"/>
            <a:r>
              <a:rPr lang="de-DE"/>
              <a:t>Property</a:t>
            </a:r>
          </a:p>
          <a:p>
            <a:pPr algn="ctr"/>
            <a:r>
              <a:rPr lang="de-DE"/>
              <a:t>Rights</a:t>
            </a:r>
          </a:p>
        </p:txBody>
      </p:sp>
      <p:sp>
        <p:nvSpPr>
          <p:cNvPr id="19469" name="AutoShape 13"/>
          <p:cNvSpPr>
            <a:spLocks noChangeArrowheads="1"/>
          </p:cNvSpPr>
          <p:nvPr/>
        </p:nvSpPr>
        <p:spPr bwMode="auto">
          <a:xfrm>
            <a:off x="1979613" y="4149725"/>
            <a:ext cx="1511300" cy="1439863"/>
          </a:xfrm>
          <a:prstGeom prst="roundRect">
            <a:avLst>
              <a:gd name="adj" fmla="val 16667"/>
            </a:avLst>
          </a:prstGeom>
          <a:gradFill rotWithShape="1">
            <a:gsLst>
              <a:gs pos="0">
                <a:schemeClr val="bg1"/>
              </a:gs>
              <a:gs pos="100000">
                <a:srgbClr val="FFFFCC"/>
              </a:gs>
            </a:gsLst>
            <a:path path="shape">
              <a:fillToRect l="50000" t="50000" r="50000" b="50000"/>
            </a:path>
          </a:gradFill>
          <a:ln w="9525">
            <a:noFill/>
            <a:round/>
            <a:headEnd/>
            <a:tailEnd/>
          </a:ln>
          <a:effectLst>
            <a:outerShdw dist="107763" dir="2700000" algn="ctr" rotWithShape="0">
              <a:srgbClr val="808080">
                <a:alpha val="50000"/>
              </a:srgbClr>
            </a:outerShdw>
          </a:effectLst>
        </p:spPr>
        <p:txBody>
          <a:bodyPr wrap="none" anchor="ctr"/>
          <a:lstStyle/>
          <a:p>
            <a:pPr algn="ctr"/>
            <a:r>
              <a:rPr lang="de-DE"/>
              <a:t>Dynamic</a:t>
            </a:r>
          </a:p>
          <a:p>
            <a:pPr algn="ctr"/>
            <a:r>
              <a:rPr lang="de-DE"/>
              <a:t>Spectrum </a:t>
            </a:r>
          </a:p>
          <a:p>
            <a:pPr algn="ctr"/>
            <a:r>
              <a:rPr lang="de-DE"/>
              <a:t>Allocation</a:t>
            </a:r>
          </a:p>
        </p:txBody>
      </p:sp>
      <p:sp>
        <p:nvSpPr>
          <p:cNvPr id="19470" name="AutoShape 14"/>
          <p:cNvSpPr>
            <a:spLocks noChangeArrowheads="1"/>
          </p:cNvSpPr>
          <p:nvPr/>
        </p:nvSpPr>
        <p:spPr bwMode="auto">
          <a:xfrm>
            <a:off x="5724525" y="4149725"/>
            <a:ext cx="1511300" cy="1439863"/>
          </a:xfrm>
          <a:prstGeom prst="roundRect">
            <a:avLst>
              <a:gd name="adj" fmla="val 16667"/>
            </a:avLst>
          </a:prstGeom>
          <a:gradFill rotWithShape="1">
            <a:gsLst>
              <a:gs pos="0">
                <a:schemeClr val="bg1"/>
              </a:gs>
              <a:gs pos="100000">
                <a:srgbClr val="CCFF99"/>
              </a:gs>
            </a:gsLst>
            <a:path path="shape">
              <a:fillToRect l="50000" t="50000" r="50000" b="50000"/>
            </a:path>
          </a:gradFill>
          <a:ln w="9525">
            <a:noFill/>
            <a:round/>
            <a:headEnd/>
            <a:tailEnd/>
          </a:ln>
          <a:effectLst>
            <a:outerShdw dist="107763" dir="2700000" algn="ctr" rotWithShape="0">
              <a:srgbClr val="808080">
                <a:alpha val="50000"/>
              </a:srgbClr>
            </a:outerShdw>
          </a:effectLst>
        </p:spPr>
        <p:txBody>
          <a:bodyPr wrap="none" anchor="ctr"/>
          <a:lstStyle/>
          <a:p>
            <a:pPr algn="ctr"/>
            <a:r>
              <a:rPr lang="de-DE"/>
              <a:t>Spectrum</a:t>
            </a:r>
          </a:p>
          <a:p>
            <a:pPr algn="ctr"/>
            <a:r>
              <a:rPr lang="de-DE"/>
              <a:t>Underlay</a:t>
            </a:r>
          </a:p>
          <a:p>
            <a:pPr algn="ctr"/>
            <a:r>
              <a:rPr lang="de-DE"/>
              <a:t>(Ultra Wide</a:t>
            </a:r>
          </a:p>
          <a:p>
            <a:pPr algn="ctr"/>
            <a:r>
              <a:rPr lang="de-DE"/>
              <a:t>Band)</a:t>
            </a:r>
          </a:p>
        </p:txBody>
      </p:sp>
      <p:sp>
        <p:nvSpPr>
          <p:cNvPr id="19471" name="AutoShape 15"/>
          <p:cNvSpPr>
            <a:spLocks noChangeArrowheads="1"/>
          </p:cNvSpPr>
          <p:nvPr/>
        </p:nvSpPr>
        <p:spPr bwMode="auto">
          <a:xfrm>
            <a:off x="7380288" y="4149725"/>
            <a:ext cx="1511300" cy="1439863"/>
          </a:xfrm>
          <a:prstGeom prst="roundRect">
            <a:avLst>
              <a:gd name="adj" fmla="val 16667"/>
            </a:avLst>
          </a:prstGeom>
          <a:gradFill rotWithShape="1">
            <a:gsLst>
              <a:gs pos="0">
                <a:schemeClr val="bg1"/>
              </a:gs>
              <a:gs pos="100000">
                <a:srgbClr val="CCFF99"/>
              </a:gs>
            </a:gsLst>
            <a:path path="shape">
              <a:fillToRect l="50000" t="50000" r="50000" b="50000"/>
            </a:path>
          </a:gradFill>
          <a:ln w="9525">
            <a:noFill/>
            <a:round/>
            <a:headEnd/>
            <a:tailEnd/>
          </a:ln>
          <a:effectLst>
            <a:outerShdw dist="107763" dir="2700000" algn="ctr" rotWithShape="0">
              <a:srgbClr val="808080">
                <a:alpha val="50000"/>
              </a:srgbClr>
            </a:outerShdw>
          </a:effectLst>
        </p:spPr>
        <p:txBody>
          <a:bodyPr wrap="none" anchor="ctr"/>
          <a:lstStyle/>
          <a:p>
            <a:pPr algn="ctr"/>
            <a:r>
              <a:rPr lang="de-DE"/>
              <a:t>Spectrum </a:t>
            </a:r>
          </a:p>
          <a:p>
            <a:pPr algn="ctr"/>
            <a:r>
              <a:rPr lang="de-DE"/>
              <a:t>Overlay</a:t>
            </a:r>
          </a:p>
          <a:p>
            <a:pPr algn="ctr"/>
            <a:r>
              <a:rPr lang="de-DE"/>
              <a:t>(Opportunistic</a:t>
            </a:r>
          </a:p>
          <a:p>
            <a:pPr algn="ctr"/>
            <a:r>
              <a:rPr lang="de-DE"/>
              <a:t>Spectrum</a:t>
            </a:r>
          </a:p>
          <a:p>
            <a:pPr algn="ctr"/>
            <a:r>
              <a:rPr lang="de-DE"/>
              <a:t>Access)</a:t>
            </a:r>
          </a:p>
        </p:txBody>
      </p:sp>
      <p:sp>
        <p:nvSpPr>
          <p:cNvPr id="19472" name="Line 16"/>
          <p:cNvSpPr>
            <a:spLocks noChangeShapeType="1"/>
          </p:cNvSpPr>
          <p:nvPr/>
        </p:nvSpPr>
        <p:spPr bwMode="auto">
          <a:xfrm flipV="1">
            <a:off x="1589088" y="2420938"/>
            <a:ext cx="0" cy="144462"/>
          </a:xfrm>
          <a:prstGeom prst="line">
            <a:avLst/>
          </a:prstGeom>
          <a:noFill/>
          <a:ln w="28575">
            <a:solidFill>
              <a:schemeClr val="tx1"/>
            </a:solidFill>
            <a:round/>
            <a:headEnd/>
            <a:tailEnd/>
          </a:ln>
          <a:effectLst/>
        </p:spPr>
        <p:txBody>
          <a:bodyPr/>
          <a:lstStyle/>
          <a:p>
            <a:endParaRPr lang="de-DE"/>
          </a:p>
        </p:txBody>
      </p:sp>
      <p:sp>
        <p:nvSpPr>
          <p:cNvPr id="19473" name="Line 17"/>
          <p:cNvSpPr>
            <a:spLocks noChangeShapeType="1"/>
          </p:cNvSpPr>
          <p:nvPr/>
        </p:nvSpPr>
        <p:spPr bwMode="auto">
          <a:xfrm>
            <a:off x="1576388" y="2420938"/>
            <a:ext cx="6178550" cy="0"/>
          </a:xfrm>
          <a:prstGeom prst="line">
            <a:avLst/>
          </a:prstGeom>
          <a:noFill/>
          <a:ln w="28575">
            <a:solidFill>
              <a:schemeClr val="tx1"/>
            </a:solidFill>
            <a:round/>
            <a:headEnd/>
            <a:tailEnd/>
          </a:ln>
          <a:effectLst/>
        </p:spPr>
        <p:txBody>
          <a:bodyPr/>
          <a:lstStyle/>
          <a:p>
            <a:endParaRPr lang="de-DE"/>
          </a:p>
        </p:txBody>
      </p:sp>
      <p:sp>
        <p:nvSpPr>
          <p:cNvPr id="19474" name="Line 18"/>
          <p:cNvSpPr>
            <a:spLocks noChangeShapeType="1"/>
          </p:cNvSpPr>
          <p:nvPr/>
        </p:nvSpPr>
        <p:spPr bwMode="auto">
          <a:xfrm>
            <a:off x="7740650" y="2420938"/>
            <a:ext cx="0" cy="144462"/>
          </a:xfrm>
          <a:prstGeom prst="line">
            <a:avLst/>
          </a:prstGeom>
          <a:noFill/>
          <a:ln w="28575">
            <a:solidFill>
              <a:schemeClr val="tx1"/>
            </a:solidFill>
            <a:round/>
            <a:headEnd/>
            <a:tailEnd/>
          </a:ln>
          <a:effectLst/>
        </p:spPr>
        <p:txBody>
          <a:bodyPr/>
          <a:lstStyle/>
          <a:p>
            <a:endParaRPr lang="de-DE"/>
          </a:p>
        </p:txBody>
      </p:sp>
      <p:sp>
        <p:nvSpPr>
          <p:cNvPr id="19475" name="Line 19"/>
          <p:cNvSpPr>
            <a:spLocks noChangeShapeType="1"/>
          </p:cNvSpPr>
          <p:nvPr/>
        </p:nvSpPr>
        <p:spPr bwMode="auto">
          <a:xfrm flipV="1">
            <a:off x="4824413" y="2205038"/>
            <a:ext cx="0" cy="215900"/>
          </a:xfrm>
          <a:prstGeom prst="line">
            <a:avLst/>
          </a:prstGeom>
          <a:noFill/>
          <a:ln w="28575">
            <a:solidFill>
              <a:schemeClr val="tx1"/>
            </a:solidFill>
            <a:round/>
            <a:headEnd type="oval" w="med" len="med"/>
            <a:tailEnd/>
          </a:ln>
          <a:effectLst/>
        </p:spPr>
        <p:txBody>
          <a:bodyPr/>
          <a:lstStyle/>
          <a:p>
            <a:endParaRPr lang="de-DE"/>
          </a:p>
        </p:txBody>
      </p:sp>
      <p:sp>
        <p:nvSpPr>
          <p:cNvPr id="19476" name="Line 20"/>
          <p:cNvSpPr>
            <a:spLocks noChangeShapeType="1"/>
          </p:cNvSpPr>
          <p:nvPr/>
        </p:nvSpPr>
        <p:spPr bwMode="auto">
          <a:xfrm flipV="1">
            <a:off x="979488" y="3860800"/>
            <a:ext cx="0" cy="287338"/>
          </a:xfrm>
          <a:prstGeom prst="line">
            <a:avLst/>
          </a:prstGeom>
          <a:noFill/>
          <a:ln w="28575">
            <a:solidFill>
              <a:schemeClr val="tx1"/>
            </a:solidFill>
            <a:round/>
            <a:headEnd/>
            <a:tailEnd/>
          </a:ln>
          <a:effectLst/>
        </p:spPr>
        <p:txBody>
          <a:bodyPr/>
          <a:lstStyle/>
          <a:p>
            <a:endParaRPr lang="de-DE"/>
          </a:p>
        </p:txBody>
      </p:sp>
      <p:sp>
        <p:nvSpPr>
          <p:cNvPr id="19477" name="Line 21"/>
          <p:cNvSpPr>
            <a:spLocks noChangeShapeType="1"/>
          </p:cNvSpPr>
          <p:nvPr/>
        </p:nvSpPr>
        <p:spPr bwMode="auto">
          <a:xfrm>
            <a:off x="965200" y="3860800"/>
            <a:ext cx="1817688" cy="0"/>
          </a:xfrm>
          <a:prstGeom prst="line">
            <a:avLst/>
          </a:prstGeom>
          <a:noFill/>
          <a:ln w="28575">
            <a:solidFill>
              <a:schemeClr val="tx1"/>
            </a:solidFill>
            <a:round/>
            <a:headEnd/>
            <a:tailEnd/>
          </a:ln>
          <a:effectLst/>
        </p:spPr>
        <p:txBody>
          <a:bodyPr/>
          <a:lstStyle/>
          <a:p>
            <a:endParaRPr lang="de-DE"/>
          </a:p>
        </p:txBody>
      </p:sp>
      <p:sp>
        <p:nvSpPr>
          <p:cNvPr id="19478" name="Line 22"/>
          <p:cNvSpPr>
            <a:spLocks noChangeShapeType="1"/>
          </p:cNvSpPr>
          <p:nvPr/>
        </p:nvSpPr>
        <p:spPr bwMode="auto">
          <a:xfrm>
            <a:off x="2770188" y="3860800"/>
            <a:ext cx="0" cy="287338"/>
          </a:xfrm>
          <a:prstGeom prst="line">
            <a:avLst/>
          </a:prstGeom>
          <a:noFill/>
          <a:ln w="28575">
            <a:solidFill>
              <a:schemeClr val="tx1"/>
            </a:solidFill>
            <a:round/>
            <a:headEnd/>
            <a:tailEnd/>
          </a:ln>
          <a:effectLst/>
        </p:spPr>
        <p:txBody>
          <a:bodyPr/>
          <a:lstStyle/>
          <a:p>
            <a:endParaRPr lang="de-DE"/>
          </a:p>
        </p:txBody>
      </p:sp>
      <p:sp>
        <p:nvSpPr>
          <p:cNvPr id="19479" name="Line 23"/>
          <p:cNvSpPr>
            <a:spLocks noChangeShapeType="1"/>
          </p:cNvSpPr>
          <p:nvPr/>
        </p:nvSpPr>
        <p:spPr bwMode="auto">
          <a:xfrm flipV="1">
            <a:off x="1581150" y="3644900"/>
            <a:ext cx="0" cy="215900"/>
          </a:xfrm>
          <a:prstGeom prst="line">
            <a:avLst/>
          </a:prstGeom>
          <a:noFill/>
          <a:ln w="28575">
            <a:solidFill>
              <a:schemeClr val="tx1"/>
            </a:solidFill>
            <a:round/>
            <a:headEnd type="oval" w="med" len="med"/>
            <a:tailEnd/>
          </a:ln>
          <a:effectLst/>
        </p:spPr>
        <p:txBody>
          <a:bodyPr/>
          <a:lstStyle/>
          <a:p>
            <a:endParaRPr lang="de-DE"/>
          </a:p>
        </p:txBody>
      </p:sp>
      <p:sp>
        <p:nvSpPr>
          <p:cNvPr id="19483" name="Line 27"/>
          <p:cNvSpPr>
            <a:spLocks noChangeShapeType="1"/>
          </p:cNvSpPr>
          <p:nvPr/>
        </p:nvSpPr>
        <p:spPr bwMode="auto">
          <a:xfrm flipH="1" flipV="1">
            <a:off x="8234363" y="3860800"/>
            <a:ext cx="0" cy="287338"/>
          </a:xfrm>
          <a:prstGeom prst="line">
            <a:avLst/>
          </a:prstGeom>
          <a:noFill/>
          <a:ln w="28575">
            <a:solidFill>
              <a:schemeClr val="tx1"/>
            </a:solidFill>
            <a:round/>
            <a:headEnd/>
            <a:tailEnd/>
          </a:ln>
          <a:effectLst/>
        </p:spPr>
        <p:txBody>
          <a:bodyPr/>
          <a:lstStyle/>
          <a:p>
            <a:endParaRPr lang="de-DE"/>
          </a:p>
        </p:txBody>
      </p:sp>
      <p:sp>
        <p:nvSpPr>
          <p:cNvPr id="19484" name="Line 28"/>
          <p:cNvSpPr>
            <a:spLocks noChangeShapeType="1"/>
          </p:cNvSpPr>
          <p:nvPr/>
        </p:nvSpPr>
        <p:spPr bwMode="auto">
          <a:xfrm flipH="1">
            <a:off x="6432550" y="3860800"/>
            <a:ext cx="1817688" cy="0"/>
          </a:xfrm>
          <a:prstGeom prst="line">
            <a:avLst/>
          </a:prstGeom>
          <a:noFill/>
          <a:ln w="28575">
            <a:solidFill>
              <a:schemeClr val="tx1"/>
            </a:solidFill>
            <a:round/>
            <a:headEnd/>
            <a:tailEnd/>
          </a:ln>
          <a:effectLst/>
        </p:spPr>
        <p:txBody>
          <a:bodyPr/>
          <a:lstStyle/>
          <a:p>
            <a:endParaRPr lang="de-DE"/>
          </a:p>
        </p:txBody>
      </p:sp>
      <p:sp>
        <p:nvSpPr>
          <p:cNvPr id="19485" name="Line 29"/>
          <p:cNvSpPr>
            <a:spLocks noChangeShapeType="1"/>
          </p:cNvSpPr>
          <p:nvPr/>
        </p:nvSpPr>
        <p:spPr bwMode="auto">
          <a:xfrm flipH="1">
            <a:off x="6446838" y="3860800"/>
            <a:ext cx="0" cy="287338"/>
          </a:xfrm>
          <a:prstGeom prst="line">
            <a:avLst/>
          </a:prstGeom>
          <a:noFill/>
          <a:ln w="28575">
            <a:solidFill>
              <a:schemeClr val="tx1"/>
            </a:solidFill>
            <a:round/>
            <a:headEnd/>
            <a:tailEnd/>
          </a:ln>
          <a:effectLst/>
        </p:spPr>
        <p:txBody>
          <a:bodyPr/>
          <a:lstStyle/>
          <a:p>
            <a:endParaRPr lang="de-DE"/>
          </a:p>
        </p:txBody>
      </p:sp>
      <p:sp>
        <p:nvSpPr>
          <p:cNvPr id="19486" name="Line 30"/>
          <p:cNvSpPr>
            <a:spLocks noChangeShapeType="1"/>
          </p:cNvSpPr>
          <p:nvPr/>
        </p:nvSpPr>
        <p:spPr bwMode="auto">
          <a:xfrm flipH="1" flipV="1">
            <a:off x="7740650" y="3644900"/>
            <a:ext cx="0" cy="215900"/>
          </a:xfrm>
          <a:prstGeom prst="line">
            <a:avLst/>
          </a:prstGeom>
          <a:noFill/>
          <a:ln w="28575">
            <a:solidFill>
              <a:schemeClr val="tx1"/>
            </a:solidFill>
            <a:round/>
            <a:headEnd type="oval" w="med" len="med"/>
            <a:tailEnd/>
          </a:ln>
          <a:effectLst/>
        </p:spPr>
        <p:txBody>
          <a:bodyPr/>
          <a:lstStyle/>
          <a:p>
            <a:endParaRPr lang="de-DE"/>
          </a:p>
        </p:txBody>
      </p:sp>
      <p:sp>
        <p:nvSpPr>
          <p:cNvPr id="19488" name="Line 32"/>
          <p:cNvSpPr>
            <a:spLocks noChangeShapeType="1"/>
          </p:cNvSpPr>
          <p:nvPr/>
        </p:nvSpPr>
        <p:spPr bwMode="auto">
          <a:xfrm flipV="1">
            <a:off x="4824413" y="2354263"/>
            <a:ext cx="0" cy="215900"/>
          </a:xfrm>
          <a:prstGeom prst="line">
            <a:avLst/>
          </a:prstGeom>
          <a:noFill/>
          <a:ln w="28575">
            <a:solidFill>
              <a:schemeClr val="tx1"/>
            </a:solidFill>
            <a:round/>
            <a:headEnd/>
            <a:tailEnd/>
          </a:ln>
          <a:effectLst/>
        </p:spPr>
        <p:txBody>
          <a:bodyPr/>
          <a:lstStyle/>
          <a:p>
            <a:endParaRPr lang="de-DE"/>
          </a:p>
        </p:txBody>
      </p:sp>
      <p:sp>
        <p:nvSpPr>
          <p:cNvPr id="19489" name="Text Box 33"/>
          <p:cNvSpPr txBox="1">
            <a:spLocks noChangeArrowheads="1"/>
          </p:cNvSpPr>
          <p:nvPr/>
        </p:nvSpPr>
        <p:spPr bwMode="auto">
          <a:xfrm>
            <a:off x="483303" y="5797699"/>
            <a:ext cx="5274008" cy="461665"/>
          </a:xfrm>
          <a:prstGeom prst="rect">
            <a:avLst/>
          </a:prstGeom>
          <a:noFill/>
          <a:ln w="9525">
            <a:noFill/>
            <a:miter lim="800000"/>
            <a:headEnd/>
            <a:tailEnd/>
          </a:ln>
          <a:effectLst/>
        </p:spPr>
        <p:txBody>
          <a:bodyPr wrap="none">
            <a:spAutoFit/>
          </a:bodyPr>
          <a:lstStyle/>
          <a:p>
            <a:r>
              <a:rPr lang="de-DE" sz="1200" b="1" dirty="0" err="1"/>
              <a:t>from</a:t>
            </a:r>
            <a:r>
              <a:rPr lang="de-DE" sz="1200" b="1" dirty="0"/>
              <a:t>: </a:t>
            </a:r>
            <a:r>
              <a:rPr lang="de-DE" sz="1200" dirty="0"/>
              <a:t>Qing Zhao, Brian M. </a:t>
            </a:r>
            <a:r>
              <a:rPr lang="de-DE" sz="1200" dirty="0" err="1"/>
              <a:t>Sadler</a:t>
            </a:r>
            <a:r>
              <a:rPr lang="de-DE" sz="1200" dirty="0"/>
              <a:t>: </a:t>
            </a:r>
            <a:r>
              <a:rPr lang="de-DE" sz="1200" i="1" dirty="0"/>
              <a:t>A Survey </a:t>
            </a:r>
            <a:r>
              <a:rPr lang="de-DE" sz="1200" i="1" dirty="0" err="1"/>
              <a:t>of</a:t>
            </a:r>
            <a:r>
              <a:rPr lang="de-DE" sz="1200" i="1" dirty="0"/>
              <a:t> Dynamic </a:t>
            </a:r>
            <a:r>
              <a:rPr lang="de-DE" sz="1200" i="1" dirty="0" err="1"/>
              <a:t>Spectrum</a:t>
            </a:r>
            <a:r>
              <a:rPr lang="de-DE" sz="1200" i="1" dirty="0"/>
              <a:t> Access.</a:t>
            </a:r>
          </a:p>
          <a:p>
            <a:r>
              <a:rPr lang="de-DE" sz="1200" dirty="0"/>
              <a:t>          IEEE Signal Processing Magazine, May 2007, pp. 79 - 89</a:t>
            </a:r>
          </a:p>
        </p:txBody>
      </p:sp>
      <p:sp>
        <p:nvSpPr>
          <p:cNvPr id="31" name="Foliennummernplatzhalter 2"/>
          <p:cNvSpPr txBox="1">
            <a:spLocks/>
          </p:cNvSpPr>
          <p:nvPr/>
        </p:nvSpPr>
        <p:spPr bwMode="auto">
          <a:xfrm>
            <a:off x="1701800" y="6445250"/>
            <a:ext cx="42481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2310882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de-DE" dirty="0" smtClean="0"/>
              <a:t>DSA: </a:t>
            </a:r>
            <a:r>
              <a:rPr lang="de-DE" dirty="0" err="1" smtClean="0"/>
              <a:t>Questions</a:t>
            </a:r>
            <a:endParaRPr lang="de-DE" dirty="0" smtClean="0"/>
          </a:p>
        </p:txBody>
      </p:sp>
      <p:sp>
        <p:nvSpPr>
          <p:cNvPr id="22530" name="Rectangle 3"/>
          <p:cNvSpPr>
            <a:spLocks noGrp="1" noChangeArrowheads="1"/>
          </p:cNvSpPr>
          <p:nvPr>
            <p:ph idx="1"/>
          </p:nvPr>
        </p:nvSpPr>
        <p:spPr/>
        <p:txBody>
          <a:bodyPr tIns="360000"/>
          <a:lstStyle/>
          <a:p>
            <a:r>
              <a:rPr lang="en-US" b="1" dirty="0" smtClean="0"/>
              <a:t>What is the meaning of “Spectrum Access”?</a:t>
            </a:r>
          </a:p>
          <a:p>
            <a:pPr>
              <a:buFontTx/>
              <a:buNone/>
            </a:pPr>
            <a:r>
              <a:rPr lang="en-US" dirty="0" smtClean="0"/>
              <a:t>	To enhance the efficiency in the usage of spectrum (briefly: spectral efficiency) in a specific geographic region, CRs access spectrum holes left by the licensed users’ system (primary users) as secondary users.</a:t>
            </a:r>
          </a:p>
          <a:p>
            <a:endParaRPr lang="en-US" dirty="0" smtClean="0"/>
          </a:p>
          <a:p>
            <a:pPr>
              <a:buFontTx/>
              <a:buNone/>
            </a:pPr>
            <a:r>
              <a:rPr lang="en-US" dirty="0" smtClean="0"/>
              <a:t>	I.e.: Spectrum Access happens in </a:t>
            </a:r>
            <a:r>
              <a:rPr lang="en-US" dirty="0" smtClean="0">
                <a:solidFill>
                  <a:srgbClr val="008000"/>
                </a:solidFill>
              </a:rPr>
              <a:t>time</a:t>
            </a:r>
            <a:r>
              <a:rPr lang="en-US" dirty="0" smtClean="0"/>
              <a:t>, </a:t>
            </a:r>
            <a:r>
              <a:rPr lang="en-US" dirty="0" smtClean="0">
                <a:solidFill>
                  <a:srgbClr val="008000"/>
                </a:solidFill>
              </a:rPr>
              <a:t>frequency</a:t>
            </a:r>
            <a:r>
              <a:rPr lang="en-US" dirty="0" smtClean="0"/>
              <a:t>, and </a:t>
            </a:r>
            <a:r>
              <a:rPr lang="en-US" dirty="0" smtClean="0">
                <a:solidFill>
                  <a:srgbClr val="008000"/>
                </a:solidFill>
              </a:rPr>
              <a:t>space</a:t>
            </a:r>
            <a:r>
              <a:rPr lang="en-US" dirty="0" smtClean="0"/>
              <a:t>.</a:t>
            </a:r>
          </a:p>
          <a:p>
            <a:endParaRPr lang="en-US" b="1" dirty="0" smtClean="0"/>
          </a:p>
          <a:p>
            <a:endParaRPr lang="en-US" b="1" dirty="0" smtClean="0"/>
          </a:p>
          <a:p>
            <a:r>
              <a:rPr lang="en-US" b="1" dirty="0" smtClean="0"/>
              <a:t>What is the meaning of “Dynamic”?</a:t>
            </a:r>
          </a:p>
          <a:p>
            <a:pPr>
              <a:buFontTx/>
              <a:buNone/>
            </a:pPr>
            <a:r>
              <a:rPr lang="en-US" dirty="0" smtClean="0"/>
              <a:t>	Nobody knows …</a:t>
            </a:r>
          </a:p>
          <a:p>
            <a:pPr>
              <a:buFontTx/>
              <a:buNone/>
            </a:pPr>
            <a:r>
              <a:rPr lang="en-US" dirty="0" smtClean="0"/>
              <a:t>	On which scale is DSA based upon? Milliseconds, seconds, minutes, …? Change in primary users’ behavior?</a:t>
            </a:r>
          </a:p>
          <a:p>
            <a:pPr>
              <a:buFontTx/>
              <a:buNone/>
            </a:pPr>
            <a:endParaRPr lang="en-US" dirty="0" smtClean="0"/>
          </a:p>
        </p:txBody>
      </p:sp>
      <p:sp>
        <p:nvSpPr>
          <p:cNvPr id="5"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578312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2"/>
          <p:cNvSpPr txBox="1">
            <a:spLocks noGrp="1" noChangeArrowheads="1"/>
          </p:cNvSpPr>
          <p:nvPr/>
        </p:nvSpPr>
        <p:spPr bwMode="auto">
          <a:xfrm>
            <a:off x="1701800" y="6430963"/>
            <a:ext cx="4248150" cy="360362"/>
          </a:xfrm>
          <a:prstGeom prst="rect">
            <a:avLst/>
          </a:prstGeom>
          <a:noFill/>
          <a:ln w="9525">
            <a:noFill/>
            <a:miter lim="800000"/>
            <a:headEnd/>
            <a:tailEnd/>
          </a:ln>
        </p:spPr>
        <p:txBody>
          <a:bodyPr lIns="0" tIns="0" rIns="0" bIns="0" anchor="ctr"/>
          <a:lstStyle/>
          <a:p>
            <a:endParaRPr lang="en-US" sz="900" dirty="0"/>
          </a:p>
        </p:txBody>
      </p:sp>
      <p:sp>
        <p:nvSpPr>
          <p:cNvPr id="31746" name="Rectangle 2"/>
          <p:cNvSpPr>
            <a:spLocks noGrp="1" noChangeArrowheads="1"/>
          </p:cNvSpPr>
          <p:nvPr>
            <p:ph type="title" idx="4294967295"/>
          </p:nvPr>
        </p:nvSpPr>
        <p:spPr/>
        <p:txBody>
          <a:bodyPr/>
          <a:lstStyle/>
          <a:p>
            <a:r>
              <a:rPr lang="de-DE" dirty="0" smtClean="0"/>
              <a:t>Dynamic / </a:t>
            </a:r>
            <a:r>
              <a:rPr lang="de-DE" smtClean="0"/>
              <a:t>Detection</a:t>
            </a:r>
            <a:r>
              <a:rPr lang="de-DE" dirty="0" smtClean="0"/>
              <a:t> Time</a:t>
            </a:r>
          </a:p>
        </p:txBody>
      </p:sp>
      <p:sp>
        <p:nvSpPr>
          <p:cNvPr id="31747" name="Text Box 52"/>
          <p:cNvSpPr txBox="1">
            <a:spLocks noChangeArrowheads="1"/>
          </p:cNvSpPr>
          <p:nvPr/>
        </p:nvSpPr>
        <p:spPr bwMode="auto">
          <a:xfrm>
            <a:off x="1490663" y="3421063"/>
            <a:ext cx="1136650" cy="366712"/>
          </a:xfrm>
          <a:prstGeom prst="rect">
            <a:avLst/>
          </a:prstGeom>
          <a:noFill/>
          <a:ln w="9525">
            <a:noFill/>
            <a:miter lim="800000"/>
            <a:headEnd/>
            <a:tailEnd/>
          </a:ln>
        </p:spPr>
        <p:txBody>
          <a:bodyPr wrap="none">
            <a:spAutoFit/>
          </a:bodyPr>
          <a:lstStyle/>
          <a:p>
            <a:r>
              <a:rPr lang="de-DE" b="1">
                <a:solidFill>
                  <a:srgbClr val="FF3300"/>
                </a:solidFill>
              </a:rPr>
              <a:t>Dynamic</a:t>
            </a:r>
          </a:p>
        </p:txBody>
      </p:sp>
      <p:sp>
        <p:nvSpPr>
          <p:cNvPr id="31748" name="Text Box 53"/>
          <p:cNvSpPr txBox="1">
            <a:spLocks noChangeArrowheads="1"/>
          </p:cNvSpPr>
          <p:nvPr/>
        </p:nvSpPr>
        <p:spPr bwMode="auto">
          <a:xfrm>
            <a:off x="5539795" y="3284538"/>
            <a:ext cx="1236237" cy="646331"/>
          </a:xfrm>
          <a:prstGeom prst="rect">
            <a:avLst/>
          </a:prstGeom>
          <a:noFill/>
          <a:ln w="9525">
            <a:noFill/>
            <a:miter lim="800000"/>
            <a:headEnd/>
            <a:tailEnd/>
          </a:ln>
        </p:spPr>
        <p:txBody>
          <a:bodyPr wrap="none">
            <a:spAutoFit/>
          </a:bodyPr>
          <a:lstStyle/>
          <a:p>
            <a:pPr algn="ctr"/>
            <a:r>
              <a:rPr lang="de-DE" b="1" dirty="0" err="1" smtClean="0">
                <a:solidFill>
                  <a:schemeClr val="accent1"/>
                </a:solidFill>
              </a:rPr>
              <a:t>Detection</a:t>
            </a:r>
            <a:endParaRPr lang="de-DE" b="1" dirty="0">
              <a:solidFill>
                <a:schemeClr val="accent1"/>
              </a:solidFill>
            </a:endParaRPr>
          </a:p>
          <a:p>
            <a:pPr algn="ctr"/>
            <a:r>
              <a:rPr lang="de-DE" b="1" dirty="0">
                <a:solidFill>
                  <a:schemeClr val="accent1"/>
                </a:solidFill>
              </a:rPr>
              <a:t>Time</a:t>
            </a:r>
          </a:p>
        </p:txBody>
      </p:sp>
      <p:sp>
        <p:nvSpPr>
          <p:cNvPr id="31749" name="Line 55"/>
          <p:cNvSpPr>
            <a:spLocks noChangeShapeType="1"/>
          </p:cNvSpPr>
          <p:nvPr/>
        </p:nvSpPr>
        <p:spPr bwMode="auto">
          <a:xfrm>
            <a:off x="1403350" y="2382838"/>
            <a:ext cx="4930775" cy="0"/>
          </a:xfrm>
          <a:prstGeom prst="line">
            <a:avLst/>
          </a:prstGeom>
          <a:noFill/>
          <a:ln w="28575">
            <a:solidFill>
              <a:srgbClr val="DCA01E"/>
            </a:solidFill>
            <a:prstDash val="dash"/>
            <a:round/>
            <a:headEnd/>
            <a:tailEnd/>
          </a:ln>
        </p:spPr>
        <p:txBody>
          <a:bodyPr/>
          <a:lstStyle/>
          <a:p>
            <a:endParaRPr lang="de-DE"/>
          </a:p>
        </p:txBody>
      </p:sp>
      <p:sp>
        <p:nvSpPr>
          <p:cNvPr id="31750" name="Line 56"/>
          <p:cNvSpPr>
            <a:spLocks noChangeShapeType="1"/>
          </p:cNvSpPr>
          <p:nvPr/>
        </p:nvSpPr>
        <p:spPr bwMode="auto">
          <a:xfrm>
            <a:off x="1403350" y="4887913"/>
            <a:ext cx="4930775" cy="0"/>
          </a:xfrm>
          <a:prstGeom prst="line">
            <a:avLst/>
          </a:prstGeom>
          <a:noFill/>
          <a:ln w="28575">
            <a:solidFill>
              <a:srgbClr val="DCA01E"/>
            </a:solidFill>
            <a:prstDash val="dash"/>
            <a:round/>
            <a:headEnd/>
            <a:tailEnd/>
          </a:ln>
        </p:spPr>
        <p:txBody>
          <a:bodyPr/>
          <a:lstStyle/>
          <a:p>
            <a:endParaRPr lang="de-DE"/>
          </a:p>
        </p:txBody>
      </p:sp>
      <p:sp>
        <p:nvSpPr>
          <p:cNvPr id="31751" name="Text Box 57"/>
          <p:cNvSpPr txBox="1">
            <a:spLocks noChangeArrowheads="1"/>
          </p:cNvSpPr>
          <p:nvPr/>
        </p:nvSpPr>
        <p:spPr bwMode="auto">
          <a:xfrm>
            <a:off x="6418263" y="2185988"/>
            <a:ext cx="781050" cy="366712"/>
          </a:xfrm>
          <a:prstGeom prst="rect">
            <a:avLst/>
          </a:prstGeom>
          <a:noFill/>
          <a:ln w="9525">
            <a:noFill/>
            <a:miter lim="800000"/>
            <a:headEnd/>
            <a:tailEnd/>
          </a:ln>
        </p:spPr>
        <p:txBody>
          <a:bodyPr wrap="none">
            <a:spAutoFit/>
          </a:bodyPr>
          <a:lstStyle/>
          <a:p>
            <a:r>
              <a:rPr lang="de-DE" b="1"/>
              <a:t>Burst</a:t>
            </a:r>
          </a:p>
        </p:txBody>
      </p:sp>
      <p:sp>
        <p:nvSpPr>
          <p:cNvPr id="31752" name="Text Box 58"/>
          <p:cNvSpPr txBox="1">
            <a:spLocks noChangeArrowheads="1"/>
          </p:cNvSpPr>
          <p:nvPr/>
        </p:nvSpPr>
        <p:spPr bwMode="auto">
          <a:xfrm>
            <a:off x="6418263" y="4700588"/>
            <a:ext cx="1898650" cy="366712"/>
          </a:xfrm>
          <a:prstGeom prst="rect">
            <a:avLst/>
          </a:prstGeom>
          <a:noFill/>
          <a:ln w="9525">
            <a:noFill/>
            <a:miter lim="800000"/>
            <a:headEnd/>
            <a:tailEnd/>
          </a:ln>
        </p:spPr>
        <p:txBody>
          <a:bodyPr wrap="none">
            <a:spAutoFit/>
          </a:bodyPr>
          <a:lstStyle/>
          <a:p>
            <a:r>
              <a:rPr lang="de-DE" b="1"/>
              <a:t>TV White Space</a:t>
            </a:r>
          </a:p>
        </p:txBody>
      </p:sp>
      <p:sp>
        <p:nvSpPr>
          <p:cNvPr id="31753" name="Text Box 59"/>
          <p:cNvSpPr txBox="1">
            <a:spLocks noChangeArrowheads="1"/>
          </p:cNvSpPr>
          <p:nvPr/>
        </p:nvSpPr>
        <p:spPr bwMode="auto">
          <a:xfrm>
            <a:off x="3049588" y="1844675"/>
            <a:ext cx="666750" cy="366713"/>
          </a:xfrm>
          <a:prstGeom prst="rect">
            <a:avLst/>
          </a:prstGeom>
          <a:noFill/>
          <a:ln w="9525">
            <a:noFill/>
            <a:miter lim="800000"/>
            <a:headEnd/>
            <a:tailEnd/>
          </a:ln>
        </p:spPr>
        <p:txBody>
          <a:bodyPr wrap="none">
            <a:spAutoFit/>
          </a:bodyPr>
          <a:lstStyle/>
          <a:p>
            <a:r>
              <a:rPr lang="de-DE" b="1">
                <a:solidFill>
                  <a:srgbClr val="FF3300"/>
                </a:solidFill>
              </a:rPr>
              <a:t>high</a:t>
            </a:r>
          </a:p>
        </p:txBody>
      </p:sp>
      <p:sp>
        <p:nvSpPr>
          <p:cNvPr id="31754" name="Text Box 60"/>
          <p:cNvSpPr txBox="1">
            <a:spLocks noChangeArrowheads="1"/>
          </p:cNvSpPr>
          <p:nvPr/>
        </p:nvSpPr>
        <p:spPr bwMode="auto">
          <a:xfrm>
            <a:off x="4591050" y="1844675"/>
            <a:ext cx="755650" cy="366713"/>
          </a:xfrm>
          <a:prstGeom prst="rect">
            <a:avLst/>
          </a:prstGeom>
          <a:noFill/>
          <a:ln w="9525">
            <a:noFill/>
            <a:miter lim="800000"/>
            <a:headEnd/>
            <a:tailEnd/>
          </a:ln>
        </p:spPr>
        <p:txBody>
          <a:bodyPr wrap="none">
            <a:spAutoFit/>
          </a:bodyPr>
          <a:lstStyle/>
          <a:p>
            <a:r>
              <a:rPr lang="de-DE" b="1">
                <a:solidFill>
                  <a:schemeClr val="accent1"/>
                </a:solidFill>
              </a:rPr>
              <a:t>short</a:t>
            </a:r>
          </a:p>
        </p:txBody>
      </p:sp>
      <p:sp>
        <p:nvSpPr>
          <p:cNvPr id="31755" name="Text Box 61"/>
          <p:cNvSpPr txBox="1">
            <a:spLocks noChangeArrowheads="1"/>
          </p:cNvSpPr>
          <p:nvPr/>
        </p:nvSpPr>
        <p:spPr bwMode="auto">
          <a:xfrm>
            <a:off x="3100388" y="5013325"/>
            <a:ext cx="565150" cy="366713"/>
          </a:xfrm>
          <a:prstGeom prst="rect">
            <a:avLst/>
          </a:prstGeom>
          <a:noFill/>
          <a:ln w="9525">
            <a:noFill/>
            <a:miter lim="800000"/>
            <a:headEnd/>
            <a:tailEnd/>
          </a:ln>
        </p:spPr>
        <p:txBody>
          <a:bodyPr wrap="none">
            <a:spAutoFit/>
          </a:bodyPr>
          <a:lstStyle/>
          <a:p>
            <a:r>
              <a:rPr lang="de-DE" b="1">
                <a:solidFill>
                  <a:srgbClr val="FF3300"/>
                </a:solidFill>
              </a:rPr>
              <a:t>low</a:t>
            </a:r>
          </a:p>
        </p:txBody>
      </p:sp>
      <p:sp>
        <p:nvSpPr>
          <p:cNvPr id="31756" name="Text Box 62"/>
          <p:cNvSpPr txBox="1">
            <a:spLocks noChangeArrowheads="1"/>
          </p:cNvSpPr>
          <p:nvPr/>
        </p:nvSpPr>
        <p:spPr bwMode="auto">
          <a:xfrm>
            <a:off x="4635500" y="5013325"/>
            <a:ext cx="666750" cy="366713"/>
          </a:xfrm>
          <a:prstGeom prst="rect">
            <a:avLst/>
          </a:prstGeom>
          <a:noFill/>
          <a:ln w="9525">
            <a:noFill/>
            <a:miter lim="800000"/>
            <a:headEnd/>
            <a:tailEnd/>
          </a:ln>
        </p:spPr>
        <p:txBody>
          <a:bodyPr wrap="none">
            <a:spAutoFit/>
          </a:bodyPr>
          <a:lstStyle/>
          <a:p>
            <a:r>
              <a:rPr lang="de-DE" b="1">
                <a:solidFill>
                  <a:schemeClr val="accent1"/>
                </a:solidFill>
              </a:rPr>
              <a:t>long</a:t>
            </a:r>
          </a:p>
        </p:txBody>
      </p:sp>
      <p:sp>
        <p:nvSpPr>
          <p:cNvPr id="31757" name="AutoShape 16"/>
          <p:cNvSpPr>
            <a:spLocks noChangeArrowheads="1"/>
          </p:cNvSpPr>
          <p:nvPr/>
        </p:nvSpPr>
        <p:spPr bwMode="auto">
          <a:xfrm>
            <a:off x="4356100" y="2354263"/>
            <a:ext cx="1258888" cy="2519362"/>
          </a:xfrm>
          <a:prstGeom prst="triangle">
            <a:avLst>
              <a:gd name="adj" fmla="val 50000"/>
            </a:avLst>
          </a:prstGeom>
          <a:solidFill>
            <a:schemeClr val="accent1"/>
          </a:solidFill>
          <a:ln w="9525">
            <a:noFill/>
            <a:miter lim="800000"/>
            <a:headEnd/>
            <a:tailEnd/>
          </a:ln>
        </p:spPr>
        <p:txBody>
          <a:bodyPr wrap="none" anchor="ctr"/>
          <a:lstStyle/>
          <a:p>
            <a:endParaRPr lang="de-DE"/>
          </a:p>
        </p:txBody>
      </p:sp>
      <p:sp>
        <p:nvSpPr>
          <p:cNvPr id="31758" name="AutoShape 17"/>
          <p:cNvSpPr>
            <a:spLocks noChangeArrowheads="1"/>
          </p:cNvSpPr>
          <p:nvPr/>
        </p:nvSpPr>
        <p:spPr bwMode="auto">
          <a:xfrm flipV="1">
            <a:off x="2771775" y="2392363"/>
            <a:ext cx="1258888" cy="2519362"/>
          </a:xfrm>
          <a:prstGeom prst="triangle">
            <a:avLst>
              <a:gd name="adj" fmla="val 50000"/>
            </a:avLst>
          </a:prstGeom>
          <a:solidFill>
            <a:srgbClr val="FF3300"/>
          </a:solidFill>
          <a:ln w="9525">
            <a:noFill/>
            <a:miter lim="800000"/>
            <a:headEnd/>
            <a:tailEnd/>
          </a:ln>
        </p:spPr>
        <p:txBody>
          <a:bodyPr wrap="none" anchor="ctr"/>
          <a:lstStyle/>
          <a:p>
            <a:endParaRPr lang="de-DE"/>
          </a:p>
        </p:txBody>
      </p:sp>
      <p:sp>
        <p:nvSpPr>
          <p:cNvPr id="31759" name="Line 18"/>
          <p:cNvSpPr>
            <a:spLocks noChangeShapeType="1"/>
          </p:cNvSpPr>
          <p:nvPr/>
        </p:nvSpPr>
        <p:spPr bwMode="auto">
          <a:xfrm>
            <a:off x="4211638" y="1773238"/>
            <a:ext cx="0" cy="3600450"/>
          </a:xfrm>
          <a:prstGeom prst="line">
            <a:avLst/>
          </a:prstGeom>
          <a:noFill/>
          <a:ln w="9525">
            <a:solidFill>
              <a:schemeClr val="tx1"/>
            </a:solidFill>
            <a:prstDash val="lgDash"/>
            <a:round/>
            <a:headEnd/>
            <a:tailEnd/>
          </a:ln>
        </p:spPr>
        <p:txBody>
          <a:bodyPr/>
          <a:lstStyle/>
          <a:p>
            <a:endParaRPr lang="de-DE"/>
          </a:p>
        </p:txBody>
      </p:sp>
      <p:sp>
        <p:nvSpPr>
          <p:cNvPr id="17" name="Foliennummernplatzhalter 2"/>
          <p:cNvSpPr txBox="1">
            <a:spLocks/>
          </p:cNvSpPr>
          <p:nvPr/>
        </p:nvSpPr>
        <p:spPr bwMode="auto">
          <a:xfrm>
            <a:off x="1701800" y="6445250"/>
            <a:ext cx="42481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972852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de-DE" smtClean="0"/>
              <a:t>Time/Frequency Plane</a:t>
            </a:r>
          </a:p>
        </p:txBody>
      </p:sp>
      <p:sp>
        <p:nvSpPr>
          <p:cNvPr id="23554" name="Rectangle 3"/>
          <p:cNvSpPr>
            <a:spLocks noGrp="1" noChangeArrowheads="1"/>
          </p:cNvSpPr>
          <p:nvPr>
            <p:ph idx="1"/>
          </p:nvPr>
        </p:nvSpPr>
        <p:spPr/>
        <p:txBody>
          <a:bodyPr lIns="5400000" tIns="1080000"/>
          <a:lstStyle/>
          <a:p>
            <a:pPr defTabSz="784225">
              <a:buFontTx/>
              <a:buNone/>
            </a:pPr>
            <a:r>
              <a:rPr lang="de-DE" dirty="0" smtClean="0"/>
              <a:t>  </a:t>
            </a:r>
            <a:r>
              <a:rPr lang="de-DE" b="1" dirty="0" smtClean="0"/>
              <a:t>GSM 1800</a:t>
            </a:r>
            <a:endParaRPr lang="de-DE" sz="1800" dirty="0" smtClean="0"/>
          </a:p>
          <a:p>
            <a:pPr defTabSz="784225">
              <a:buFontTx/>
              <a:buNone/>
            </a:pPr>
            <a:r>
              <a:rPr lang="de-DE" sz="1800" dirty="0" smtClean="0"/>
              <a:t>   </a:t>
            </a:r>
            <a:r>
              <a:rPr lang="de-DE" sz="1800" dirty="0" err="1"/>
              <a:t>No</a:t>
            </a:r>
            <a:r>
              <a:rPr lang="de-DE" sz="1800" dirty="0"/>
              <a:t>. </a:t>
            </a:r>
            <a:r>
              <a:rPr lang="de-DE" sz="1800" dirty="0" err="1"/>
              <a:t>of</a:t>
            </a:r>
            <a:r>
              <a:rPr lang="de-DE" sz="1800" dirty="0"/>
              <a:t> Channels:  374</a:t>
            </a:r>
            <a:endParaRPr lang="de-DE" sz="1800" dirty="0" smtClean="0"/>
          </a:p>
          <a:p>
            <a:pPr defTabSz="784225">
              <a:buFontTx/>
              <a:buNone/>
            </a:pPr>
            <a:r>
              <a:rPr lang="de-DE" sz="1800" dirty="0" smtClean="0"/>
              <a:t>   </a:t>
            </a:r>
            <a:r>
              <a:rPr lang="de-DE" sz="1800" dirty="0" err="1" smtClean="0"/>
              <a:t>Bandwidth</a:t>
            </a:r>
            <a:r>
              <a:rPr lang="de-DE" sz="1800" dirty="0" smtClean="0"/>
              <a:t>:         </a:t>
            </a:r>
            <a:r>
              <a:rPr lang="de-DE" sz="1800" dirty="0" smtClean="0">
                <a:sym typeface="Symbol" pitchFamily="18" charset="2"/>
              </a:rPr>
              <a:t></a:t>
            </a:r>
            <a:r>
              <a:rPr lang="de-DE" sz="1800" dirty="0" smtClean="0"/>
              <a:t>270 kHz</a:t>
            </a:r>
          </a:p>
          <a:p>
            <a:pPr defTabSz="784225">
              <a:buFontTx/>
              <a:buNone/>
            </a:pPr>
            <a:r>
              <a:rPr lang="de-DE" sz="1800" dirty="0" smtClean="0"/>
              <a:t>   </a:t>
            </a:r>
            <a:r>
              <a:rPr lang="de-DE" sz="1800" dirty="0" err="1" smtClean="0"/>
              <a:t>Distance</a:t>
            </a:r>
            <a:r>
              <a:rPr lang="de-DE" sz="1800" dirty="0" smtClean="0"/>
              <a:t>: 	       200 kHz</a:t>
            </a:r>
          </a:p>
          <a:p>
            <a:pPr defTabSz="784225">
              <a:buFontTx/>
              <a:buNone/>
            </a:pPr>
            <a:r>
              <a:rPr lang="de-DE" sz="1800" dirty="0"/>
              <a:t>   Burst Duration:    0.577 </a:t>
            </a:r>
            <a:r>
              <a:rPr lang="de-DE" sz="1800" dirty="0" err="1"/>
              <a:t>ms</a:t>
            </a:r>
            <a:r>
              <a:rPr lang="de-DE" sz="1800" dirty="0"/>
              <a:t> </a:t>
            </a:r>
            <a:endParaRPr lang="de-DE" sz="1800" dirty="0" smtClean="0"/>
          </a:p>
        </p:txBody>
      </p:sp>
      <p:pic>
        <p:nvPicPr>
          <p:cNvPr id="23556" name="Picture 2"/>
          <p:cNvPicPr>
            <a:picLocks noChangeAspect="1" noChangeArrowheads="1"/>
          </p:cNvPicPr>
          <p:nvPr/>
        </p:nvPicPr>
        <p:blipFill>
          <a:blip r:embed="rId2"/>
          <a:srcRect l="3012"/>
          <a:stretch>
            <a:fillRect/>
          </a:stretch>
        </p:blipFill>
        <p:spPr bwMode="auto">
          <a:xfrm>
            <a:off x="107950" y="1690688"/>
            <a:ext cx="5795963" cy="4475162"/>
          </a:xfrm>
          <a:prstGeom prst="rect">
            <a:avLst/>
          </a:prstGeom>
          <a:noFill/>
          <a:ln w="9525">
            <a:noFill/>
            <a:miter lim="800000"/>
            <a:headEnd/>
            <a:tailEnd/>
          </a:ln>
        </p:spPr>
      </p:pic>
      <p:sp>
        <p:nvSpPr>
          <p:cNvPr id="6"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262889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de-DE" dirty="0" err="1" smtClean="0"/>
              <a:t>Energy</a:t>
            </a:r>
            <a:r>
              <a:rPr lang="de-DE" dirty="0" smtClean="0"/>
              <a:t> </a:t>
            </a:r>
            <a:r>
              <a:rPr lang="de-DE" smtClean="0"/>
              <a:t>Detector</a:t>
            </a:r>
            <a:endParaRPr lang="de-DE" dirty="0" smtClean="0"/>
          </a:p>
        </p:txBody>
      </p:sp>
      <p:sp>
        <p:nvSpPr>
          <p:cNvPr id="26627" name="Rectangle 3"/>
          <p:cNvSpPr>
            <a:spLocks noGrp="1" noChangeArrowheads="1"/>
          </p:cNvSpPr>
          <p:nvPr>
            <p:ph idx="4294967295"/>
          </p:nvPr>
        </p:nvSpPr>
        <p:spPr>
          <a:xfrm>
            <a:off x="536575" y="1198563"/>
            <a:ext cx="8356600" cy="4894262"/>
          </a:xfrm>
        </p:spPr>
        <p:txBody>
          <a:bodyPr lIns="3600000" tIns="3780000"/>
          <a:lstStyle/>
          <a:p>
            <a:pPr marL="1973263" indent="-1973263">
              <a:buFontTx/>
              <a:buNone/>
            </a:pPr>
            <a:r>
              <a:rPr lang="de-DE" b="1" dirty="0" err="1" smtClean="0">
                <a:solidFill>
                  <a:srgbClr val="00B050"/>
                </a:solidFill>
              </a:rPr>
              <a:t>Detection</a:t>
            </a:r>
            <a:r>
              <a:rPr lang="de-DE" b="1" dirty="0" smtClean="0">
                <a:solidFill>
                  <a:srgbClr val="00B050"/>
                </a:solidFill>
              </a:rPr>
              <a:t> Time:</a:t>
            </a:r>
            <a:r>
              <a:rPr lang="de-DE" dirty="0" smtClean="0">
                <a:solidFill>
                  <a:srgbClr val="00B050"/>
                </a:solidFill>
              </a:rPr>
              <a:t>   </a:t>
            </a:r>
            <a:r>
              <a:rPr lang="de-DE" sz="1600" dirty="0" smtClean="0"/>
              <a:t>AWGN</a:t>
            </a:r>
          </a:p>
          <a:p>
            <a:pPr marL="1973263" indent="-1973263">
              <a:spcBef>
                <a:spcPct val="0"/>
              </a:spcBef>
              <a:buFont typeface="Wingdings" pitchFamily="2" charset="2"/>
              <a:buNone/>
            </a:pPr>
            <a:r>
              <a:rPr lang="de-DE" sz="1600" dirty="0" smtClean="0"/>
              <a:t>	   </a:t>
            </a:r>
            <a:r>
              <a:rPr lang="de-DE" sz="1600" dirty="0" err="1" smtClean="0"/>
              <a:t>False</a:t>
            </a:r>
            <a:r>
              <a:rPr lang="de-DE" sz="1600" dirty="0" smtClean="0"/>
              <a:t> Alarm Rate: 10</a:t>
            </a:r>
            <a:r>
              <a:rPr lang="de-DE" sz="1600" baseline="30000" dirty="0" smtClean="0"/>
              <a:t>-4</a:t>
            </a:r>
          </a:p>
          <a:p>
            <a:pPr marL="1973263" indent="-1973263">
              <a:buFont typeface="Wingdings" pitchFamily="2" charset="2"/>
              <a:buNone/>
            </a:pPr>
            <a:r>
              <a:rPr lang="de-DE" sz="1600" dirty="0" smtClean="0"/>
              <a:t> 	   </a:t>
            </a:r>
            <a:r>
              <a:rPr lang="de-DE" sz="1600" dirty="0" err="1" smtClean="0"/>
              <a:t>Detection</a:t>
            </a:r>
            <a:r>
              <a:rPr lang="de-DE" sz="1600" dirty="0" smtClean="0"/>
              <a:t> </a:t>
            </a:r>
            <a:r>
              <a:rPr lang="de-DE" sz="1600" dirty="0" err="1" smtClean="0"/>
              <a:t>Probability</a:t>
            </a:r>
            <a:r>
              <a:rPr lang="de-DE" sz="1600" dirty="0" smtClean="0"/>
              <a:t>: </a:t>
            </a:r>
            <a:r>
              <a:rPr lang="de-DE" sz="1600" dirty="0" smtClean="0">
                <a:latin typeface="Symbol" pitchFamily="18" charset="2"/>
              </a:rPr>
              <a:t>b</a:t>
            </a:r>
            <a:br>
              <a:rPr lang="de-DE" sz="1600" dirty="0" smtClean="0">
                <a:latin typeface="Symbol" pitchFamily="18" charset="2"/>
              </a:rPr>
            </a:br>
            <a:r>
              <a:rPr lang="de-DE" sz="1100" dirty="0" smtClean="0">
                <a:latin typeface="Symbol" pitchFamily="18" charset="2"/>
              </a:rPr>
              <a:t>      (</a:t>
            </a:r>
            <a:r>
              <a:rPr lang="el-GR" sz="1100" dirty="0" smtClean="0">
                <a:latin typeface="Arial"/>
                <a:cs typeface="Arial"/>
              </a:rPr>
              <a:t>σ</a:t>
            </a:r>
            <a:r>
              <a:rPr lang="de-DE" sz="1100" baseline="30000" dirty="0" smtClean="0">
                <a:latin typeface="Arial"/>
                <a:cs typeface="Arial"/>
              </a:rPr>
              <a:t>2</a:t>
            </a:r>
            <a:r>
              <a:rPr lang="de-DE" sz="1100" dirty="0" smtClean="0">
                <a:latin typeface="Arial"/>
                <a:cs typeface="Arial"/>
              </a:rPr>
              <a:t>: </a:t>
            </a:r>
            <a:r>
              <a:rPr lang="de-DE" sz="1100" dirty="0" err="1" smtClean="0">
                <a:latin typeface="Arial"/>
                <a:cs typeface="Arial"/>
              </a:rPr>
              <a:t>normalized</a:t>
            </a:r>
            <a:r>
              <a:rPr lang="de-DE" sz="1100" dirty="0" smtClean="0">
                <a:latin typeface="Arial"/>
                <a:cs typeface="Arial"/>
              </a:rPr>
              <a:t> </a:t>
            </a:r>
            <a:r>
              <a:rPr lang="de-DE" sz="1100" dirty="0" err="1" smtClean="0">
                <a:latin typeface="Arial"/>
                <a:cs typeface="Arial"/>
              </a:rPr>
              <a:t>noise</a:t>
            </a:r>
            <a:r>
              <a:rPr lang="de-DE" sz="1100" dirty="0" smtClean="0">
                <a:latin typeface="Arial"/>
                <a:cs typeface="Arial"/>
              </a:rPr>
              <a:t> </a:t>
            </a:r>
            <a:r>
              <a:rPr lang="de-DE" sz="1100" dirty="0" err="1" smtClean="0">
                <a:latin typeface="Arial"/>
                <a:cs typeface="Arial"/>
              </a:rPr>
              <a:t>variance</a:t>
            </a:r>
            <a:r>
              <a:rPr lang="de-DE" sz="1100" dirty="0" smtClean="0">
                <a:latin typeface="Arial"/>
                <a:cs typeface="Arial"/>
              </a:rPr>
              <a:t>)</a:t>
            </a:r>
            <a:endParaRPr lang="de-DE" sz="1100" dirty="0" smtClean="0">
              <a:latin typeface="Symbol" pitchFamily="18" charset="2"/>
            </a:endParaRPr>
          </a:p>
        </p:txBody>
      </p:sp>
      <p:graphicFrame>
        <p:nvGraphicFramePr>
          <p:cNvPr id="45584" name="Group 528"/>
          <p:cNvGraphicFramePr>
            <a:graphicFrameLocks noGrp="1"/>
          </p:cNvGraphicFramePr>
          <p:nvPr>
            <p:extLst>
              <p:ext uri="{D42A27DB-BD31-4B8C-83A1-F6EECF244321}">
                <p14:modId xmlns:p14="http://schemas.microsoft.com/office/powerpoint/2010/main" val="519518283"/>
              </p:ext>
            </p:extLst>
          </p:nvPr>
        </p:nvGraphicFramePr>
        <p:xfrm>
          <a:off x="3995738" y="1093788"/>
          <a:ext cx="4392612" cy="3630614"/>
        </p:xfrm>
        <a:graphic>
          <a:graphicData uri="http://schemas.openxmlformats.org/drawingml/2006/table">
            <a:tbl>
              <a:tblPr/>
              <a:tblGrid>
                <a:gridCol w="1079500"/>
                <a:gridCol w="1008062"/>
                <a:gridCol w="865188"/>
                <a:gridCol w="576262"/>
                <a:gridCol w="863600"/>
              </a:tblGrid>
              <a:tr h="5093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Symbol" pitchFamily="18" charset="2"/>
                        </a:rPr>
                        <a:t>b =</a:t>
                      </a:r>
                      <a:r>
                        <a:rPr kumimoji="0" lang="de-DE" sz="1600" b="0" i="0" u="none" strike="noStrike" cap="none" normalizeH="0" baseline="0" dirty="0" smtClean="0">
                          <a:ln>
                            <a:noFill/>
                          </a:ln>
                          <a:solidFill>
                            <a:schemeClr val="tx1"/>
                          </a:solidFill>
                          <a:effectLst/>
                          <a:latin typeface="Arial" pitchFamily="34" charset="0"/>
                        </a:rPr>
                        <a:t> 0.9999</a:t>
                      </a:r>
                    </a:p>
                  </a:txBody>
                  <a:tcPr marL="18000" marR="18000" marT="10801" marB="10801" anchor="b"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n</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Symbol" pitchFamily="18" charset="2"/>
                        </a:rPr>
                        <a:t>b =</a:t>
                      </a:r>
                      <a:r>
                        <a:rPr kumimoji="0" lang="de-DE" sz="1600" b="0" i="0" u="none" strike="noStrike" cap="none" normalizeH="0" baseline="0" smtClean="0">
                          <a:ln>
                            <a:noFill/>
                          </a:ln>
                          <a:solidFill>
                            <a:schemeClr val="tx1"/>
                          </a:solidFill>
                          <a:effectLst/>
                          <a:latin typeface="Arial" pitchFamily="34" charset="0"/>
                        </a:rPr>
                        <a:t> 0.999</a:t>
                      </a:r>
                    </a:p>
                  </a:txBody>
                  <a:tcPr marL="18000" marR="18000" marT="10801" marB="10801"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Symbol" pitchFamily="18" charset="2"/>
                        </a:rPr>
                        <a:t>b =</a:t>
                      </a:r>
                      <a:r>
                        <a:rPr kumimoji="0" lang="de-DE" sz="1600" b="0" i="0" u="none" strike="noStrike" cap="none" normalizeH="0" baseline="0" smtClean="0">
                          <a:ln>
                            <a:noFill/>
                          </a:ln>
                          <a:solidFill>
                            <a:schemeClr val="tx1"/>
                          </a:solidFill>
                          <a:effectLst/>
                          <a:latin typeface="Arial" pitchFamily="34" charset="0"/>
                        </a:rPr>
                        <a:t> 0.99</a:t>
                      </a:r>
                    </a:p>
                  </a:txBody>
                  <a:tcPr marL="18000" marR="18000" marT="10801" marB="10801"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σ</a:t>
                      </a:r>
                      <a:r>
                        <a:rPr kumimoji="0" lang="de-DE" sz="1600" b="0" i="0" u="none" strike="noStrike" cap="none" normalizeH="0" baseline="30000" dirty="0" smtClean="0">
                          <a:ln>
                            <a:noFill/>
                          </a:ln>
                          <a:solidFill>
                            <a:schemeClr val="tx1"/>
                          </a:solidFill>
                          <a:effectLst/>
                          <a:latin typeface="Arial" pitchFamily="34" charset="0"/>
                        </a:rPr>
                        <a:t>2</a:t>
                      </a:r>
                      <a:endParaRPr kumimoji="0" lang="de-DE" sz="1600" b="0" i="0" u="none" strike="noStrike" cap="none" normalizeH="0" baseline="0" dirty="0" smtClean="0">
                        <a:ln>
                          <a:noFill/>
                        </a:ln>
                        <a:solidFill>
                          <a:schemeClr val="tx1"/>
                        </a:solidFill>
                        <a:effectLst/>
                        <a:latin typeface="Arial" pitchFamily="34" charset="0"/>
                      </a:endParaRPr>
                    </a:p>
                  </a:txBody>
                  <a:tcPr marL="18000" marR="18000" marT="10801" marB="10801"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SNR</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[dB]</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259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111</a:t>
                      </a: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93</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74</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-3</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56</a:t>
                      </a: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47</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37</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0</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0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28</a:t>
                      </a: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24</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19</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1/2</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3</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14</a:t>
                      </a: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12</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10</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1/4</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6</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9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7</a:t>
                      </a: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rgbClr val="FF0000"/>
                          </a:solidFill>
                          <a:effectLst/>
                          <a:latin typeface="Arial" pitchFamily="34" charset="0"/>
                        </a:rPr>
                        <a:t>6</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5</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1/8</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rgbClr val="FF0000"/>
                          </a:solidFill>
                          <a:effectLst/>
                          <a:latin typeface="Arial" pitchFamily="34" charset="0"/>
                        </a:rPr>
                        <a:t>9</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4</a:t>
                      </a: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3</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3</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1/16</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12</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a:t>
                      </a: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1/32</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15</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a:t>
                      </a: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1/32</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15</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0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ndParaRP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ndParaRP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1/37</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15.7</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ndParaRP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ndParaRP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1/47</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16.7</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9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a:t>
                      </a:r>
                    </a:p>
                  </a:txBody>
                  <a:tcPr marL="18000" marR="18000" marT="10801" marB="10801"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ndParaRP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ndParaRP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1/56</a:t>
                      </a:r>
                    </a:p>
                  </a:txBody>
                  <a:tcPr marL="18000" marR="18000" marT="10801" marB="1080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17.5</a:t>
                      </a:r>
                    </a:p>
                  </a:txBody>
                  <a:tcPr marL="18000" marR="18000" marT="10801" marB="10801"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pic>
        <p:nvPicPr>
          <p:cNvPr id="26704" name="Picture 529" descr="Energy_detector_schaubild"/>
          <p:cNvPicPr>
            <a:picLocks noChangeAspect="1" noChangeArrowheads="1"/>
          </p:cNvPicPr>
          <p:nvPr/>
        </p:nvPicPr>
        <p:blipFill>
          <a:blip r:embed="rId2"/>
          <a:srcRect/>
          <a:stretch>
            <a:fillRect/>
          </a:stretch>
        </p:blipFill>
        <p:spPr bwMode="auto">
          <a:xfrm>
            <a:off x="404813" y="1239838"/>
            <a:ext cx="5319712" cy="4781550"/>
          </a:xfrm>
          <a:prstGeom prst="rect">
            <a:avLst/>
          </a:prstGeom>
          <a:noFill/>
          <a:ln w="9525">
            <a:noFill/>
            <a:miter lim="800000"/>
            <a:headEnd/>
            <a:tailEnd/>
          </a:ln>
        </p:spPr>
      </p:pic>
      <p:sp>
        <p:nvSpPr>
          <p:cNvPr id="7"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62607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de-DE" smtClean="0"/>
              <a:t>Energy Detector</a:t>
            </a:r>
          </a:p>
        </p:txBody>
      </p:sp>
      <p:sp>
        <p:nvSpPr>
          <p:cNvPr id="25602" name="Rectangle 3"/>
          <p:cNvSpPr>
            <a:spLocks noGrp="1" noChangeArrowheads="1"/>
          </p:cNvSpPr>
          <p:nvPr>
            <p:ph idx="1"/>
          </p:nvPr>
        </p:nvSpPr>
        <p:spPr>
          <a:xfrm>
            <a:off x="393700" y="1196975"/>
            <a:ext cx="8356600" cy="4894263"/>
          </a:xfrm>
        </p:spPr>
        <p:txBody>
          <a:bodyPr/>
          <a:lstStyle/>
          <a:p>
            <a:pPr marL="0" indent="0">
              <a:buFontTx/>
              <a:buNone/>
            </a:pPr>
            <a:r>
              <a:rPr lang="de-DE" sz="1800" dirty="0" smtClean="0"/>
              <a:t>D = </a:t>
            </a:r>
            <a:r>
              <a:rPr lang="de-DE" sz="1800" dirty="0" err="1" smtClean="0"/>
              <a:t>duration</a:t>
            </a:r>
            <a:r>
              <a:rPr lang="de-DE" sz="1800" dirty="0" smtClean="0"/>
              <a:t> </a:t>
            </a:r>
            <a:r>
              <a:rPr lang="de-DE" sz="1800" dirty="0" err="1" smtClean="0"/>
              <a:t>for</a:t>
            </a:r>
            <a:r>
              <a:rPr lang="de-DE" sz="1800" dirty="0" smtClean="0"/>
              <a:t> </a:t>
            </a:r>
            <a:r>
              <a:rPr lang="de-DE" sz="1800" dirty="0" err="1" smtClean="0"/>
              <a:t>one</a:t>
            </a:r>
            <a:r>
              <a:rPr lang="de-DE" sz="1800" dirty="0" smtClean="0"/>
              <a:t> </a:t>
            </a:r>
            <a:r>
              <a:rPr lang="de-DE" sz="1800" dirty="0" err="1" smtClean="0"/>
              <a:t>scan</a:t>
            </a:r>
            <a:r>
              <a:rPr lang="de-DE" sz="1800" dirty="0" smtClean="0"/>
              <a:t> </a:t>
            </a:r>
            <a:r>
              <a:rPr lang="de-DE" sz="1800" dirty="0" err="1" smtClean="0"/>
              <a:t>over</a:t>
            </a:r>
            <a:r>
              <a:rPr lang="de-DE" sz="1800" dirty="0" smtClean="0"/>
              <a:t> </a:t>
            </a:r>
            <a:r>
              <a:rPr lang="de-DE" sz="1800" dirty="0" err="1" smtClean="0"/>
              <a:t>the</a:t>
            </a:r>
            <a:r>
              <a:rPr lang="de-DE" sz="1800" dirty="0" smtClean="0"/>
              <a:t> 374 </a:t>
            </a:r>
            <a:r>
              <a:rPr lang="de-DE" sz="1800" dirty="0" err="1" smtClean="0"/>
              <a:t>channels</a:t>
            </a:r>
            <a:r>
              <a:rPr lang="de-DE" sz="1800" dirty="0" smtClean="0"/>
              <a:t> </a:t>
            </a:r>
            <a:r>
              <a:rPr lang="de-DE" sz="1800" dirty="0" err="1" smtClean="0"/>
              <a:t>of</a:t>
            </a:r>
            <a:r>
              <a:rPr lang="de-DE" sz="1800" dirty="0" smtClean="0"/>
              <a:t> GSM 1800</a:t>
            </a:r>
          </a:p>
          <a:p>
            <a:pPr marL="0" indent="0">
              <a:buFontTx/>
              <a:buNone/>
            </a:pPr>
            <a:r>
              <a:rPr lang="de-DE" sz="1800" dirty="0" err="1" smtClean="0"/>
              <a:t>false</a:t>
            </a:r>
            <a:r>
              <a:rPr lang="de-DE" sz="1800" dirty="0" smtClean="0"/>
              <a:t> </a:t>
            </a:r>
            <a:r>
              <a:rPr lang="de-DE" sz="1800" dirty="0" err="1" smtClean="0"/>
              <a:t>alarm</a:t>
            </a:r>
            <a:r>
              <a:rPr lang="de-DE" sz="1800" dirty="0" smtClean="0"/>
              <a:t> rate:         10</a:t>
            </a:r>
            <a:r>
              <a:rPr lang="de-DE" sz="1800" baseline="30000" dirty="0" smtClean="0"/>
              <a:t>-4</a:t>
            </a:r>
          </a:p>
          <a:p>
            <a:pPr marL="0" indent="0">
              <a:buFontTx/>
              <a:buNone/>
            </a:pPr>
            <a:r>
              <a:rPr lang="de-DE" sz="1800" dirty="0" err="1" smtClean="0"/>
              <a:t>detection</a:t>
            </a:r>
            <a:r>
              <a:rPr lang="de-DE" sz="1800" dirty="0" smtClean="0"/>
              <a:t> </a:t>
            </a:r>
            <a:r>
              <a:rPr lang="de-DE" sz="1800" dirty="0" err="1" smtClean="0"/>
              <a:t>probability</a:t>
            </a:r>
            <a:r>
              <a:rPr lang="de-DE" sz="1800" dirty="0" smtClean="0"/>
              <a:t>:  0.999</a:t>
            </a:r>
          </a:p>
          <a:p>
            <a:pPr marL="0" indent="0">
              <a:buFontTx/>
              <a:buNone/>
            </a:pPr>
            <a:r>
              <a:rPr lang="de-DE" sz="1800" dirty="0" smtClean="0"/>
              <a:t>SNR:                           9 dB</a:t>
            </a:r>
          </a:p>
          <a:p>
            <a:pPr marL="0" indent="0">
              <a:buFontTx/>
              <a:buNone/>
            </a:pPr>
            <a:endParaRPr lang="de-DE" sz="1800" dirty="0" smtClean="0"/>
          </a:p>
          <a:p>
            <a:pPr marL="0" indent="0">
              <a:buFontTx/>
              <a:buNone/>
            </a:pPr>
            <a:endParaRPr lang="de-DE" sz="1800" dirty="0" smtClean="0"/>
          </a:p>
          <a:p>
            <a:pPr marL="0" indent="0">
              <a:buFontTx/>
              <a:buNone/>
            </a:pPr>
            <a:endParaRPr lang="de-DE" sz="1800" dirty="0" smtClean="0"/>
          </a:p>
          <a:p>
            <a:pPr marL="0" indent="0">
              <a:buFontTx/>
              <a:buNone/>
            </a:pPr>
            <a:endParaRPr lang="de-DE" sz="1800" dirty="0" smtClean="0"/>
          </a:p>
          <a:p>
            <a:pPr marL="0" indent="0">
              <a:buFontTx/>
              <a:buNone/>
            </a:pPr>
            <a:endParaRPr lang="de-DE" sz="1800" dirty="0" smtClean="0"/>
          </a:p>
          <a:p>
            <a:pPr marL="0" indent="0">
              <a:buFontTx/>
              <a:buNone/>
            </a:pPr>
            <a:endParaRPr lang="de-DE" sz="1800" dirty="0" smtClean="0"/>
          </a:p>
          <a:p>
            <a:pPr marL="0" indent="0">
              <a:buFontTx/>
              <a:buNone/>
            </a:pPr>
            <a:r>
              <a:rPr lang="de-DE" sz="1800" dirty="0" smtClean="0">
                <a:solidFill>
                  <a:srgbClr val="00B050"/>
                </a:solidFill>
              </a:rPr>
              <a:t>Monitoring </a:t>
            </a:r>
            <a:r>
              <a:rPr lang="de-DE" sz="1800" dirty="0" err="1" smtClean="0">
                <a:solidFill>
                  <a:srgbClr val="00B050"/>
                </a:solidFill>
              </a:rPr>
              <a:t>of</a:t>
            </a:r>
            <a:r>
              <a:rPr lang="de-DE" sz="1800" dirty="0" smtClean="0">
                <a:solidFill>
                  <a:srgbClr val="00B050"/>
                </a:solidFill>
              </a:rPr>
              <a:t> </a:t>
            </a:r>
            <a:r>
              <a:rPr lang="de-DE" sz="1800" dirty="0" err="1" smtClean="0">
                <a:solidFill>
                  <a:srgbClr val="00B050"/>
                </a:solidFill>
              </a:rPr>
              <a:t>the</a:t>
            </a:r>
            <a:r>
              <a:rPr lang="de-DE" sz="1800" dirty="0" smtClean="0">
                <a:solidFill>
                  <a:srgbClr val="00B050"/>
                </a:solidFill>
              </a:rPr>
              <a:t> GSM band on </a:t>
            </a:r>
            <a:r>
              <a:rPr lang="de-DE" sz="1800" dirty="0" err="1" smtClean="0">
                <a:solidFill>
                  <a:srgbClr val="00B050"/>
                </a:solidFill>
              </a:rPr>
              <a:t>burst</a:t>
            </a:r>
            <a:r>
              <a:rPr lang="de-DE" sz="1800" dirty="0" smtClean="0">
                <a:solidFill>
                  <a:srgbClr val="00B050"/>
                </a:solidFill>
              </a:rPr>
              <a:t> </a:t>
            </a:r>
            <a:r>
              <a:rPr lang="de-DE" sz="1800" dirty="0" err="1" smtClean="0">
                <a:solidFill>
                  <a:srgbClr val="00B050"/>
                </a:solidFill>
              </a:rPr>
              <a:t>basis</a:t>
            </a:r>
            <a:r>
              <a:rPr lang="de-DE" sz="1800" dirty="0" smtClean="0">
                <a:solidFill>
                  <a:srgbClr val="00B050"/>
                </a:solidFill>
              </a:rPr>
              <a:t> </a:t>
            </a:r>
            <a:r>
              <a:rPr lang="de-DE" sz="1800" dirty="0" err="1" smtClean="0"/>
              <a:t>by</a:t>
            </a:r>
            <a:r>
              <a:rPr lang="de-DE" sz="1800" dirty="0" smtClean="0"/>
              <a:t> </a:t>
            </a:r>
            <a:r>
              <a:rPr lang="de-DE" sz="1800" dirty="0" err="1" smtClean="0"/>
              <a:t>one</a:t>
            </a:r>
            <a:r>
              <a:rPr lang="de-DE" sz="1800" dirty="0" smtClean="0"/>
              <a:t> </a:t>
            </a:r>
            <a:r>
              <a:rPr lang="de-DE" sz="1800" dirty="0" err="1" smtClean="0"/>
              <a:t>scanning</a:t>
            </a:r>
            <a:r>
              <a:rPr lang="de-DE" sz="1800" dirty="0" smtClean="0"/>
              <a:t> </a:t>
            </a:r>
            <a:r>
              <a:rPr lang="de-DE" sz="1800" dirty="0" err="1" smtClean="0"/>
              <a:t>energy</a:t>
            </a:r>
            <a:r>
              <a:rPr lang="de-DE" sz="1800" dirty="0" smtClean="0"/>
              <a:t> </a:t>
            </a:r>
            <a:r>
              <a:rPr lang="de-DE" sz="1800" dirty="0" err="1" smtClean="0"/>
              <a:t>detector</a:t>
            </a:r>
            <a:r>
              <a:rPr lang="de-DE" sz="1800" dirty="0" smtClean="0"/>
              <a:t> </a:t>
            </a:r>
            <a:r>
              <a:rPr lang="de-DE" sz="1800" dirty="0" err="1" smtClean="0"/>
              <a:t>with</a:t>
            </a:r>
            <a:r>
              <a:rPr lang="de-DE" sz="1800" dirty="0" smtClean="0"/>
              <a:t> </a:t>
            </a:r>
            <a:r>
              <a:rPr lang="de-DE" sz="1800" dirty="0" err="1" smtClean="0"/>
              <a:t>false</a:t>
            </a:r>
            <a:r>
              <a:rPr lang="de-DE" sz="1800" dirty="0" smtClean="0"/>
              <a:t> </a:t>
            </a:r>
            <a:r>
              <a:rPr lang="de-DE" sz="1800" dirty="0" err="1" smtClean="0"/>
              <a:t>alarm</a:t>
            </a:r>
            <a:r>
              <a:rPr lang="de-DE" sz="1800" dirty="0" smtClean="0"/>
              <a:t> rate 10</a:t>
            </a:r>
            <a:r>
              <a:rPr lang="de-DE" sz="1800" baseline="30000" dirty="0" smtClean="0"/>
              <a:t>-4</a:t>
            </a:r>
            <a:r>
              <a:rPr lang="de-DE" sz="1800" dirty="0" smtClean="0"/>
              <a:t> </a:t>
            </a:r>
            <a:r>
              <a:rPr lang="de-DE" sz="1800" dirty="0" err="1" smtClean="0"/>
              <a:t>and</a:t>
            </a:r>
            <a:r>
              <a:rPr lang="de-DE" sz="1800" dirty="0" smtClean="0"/>
              <a:t> </a:t>
            </a:r>
            <a:r>
              <a:rPr lang="de-DE" sz="1800" dirty="0" err="1" smtClean="0"/>
              <a:t>detection</a:t>
            </a:r>
            <a:r>
              <a:rPr lang="de-DE" sz="1800" dirty="0" smtClean="0"/>
              <a:t> </a:t>
            </a:r>
            <a:r>
              <a:rPr lang="de-DE" sz="1800" dirty="0" err="1" smtClean="0"/>
              <a:t>probability</a:t>
            </a:r>
            <a:r>
              <a:rPr lang="de-DE" sz="1800" dirty="0" smtClean="0"/>
              <a:t> 0.999 </a:t>
            </a:r>
            <a:r>
              <a:rPr lang="de-DE" sz="1800" dirty="0" err="1" smtClean="0"/>
              <a:t>at</a:t>
            </a:r>
            <a:r>
              <a:rPr lang="de-DE" sz="1800" dirty="0" smtClean="0"/>
              <a:t> an SNR </a:t>
            </a:r>
            <a:r>
              <a:rPr lang="de-DE" sz="1800" dirty="0" err="1" smtClean="0"/>
              <a:t>of</a:t>
            </a:r>
            <a:r>
              <a:rPr lang="de-DE" sz="1800" dirty="0" smtClean="0"/>
              <a:t> 9 dB </a:t>
            </a:r>
            <a:r>
              <a:rPr lang="de-DE" sz="1800" dirty="0" err="1" smtClean="0">
                <a:solidFill>
                  <a:srgbClr val="00B050"/>
                </a:solidFill>
              </a:rPr>
              <a:t>is</a:t>
            </a:r>
            <a:r>
              <a:rPr lang="de-DE" sz="1800" dirty="0" smtClean="0">
                <a:solidFill>
                  <a:srgbClr val="00B050"/>
                </a:solidFill>
              </a:rPr>
              <a:t> </a:t>
            </a:r>
            <a:r>
              <a:rPr lang="de-DE" sz="1800" dirty="0" err="1" smtClean="0">
                <a:solidFill>
                  <a:srgbClr val="00B050"/>
                </a:solidFill>
              </a:rPr>
              <a:t>impossible</a:t>
            </a:r>
            <a:r>
              <a:rPr lang="de-DE" sz="1800" dirty="0" smtClean="0">
                <a:solidFill>
                  <a:srgbClr val="00B050"/>
                </a:solidFill>
              </a:rPr>
              <a:t>!</a:t>
            </a:r>
          </a:p>
          <a:p>
            <a:pPr marL="0" indent="0">
              <a:spcBef>
                <a:spcPts val="1200"/>
              </a:spcBef>
              <a:buFontTx/>
              <a:buNone/>
            </a:pPr>
            <a:r>
              <a:rPr lang="de-DE" sz="1800" b="1" dirty="0" err="1" smtClean="0">
                <a:solidFill>
                  <a:srgbClr val="FF0000"/>
                </a:solidFill>
              </a:rPr>
              <a:t>And</a:t>
            </a:r>
            <a:r>
              <a:rPr lang="de-DE" sz="1800" b="1" dirty="0" smtClean="0">
                <a:solidFill>
                  <a:srgbClr val="FF0000"/>
                </a:solidFill>
              </a:rPr>
              <a:t>:</a:t>
            </a:r>
            <a:r>
              <a:rPr lang="de-DE" sz="1800" dirty="0" smtClean="0">
                <a:solidFill>
                  <a:srgbClr val="FF0000"/>
                </a:solidFill>
              </a:rPr>
              <a:t> </a:t>
            </a:r>
            <a:r>
              <a:rPr lang="de-DE" sz="1800" dirty="0" err="1" smtClean="0">
                <a:solidFill>
                  <a:srgbClr val="FF0000"/>
                </a:solidFill>
              </a:rPr>
              <a:t>What</a:t>
            </a:r>
            <a:r>
              <a:rPr lang="de-DE" sz="1800" dirty="0" smtClean="0">
                <a:solidFill>
                  <a:srgbClr val="FF0000"/>
                </a:solidFill>
              </a:rPr>
              <a:t> </a:t>
            </a:r>
            <a:r>
              <a:rPr lang="de-DE" sz="1800" dirty="0" err="1" smtClean="0">
                <a:solidFill>
                  <a:srgbClr val="FF0000"/>
                </a:solidFill>
              </a:rPr>
              <a:t>about</a:t>
            </a:r>
            <a:r>
              <a:rPr lang="de-DE" sz="1800" dirty="0" smtClean="0">
                <a:solidFill>
                  <a:srgbClr val="FF0000"/>
                </a:solidFill>
              </a:rPr>
              <a:t> </a:t>
            </a:r>
            <a:r>
              <a:rPr lang="de-DE" sz="1800" dirty="0" err="1" smtClean="0">
                <a:solidFill>
                  <a:srgbClr val="FF0000"/>
                </a:solidFill>
              </a:rPr>
              <a:t>the</a:t>
            </a:r>
            <a:r>
              <a:rPr lang="de-DE" sz="1800" dirty="0" smtClean="0">
                <a:solidFill>
                  <a:srgbClr val="FF0000"/>
                </a:solidFill>
              </a:rPr>
              <a:t> power </a:t>
            </a:r>
            <a:r>
              <a:rPr lang="de-DE" sz="1800" dirty="0" err="1" smtClean="0">
                <a:solidFill>
                  <a:srgbClr val="FF0000"/>
                </a:solidFill>
              </a:rPr>
              <a:t>needed</a:t>
            </a:r>
            <a:r>
              <a:rPr lang="de-DE" sz="1800" dirty="0" smtClean="0">
                <a:solidFill>
                  <a:srgbClr val="FF0000"/>
                </a:solidFill>
              </a:rPr>
              <a:t> in </a:t>
            </a:r>
            <a:r>
              <a:rPr lang="de-DE" sz="1800" dirty="0" err="1" smtClean="0">
                <a:solidFill>
                  <a:srgbClr val="FF0000"/>
                </a:solidFill>
              </a:rPr>
              <a:t>the</a:t>
            </a:r>
            <a:r>
              <a:rPr lang="de-DE" sz="1800" dirty="0" smtClean="0">
                <a:solidFill>
                  <a:srgbClr val="FF0000"/>
                </a:solidFill>
              </a:rPr>
              <a:t> mobile </a:t>
            </a:r>
            <a:r>
              <a:rPr lang="de-DE" sz="1800" dirty="0" err="1" smtClean="0">
                <a:solidFill>
                  <a:srgbClr val="FF0000"/>
                </a:solidFill>
              </a:rPr>
              <a:t>radio</a:t>
            </a:r>
            <a:r>
              <a:rPr lang="de-DE" sz="1800" dirty="0" smtClean="0">
                <a:solidFill>
                  <a:srgbClr val="FF0000"/>
                </a:solidFill>
              </a:rPr>
              <a:t> </a:t>
            </a:r>
            <a:r>
              <a:rPr lang="de-DE" sz="1800" dirty="0" err="1" smtClean="0">
                <a:solidFill>
                  <a:srgbClr val="FF0000"/>
                </a:solidFill>
              </a:rPr>
              <a:t>for</a:t>
            </a:r>
            <a:r>
              <a:rPr lang="de-DE" sz="1800" dirty="0" smtClean="0">
                <a:solidFill>
                  <a:srgbClr val="FF0000"/>
                </a:solidFill>
              </a:rPr>
              <a:t> permanent </a:t>
            </a:r>
            <a:r>
              <a:rPr lang="de-DE" sz="1800" dirty="0" err="1" smtClean="0">
                <a:solidFill>
                  <a:srgbClr val="FF0000"/>
                </a:solidFill>
              </a:rPr>
              <a:t>scanning</a:t>
            </a:r>
            <a:r>
              <a:rPr lang="de-DE" sz="1800" dirty="0" smtClean="0">
                <a:solidFill>
                  <a:srgbClr val="FF0000"/>
                </a:solidFill>
              </a:rPr>
              <a:t> </a:t>
            </a:r>
            <a:r>
              <a:rPr lang="de-DE" sz="1800" dirty="0" err="1" smtClean="0">
                <a:solidFill>
                  <a:srgbClr val="FF0000"/>
                </a:solidFill>
              </a:rPr>
              <a:t>and</a:t>
            </a:r>
            <a:r>
              <a:rPr lang="de-DE" sz="1800" dirty="0" smtClean="0">
                <a:solidFill>
                  <a:srgbClr val="FF0000"/>
                </a:solidFill>
              </a:rPr>
              <a:t> </a:t>
            </a:r>
            <a:r>
              <a:rPr lang="de-DE" sz="1800" dirty="0" err="1" smtClean="0">
                <a:solidFill>
                  <a:srgbClr val="FF0000"/>
                </a:solidFill>
              </a:rPr>
              <a:t>detection</a:t>
            </a:r>
            <a:r>
              <a:rPr lang="de-DE" sz="1800" dirty="0" smtClean="0">
                <a:solidFill>
                  <a:srgbClr val="FF0000"/>
                </a:solidFill>
              </a:rPr>
              <a:t>?</a:t>
            </a:r>
          </a:p>
        </p:txBody>
      </p:sp>
      <p:sp>
        <p:nvSpPr>
          <p:cNvPr id="25604" name="Rectangle 13"/>
          <p:cNvSpPr>
            <a:spLocks noChangeArrowheads="1"/>
          </p:cNvSpPr>
          <p:nvPr/>
        </p:nvSpPr>
        <p:spPr bwMode="auto">
          <a:xfrm>
            <a:off x="395288" y="2852738"/>
            <a:ext cx="8424862" cy="1584325"/>
          </a:xfrm>
          <a:prstGeom prst="rect">
            <a:avLst/>
          </a:prstGeom>
          <a:solidFill>
            <a:srgbClr val="FFFFCC"/>
          </a:solidFill>
          <a:ln w="9525">
            <a:noFill/>
            <a:miter lim="800000"/>
            <a:headEnd/>
            <a:tailEnd/>
          </a:ln>
        </p:spPr>
        <p:txBody>
          <a:bodyPr wrap="none" anchor="ctr"/>
          <a:lstStyle/>
          <a:p>
            <a:endParaRPr lang="de-DE"/>
          </a:p>
        </p:txBody>
      </p:sp>
      <p:sp>
        <p:nvSpPr>
          <p:cNvPr id="25605" name="Text Box 14"/>
          <p:cNvSpPr txBox="1">
            <a:spLocks noChangeArrowheads="1"/>
          </p:cNvSpPr>
          <p:nvPr/>
        </p:nvSpPr>
        <p:spPr bwMode="auto">
          <a:xfrm>
            <a:off x="611188" y="3032125"/>
            <a:ext cx="8307082" cy="400110"/>
          </a:xfrm>
          <a:prstGeom prst="rect">
            <a:avLst/>
          </a:prstGeom>
          <a:noFill/>
          <a:ln w="9525">
            <a:noFill/>
            <a:miter lim="800000"/>
            <a:headEnd/>
            <a:tailEnd/>
          </a:ln>
        </p:spPr>
        <p:txBody>
          <a:bodyPr wrap="none">
            <a:spAutoFit/>
          </a:bodyPr>
          <a:lstStyle/>
          <a:p>
            <a:r>
              <a:rPr lang="de-DE" sz="2000" dirty="0"/>
              <a:t>D = 6 x </a:t>
            </a:r>
            <a:r>
              <a:rPr lang="de-DE" sz="2000" dirty="0" err="1"/>
              <a:t>No</a:t>
            </a:r>
            <a:r>
              <a:rPr lang="de-DE" sz="2000" dirty="0"/>
              <a:t>. </a:t>
            </a:r>
            <a:r>
              <a:rPr lang="de-DE" sz="2000" dirty="0" err="1"/>
              <a:t>of</a:t>
            </a:r>
            <a:r>
              <a:rPr lang="de-DE" sz="2000" dirty="0"/>
              <a:t> Channels x                     = 6 x 374 x               s = </a:t>
            </a:r>
            <a:r>
              <a:rPr lang="de-DE" sz="2000" dirty="0" smtClean="0"/>
              <a:t>8.31 </a:t>
            </a:r>
            <a:r>
              <a:rPr lang="de-DE" sz="2000" dirty="0" err="1"/>
              <a:t>ms</a:t>
            </a:r>
            <a:r>
              <a:rPr lang="de-DE" sz="2000" dirty="0"/>
              <a:t> </a:t>
            </a:r>
          </a:p>
        </p:txBody>
      </p:sp>
      <p:sp>
        <p:nvSpPr>
          <p:cNvPr id="25606" name="Text Box 15"/>
          <p:cNvSpPr txBox="1">
            <a:spLocks noChangeArrowheads="1"/>
          </p:cNvSpPr>
          <p:nvPr/>
        </p:nvSpPr>
        <p:spPr bwMode="auto">
          <a:xfrm>
            <a:off x="3635375" y="2871788"/>
            <a:ext cx="1371600" cy="701675"/>
          </a:xfrm>
          <a:prstGeom prst="rect">
            <a:avLst/>
          </a:prstGeom>
          <a:noFill/>
          <a:ln w="9525">
            <a:noFill/>
            <a:miter lim="800000"/>
            <a:headEnd/>
            <a:tailEnd/>
          </a:ln>
        </p:spPr>
        <p:txBody>
          <a:bodyPr wrap="none">
            <a:spAutoFit/>
          </a:bodyPr>
          <a:lstStyle/>
          <a:p>
            <a:pPr algn="ctr"/>
            <a:r>
              <a:rPr lang="de-DE" sz="2000"/>
              <a:t>1</a:t>
            </a:r>
          </a:p>
          <a:p>
            <a:pPr algn="ctr"/>
            <a:r>
              <a:rPr lang="de-DE" sz="2000"/>
              <a:t>Bandwidth</a:t>
            </a:r>
          </a:p>
        </p:txBody>
      </p:sp>
      <p:sp>
        <p:nvSpPr>
          <p:cNvPr id="25607" name="Line 16"/>
          <p:cNvSpPr>
            <a:spLocks noChangeShapeType="1"/>
          </p:cNvSpPr>
          <p:nvPr/>
        </p:nvSpPr>
        <p:spPr bwMode="auto">
          <a:xfrm>
            <a:off x="3706813" y="3213100"/>
            <a:ext cx="1225550" cy="0"/>
          </a:xfrm>
          <a:prstGeom prst="line">
            <a:avLst/>
          </a:prstGeom>
          <a:noFill/>
          <a:ln w="9525">
            <a:solidFill>
              <a:schemeClr val="tx1"/>
            </a:solidFill>
            <a:round/>
            <a:headEnd/>
            <a:tailEnd/>
          </a:ln>
        </p:spPr>
        <p:txBody>
          <a:bodyPr/>
          <a:lstStyle/>
          <a:p>
            <a:endParaRPr lang="de-DE"/>
          </a:p>
        </p:txBody>
      </p:sp>
      <p:sp>
        <p:nvSpPr>
          <p:cNvPr id="25608" name="Text Box 17"/>
          <p:cNvSpPr txBox="1">
            <a:spLocks noChangeArrowheads="1"/>
          </p:cNvSpPr>
          <p:nvPr/>
        </p:nvSpPr>
        <p:spPr bwMode="auto">
          <a:xfrm>
            <a:off x="6348413" y="2871788"/>
            <a:ext cx="1031875" cy="701675"/>
          </a:xfrm>
          <a:prstGeom prst="rect">
            <a:avLst/>
          </a:prstGeom>
          <a:noFill/>
          <a:ln w="9525">
            <a:noFill/>
            <a:miter lim="800000"/>
            <a:headEnd/>
            <a:tailEnd/>
          </a:ln>
        </p:spPr>
        <p:txBody>
          <a:bodyPr wrap="none">
            <a:spAutoFit/>
          </a:bodyPr>
          <a:lstStyle/>
          <a:p>
            <a:pPr algn="ctr"/>
            <a:r>
              <a:rPr lang="de-DE" sz="2000"/>
              <a:t>1</a:t>
            </a:r>
          </a:p>
          <a:p>
            <a:pPr algn="ctr"/>
            <a:r>
              <a:rPr lang="de-DE" sz="2000"/>
              <a:t>270000</a:t>
            </a:r>
          </a:p>
        </p:txBody>
      </p:sp>
      <p:sp>
        <p:nvSpPr>
          <p:cNvPr id="25609" name="Line 18"/>
          <p:cNvSpPr>
            <a:spLocks noChangeShapeType="1"/>
          </p:cNvSpPr>
          <p:nvPr/>
        </p:nvSpPr>
        <p:spPr bwMode="auto">
          <a:xfrm>
            <a:off x="6443663" y="3213100"/>
            <a:ext cx="863600" cy="0"/>
          </a:xfrm>
          <a:prstGeom prst="line">
            <a:avLst/>
          </a:prstGeom>
          <a:noFill/>
          <a:ln w="9525">
            <a:solidFill>
              <a:schemeClr val="tx1"/>
            </a:solidFill>
            <a:round/>
            <a:headEnd/>
            <a:tailEnd/>
          </a:ln>
        </p:spPr>
        <p:txBody>
          <a:bodyPr/>
          <a:lstStyle/>
          <a:p>
            <a:endParaRPr lang="de-DE"/>
          </a:p>
        </p:txBody>
      </p:sp>
      <p:grpSp>
        <p:nvGrpSpPr>
          <p:cNvPr id="25610" name="Group 19"/>
          <p:cNvGrpSpPr>
            <a:grpSpLocks/>
          </p:cNvGrpSpPr>
          <p:nvPr/>
        </p:nvGrpSpPr>
        <p:grpSpPr bwMode="auto">
          <a:xfrm>
            <a:off x="611188" y="3592513"/>
            <a:ext cx="3035300" cy="701675"/>
            <a:chOff x="923" y="2263"/>
            <a:chExt cx="1912" cy="442"/>
          </a:xfrm>
        </p:grpSpPr>
        <p:sp>
          <p:nvSpPr>
            <p:cNvPr id="25611" name="Text Box 20"/>
            <p:cNvSpPr txBox="1">
              <a:spLocks noChangeArrowheads="1"/>
            </p:cNvSpPr>
            <p:nvPr/>
          </p:nvSpPr>
          <p:spPr bwMode="auto">
            <a:xfrm>
              <a:off x="923" y="2364"/>
              <a:ext cx="1912" cy="250"/>
            </a:xfrm>
            <a:prstGeom prst="rect">
              <a:avLst/>
            </a:prstGeom>
            <a:noFill/>
            <a:ln w="9525">
              <a:noFill/>
              <a:miter lim="800000"/>
              <a:headEnd/>
              <a:tailEnd/>
            </a:ln>
          </p:spPr>
          <p:txBody>
            <a:bodyPr wrap="none">
              <a:spAutoFit/>
            </a:bodyPr>
            <a:lstStyle/>
            <a:p>
              <a:r>
                <a:rPr lang="de-DE" sz="2000"/>
                <a:t>D =               =14.4 bursts</a:t>
              </a:r>
            </a:p>
          </p:txBody>
        </p:sp>
        <p:sp>
          <p:nvSpPr>
            <p:cNvPr id="25612" name="Text Box 21"/>
            <p:cNvSpPr txBox="1">
              <a:spLocks noChangeArrowheads="1"/>
            </p:cNvSpPr>
            <p:nvPr/>
          </p:nvSpPr>
          <p:spPr bwMode="auto">
            <a:xfrm>
              <a:off x="1299" y="2263"/>
              <a:ext cx="516" cy="442"/>
            </a:xfrm>
            <a:prstGeom prst="rect">
              <a:avLst/>
            </a:prstGeom>
            <a:noFill/>
            <a:ln w="9525">
              <a:noFill/>
              <a:miter lim="800000"/>
              <a:headEnd/>
              <a:tailEnd/>
            </a:ln>
          </p:spPr>
          <p:txBody>
            <a:bodyPr wrap="none">
              <a:spAutoFit/>
            </a:bodyPr>
            <a:lstStyle/>
            <a:p>
              <a:pPr algn="ctr"/>
              <a:r>
                <a:rPr lang="de-DE" sz="2000"/>
                <a:t>8.31</a:t>
              </a:r>
            </a:p>
            <a:p>
              <a:pPr algn="ctr"/>
              <a:r>
                <a:rPr lang="de-DE" sz="2000"/>
                <a:t>0.577</a:t>
              </a:r>
            </a:p>
          </p:txBody>
        </p:sp>
        <p:sp>
          <p:nvSpPr>
            <p:cNvPr id="25613" name="Line 22"/>
            <p:cNvSpPr>
              <a:spLocks noChangeShapeType="1"/>
            </p:cNvSpPr>
            <p:nvPr/>
          </p:nvSpPr>
          <p:spPr bwMode="auto">
            <a:xfrm>
              <a:off x="1338" y="2478"/>
              <a:ext cx="453" cy="0"/>
            </a:xfrm>
            <a:prstGeom prst="line">
              <a:avLst/>
            </a:prstGeom>
            <a:noFill/>
            <a:ln w="9525">
              <a:solidFill>
                <a:schemeClr val="tx1"/>
              </a:solidFill>
              <a:round/>
              <a:headEnd/>
              <a:tailEnd/>
            </a:ln>
          </p:spPr>
          <p:txBody>
            <a:bodyPr/>
            <a:lstStyle/>
            <a:p>
              <a:endParaRPr lang="de-DE"/>
            </a:p>
          </p:txBody>
        </p:sp>
      </p:grpSp>
      <p:sp>
        <p:nvSpPr>
          <p:cNvPr id="15"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2853339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Proposed</a:t>
            </a:r>
            <a:r>
              <a:rPr lang="de-DE" dirty="0"/>
              <a:t> </a:t>
            </a:r>
            <a:r>
              <a:rPr lang="de-DE" dirty="0" smtClean="0"/>
              <a:t>Solution </a:t>
            </a:r>
            <a:r>
              <a:rPr lang="de-DE" dirty="0"/>
              <a:t>1</a:t>
            </a:r>
          </a:p>
        </p:txBody>
      </p:sp>
      <p:sp>
        <p:nvSpPr>
          <p:cNvPr id="4" name="Textfeld 3"/>
          <p:cNvSpPr txBox="1"/>
          <p:nvPr/>
        </p:nvSpPr>
        <p:spPr>
          <a:xfrm>
            <a:off x="395536" y="1137326"/>
            <a:ext cx="8496944" cy="5170646"/>
          </a:xfrm>
          <a:prstGeom prst="rect">
            <a:avLst/>
          </a:prstGeom>
          <a:noFill/>
        </p:spPr>
        <p:txBody>
          <a:bodyPr wrap="square" rtlCol="0">
            <a:spAutoFit/>
          </a:bodyPr>
          <a:lstStyle/>
          <a:p>
            <a:r>
              <a:rPr lang="en-US" b="1" dirty="0" smtClean="0">
                <a:solidFill>
                  <a:srgbClr val="00B050"/>
                </a:solidFill>
              </a:rPr>
              <a:t>Distributed Detection</a:t>
            </a:r>
          </a:p>
          <a:p>
            <a:r>
              <a:rPr lang="en-US" sz="1400" dirty="0" smtClean="0"/>
              <a:t>For networks </a:t>
            </a:r>
            <a:r>
              <a:rPr lang="en-US" sz="1400" b="1" dirty="0" smtClean="0"/>
              <a:t>with access point</a:t>
            </a:r>
            <a:r>
              <a:rPr lang="en-US" sz="1400" dirty="0" smtClean="0"/>
              <a:t>:</a:t>
            </a:r>
          </a:p>
          <a:p>
            <a:r>
              <a:rPr lang="de-DE" sz="1400" dirty="0" smtClean="0"/>
              <a:t>Timo Weiß: </a:t>
            </a:r>
            <a:r>
              <a:rPr lang="de-DE" sz="1400" i="1" dirty="0" smtClean="0"/>
              <a:t>OFDM-basiertes </a:t>
            </a:r>
            <a:r>
              <a:rPr lang="de-DE" sz="1400" i="1" dirty="0" err="1"/>
              <a:t>Spectrum</a:t>
            </a:r>
            <a:r>
              <a:rPr lang="de-DE" sz="1400" i="1" dirty="0"/>
              <a:t> </a:t>
            </a:r>
            <a:r>
              <a:rPr lang="de-DE" sz="1400" i="1" dirty="0" smtClean="0"/>
              <a:t>Pooling. </a:t>
            </a:r>
            <a:r>
              <a:rPr lang="de-DE" sz="1400" dirty="0" smtClean="0"/>
              <a:t>Dissertation</a:t>
            </a:r>
            <a:r>
              <a:rPr lang="de-DE" sz="1400" dirty="0"/>
              <a:t>, Forschungsberichte aus dem Institut für Nachrichtentechnik der Universität Karlsruhe (TH), Band 13, Karlsruhe 2004</a:t>
            </a:r>
            <a:endParaRPr lang="en-US" sz="1400" dirty="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For </a:t>
            </a:r>
            <a:r>
              <a:rPr lang="en-US" sz="1400" b="1" dirty="0" smtClean="0"/>
              <a:t>ad hoc </a:t>
            </a:r>
            <a:r>
              <a:rPr lang="en-US" sz="1400" dirty="0" smtClean="0"/>
              <a:t>networks:</a:t>
            </a:r>
          </a:p>
          <a:p>
            <a:r>
              <a:rPr lang="en-US" sz="1400" dirty="0" smtClean="0"/>
              <a:t>Ulrich </a:t>
            </a:r>
            <a:r>
              <a:rPr lang="en-US" sz="1400" dirty="0" err="1" smtClean="0"/>
              <a:t>Berhold</a:t>
            </a:r>
            <a:r>
              <a:rPr lang="en-US" sz="1400" dirty="0" smtClean="0"/>
              <a:t>: </a:t>
            </a:r>
            <a:r>
              <a:rPr lang="en-US" sz="1400" i="1" dirty="0" smtClean="0"/>
              <a:t>Dynamic </a:t>
            </a:r>
            <a:r>
              <a:rPr lang="en-US" sz="1400" i="1" dirty="0"/>
              <a:t>Spectrum Access Using OFDM-based Overlay </a:t>
            </a:r>
            <a:r>
              <a:rPr lang="en-US" sz="1400" i="1" dirty="0" smtClean="0"/>
              <a:t>Systems</a:t>
            </a:r>
            <a:r>
              <a:rPr lang="en-US" sz="1400" dirty="0" smtClean="0"/>
              <a:t>. Dissertation</a:t>
            </a:r>
            <a:r>
              <a:rPr lang="en-US" sz="1400" dirty="0"/>
              <a:t>, </a:t>
            </a:r>
            <a:r>
              <a:rPr lang="en-US" sz="1400" dirty="0" err="1"/>
              <a:t>Forschungsberichte</a:t>
            </a:r>
            <a:r>
              <a:rPr lang="en-US" sz="1400" dirty="0"/>
              <a:t> </a:t>
            </a:r>
            <a:r>
              <a:rPr lang="en-US" sz="1400" dirty="0" err="1"/>
              <a:t>aus</a:t>
            </a:r>
            <a:r>
              <a:rPr lang="en-US" sz="1400" dirty="0"/>
              <a:t> </a:t>
            </a:r>
            <a:r>
              <a:rPr lang="en-US" sz="1400" dirty="0" err="1"/>
              <a:t>dem</a:t>
            </a:r>
            <a:r>
              <a:rPr lang="en-US" sz="1400" dirty="0"/>
              <a:t> </a:t>
            </a:r>
            <a:r>
              <a:rPr lang="en-US" sz="1400" dirty="0" err="1"/>
              <a:t>Institut</a:t>
            </a:r>
            <a:r>
              <a:rPr lang="en-US" sz="1400" dirty="0"/>
              <a:t> </a:t>
            </a:r>
            <a:r>
              <a:rPr lang="en-US" sz="1400" dirty="0" err="1"/>
              <a:t>für</a:t>
            </a:r>
            <a:r>
              <a:rPr lang="en-US" sz="1400" dirty="0"/>
              <a:t> </a:t>
            </a:r>
            <a:r>
              <a:rPr lang="en-US" sz="1400" dirty="0" err="1"/>
              <a:t>Nachrichtentechnik</a:t>
            </a:r>
            <a:r>
              <a:rPr lang="en-US" sz="1400" dirty="0"/>
              <a:t> </a:t>
            </a:r>
            <a:r>
              <a:rPr lang="en-US" sz="1400" dirty="0" smtClean="0"/>
              <a:t>der </a:t>
            </a:r>
            <a:r>
              <a:rPr lang="en-US" sz="1400" dirty="0" err="1" smtClean="0"/>
              <a:t>Universität</a:t>
            </a:r>
            <a:r>
              <a:rPr lang="en-US" sz="1400" dirty="0" smtClean="0"/>
              <a:t> </a:t>
            </a:r>
            <a:r>
              <a:rPr lang="en-US" sz="1400" dirty="0"/>
              <a:t>Karlsruhe (TH), Band 21, Karlsruhe 2009 </a:t>
            </a:r>
            <a:endParaRPr lang="en-US" sz="1400" dirty="0" smtClean="0"/>
          </a:p>
          <a:p>
            <a:endParaRPr lang="en-US" dirty="0"/>
          </a:p>
        </p:txBody>
      </p:sp>
      <p:grpSp>
        <p:nvGrpSpPr>
          <p:cNvPr id="39" name="Group 31"/>
          <p:cNvGrpSpPr>
            <a:grpSpLocks/>
          </p:cNvGrpSpPr>
          <p:nvPr/>
        </p:nvGrpSpPr>
        <p:grpSpPr bwMode="auto">
          <a:xfrm>
            <a:off x="1724536" y="2223263"/>
            <a:ext cx="5926137" cy="2478088"/>
            <a:chOff x="905" y="1460"/>
            <a:chExt cx="3733" cy="1561"/>
          </a:xfrm>
        </p:grpSpPr>
        <p:sp>
          <p:nvSpPr>
            <p:cNvPr id="40" name="Freeform 17"/>
            <p:cNvSpPr>
              <a:spLocks/>
            </p:cNvSpPr>
            <p:nvPr/>
          </p:nvSpPr>
          <p:spPr bwMode="auto">
            <a:xfrm>
              <a:off x="1751" y="2008"/>
              <a:ext cx="2097" cy="741"/>
            </a:xfrm>
            <a:custGeom>
              <a:avLst/>
              <a:gdLst>
                <a:gd name="T0" fmla="*/ 381 w 2097"/>
                <a:gd name="T1" fmla="*/ 0 h 741"/>
                <a:gd name="T2" fmla="*/ 0 w 2097"/>
                <a:gd name="T3" fmla="*/ 736 h 741"/>
                <a:gd name="T4" fmla="*/ 2097 w 2097"/>
                <a:gd name="T5" fmla="*/ 741 h 741"/>
                <a:gd name="T6" fmla="*/ 504 w 2097"/>
                <a:gd name="T7" fmla="*/ 2 h 741"/>
                <a:gd name="T8" fmla="*/ 381 w 2097"/>
                <a:gd name="T9" fmla="*/ 0 h 741"/>
              </a:gdLst>
              <a:ahLst/>
              <a:cxnLst>
                <a:cxn ang="0">
                  <a:pos x="T0" y="T1"/>
                </a:cxn>
                <a:cxn ang="0">
                  <a:pos x="T2" y="T3"/>
                </a:cxn>
                <a:cxn ang="0">
                  <a:pos x="T4" y="T5"/>
                </a:cxn>
                <a:cxn ang="0">
                  <a:pos x="T6" y="T7"/>
                </a:cxn>
                <a:cxn ang="0">
                  <a:pos x="T8" y="T9"/>
                </a:cxn>
              </a:cxnLst>
              <a:rect l="0" t="0" r="r" b="b"/>
              <a:pathLst>
                <a:path w="2097" h="741">
                  <a:moveTo>
                    <a:pt x="381" y="0"/>
                  </a:moveTo>
                  <a:lnTo>
                    <a:pt x="0" y="736"/>
                  </a:lnTo>
                  <a:lnTo>
                    <a:pt x="2097" y="741"/>
                  </a:lnTo>
                  <a:lnTo>
                    <a:pt x="504" y="2"/>
                  </a:lnTo>
                  <a:lnTo>
                    <a:pt x="381" y="0"/>
                  </a:lnTo>
                  <a:close/>
                </a:path>
              </a:pathLst>
            </a:custGeom>
            <a:gradFill rotWithShape="0">
              <a:gsLst>
                <a:gs pos="0">
                  <a:srgbClr val="99CCFF"/>
                </a:gs>
                <a:gs pos="100000">
                  <a:srgbClr val="99CCFF">
                    <a:gamma/>
                    <a:shade val="46275"/>
                    <a:invGamma/>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0161" dir="4293903" algn="ctr" rotWithShape="0">
                      <a:schemeClr val="bg2"/>
                    </a:outerShdw>
                  </a:effectLst>
                </a14:hiddenEffects>
              </a:ext>
            </a:extLst>
          </p:spPr>
          <p:txBody>
            <a:bodyPr lIns="90000" tIns="46800" rIns="90000" bIns="46800"/>
            <a:lstStyle/>
            <a:p>
              <a:endParaRPr lang="de-DE"/>
            </a:p>
          </p:txBody>
        </p:sp>
        <p:sp>
          <p:nvSpPr>
            <p:cNvPr id="41" name="Rectangle 9"/>
            <p:cNvSpPr>
              <a:spLocks noChangeArrowheads="1"/>
            </p:cNvSpPr>
            <p:nvPr/>
          </p:nvSpPr>
          <p:spPr bwMode="auto">
            <a:xfrm>
              <a:off x="905" y="1735"/>
              <a:ext cx="113" cy="272"/>
            </a:xfrm>
            <a:prstGeom prst="rect">
              <a:avLst/>
            </a:prstGeom>
            <a:solidFill>
              <a:srgbClr val="99CCFF"/>
            </a:solidFill>
            <a:ln w="3175">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endParaRPr lang="de-DE"/>
            </a:p>
          </p:txBody>
        </p:sp>
        <p:sp>
          <p:nvSpPr>
            <p:cNvPr id="42" name="Rectangle 10"/>
            <p:cNvSpPr>
              <a:spLocks noChangeArrowheads="1"/>
            </p:cNvSpPr>
            <p:nvPr/>
          </p:nvSpPr>
          <p:spPr bwMode="auto">
            <a:xfrm>
              <a:off x="1001" y="1735"/>
              <a:ext cx="1134" cy="272"/>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r>
                <a:rPr lang="de-DE"/>
                <a:t>MAC frame</a:t>
              </a:r>
              <a:endParaRPr lang="en-US"/>
            </a:p>
          </p:txBody>
        </p:sp>
        <p:sp>
          <p:nvSpPr>
            <p:cNvPr id="43" name="Rectangle 12"/>
            <p:cNvSpPr>
              <a:spLocks noChangeArrowheads="1"/>
            </p:cNvSpPr>
            <p:nvPr/>
          </p:nvSpPr>
          <p:spPr bwMode="auto">
            <a:xfrm>
              <a:off x="2137" y="1735"/>
              <a:ext cx="113" cy="272"/>
            </a:xfrm>
            <a:prstGeom prst="rect">
              <a:avLst/>
            </a:prstGeom>
            <a:solidFill>
              <a:srgbClr val="99CCFF"/>
            </a:solidFill>
            <a:ln w="3175">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endParaRPr lang="de-DE"/>
            </a:p>
          </p:txBody>
        </p:sp>
        <p:sp>
          <p:nvSpPr>
            <p:cNvPr id="44" name="Rectangle 13"/>
            <p:cNvSpPr>
              <a:spLocks noChangeArrowheads="1"/>
            </p:cNvSpPr>
            <p:nvPr/>
          </p:nvSpPr>
          <p:spPr bwMode="auto">
            <a:xfrm>
              <a:off x="2252" y="1735"/>
              <a:ext cx="1134" cy="272"/>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r>
                <a:rPr lang="de-DE"/>
                <a:t>MAC frame</a:t>
              </a:r>
              <a:endParaRPr lang="en-US"/>
            </a:p>
          </p:txBody>
        </p:sp>
        <p:sp>
          <p:nvSpPr>
            <p:cNvPr id="45" name="Rectangle 14"/>
            <p:cNvSpPr>
              <a:spLocks noChangeArrowheads="1"/>
            </p:cNvSpPr>
            <p:nvPr/>
          </p:nvSpPr>
          <p:spPr bwMode="auto">
            <a:xfrm>
              <a:off x="3387" y="1736"/>
              <a:ext cx="113" cy="272"/>
            </a:xfrm>
            <a:prstGeom prst="rect">
              <a:avLst/>
            </a:prstGeom>
            <a:solidFill>
              <a:srgbClr val="99CCFF"/>
            </a:solidFill>
            <a:ln w="3175">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endParaRPr lang="de-DE"/>
            </a:p>
          </p:txBody>
        </p:sp>
        <p:sp>
          <p:nvSpPr>
            <p:cNvPr id="46" name="Rectangle 15"/>
            <p:cNvSpPr>
              <a:spLocks noChangeArrowheads="1"/>
            </p:cNvSpPr>
            <p:nvPr/>
          </p:nvSpPr>
          <p:spPr bwMode="auto">
            <a:xfrm>
              <a:off x="3503" y="1735"/>
              <a:ext cx="1134" cy="272"/>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nchor="ctr"/>
            <a:lstStyle/>
            <a:p>
              <a:r>
                <a:rPr lang="de-DE"/>
                <a:t>MAC frame</a:t>
              </a:r>
              <a:endParaRPr lang="en-US"/>
            </a:p>
          </p:txBody>
        </p:sp>
        <p:sp>
          <p:nvSpPr>
            <p:cNvPr id="47" name="Rectangle 18"/>
            <p:cNvSpPr>
              <a:spLocks noChangeArrowheads="1"/>
            </p:cNvSpPr>
            <p:nvPr/>
          </p:nvSpPr>
          <p:spPr bwMode="auto">
            <a:xfrm>
              <a:off x="1870" y="2740"/>
              <a:ext cx="544" cy="272"/>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10800" rIns="90000" bIns="46800" anchor="ctr"/>
            <a:lstStyle/>
            <a:p>
              <a:r>
                <a:rPr lang="de-DE" sz="1400">
                  <a:solidFill>
                    <a:schemeClr val="bg1"/>
                  </a:solidFill>
                </a:rPr>
                <a:t>detection</a:t>
              </a:r>
            </a:p>
            <a:p>
              <a:r>
                <a:rPr lang="de-DE" sz="1400">
                  <a:solidFill>
                    <a:schemeClr val="bg1"/>
                  </a:solidFill>
                </a:rPr>
                <a:t>phase</a:t>
              </a:r>
              <a:endParaRPr lang="en-US" sz="1400">
                <a:solidFill>
                  <a:schemeClr val="bg1"/>
                </a:solidFill>
              </a:endParaRPr>
            </a:p>
          </p:txBody>
        </p:sp>
        <p:sp>
          <p:nvSpPr>
            <p:cNvPr id="48" name="Rectangle 20"/>
            <p:cNvSpPr>
              <a:spLocks noChangeArrowheads="1"/>
            </p:cNvSpPr>
            <p:nvPr/>
          </p:nvSpPr>
          <p:spPr bwMode="auto">
            <a:xfrm>
              <a:off x="2402" y="2740"/>
              <a:ext cx="612" cy="272"/>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10800" rIns="90000" bIns="46800" anchor="ctr"/>
            <a:lstStyle/>
            <a:p>
              <a:r>
                <a:rPr lang="de-DE" sz="1400">
                  <a:solidFill>
                    <a:schemeClr val="bg1"/>
                  </a:solidFill>
                </a:rPr>
                <a:t>boosting</a:t>
              </a:r>
            </a:p>
            <a:p>
              <a:r>
                <a:rPr lang="de-DE" sz="1400">
                  <a:solidFill>
                    <a:schemeClr val="bg1"/>
                  </a:solidFill>
                </a:rPr>
                <a:t>phase</a:t>
              </a:r>
              <a:endParaRPr lang="en-US" sz="1400">
                <a:solidFill>
                  <a:schemeClr val="bg1"/>
                </a:solidFill>
              </a:endParaRPr>
            </a:p>
          </p:txBody>
        </p:sp>
        <p:sp>
          <p:nvSpPr>
            <p:cNvPr id="49" name="Rectangle 21"/>
            <p:cNvSpPr>
              <a:spLocks noChangeArrowheads="1"/>
            </p:cNvSpPr>
            <p:nvPr/>
          </p:nvSpPr>
          <p:spPr bwMode="auto">
            <a:xfrm>
              <a:off x="3233" y="2740"/>
              <a:ext cx="612" cy="272"/>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10800" rIns="90000" bIns="46800" anchor="ctr"/>
            <a:lstStyle/>
            <a:p>
              <a:r>
                <a:rPr lang="de-DE" sz="1400">
                  <a:solidFill>
                    <a:schemeClr val="bg1"/>
                  </a:solidFill>
                </a:rPr>
                <a:t>broadcast</a:t>
              </a:r>
            </a:p>
            <a:p>
              <a:r>
                <a:rPr lang="de-DE" sz="1400">
                  <a:solidFill>
                    <a:schemeClr val="bg1"/>
                  </a:solidFill>
                </a:rPr>
                <a:t>phase</a:t>
              </a:r>
              <a:endParaRPr lang="en-US" sz="1400">
                <a:solidFill>
                  <a:schemeClr val="bg1"/>
                </a:solidFill>
              </a:endParaRPr>
            </a:p>
          </p:txBody>
        </p:sp>
        <p:sp>
          <p:nvSpPr>
            <p:cNvPr id="50" name="Rectangle 22"/>
            <p:cNvSpPr>
              <a:spLocks noChangeArrowheads="1"/>
            </p:cNvSpPr>
            <p:nvPr/>
          </p:nvSpPr>
          <p:spPr bwMode="auto">
            <a:xfrm>
              <a:off x="1757" y="2749"/>
              <a:ext cx="113" cy="272"/>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10800" rIns="90000" bIns="46800" anchor="ctr"/>
            <a:lstStyle/>
            <a:p>
              <a:r>
                <a:rPr lang="de-DE" sz="1400" dirty="0">
                  <a:solidFill>
                    <a:schemeClr val="bg1"/>
                  </a:solidFill>
                </a:rPr>
                <a:t>P</a:t>
              </a:r>
              <a:endParaRPr lang="en-US" sz="1400" dirty="0">
                <a:solidFill>
                  <a:schemeClr val="bg1"/>
                </a:solidFill>
              </a:endParaRPr>
            </a:p>
          </p:txBody>
        </p:sp>
        <p:sp>
          <p:nvSpPr>
            <p:cNvPr id="51" name="Rectangle 23"/>
            <p:cNvSpPr>
              <a:spLocks noChangeArrowheads="1"/>
            </p:cNvSpPr>
            <p:nvPr/>
          </p:nvSpPr>
          <p:spPr bwMode="auto">
            <a:xfrm>
              <a:off x="3002" y="2740"/>
              <a:ext cx="227" cy="272"/>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10800" rIns="90000" bIns="46800" anchor="ctr"/>
            <a:lstStyle/>
            <a:p>
              <a:r>
                <a:rPr lang="de-DE" sz="1400">
                  <a:solidFill>
                    <a:schemeClr val="bg1"/>
                  </a:solidFill>
                </a:rPr>
                <a:t>P</a:t>
              </a:r>
              <a:endParaRPr lang="en-US" sz="1400">
                <a:solidFill>
                  <a:schemeClr val="bg1"/>
                </a:solidFill>
              </a:endParaRPr>
            </a:p>
          </p:txBody>
        </p:sp>
        <p:sp>
          <p:nvSpPr>
            <p:cNvPr id="52" name="Line 27"/>
            <p:cNvSpPr>
              <a:spLocks noChangeShapeType="1"/>
            </p:cNvSpPr>
            <p:nvPr/>
          </p:nvSpPr>
          <p:spPr bwMode="auto">
            <a:xfrm flipV="1">
              <a:off x="4636" y="1579"/>
              <a:ext cx="0" cy="2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0161" dir="4293903" algn="ctr" rotWithShape="0">
                      <a:schemeClr val="bg2"/>
                    </a:outerShdw>
                  </a:effectLst>
                </a14:hiddenEffects>
              </a:ext>
            </a:extLst>
          </p:spPr>
          <p:txBody>
            <a:bodyPr lIns="90000" tIns="46800" rIns="90000" bIns="46800"/>
            <a:lstStyle/>
            <a:p>
              <a:endParaRPr lang="de-DE"/>
            </a:p>
          </p:txBody>
        </p:sp>
        <p:sp>
          <p:nvSpPr>
            <p:cNvPr id="53" name="Line 28"/>
            <p:cNvSpPr>
              <a:spLocks noChangeShapeType="1"/>
            </p:cNvSpPr>
            <p:nvPr/>
          </p:nvSpPr>
          <p:spPr bwMode="auto">
            <a:xfrm flipV="1">
              <a:off x="3501" y="1585"/>
              <a:ext cx="0" cy="2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0161" dir="4293903" algn="ctr" rotWithShape="0">
                      <a:schemeClr val="bg2"/>
                    </a:outerShdw>
                  </a:effectLst>
                </a14:hiddenEffects>
              </a:ext>
            </a:extLst>
          </p:spPr>
          <p:txBody>
            <a:bodyPr lIns="90000" tIns="46800" rIns="90000" bIns="46800"/>
            <a:lstStyle/>
            <a:p>
              <a:endParaRPr lang="de-DE"/>
            </a:p>
          </p:txBody>
        </p:sp>
        <p:sp>
          <p:nvSpPr>
            <p:cNvPr id="54" name="Line 29"/>
            <p:cNvSpPr>
              <a:spLocks noChangeShapeType="1"/>
            </p:cNvSpPr>
            <p:nvPr/>
          </p:nvSpPr>
          <p:spPr bwMode="auto">
            <a:xfrm>
              <a:off x="3495" y="1654"/>
              <a:ext cx="114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0161" dir="4293903" algn="ctr" rotWithShape="0">
                      <a:schemeClr val="bg2"/>
                    </a:outerShdw>
                  </a:effectLst>
                </a14:hiddenEffects>
              </a:ext>
            </a:extLst>
          </p:spPr>
          <p:txBody>
            <a:bodyPr lIns="90000" tIns="46800" rIns="90000" bIns="46800"/>
            <a:lstStyle/>
            <a:p>
              <a:endParaRPr lang="de-DE"/>
            </a:p>
          </p:txBody>
        </p:sp>
        <p:sp>
          <p:nvSpPr>
            <p:cNvPr id="55" name="Text Box 30"/>
            <p:cNvSpPr txBox="1">
              <a:spLocks noChangeArrowheads="1"/>
            </p:cNvSpPr>
            <p:nvPr/>
          </p:nvSpPr>
          <p:spPr bwMode="auto">
            <a:xfrm>
              <a:off x="3855" y="1460"/>
              <a:ext cx="341" cy="21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0161" dir="4293903" algn="ctr" rotWithShape="0">
                      <a:schemeClr val="bg2"/>
                    </a:outerShdw>
                  </a:effectLst>
                </a14:hiddenEffects>
              </a:ext>
            </a:extLst>
          </p:spPr>
          <p:txBody>
            <a:bodyPr wrap="none" lIns="90000" tIns="46800" rIns="90000" bIns="46800">
              <a:spAutoFit/>
            </a:bodyPr>
            <a:lstStyle/>
            <a:p>
              <a:r>
                <a:rPr lang="de-DE" b="0"/>
                <a:t>2 ms</a:t>
              </a:r>
              <a:endParaRPr lang="en-US" b="0"/>
            </a:p>
          </p:txBody>
        </p:sp>
      </p:grpSp>
      <p:sp>
        <p:nvSpPr>
          <p:cNvPr id="22"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528712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7" end="1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liennummernplatzhalter 3"/>
          <p:cNvSpPr>
            <a:spLocks noGrp="1"/>
          </p:cNvSpPr>
          <p:nvPr>
            <p:ph type="sldNum" sz="quarter" idx="10"/>
          </p:nvPr>
        </p:nvSpPr>
        <p:spPr/>
        <p:txBody>
          <a:bodyPr/>
          <a:lstStyle/>
          <a:p>
            <a:pPr marL="457200" indent="-457200">
              <a:defRPr/>
            </a:pPr>
            <a:r>
              <a:rPr lang="de-DE">
                <a:latin typeface="+mn-lt"/>
              </a:rPr>
              <a:t>3.</a:t>
            </a:r>
            <a:fld id="{F9F814C5-17AE-4689-A99E-8D8472C9BF08}" type="slidenum">
              <a:rPr lang="de-DE">
                <a:latin typeface="+mn-lt"/>
              </a:rPr>
              <a:pPr marL="457200" indent="-457200">
                <a:defRPr/>
              </a:pPr>
              <a:t>3</a:t>
            </a:fld>
            <a:endParaRPr lang="de-DE">
              <a:latin typeface="+mn-lt"/>
            </a:endParaRPr>
          </a:p>
        </p:txBody>
      </p:sp>
      <p:sp>
        <p:nvSpPr>
          <p:cNvPr id="758932" name="Rectangle 2"/>
          <p:cNvSpPr>
            <a:spLocks noChangeArrowheads="1"/>
          </p:cNvSpPr>
          <p:nvPr/>
        </p:nvSpPr>
        <p:spPr bwMode="auto">
          <a:xfrm>
            <a:off x="590550" y="2332038"/>
            <a:ext cx="8505825" cy="2640012"/>
          </a:xfrm>
          <a:prstGeom prst="rect">
            <a:avLst/>
          </a:prstGeom>
          <a:solidFill>
            <a:schemeClr val="bg1"/>
          </a:solidFill>
          <a:ln w="9525">
            <a:noFill/>
            <a:miter lim="800000"/>
            <a:headEnd/>
            <a:tailEnd/>
          </a:ln>
        </p:spPr>
        <p:txBody>
          <a:bodyPr wrap="none" lIns="90000" tIns="46800" rIns="90000" bIns="46800" anchor="ctr"/>
          <a:lstStyle/>
          <a:p>
            <a:endParaRPr lang="de-DE"/>
          </a:p>
        </p:txBody>
      </p:sp>
      <p:sp>
        <p:nvSpPr>
          <p:cNvPr id="758933" name="Text Box 3"/>
          <p:cNvSpPr txBox="1">
            <a:spLocks noChangeArrowheads="1"/>
          </p:cNvSpPr>
          <p:nvPr/>
        </p:nvSpPr>
        <p:spPr bwMode="auto">
          <a:xfrm>
            <a:off x="346075" y="1185863"/>
            <a:ext cx="8472488" cy="5038725"/>
          </a:xfrm>
          <a:prstGeom prst="rect">
            <a:avLst/>
          </a:prstGeom>
          <a:noFill/>
          <a:ln w="9525">
            <a:noFill/>
            <a:miter lim="800000"/>
            <a:headEnd/>
            <a:tailEnd/>
          </a:ln>
        </p:spPr>
        <p:txBody>
          <a:bodyPr lIns="108000" tIns="108000" rIns="72000" bIns="1080000"/>
          <a:lstStyle/>
          <a:p>
            <a:pPr marL="193675" indent="-193675"/>
            <a:endParaRPr lang="de-DE" sz="2000" b="1" i="1">
              <a:latin typeface="Arial Narrow" pitchFamily="34" charset="0"/>
            </a:endParaRPr>
          </a:p>
        </p:txBody>
      </p:sp>
      <p:sp>
        <p:nvSpPr>
          <p:cNvPr id="758934" name="Rectangle 4"/>
          <p:cNvSpPr>
            <a:spLocks noGrp="1" noChangeArrowheads="1"/>
          </p:cNvSpPr>
          <p:nvPr>
            <p:ph type="title"/>
          </p:nvPr>
        </p:nvSpPr>
        <p:spPr>
          <a:xfrm>
            <a:off x="276224" y="123825"/>
            <a:ext cx="6816055" cy="519113"/>
          </a:xfrm>
        </p:spPr>
        <p:txBody>
          <a:bodyPr/>
          <a:lstStyle/>
          <a:p>
            <a:pPr eaLnBrk="1" hangingPunct="1"/>
            <a:r>
              <a:rPr lang="en-US" dirty="0" err="1" smtClean="0"/>
              <a:t>Tx</a:t>
            </a:r>
            <a:r>
              <a:rPr lang="en-US" dirty="0" smtClean="0"/>
              <a:t> Structure</a:t>
            </a:r>
          </a:p>
        </p:txBody>
      </p:sp>
      <p:sp>
        <p:nvSpPr>
          <p:cNvPr id="758935" name="Rectangle 5"/>
          <p:cNvSpPr>
            <a:spLocks noGrp="1" noChangeArrowheads="1"/>
          </p:cNvSpPr>
          <p:nvPr>
            <p:ph type="body" idx="1"/>
          </p:nvPr>
        </p:nvSpPr>
        <p:spPr>
          <a:xfrm>
            <a:off x="617538" y="981075"/>
            <a:ext cx="7829550" cy="5145088"/>
          </a:xfrm>
        </p:spPr>
        <p:txBody>
          <a:bodyPr lIns="288000" tIns="180000" rIns="180000"/>
          <a:lstStyle/>
          <a:p>
            <a:pPr marL="0" indent="0" eaLnBrk="1" hangingPunct="1">
              <a:spcBef>
                <a:spcPct val="0"/>
              </a:spcBef>
              <a:buFont typeface="Wingdings" pitchFamily="2" charset="2"/>
              <a:buNone/>
            </a:pPr>
            <a:endParaRPr lang="de-DE" b="1" dirty="0" smtClean="0"/>
          </a:p>
        </p:txBody>
      </p:sp>
      <p:sp>
        <p:nvSpPr>
          <p:cNvPr id="758936" name="Rectangle 11"/>
          <p:cNvSpPr>
            <a:spLocks noChangeArrowheads="1"/>
          </p:cNvSpPr>
          <p:nvPr/>
        </p:nvSpPr>
        <p:spPr bwMode="auto">
          <a:xfrm>
            <a:off x="2016125" y="2674938"/>
            <a:ext cx="935038" cy="1295400"/>
          </a:xfrm>
          <a:prstGeom prst="rect">
            <a:avLst/>
          </a:prstGeom>
          <a:solidFill>
            <a:srgbClr val="99CC00">
              <a:alpha val="50195"/>
            </a:srgbClr>
          </a:solidFill>
          <a:ln w="12700">
            <a:solidFill>
              <a:schemeClr val="tx1"/>
            </a:solidFill>
            <a:miter lim="800000"/>
            <a:headEnd type="none" w="sm" len="sm"/>
            <a:tailEnd type="none" w="sm" len="sm"/>
          </a:ln>
        </p:spPr>
        <p:txBody>
          <a:bodyPr wrap="none" lIns="90000" tIns="46800" rIns="90000" bIns="46800" anchor="ctr"/>
          <a:lstStyle/>
          <a:p>
            <a:pPr algn="ctr"/>
            <a:r>
              <a:rPr lang="de-DE" sz="1600" b="1" dirty="0" smtClean="0">
                <a:latin typeface="Arial Narrow" pitchFamily="34" charset="0"/>
              </a:rPr>
              <a:t>Series/</a:t>
            </a:r>
            <a:endParaRPr lang="de-DE" sz="1600" b="1" dirty="0">
              <a:latin typeface="Arial Narrow" pitchFamily="34" charset="0"/>
            </a:endParaRPr>
          </a:p>
          <a:p>
            <a:pPr algn="ctr"/>
            <a:r>
              <a:rPr lang="de-DE" sz="1600" b="1" dirty="0">
                <a:latin typeface="Arial Narrow" pitchFamily="34" charset="0"/>
              </a:rPr>
              <a:t>Parallel-</a:t>
            </a:r>
          </a:p>
          <a:p>
            <a:pPr algn="ctr"/>
            <a:r>
              <a:rPr lang="de-DE" sz="1600" b="1" dirty="0" err="1" smtClean="0">
                <a:latin typeface="Arial Narrow" pitchFamily="34" charset="0"/>
              </a:rPr>
              <a:t>Conversion</a:t>
            </a:r>
            <a:endParaRPr lang="de-DE" sz="1600" b="1" dirty="0">
              <a:latin typeface="Arial Narrow" pitchFamily="34" charset="0"/>
            </a:endParaRPr>
          </a:p>
        </p:txBody>
      </p:sp>
      <p:sp>
        <p:nvSpPr>
          <p:cNvPr id="758937" name="Rectangle 12"/>
          <p:cNvSpPr>
            <a:spLocks noChangeArrowheads="1"/>
          </p:cNvSpPr>
          <p:nvPr/>
        </p:nvSpPr>
        <p:spPr bwMode="auto">
          <a:xfrm>
            <a:off x="5511800" y="2701925"/>
            <a:ext cx="935038" cy="1295400"/>
          </a:xfrm>
          <a:prstGeom prst="rect">
            <a:avLst/>
          </a:prstGeom>
          <a:solidFill>
            <a:srgbClr val="99CC00">
              <a:alpha val="50195"/>
            </a:srgbClr>
          </a:solidFill>
          <a:ln w="12700">
            <a:solidFill>
              <a:schemeClr val="tx1"/>
            </a:solidFill>
            <a:miter lim="800000"/>
            <a:headEnd type="none" w="sm" len="sm"/>
            <a:tailEnd type="none" w="sm" len="sm"/>
          </a:ln>
        </p:spPr>
        <p:txBody>
          <a:bodyPr wrap="none" lIns="90000" tIns="46800" rIns="90000" bIns="46800" anchor="ctr"/>
          <a:lstStyle/>
          <a:p>
            <a:pPr algn="ctr"/>
            <a:r>
              <a:rPr lang="de-DE" sz="1600" b="1" dirty="0" smtClean="0">
                <a:latin typeface="Arial Narrow" pitchFamily="34" charset="0"/>
              </a:rPr>
              <a:t>Impulse</a:t>
            </a:r>
            <a:endParaRPr lang="de-DE" sz="1600" b="1" dirty="0">
              <a:latin typeface="Arial Narrow" pitchFamily="34" charset="0"/>
            </a:endParaRPr>
          </a:p>
          <a:p>
            <a:pPr algn="ctr"/>
            <a:r>
              <a:rPr lang="de-DE" sz="1600" b="1" dirty="0" smtClean="0">
                <a:latin typeface="Arial Narrow" pitchFamily="34" charset="0"/>
              </a:rPr>
              <a:t>Former </a:t>
            </a:r>
            <a:r>
              <a:rPr lang="de-DE" sz="1600" dirty="0">
                <a:latin typeface="Arial Narrow" pitchFamily="34" charset="0"/>
              </a:rPr>
              <a:t>g(t)</a:t>
            </a:r>
          </a:p>
        </p:txBody>
      </p:sp>
      <p:sp>
        <p:nvSpPr>
          <p:cNvPr id="758938" name="Text Box 13"/>
          <p:cNvSpPr txBox="1">
            <a:spLocks noChangeArrowheads="1"/>
          </p:cNvSpPr>
          <p:nvPr/>
        </p:nvSpPr>
        <p:spPr bwMode="auto">
          <a:xfrm>
            <a:off x="676753" y="2938463"/>
            <a:ext cx="1315081" cy="685445"/>
          </a:xfrm>
          <a:prstGeom prst="rect">
            <a:avLst/>
          </a:prstGeom>
          <a:noFill/>
          <a:ln w="9525">
            <a:noFill/>
            <a:miter lim="800000"/>
            <a:headEnd/>
            <a:tailEnd/>
          </a:ln>
        </p:spPr>
        <p:txBody>
          <a:bodyPr wrap="none" lIns="90000" tIns="46800" rIns="90000" bIns="46800">
            <a:spAutoFit/>
          </a:bodyPr>
          <a:lstStyle/>
          <a:p>
            <a:pPr algn="ctr"/>
            <a:r>
              <a:rPr lang="de-DE" sz="1600" b="1" dirty="0">
                <a:latin typeface="Arial Narrow" pitchFamily="34" charset="0"/>
              </a:rPr>
              <a:t>Information</a:t>
            </a:r>
          </a:p>
          <a:p>
            <a:pPr algn="ctr">
              <a:lnSpc>
                <a:spcPct val="140000"/>
              </a:lnSpc>
            </a:pPr>
            <a:r>
              <a:rPr lang="de-DE" sz="1600" b="1" dirty="0" err="1">
                <a:latin typeface="Arial Narrow" pitchFamily="34" charset="0"/>
              </a:rPr>
              <a:t>b</a:t>
            </a:r>
            <a:r>
              <a:rPr lang="de-DE" sz="1600" b="1" dirty="0" err="1" smtClean="0">
                <a:latin typeface="Arial Narrow" pitchFamily="34" charset="0"/>
              </a:rPr>
              <a:t>its</a:t>
            </a:r>
            <a:r>
              <a:rPr lang="de-DE" sz="1600" b="1" dirty="0" smtClean="0">
                <a:latin typeface="Arial Narrow" pitchFamily="34" charset="0"/>
              </a:rPr>
              <a:t> </a:t>
            </a:r>
            <a:r>
              <a:rPr lang="de-DE" sz="1600" dirty="0">
                <a:latin typeface="Arial Narrow" pitchFamily="34" charset="0"/>
              </a:rPr>
              <a:t>b </a:t>
            </a:r>
            <a:r>
              <a:rPr lang="de-DE" sz="1600" dirty="0">
                <a:latin typeface="Arial Narrow" pitchFamily="34" charset="0"/>
                <a:sym typeface="Symbol" pitchFamily="18" charset="2"/>
              </a:rPr>
              <a:t>{</a:t>
            </a:r>
            <a:r>
              <a:rPr lang="de-DE" sz="1600" dirty="0">
                <a:latin typeface="Symbol" pitchFamily="18" charset="2"/>
                <a:sym typeface="Symbol" pitchFamily="18" charset="2"/>
              </a:rPr>
              <a:t>-</a:t>
            </a:r>
            <a:r>
              <a:rPr lang="de-DE" sz="1600" dirty="0">
                <a:latin typeface="Arial Narrow" pitchFamily="34" charset="0"/>
                <a:sym typeface="Symbol" pitchFamily="18" charset="2"/>
              </a:rPr>
              <a:t>1, 1}</a:t>
            </a:r>
            <a:endParaRPr lang="de-DE" sz="1600" dirty="0">
              <a:latin typeface="Arial Narrow" pitchFamily="34" charset="0"/>
            </a:endParaRPr>
          </a:p>
        </p:txBody>
      </p:sp>
      <p:sp>
        <p:nvSpPr>
          <p:cNvPr id="758942" name="Line 17"/>
          <p:cNvSpPr>
            <a:spLocks noChangeShapeType="1"/>
          </p:cNvSpPr>
          <p:nvPr/>
        </p:nvSpPr>
        <p:spPr bwMode="auto">
          <a:xfrm>
            <a:off x="2949575" y="2779713"/>
            <a:ext cx="576263" cy="0"/>
          </a:xfrm>
          <a:prstGeom prst="line">
            <a:avLst/>
          </a:prstGeom>
          <a:noFill/>
          <a:ln w="28575">
            <a:solidFill>
              <a:schemeClr val="tx1"/>
            </a:solidFill>
            <a:round/>
            <a:headEnd type="none" w="sm" len="sm"/>
            <a:tailEnd type="triangle" w="sm" len="sm"/>
          </a:ln>
        </p:spPr>
        <p:txBody>
          <a:bodyPr lIns="90000" tIns="46800" rIns="90000" bIns="46800"/>
          <a:lstStyle/>
          <a:p>
            <a:endParaRPr lang="de-DE"/>
          </a:p>
        </p:txBody>
      </p:sp>
      <p:sp>
        <p:nvSpPr>
          <p:cNvPr id="758943" name="Text Box 18"/>
          <p:cNvSpPr txBox="1">
            <a:spLocks noChangeArrowheads="1"/>
          </p:cNvSpPr>
          <p:nvPr/>
        </p:nvSpPr>
        <p:spPr bwMode="auto">
          <a:xfrm>
            <a:off x="3092450" y="2498725"/>
            <a:ext cx="285750" cy="1463675"/>
          </a:xfrm>
          <a:prstGeom prst="rect">
            <a:avLst/>
          </a:prstGeom>
          <a:noFill/>
          <a:ln w="9525">
            <a:noFill/>
            <a:miter lim="800000"/>
            <a:headEnd/>
            <a:tailEnd/>
          </a:ln>
        </p:spPr>
        <p:txBody>
          <a:bodyPr wrap="none" lIns="90000" tIns="46800" rIns="90000" bIns="46800">
            <a:spAutoFit/>
          </a:bodyPr>
          <a:lstStyle/>
          <a:p>
            <a:pPr algn="ctr">
              <a:lnSpc>
                <a:spcPct val="125000"/>
              </a:lnSpc>
            </a:pPr>
            <a:r>
              <a:rPr lang="de-DE" sz="1200">
                <a:latin typeface="Arial Narrow" pitchFamily="34" charset="0"/>
              </a:rPr>
              <a:t>1</a:t>
            </a:r>
          </a:p>
          <a:p>
            <a:pPr algn="ctr">
              <a:lnSpc>
                <a:spcPct val="125000"/>
              </a:lnSpc>
            </a:pPr>
            <a:r>
              <a:rPr lang="de-DE" sz="1200">
                <a:latin typeface="Arial Narrow" pitchFamily="34" charset="0"/>
              </a:rPr>
              <a:t>2</a:t>
            </a:r>
          </a:p>
          <a:p>
            <a:pPr algn="ctr">
              <a:lnSpc>
                <a:spcPct val="125000"/>
              </a:lnSpc>
            </a:pPr>
            <a:r>
              <a:rPr lang="de-DE" sz="1200">
                <a:latin typeface="Arial Narrow" pitchFamily="34" charset="0"/>
              </a:rPr>
              <a:t>3</a:t>
            </a:r>
          </a:p>
          <a:p>
            <a:pPr algn="ctr">
              <a:lnSpc>
                <a:spcPct val="125000"/>
              </a:lnSpc>
            </a:pPr>
            <a:endParaRPr lang="de-DE" sz="1200">
              <a:latin typeface="Arial Narrow" pitchFamily="34" charset="0"/>
            </a:endParaRPr>
          </a:p>
          <a:p>
            <a:pPr algn="ctr">
              <a:lnSpc>
                <a:spcPct val="125000"/>
              </a:lnSpc>
            </a:pPr>
            <a:endParaRPr lang="de-DE" sz="1200">
              <a:latin typeface="Arial Narrow" pitchFamily="34" charset="0"/>
            </a:endParaRPr>
          </a:p>
          <a:p>
            <a:pPr algn="ctr">
              <a:lnSpc>
                <a:spcPct val="125000"/>
              </a:lnSpc>
            </a:pPr>
            <a:r>
              <a:rPr lang="de-DE" sz="1200">
                <a:latin typeface="Arial Narrow" pitchFamily="34" charset="0"/>
              </a:rPr>
              <a:t>M</a:t>
            </a:r>
          </a:p>
        </p:txBody>
      </p:sp>
      <p:sp>
        <p:nvSpPr>
          <p:cNvPr id="758944" name="Rectangle 19"/>
          <p:cNvSpPr>
            <a:spLocks noChangeArrowheads="1"/>
          </p:cNvSpPr>
          <p:nvPr/>
        </p:nvSpPr>
        <p:spPr bwMode="auto">
          <a:xfrm>
            <a:off x="6918325" y="2381250"/>
            <a:ext cx="1079500" cy="1801813"/>
          </a:xfrm>
          <a:prstGeom prst="rect">
            <a:avLst/>
          </a:prstGeom>
          <a:solidFill>
            <a:srgbClr val="FFFF99"/>
          </a:solidFill>
          <a:ln w="12700">
            <a:solidFill>
              <a:schemeClr val="tx1"/>
            </a:solidFill>
            <a:miter lim="800000"/>
            <a:headEnd type="none" w="sm" len="sm"/>
            <a:tailEnd type="none" w="sm" len="sm"/>
          </a:ln>
        </p:spPr>
        <p:txBody>
          <a:bodyPr wrap="none" lIns="90000" tIns="46800" rIns="90000" bIns="46800" anchor="ctr"/>
          <a:lstStyle/>
          <a:p>
            <a:endParaRPr lang="de-DE"/>
          </a:p>
        </p:txBody>
      </p:sp>
      <p:grpSp>
        <p:nvGrpSpPr>
          <p:cNvPr id="758945" name="Group 20"/>
          <p:cNvGrpSpPr>
            <a:grpSpLocks/>
          </p:cNvGrpSpPr>
          <p:nvPr/>
        </p:nvGrpSpPr>
        <p:grpSpPr bwMode="auto">
          <a:xfrm rot="-2700000">
            <a:off x="7391400" y="3184525"/>
            <a:ext cx="215900" cy="215900"/>
            <a:chOff x="2385" y="4040"/>
            <a:chExt cx="178" cy="178"/>
          </a:xfrm>
        </p:grpSpPr>
        <p:sp>
          <p:nvSpPr>
            <p:cNvPr id="758988" name="Oval 21"/>
            <p:cNvSpPr>
              <a:spLocks noChangeArrowheads="1"/>
            </p:cNvSpPr>
            <p:nvPr/>
          </p:nvSpPr>
          <p:spPr bwMode="auto">
            <a:xfrm>
              <a:off x="2385" y="4040"/>
              <a:ext cx="178" cy="178"/>
            </a:xfrm>
            <a:prstGeom prst="ellipse">
              <a:avLst/>
            </a:prstGeom>
            <a:gradFill rotWithShape="0">
              <a:gsLst>
                <a:gs pos="0">
                  <a:srgbClr val="FFFFFF"/>
                </a:gs>
                <a:gs pos="100000">
                  <a:srgbClr val="FF3300"/>
                </a:gs>
              </a:gsLst>
              <a:path path="shape">
                <a:fillToRect l="50000" t="50000" r="50000" b="50000"/>
              </a:path>
            </a:gradFill>
            <a:ln w="12700">
              <a:solidFill>
                <a:schemeClr val="tx1"/>
              </a:solidFill>
              <a:round/>
              <a:headEnd type="none" w="sm" len="sm"/>
              <a:tailEnd type="none" w="sm" len="sm"/>
            </a:ln>
          </p:spPr>
          <p:txBody>
            <a:bodyPr wrap="none" lIns="90000" tIns="46800" rIns="90000" bIns="46800" anchor="ctr"/>
            <a:lstStyle/>
            <a:p>
              <a:endParaRPr lang="de-DE"/>
            </a:p>
          </p:txBody>
        </p:sp>
        <p:grpSp>
          <p:nvGrpSpPr>
            <p:cNvPr id="758989" name="Group 22"/>
            <p:cNvGrpSpPr>
              <a:grpSpLocks/>
            </p:cNvGrpSpPr>
            <p:nvPr/>
          </p:nvGrpSpPr>
          <p:grpSpPr bwMode="auto">
            <a:xfrm rot="-2731021">
              <a:off x="2406" y="4060"/>
              <a:ext cx="136" cy="136"/>
              <a:chOff x="2702" y="4084"/>
              <a:chExt cx="136" cy="136"/>
            </a:xfrm>
          </p:grpSpPr>
          <p:sp>
            <p:nvSpPr>
              <p:cNvPr id="758990" name="Line 23"/>
              <p:cNvSpPr>
                <a:spLocks noChangeShapeType="1"/>
              </p:cNvSpPr>
              <p:nvPr/>
            </p:nvSpPr>
            <p:spPr bwMode="auto">
              <a:xfrm>
                <a:off x="2702" y="4152"/>
                <a:ext cx="136" cy="0"/>
              </a:xfrm>
              <a:prstGeom prst="line">
                <a:avLst/>
              </a:prstGeom>
              <a:noFill/>
              <a:ln w="28575">
                <a:solidFill>
                  <a:schemeClr val="tx1"/>
                </a:solidFill>
                <a:round/>
                <a:headEnd type="none" w="sm" len="sm"/>
                <a:tailEnd type="none" w="sm" len="sm"/>
              </a:ln>
            </p:spPr>
            <p:txBody>
              <a:bodyPr lIns="90000" tIns="46800" rIns="90000" bIns="46800"/>
              <a:lstStyle/>
              <a:p>
                <a:endParaRPr lang="de-DE"/>
              </a:p>
            </p:txBody>
          </p:sp>
          <p:sp>
            <p:nvSpPr>
              <p:cNvPr id="758991" name="Line 24"/>
              <p:cNvSpPr>
                <a:spLocks noChangeShapeType="1"/>
              </p:cNvSpPr>
              <p:nvPr/>
            </p:nvSpPr>
            <p:spPr bwMode="auto">
              <a:xfrm rot="-5400000">
                <a:off x="2702" y="4152"/>
                <a:ext cx="136" cy="0"/>
              </a:xfrm>
              <a:prstGeom prst="line">
                <a:avLst/>
              </a:prstGeom>
              <a:noFill/>
              <a:ln w="28575">
                <a:solidFill>
                  <a:schemeClr val="tx1"/>
                </a:solidFill>
                <a:round/>
                <a:headEnd type="none" w="sm" len="sm"/>
                <a:tailEnd type="none" w="sm" len="sm"/>
              </a:ln>
            </p:spPr>
            <p:txBody>
              <a:bodyPr lIns="90000" tIns="46800" rIns="90000" bIns="46800"/>
              <a:lstStyle/>
              <a:p>
                <a:endParaRPr lang="de-DE"/>
              </a:p>
            </p:txBody>
          </p:sp>
        </p:grpSp>
      </p:grpSp>
      <p:grpSp>
        <p:nvGrpSpPr>
          <p:cNvPr id="758946" name="Group 25"/>
          <p:cNvGrpSpPr>
            <a:grpSpLocks/>
          </p:cNvGrpSpPr>
          <p:nvPr/>
        </p:nvGrpSpPr>
        <p:grpSpPr bwMode="auto">
          <a:xfrm>
            <a:off x="7027863" y="2857500"/>
            <a:ext cx="215900" cy="215900"/>
            <a:chOff x="2385" y="4040"/>
            <a:chExt cx="178" cy="178"/>
          </a:xfrm>
        </p:grpSpPr>
        <p:sp>
          <p:nvSpPr>
            <p:cNvPr id="758984" name="Oval 26"/>
            <p:cNvSpPr>
              <a:spLocks noChangeArrowheads="1"/>
            </p:cNvSpPr>
            <p:nvPr/>
          </p:nvSpPr>
          <p:spPr bwMode="auto">
            <a:xfrm>
              <a:off x="2385" y="4040"/>
              <a:ext cx="178" cy="178"/>
            </a:xfrm>
            <a:prstGeom prst="ellipse">
              <a:avLst/>
            </a:prstGeom>
            <a:gradFill rotWithShape="0">
              <a:gsLst>
                <a:gs pos="0">
                  <a:srgbClr val="FFFFFF"/>
                </a:gs>
                <a:gs pos="100000">
                  <a:srgbClr val="FF3300"/>
                </a:gs>
              </a:gsLst>
              <a:path path="shape">
                <a:fillToRect l="50000" t="50000" r="50000" b="50000"/>
              </a:path>
            </a:gradFill>
            <a:ln w="12700">
              <a:solidFill>
                <a:schemeClr val="tx1"/>
              </a:solidFill>
              <a:round/>
              <a:headEnd type="none" w="sm" len="sm"/>
              <a:tailEnd type="none" w="sm" len="sm"/>
            </a:ln>
          </p:spPr>
          <p:txBody>
            <a:bodyPr wrap="none" lIns="90000" tIns="46800" rIns="90000" bIns="46800" anchor="ctr"/>
            <a:lstStyle/>
            <a:p>
              <a:endParaRPr lang="de-DE"/>
            </a:p>
          </p:txBody>
        </p:sp>
        <p:grpSp>
          <p:nvGrpSpPr>
            <p:cNvPr id="758985" name="Group 27"/>
            <p:cNvGrpSpPr>
              <a:grpSpLocks/>
            </p:cNvGrpSpPr>
            <p:nvPr/>
          </p:nvGrpSpPr>
          <p:grpSpPr bwMode="auto">
            <a:xfrm rot="-2731021">
              <a:off x="2406" y="4060"/>
              <a:ext cx="136" cy="136"/>
              <a:chOff x="2702" y="4084"/>
              <a:chExt cx="136" cy="136"/>
            </a:xfrm>
          </p:grpSpPr>
          <p:sp>
            <p:nvSpPr>
              <p:cNvPr id="758986" name="Line 28"/>
              <p:cNvSpPr>
                <a:spLocks noChangeShapeType="1"/>
              </p:cNvSpPr>
              <p:nvPr/>
            </p:nvSpPr>
            <p:spPr bwMode="auto">
              <a:xfrm>
                <a:off x="2702" y="4152"/>
                <a:ext cx="136" cy="0"/>
              </a:xfrm>
              <a:prstGeom prst="line">
                <a:avLst/>
              </a:prstGeom>
              <a:noFill/>
              <a:ln w="28575">
                <a:solidFill>
                  <a:schemeClr val="tx1"/>
                </a:solidFill>
                <a:round/>
                <a:headEnd type="none" w="sm" len="sm"/>
                <a:tailEnd type="none" w="sm" len="sm"/>
              </a:ln>
            </p:spPr>
            <p:txBody>
              <a:bodyPr lIns="90000" tIns="46800" rIns="90000" bIns="46800"/>
              <a:lstStyle/>
              <a:p>
                <a:endParaRPr lang="de-DE"/>
              </a:p>
            </p:txBody>
          </p:sp>
          <p:sp>
            <p:nvSpPr>
              <p:cNvPr id="758987" name="Line 29"/>
              <p:cNvSpPr>
                <a:spLocks noChangeShapeType="1"/>
              </p:cNvSpPr>
              <p:nvPr/>
            </p:nvSpPr>
            <p:spPr bwMode="auto">
              <a:xfrm rot="-5400000">
                <a:off x="2702" y="4152"/>
                <a:ext cx="136" cy="0"/>
              </a:xfrm>
              <a:prstGeom prst="line">
                <a:avLst/>
              </a:prstGeom>
              <a:noFill/>
              <a:ln w="28575">
                <a:solidFill>
                  <a:schemeClr val="tx1"/>
                </a:solidFill>
                <a:round/>
                <a:headEnd type="none" w="sm" len="sm"/>
                <a:tailEnd type="none" w="sm" len="sm"/>
              </a:ln>
            </p:spPr>
            <p:txBody>
              <a:bodyPr lIns="90000" tIns="46800" rIns="90000" bIns="46800"/>
              <a:lstStyle/>
              <a:p>
                <a:endParaRPr lang="de-DE"/>
              </a:p>
            </p:txBody>
          </p:sp>
        </p:grpSp>
      </p:grpSp>
      <p:grpSp>
        <p:nvGrpSpPr>
          <p:cNvPr id="758947" name="Group 30"/>
          <p:cNvGrpSpPr>
            <a:grpSpLocks/>
          </p:cNvGrpSpPr>
          <p:nvPr/>
        </p:nvGrpSpPr>
        <p:grpSpPr bwMode="auto">
          <a:xfrm>
            <a:off x="7015163" y="3492500"/>
            <a:ext cx="215900" cy="215900"/>
            <a:chOff x="2385" y="4040"/>
            <a:chExt cx="178" cy="178"/>
          </a:xfrm>
        </p:grpSpPr>
        <p:sp>
          <p:nvSpPr>
            <p:cNvPr id="758980" name="Oval 31"/>
            <p:cNvSpPr>
              <a:spLocks noChangeArrowheads="1"/>
            </p:cNvSpPr>
            <p:nvPr/>
          </p:nvSpPr>
          <p:spPr bwMode="auto">
            <a:xfrm>
              <a:off x="2385" y="4040"/>
              <a:ext cx="178" cy="178"/>
            </a:xfrm>
            <a:prstGeom prst="ellipse">
              <a:avLst/>
            </a:prstGeom>
            <a:gradFill rotWithShape="0">
              <a:gsLst>
                <a:gs pos="0">
                  <a:srgbClr val="FFFFFF"/>
                </a:gs>
                <a:gs pos="100000">
                  <a:srgbClr val="FF3300"/>
                </a:gs>
              </a:gsLst>
              <a:path path="shape">
                <a:fillToRect l="50000" t="50000" r="50000" b="50000"/>
              </a:path>
            </a:gradFill>
            <a:ln w="12700">
              <a:solidFill>
                <a:schemeClr val="tx1"/>
              </a:solidFill>
              <a:round/>
              <a:headEnd type="none" w="sm" len="sm"/>
              <a:tailEnd type="none" w="sm" len="sm"/>
            </a:ln>
          </p:spPr>
          <p:txBody>
            <a:bodyPr wrap="none" lIns="90000" tIns="46800" rIns="90000" bIns="46800" anchor="ctr"/>
            <a:lstStyle/>
            <a:p>
              <a:endParaRPr lang="de-DE"/>
            </a:p>
          </p:txBody>
        </p:sp>
        <p:grpSp>
          <p:nvGrpSpPr>
            <p:cNvPr id="758981" name="Group 32"/>
            <p:cNvGrpSpPr>
              <a:grpSpLocks/>
            </p:cNvGrpSpPr>
            <p:nvPr/>
          </p:nvGrpSpPr>
          <p:grpSpPr bwMode="auto">
            <a:xfrm rot="-2731021">
              <a:off x="2406" y="4060"/>
              <a:ext cx="136" cy="136"/>
              <a:chOff x="2702" y="4084"/>
              <a:chExt cx="136" cy="136"/>
            </a:xfrm>
          </p:grpSpPr>
          <p:sp>
            <p:nvSpPr>
              <p:cNvPr id="758982" name="Line 33"/>
              <p:cNvSpPr>
                <a:spLocks noChangeShapeType="1"/>
              </p:cNvSpPr>
              <p:nvPr/>
            </p:nvSpPr>
            <p:spPr bwMode="auto">
              <a:xfrm>
                <a:off x="2702" y="4152"/>
                <a:ext cx="136" cy="0"/>
              </a:xfrm>
              <a:prstGeom prst="line">
                <a:avLst/>
              </a:prstGeom>
              <a:noFill/>
              <a:ln w="28575">
                <a:solidFill>
                  <a:schemeClr val="tx1"/>
                </a:solidFill>
                <a:round/>
                <a:headEnd type="none" w="sm" len="sm"/>
                <a:tailEnd type="none" w="sm" len="sm"/>
              </a:ln>
            </p:spPr>
            <p:txBody>
              <a:bodyPr lIns="90000" tIns="46800" rIns="90000" bIns="46800"/>
              <a:lstStyle/>
              <a:p>
                <a:endParaRPr lang="de-DE"/>
              </a:p>
            </p:txBody>
          </p:sp>
          <p:sp>
            <p:nvSpPr>
              <p:cNvPr id="758983" name="Line 34"/>
              <p:cNvSpPr>
                <a:spLocks noChangeShapeType="1"/>
              </p:cNvSpPr>
              <p:nvPr/>
            </p:nvSpPr>
            <p:spPr bwMode="auto">
              <a:xfrm rot="-5400000">
                <a:off x="2702" y="4152"/>
                <a:ext cx="136" cy="0"/>
              </a:xfrm>
              <a:prstGeom prst="line">
                <a:avLst/>
              </a:prstGeom>
              <a:noFill/>
              <a:ln w="28575">
                <a:solidFill>
                  <a:schemeClr val="tx1"/>
                </a:solidFill>
                <a:round/>
                <a:headEnd type="none" w="sm" len="sm"/>
                <a:tailEnd type="none" w="sm" len="sm"/>
              </a:ln>
            </p:spPr>
            <p:txBody>
              <a:bodyPr lIns="90000" tIns="46800" rIns="90000" bIns="46800"/>
              <a:lstStyle/>
              <a:p>
                <a:endParaRPr lang="de-DE"/>
              </a:p>
            </p:txBody>
          </p:sp>
        </p:grpSp>
      </p:grpSp>
      <p:sp>
        <p:nvSpPr>
          <p:cNvPr id="758948" name="Line 35"/>
          <p:cNvSpPr>
            <a:spLocks noChangeShapeType="1"/>
          </p:cNvSpPr>
          <p:nvPr/>
        </p:nvSpPr>
        <p:spPr bwMode="auto">
          <a:xfrm>
            <a:off x="2949575" y="2995613"/>
            <a:ext cx="576263" cy="0"/>
          </a:xfrm>
          <a:prstGeom prst="line">
            <a:avLst/>
          </a:prstGeom>
          <a:noFill/>
          <a:ln w="28575">
            <a:solidFill>
              <a:schemeClr val="tx1"/>
            </a:solidFill>
            <a:round/>
            <a:headEnd type="none" w="sm" len="sm"/>
            <a:tailEnd type="triangle" w="sm" len="sm"/>
          </a:ln>
        </p:spPr>
        <p:txBody>
          <a:bodyPr lIns="90000" tIns="46800" rIns="90000" bIns="46800"/>
          <a:lstStyle/>
          <a:p>
            <a:endParaRPr lang="de-DE"/>
          </a:p>
        </p:txBody>
      </p:sp>
      <p:sp>
        <p:nvSpPr>
          <p:cNvPr id="758949" name="Line 36"/>
          <p:cNvSpPr>
            <a:spLocks noChangeShapeType="1"/>
          </p:cNvSpPr>
          <p:nvPr/>
        </p:nvSpPr>
        <p:spPr bwMode="auto">
          <a:xfrm>
            <a:off x="2949575" y="3236913"/>
            <a:ext cx="576263" cy="0"/>
          </a:xfrm>
          <a:prstGeom prst="line">
            <a:avLst/>
          </a:prstGeom>
          <a:noFill/>
          <a:ln w="28575">
            <a:solidFill>
              <a:schemeClr val="tx1"/>
            </a:solidFill>
            <a:round/>
            <a:headEnd type="none" w="sm" len="sm"/>
            <a:tailEnd type="triangle" w="sm" len="sm"/>
          </a:ln>
        </p:spPr>
        <p:txBody>
          <a:bodyPr lIns="90000" tIns="46800" rIns="90000" bIns="46800"/>
          <a:lstStyle/>
          <a:p>
            <a:endParaRPr lang="de-DE"/>
          </a:p>
        </p:txBody>
      </p:sp>
      <p:sp>
        <p:nvSpPr>
          <p:cNvPr id="758950" name="Line 37"/>
          <p:cNvSpPr>
            <a:spLocks noChangeShapeType="1"/>
          </p:cNvSpPr>
          <p:nvPr/>
        </p:nvSpPr>
        <p:spPr bwMode="auto">
          <a:xfrm>
            <a:off x="2949575" y="3897313"/>
            <a:ext cx="576263" cy="0"/>
          </a:xfrm>
          <a:prstGeom prst="line">
            <a:avLst/>
          </a:prstGeom>
          <a:noFill/>
          <a:ln w="28575">
            <a:solidFill>
              <a:schemeClr val="tx1"/>
            </a:solidFill>
            <a:round/>
            <a:headEnd type="none" w="sm" len="sm"/>
            <a:tailEnd type="triangle" w="sm" len="sm"/>
          </a:ln>
        </p:spPr>
        <p:txBody>
          <a:bodyPr lIns="90000" tIns="46800" rIns="90000" bIns="46800"/>
          <a:lstStyle/>
          <a:p>
            <a:endParaRPr lang="de-DE"/>
          </a:p>
        </p:txBody>
      </p:sp>
      <p:sp>
        <p:nvSpPr>
          <p:cNvPr id="758951" name="Text Box 38"/>
          <p:cNvSpPr txBox="1">
            <a:spLocks noChangeArrowheads="1"/>
          </p:cNvSpPr>
          <p:nvPr/>
        </p:nvSpPr>
        <p:spPr bwMode="auto">
          <a:xfrm>
            <a:off x="3565525" y="2297113"/>
            <a:ext cx="841375" cy="434975"/>
          </a:xfrm>
          <a:prstGeom prst="rect">
            <a:avLst/>
          </a:prstGeom>
          <a:noFill/>
          <a:ln w="9525">
            <a:noFill/>
            <a:miter lim="800000"/>
            <a:headEnd/>
            <a:tailEnd/>
          </a:ln>
        </p:spPr>
        <p:txBody>
          <a:bodyPr wrap="none" lIns="90000" tIns="46800" rIns="90000" bIns="46800">
            <a:spAutoFit/>
          </a:bodyPr>
          <a:lstStyle/>
          <a:p>
            <a:pPr>
              <a:lnSpc>
                <a:spcPct val="140000"/>
              </a:lnSpc>
            </a:pPr>
            <a:r>
              <a:rPr lang="de-DE" sz="1600" b="1">
                <a:latin typeface="Arial Narrow" pitchFamily="34" charset="0"/>
              </a:rPr>
              <a:t> </a:t>
            </a:r>
            <a:r>
              <a:rPr lang="de-DE" sz="1600">
                <a:latin typeface="Arial Narrow" pitchFamily="34" charset="0"/>
              </a:rPr>
              <a:t>t </a:t>
            </a:r>
            <a:r>
              <a:rPr lang="de-DE" sz="1600">
                <a:latin typeface="Arial Narrow" pitchFamily="34" charset="0"/>
                <a:sym typeface="Symbol" pitchFamily="18" charset="2"/>
              </a:rPr>
              <a:t>[0, T]</a:t>
            </a:r>
            <a:endParaRPr lang="de-DE" sz="1600">
              <a:latin typeface="Arial Narrow" pitchFamily="34" charset="0"/>
            </a:endParaRPr>
          </a:p>
        </p:txBody>
      </p:sp>
      <p:sp>
        <p:nvSpPr>
          <p:cNvPr id="758952" name="Text Box 39"/>
          <p:cNvSpPr txBox="1">
            <a:spLocks noChangeArrowheads="1"/>
          </p:cNvSpPr>
          <p:nvPr/>
        </p:nvSpPr>
        <p:spPr bwMode="auto">
          <a:xfrm>
            <a:off x="4383088" y="3048000"/>
            <a:ext cx="1093787" cy="434975"/>
          </a:xfrm>
          <a:prstGeom prst="rect">
            <a:avLst/>
          </a:prstGeom>
          <a:noFill/>
          <a:ln w="9525">
            <a:noFill/>
            <a:miter lim="800000"/>
            <a:headEnd/>
            <a:tailEnd/>
          </a:ln>
        </p:spPr>
        <p:txBody>
          <a:bodyPr wrap="none" lIns="90000" tIns="46800" rIns="90000" bIns="46800">
            <a:spAutoFit/>
          </a:bodyPr>
          <a:lstStyle/>
          <a:p>
            <a:pPr>
              <a:lnSpc>
                <a:spcPct val="140000"/>
              </a:lnSpc>
            </a:pPr>
            <a:r>
              <a:rPr lang="de-DE" sz="1600" b="1">
                <a:latin typeface="Arial Narrow" pitchFamily="34" charset="0"/>
              </a:rPr>
              <a:t> </a:t>
            </a:r>
            <a:r>
              <a:rPr lang="de-DE" sz="1600">
                <a:latin typeface="Arial Narrow" pitchFamily="34" charset="0"/>
              </a:rPr>
              <a:t>A(nT) </a:t>
            </a:r>
            <a:r>
              <a:rPr lang="de-DE" sz="1600">
                <a:latin typeface="Symbol" pitchFamily="18" charset="2"/>
              </a:rPr>
              <a:t>d</a:t>
            </a:r>
            <a:r>
              <a:rPr lang="de-DE" sz="1600">
                <a:latin typeface="Arial Narrow" pitchFamily="34" charset="0"/>
              </a:rPr>
              <a:t>(nT)</a:t>
            </a:r>
          </a:p>
        </p:txBody>
      </p:sp>
      <p:sp>
        <p:nvSpPr>
          <p:cNvPr id="758953" name="Text Box 40"/>
          <p:cNvSpPr txBox="1">
            <a:spLocks noChangeArrowheads="1"/>
          </p:cNvSpPr>
          <p:nvPr/>
        </p:nvSpPr>
        <p:spPr bwMode="auto">
          <a:xfrm>
            <a:off x="7048500" y="2255838"/>
            <a:ext cx="885825" cy="434975"/>
          </a:xfrm>
          <a:prstGeom prst="rect">
            <a:avLst/>
          </a:prstGeom>
          <a:noFill/>
          <a:ln w="9525">
            <a:noFill/>
            <a:miter lim="800000"/>
            <a:headEnd/>
            <a:tailEnd/>
          </a:ln>
        </p:spPr>
        <p:txBody>
          <a:bodyPr wrap="none" lIns="90000" tIns="46800" rIns="90000" bIns="46800">
            <a:spAutoFit/>
          </a:bodyPr>
          <a:lstStyle/>
          <a:p>
            <a:pPr>
              <a:lnSpc>
                <a:spcPct val="140000"/>
              </a:lnSpc>
            </a:pPr>
            <a:r>
              <a:rPr lang="de-DE" sz="1600" b="1">
                <a:latin typeface="Arial Narrow" pitchFamily="34" charset="0"/>
              </a:rPr>
              <a:t> </a:t>
            </a:r>
            <a:r>
              <a:rPr lang="de-DE" sz="1600">
                <a:latin typeface="Arial Narrow" pitchFamily="34" charset="0"/>
              </a:rPr>
              <a:t>cos 2</a:t>
            </a:r>
            <a:r>
              <a:rPr lang="de-DE" sz="1600">
                <a:latin typeface="Symbol" pitchFamily="18" charset="2"/>
              </a:rPr>
              <a:t>p</a:t>
            </a:r>
            <a:r>
              <a:rPr lang="de-DE" sz="1600">
                <a:latin typeface="Arial Narrow" pitchFamily="34" charset="0"/>
              </a:rPr>
              <a:t>f</a:t>
            </a:r>
            <a:r>
              <a:rPr lang="de-DE" sz="1600" baseline="-25000">
                <a:latin typeface="Arial Narrow" pitchFamily="34" charset="0"/>
              </a:rPr>
              <a:t>c</a:t>
            </a:r>
            <a:r>
              <a:rPr lang="de-DE" sz="1600">
                <a:latin typeface="Arial Narrow" pitchFamily="34" charset="0"/>
              </a:rPr>
              <a:t>t</a:t>
            </a:r>
          </a:p>
        </p:txBody>
      </p:sp>
      <p:sp>
        <p:nvSpPr>
          <p:cNvPr id="758954" name="Text Box 41"/>
          <p:cNvSpPr txBox="1">
            <a:spLocks noChangeArrowheads="1"/>
          </p:cNvSpPr>
          <p:nvPr/>
        </p:nvSpPr>
        <p:spPr bwMode="auto">
          <a:xfrm>
            <a:off x="7045325" y="3722688"/>
            <a:ext cx="954088" cy="434975"/>
          </a:xfrm>
          <a:prstGeom prst="rect">
            <a:avLst/>
          </a:prstGeom>
          <a:noFill/>
          <a:ln w="9525">
            <a:noFill/>
            <a:miter lim="800000"/>
            <a:headEnd/>
            <a:tailEnd/>
          </a:ln>
        </p:spPr>
        <p:txBody>
          <a:bodyPr wrap="none" lIns="90000" tIns="46800" rIns="90000" bIns="46800">
            <a:spAutoFit/>
          </a:bodyPr>
          <a:lstStyle/>
          <a:p>
            <a:pPr>
              <a:lnSpc>
                <a:spcPct val="140000"/>
              </a:lnSpc>
            </a:pPr>
            <a:r>
              <a:rPr lang="de-DE" sz="1600">
                <a:latin typeface="Symbol" pitchFamily="18" charset="2"/>
              </a:rPr>
              <a:t> -</a:t>
            </a:r>
            <a:r>
              <a:rPr lang="de-DE" sz="1600">
                <a:latin typeface="Arial Narrow" pitchFamily="34" charset="0"/>
              </a:rPr>
              <a:t>sin 2</a:t>
            </a:r>
            <a:r>
              <a:rPr lang="de-DE" sz="1600">
                <a:latin typeface="Symbol" pitchFamily="18" charset="2"/>
              </a:rPr>
              <a:t>p</a:t>
            </a:r>
            <a:r>
              <a:rPr lang="de-DE" sz="1600">
                <a:latin typeface="Arial Narrow" pitchFamily="34" charset="0"/>
              </a:rPr>
              <a:t>f</a:t>
            </a:r>
            <a:r>
              <a:rPr lang="de-DE" sz="1600" baseline="-25000">
                <a:latin typeface="Arial Narrow" pitchFamily="34" charset="0"/>
              </a:rPr>
              <a:t>c</a:t>
            </a:r>
            <a:r>
              <a:rPr lang="de-DE" sz="1600">
                <a:latin typeface="Arial Narrow" pitchFamily="34" charset="0"/>
              </a:rPr>
              <a:t>t</a:t>
            </a:r>
          </a:p>
        </p:txBody>
      </p:sp>
      <p:sp>
        <p:nvSpPr>
          <p:cNvPr id="758955" name="Text Box 42"/>
          <p:cNvSpPr txBox="1">
            <a:spLocks noChangeArrowheads="1"/>
          </p:cNvSpPr>
          <p:nvPr/>
        </p:nvSpPr>
        <p:spPr bwMode="auto">
          <a:xfrm>
            <a:off x="8007350" y="2857500"/>
            <a:ext cx="468313" cy="434975"/>
          </a:xfrm>
          <a:prstGeom prst="rect">
            <a:avLst/>
          </a:prstGeom>
          <a:noFill/>
          <a:ln w="9525">
            <a:noFill/>
            <a:miter lim="800000"/>
            <a:headEnd/>
            <a:tailEnd/>
          </a:ln>
        </p:spPr>
        <p:txBody>
          <a:bodyPr wrap="none" lIns="90000" tIns="46800" rIns="90000" bIns="46800">
            <a:spAutoFit/>
          </a:bodyPr>
          <a:lstStyle/>
          <a:p>
            <a:pPr>
              <a:lnSpc>
                <a:spcPct val="140000"/>
              </a:lnSpc>
            </a:pPr>
            <a:r>
              <a:rPr lang="de-DE" sz="1600" b="1">
                <a:latin typeface="Arial Narrow" pitchFamily="34" charset="0"/>
              </a:rPr>
              <a:t> </a:t>
            </a:r>
            <a:r>
              <a:rPr lang="de-DE" sz="1600">
                <a:latin typeface="Arial Narrow" pitchFamily="34" charset="0"/>
              </a:rPr>
              <a:t>s(t)</a:t>
            </a:r>
          </a:p>
        </p:txBody>
      </p:sp>
      <p:sp>
        <p:nvSpPr>
          <p:cNvPr id="758956" name="Text Box 43"/>
          <p:cNvSpPr txBox="1">
            <a:spLocks noChangeArrowheads="1"/>
          </p:cNvSpPr>
          <p:nvPr/>
        </p:nvSpPr>
        <p:spPr bwMode="auto">
          <a:xfrm>
            <a:off x="6627813" y="2406650"/>
            <a:ext cx="273050" cy="434975"/>
          </a:xfrm>
          <a:prstGeom prst="rect">
            <a:avLst/>
          </a:prstGeom>
          <a:noFill/>
          <a:ln w="9525">
            <a:noFill/>
            <a:miter lim="800000"/>
            <a:headEnd/>
            <a:tailEnd/>
          </a:ln>
        </p:spPr>
        <p:txBody>
          <a:bodyPr wrap="none" lIns="90000" tIns="46800" rIns="90000" bIns="46800">
            <a:spAutoFit/>
          </a:bodyPr>
          <a:lstStyle/>
          <a:p>
            <a:pPr>
              <a:lnSpc>
                <a:spcPct val="140000"/>
              </a:lnSpc>
            </a:pPr>
            <a:r>
              <a:rPr lang="de-DE" sz="1600" b="1">
                <a:latin typeface="Arial Narrow" pitchFamily="34" charset="0"/>
              </a:rPr>
              <a:t> </a:t>
            </a:r>
            <a:r>
              <a:rPr lang="de-DE" sz="1600">
                <a:latin typeface="Arial Narrow" pitchFamily="34" charset="0"/>
              </a:rPr>
              <a:t>I</a:t>
            </a:r>
          </a:p>
        </p:txBody>
      </p:sp>
      <p:sp>
        <p:nvSpPr>
          <p:cNvPr id="758957" name="Text Box 44"/>
          <p:cNvSpPr txBox="1">
            <a:spLocks noChangeArrowheads="1"/>
          </p:cNvSpPr>
          <p:nvPr/>
        </p:nvSpPr>
        <p:spPr bwMode="auto">
          <a:xfrm>
            <a:off x="6608763" y="3722688"/>
            <a:ext cx="311150" cy="434975"/>
          </a:xfrm>
          <a:prstGeom prst="rect">
            <a:avLst/>
          </a:prstGeom>
          <a:noFill/>
          <a:ln w="9525">
            <a:noFill/>
            <a:miter lim="800000"/>
            <a:headEnd/>
            <a:tailEnd/>
          </a:ln>
        </p:spPr>
        <p:txBody>
          <a:bodyPr wrap="none" lIns="90000" tIns="46800" rIns="90000" bIns="46800">
            <a:spAutoFit/>
          </a:bodyPr>
          <a:lstStyle/>
          <a:p>
            <a:pPr>
              <a:lnSpc>
                <a:spcPct val="140000"/>
              </a:lnSpc>
            </a:pPr>
            <a:r>
              <a:rPr lang="de-DE" sz="1600">
                <a:latin typeface="Arial Narrow" pitchFamily="34" charset="0"/>
              </a:rPr>
              <a:t>Q</a:t>
            </a:r>
          </a:p>
        </p:txBody>
      </p:sp>
      <p:sp>
        <p:nvSpPr>
          <p:cNvPr id="758958" name="Text Box 45"/>
          <p:cNvSpPr txBox="1">
            <a:spLocks noChangeArrowheads="1"/>
          </p:cNvSpPr>
          <p:nvPr/>
        </p:nvSpPr>
        <p:spPr bwMode="auto">
          <a:xfrm rot="5400000">
            <a:off x="3090069" y="3302794"/>
            <a:ext cx="411162" cy="336550"/>
          </a:xfrm>
          <a:prstGeom prst="rect">
            <a:avLst/>
          </a:prstGeom>
          <a:noFill/>
          <a:ln w="9525">
            <a:noFill/>
            <a:miter lim="800000"/>
            <a:headEnd/>
            <a:tailEnd/>
          </a:ln>
        </p:spPr>
        <p:txBody>
          <a:bodyPr wrap="none" lIns="90000" tIns="46800" rIns="90000" bIns="46800">
            <a:spAutoFit/>
          </a:bodyPr>
          <a:lstStyle/>
          <a:p>
            <a:pPr algn="ctr"/>
            <a:r>
              <a:rPr lang="de-DE" sz="1600" b="1">
                <a:latin typeface="Arial Narrow" pitchFamily="34" charset="0"/>
              </a:rPr>
              <a:t>. . .</a:t>
            </a:r>
          </a:p>
        </p:txBody>
      </p:sp>
      <p:sp>
        <p:nvSpPr>
          <p:cNvPr id="758959" name="Line 46"/>
          <p:cNvSpPr>
            <a:spLocks noChangeShapeType="1"/>
          </p:cNvSpPr>
          <p:nvPr/>
        </p:nvSpPr>
        <p:spPr bwMode="auto">
          <a:xfrm>
            <a:off x="792163" y="3278188"/>
            <a:ext cx="1223962" cy="0"/>
          </a:xfrm>
          <a:prstGeom prst="line">
            <a:avLst/>
          </a:prstGeom>
          <a:noFill/>
          <a:ln w="28575">
            <a:solidFill>
              <a:schemeClr val="tx1"/>
            </a:solidFill>
            <a:round/>
            <a:headEnd type="none" w="sm" len="sm"/>
            <a:tailEnd type="triangle" w="sm" len="sm"/>
          </a:ln>
        </p:spPr>
        <p:txBody>
          <a:bodyPr lIns="90000" tIns="46800" rIns="90000" bIns="46800"/>
          <a:lstStyle/>
          <a:p>
            <a:endParaRPr lang="de-DE"/>
          </a:p>
        </p:txBody>
      </p:sp>
      <p:sp>
        <p:nvSpPr>
          <p:cNvPr id="758960" name="Line 47"/>
          <p:cNvSpPr>
            <a:spLocks noChangeShapeType="1"/>
          </p:cNvSpPr>
          <p:nvPr/>
        </p:nvSpPr>
        <p:spPr bwMode="auto">
          <a:xfrm>
            <a:off x="4448175" y="2979738"/>
            <a:ext cx="1079500" cy="0"/>
          </a:xfrm>
          <a:prstGeom prst="line">
            <a:avLst/>
          </a:prstGeom>
          <a:noFill/>
          <a:ln w="28575">
            <a:solidFill>
              <a:schemeClr val="tx1"/>
            </a:solidFill>
            <a:round/>
            <a:headEnd type="none" w="sm" len="sm"/>
            <a:tailEnd type="triangle" w="sm" len="sm"/>
          </a:ln>
        </p:spPr>
        <p:txBody>
          <a:bodyPr lIns="90000" tIns="46800" rIns="90000" bIns="46800"/>
          <a:lstStyle/>
          <a:p>
            <a:endParaRPr lang="de-DE"/>
          </a:p>
        </p:txBody>
      </p:sp>
      <p:sp>
        <p:nvSpPr>
          <p:cNvPr id="758961" name="Line 48"/>
          <p:cNvSpPr>
            <a:spLocks noChangeShapeType="1"/>
          </p:cNvSpPr>
          <p:nvPr/>
        </p:nvSpPr>
        <p:spPr bwMode="auto">
          <a:xfrm>
            <a:off x="4448175" y="3602038"/>
            <a:ext cx="1079500" cy="0"/>
          </a:xfrm>
          <a:prstGeom prst="line">
            <a:avLst/>
          </a:prstGeom>
          <a:noFill/>
          <a:ln w="28575">
            <a:solidFill>
              <a:schemeClr val="tx1"/>
            </a:solidFill>
            <a:round/>
            <a:headEnd type="none" w="sm" len="sm"/>
            <a:tailEnd type="triangle" w="sm" len="sm"/>
          </a:ln>
        </p:spPr>
        <p:txBody>
          <a:bodyPr lIns="90000" tIns="46800" rIns="90000" bIns="46800"/>
          <a:lstStyle/>
          <a:p>
            <a:endParaRPr lang="de-DE"/>
          </a:p>
        </p:txBody>
      </p:sp>
      <p:sp>
        <p:nvSpPr>
          <p:cNvPr id="758962" name="Line 49"/>
          <p:cNvSpPr>
            <a:spLocks noChangeShapeType="1"/>
          </p:cNvSpPr>
          <p:nvPr/>
        </p:nvSpPr>
        <p:spPr bwMode="auto">
          <a:xfrm>
            <a:off x="6448425" y="2979738"/>
            <a:ext cx="576263" cy="0"/>
          </a:xfrm>
          <a:prstGeom prst="line">
            <a:avLst/>
          </a:prstGeom>
          <a:noFill/>
          <a:ln w="28575">
            <a:solidFill>
              <a:schemeClr val="tx1"/>
            </a:solidFill>
            <a:round/>
            <a:headEnd type="none" w="sm" len="sm"/>
            <a:tailEnd type="none" w="sm" len="sm"/>
          </a:ln>
        </p:spPr>
        <p:txBody>
          <a:bodyPr lIns="90000" tIns="46800" rIns="90000" bIns="46800"/>
          <a:lstStyle/>
          <a:p>
            <a:endParaRPr lang="de-DE"/>
          </a:p>
        </p:txBody>
      </p:sp>
      <p:sp>
        <p:nvSpPr>
          <p:cNvPr id="758963" name="Line 50"/>
          <p:cNvSpPr>
            <a:spLocks noChangeShapeType="1"/>
          </p:cNvSpPr>
          <p:nvPr/>
        </p:nvSpPr>
        <p:spPr bwMode="auto">
          <a:xfrm>
            <a:off x="6445250" y="3602038"/>
            <a:ext cx="576263" cy="0"/>
          </a:xfrm>
          <a:prstGeom prst="line">
            <a:avLst/>
          </a:prstGeom>
          <a:noFill/>
          <a:ln w="28575">
            <a:solidFill>
              <a:schemeClr val="tx1"/>
            </a:solidFill>
            <a:round/>
            <a:headEnd type="none" w="sm" len="sm"/>
            <a:tailEnd type="none" w="sm" len="sm"/>
          </a:ln>
        </p:spPr>
        <p:txBody>
          <a:bodyPr lIns="90000" tIns="46800" rIns="90000" bIns="46800"/>
          <a:lstStyle/>
          <a:p>
            <a:endParaRPr lang="de-DE"/>
          </a:p>
        </p:txBody>
      </p:sp>
      <p:sp>
        <p:nvSpPr>
          <p:cNvPr id="758964" name="Freeform 51"/>
          <p:cNvSpPr>
            <a:spLocks/>
          </p:cNvSpPr>
          <p:nvPr/>
        </p:nvSpPr>
        <p:spPr bwMode="auto">
          <a:xfrm>
            <a:off x="7240588" y="2979738"/>
            <a:ext cx="257175" cy="196850"/>
          </a:xfrm>
          <a:custGeom>
            <a:avLst/>
            <a:gdLst>
              <a:gd name="T0" fmla="*/ 0 w 162"/>
              <a:gd name="T1" fmla="*/ 0 h 124"/>
              <a:gd name="T2" fmla="*/ 2147483647 w 162"/>
              <a:gd name="T3" fmla="*/ 0 h 124"/>
              <a:gd name="T4" fmla="*/ 2147483647 w 162"/>
              <a:gd name="T5" fmla="*/ 2147483647 h 124"/>
              <a:gd name="T6" fmla="*/ 0 60000 65536"/>
              <a:gd name="T7" fmla="*/ 0 60000 65536"/>
              <a:gd name="T8" fmla="*/ 0 60000 65536"/>
              <a:gd name="T9" fmla="*/ 0 w 162"/>
              <a:gd name="T10" fmla="*/ 0 h 124"/>
              <a:gd name="T11" fmla="*/ 162 w 162"/>
              <a:gd name="T12" fmla="*/ 124 h 124"/>
            </a:gdLst>
            <a:ahLst/>
            <a:cxnLst>
              <a:cxn ang="T6">
                <a:pos x="T0" y="T1"/>
              </a:cxn>
              <a:cxn ang="T7">
                <a:pos x="T2" y="T3"/>
              </a:cxn>
              <a:cxn ang="T8">
                <a:pos x="T4" y="T5"/>
              </a:cxn>
            </a:cxnLst>
            <a:rect l="T9" t="T10" r="T11" b="T12"/>
            <a:pathLst>
              <a:path w="162" h="124">
                <a:moveTo>
                  <a:pt x="0" y="0"/>
                </a:moveTo>
                <a:lnTo>
                  <a:pt x="162" y="0"/>
                </a:lnTo>
                <a:lnTo>
                  <a:pt x="162" y="124"/>
                </a:lnTo>
              </a:path>
            </a:pathLst>
          </a:custGeom>
          <a:noFill/>
          <a:ln w="28575" cap="flat" cmpd="sng">
            <a:solidFill>
              <a:schemeClr val="tx1"/>
            </a:solidFill>
            <a:prstDash val="solid"/>
            <a:round/>
            <a:headEnd type="none" w="sm" len="sm"/>
            <a:tailEnd type="triangle" w="sm" len="sm"/>
          </a:ln>
        </p:spPr>
        <p:txBody>
          <a:bodyPr lIns="90000" tIns="46800" rIns="90000" bIns="46800"/>
          <a:lstStyle/>
          <a:p>
            <a:endParaRPr lang="de-DE"/>
          </a:p>
        </p:txBody>
      </p:sp>
      <p:sp>
        <p:nvSpPr>
          <p:cNvPr id="758965" name="Freeform 52"/>
          <p:cNvSpPr>
            <a:spLocks/>
          </p:cNvSpPr>
          <p:nvPr/>
        </p:nvSpPr>
        <p:spPr bwMode="auto">
          <a:xfrm>
            <a:off x="7240588" y="3405188"/>
            <a:ext cx="257175" cy="200025"/>
          </a:xfrm>
          <a:custGeom>
            <a:avLst/>
            <a:gdLst>
              <a:gd name="T0" fmla="*/ 0 w 162"/>
              <a:gd name="T1" fmla="*/ 2147483647 h 126"/>
              <a:gd name="T2" fmla="*/ 2147483647 w 162"/>
              <a:gd name="T3" fmla="*/ 2147483647 h 126"/>
              <a:gd name="T4" fmla="*/ 2147483647 w 162"/>
              <a:gd name="T5" fmla="*/ 0 h 126"/>
              <a:gd name="T6" fmla="*/ 0 60000 65536"/>
              <a:gd name="T7" fmla="*/ 0 60000 65536"/>
              <a:gd name="T8" fmla="*/ 0 60000 65536"/>
              <a:gd name="T9" fmla="*/ 0 w 162"/>
              <a:gd name="T10" fmla="*/ 0 h 126"/>
              <a:gd name="T11" fmla="*/ 162 w 162"/>
              <a:gd name="T12" fmla="*/ 126 h 126"/>
            </a:gdLst>
            <a:ahLst/>
            <a:cxnLst>
              <a:cxn ang="T6">
                <a:pos x="T0" y="T1"/>
              </a:cxn>
              <a:cxn ang="T7">
                <a:pos x="T2" y="T3"/>
              </a:cxn>
              <a:cxn ang="T8">
                <a:pos x="T4" y="T5"/>
              </a:cxn>
            </a:cxnLst>
            <a:rect l="T9" t="T10" r="T11" b="T12"/>
            <a:pathLst>
              <a:path w="162" h="126">
                <a:moveTo>
                  <a:pt x="0" y="126"/>
                </a:moveTo>
                <a:lnTo>
                  <a:pt x="162" y="126"/>
                </a:lnTo>
                <a:lnTo>
                  <a:pt x="162" y="0"/>
                </a:lnTo>
              </a:path>
            </a:pathLst>
          </a:custGeom>
          <a:noFill/>
          <a:ln w="28575" cap="flat" cmpd="sng">
            <a:solidFill>
              <a:schemeClr val="tx1"/>
            </a:solidFill>
            <a:prstDash val="solid"/>
            <a:round/>
            <a:headEnd type="none" w="sm" len="sm"/>
            <a:tailEnd type="triangle" w="sm" len="sm"/>
          </a:ln>
        </p:spPr>
        <p:txBody>
          <a:bodyPr lIns="90000" tIns="46800" rIns="90000" bIns="46800"/>
          <a:lstStyle/>
          <a:p>
            <a:endParaRPr lang="de-DE"/>
          </a:p>
        </p:txBody>
      </p:sp>
      <p:sp>
        <p:nvSpPr>
          <p:cNvPr id="758966" name="Line 53"/>
          <p:cNvSpPr>
            <a:spLocks noChangeShapeType="1"/>
          </p:cNvSpPr>
          <p:nvPr/>
        </p:nvSpPr>
        <p:spPr bwMode="auto">
          <a:xfrm>
            <a:off x="7608888" y="3298825"/>
            <a:ext cx="935037" cy="0"/>
          </a:xfrm>
          <a:prstGeom prst="line">
            <a:avLst/>
          </a:prstGeom>
          <a:noFill/>
          <a:ln w="28575">
            <a:solidFill>
              <a:schemeClr val="tx1"/>
            </a:solidFill>
            <a:round/>
            <a:headEnd type="none" w="sm" len="sm"/>
            <a:tailEnd type="triangle" w="sm" len="sm"/>
          </a:ln>
        </p:spPr>
        <p:txBody>
          <a:bodyPr lIns="90000" tIns="46800" rIns="90000" bIns="46800"/>
          <a:lstStyle/>
          <a:p>
            <a:endParaRPr lang="de-DE"/>
          </a:p>
        </p:txBody>
      </p:sp>
      <p:sp>
        <p:nvSpPr>
          <p:cNvPr id="758967" name="Line 54"/>
          <p:cNvSpPr>
            <a:spLocks noChangeShapeType="1"/>
          </p:cNvSpPr>
          <p:nvPr/>
        </p:nvSpPr>
        <p:spPr bwMode="auto">
          <a:xfrm flipV="1">
            <a:off x="4826000" y="2908300"/>
            <a:ext cx="107950" cy="107950"/>
          </a:xfrm>
          <a:prstGeom prst="line">
            <a:avLst/>
          </a:prstGeom>
          <a:noFill/>
          <a:ln w="12700">
            <a:solidFill>
              <a:schemeClr val="tx1"/>
            </a:solidFill>
            <a:round/>
            <a:headEnd type="none" w="sm" len="sm"/>
            <a:tailEnd type="none" w="sm" len="sm"/>
          </a:ln>
        </p:spPr>
        <p:txBody>
          <a:bodyPr lIns="90000" tIns="46800" rIns="90000" bIns="46800"/>
          <a:lstStyle/>
          <a:p>
            <a:endParaRPr lang="de-DE"/>
          </a:p>
        </p:txBody>
      </p:sp>
      <p:sp>
        <p:nvSpPr>
          <p:cNvPr id="758968" name="Line 55"/>
          <p:cNvSpPr>
            <a:spLocks noChangeShapeType="1"/>
          </p:cNvSpPr>
          <p:nvPr/>
        </p:nvSpPr>
        <p:spPr bwMode="auto">
          <a:xfrm flipV="1">
            <a:off x="4787900" y="3530600"/>
            <a:ext cx="107950" cy="107950"/>
          </a:xfrm>
          <a:prstGeom prst="line">
            <a:avLst/>
          </a:prstGeom>
          <a:noFill/>
          <a:ln w="12700">
            <a:solidFill>
              <a:schemeClr val="tx1"/>
            </a:solidFill>
            <a:round/>
            <a:headEnd type="none" w="sm" len="sm"/>
            <a:tailEnd type="none" w="sm" len="sm"/>
          </a:ln>
        </p:spPr>
        <p:txBody>
          <a:bodyPr lIns="90000" tIns="46800" rIns="90000" bIns="46800"/>
          <a:lstStyle/>
          <a:p>
            <a:endParaRPr lang="de-DE"/>
          </a:p>
        </p:txBody>
      </p:sp>
      <p:sp>
        <p:nvSpPr>
          <p:cNvPr id="758969" name="Line 56"/>
          <p:cNvSpPr>
            <a:spLocks noChangeShapeType="1"/>
          </p:cNvSpPr>
          <p:nvPr/>
        </p:nvSpPr>
        <p:spPr bwMode="auto">
          <a:xfrm flipV="1">
            <a:off x="6710363" y="2921000"/>
            <a:ext cx="107950" cy="107950"/>
          </a:xfrm>
          <a:prstGeom prst="line">
            <a:avLst/>
          </a:prstGeom>
          <a:noFill/>
          <a:ln w="12700">
            <a:solidFill>
              <a:schemeClr val="tx1"/>
            </a:solidFill>
            <a:round/>
            <a:headEnd type="none" w="sm" len="sm"/>
            <a:tailEnd type="none" w="sm" len="sm"/>
          </a:ln>
        </p:spPr>
        <p:txBody>
          <a:bodyPr lIns="90000" tIns="46800" rIns="90000" bIns="46800"/>
          <a:lstStyle/>
          <a:p>
            <a:endParaRPr lang="de-DE"/>
          </a:p>
        </p:txBody>
      </p:sp>
      <p:sp>
        <p:nvSpPr>
          <p:cNvPr id="758970" name="Line 57"/>
          <p:cNvSpPr>
            <a:spLocks noChangeShapeType="1"/>
          </p:cNvSpPr>
          <p:nvPr/>
        </p:nvSpPr>
        <p:spPr bwMode="auto">
          <a:xfrm flipV="1">
            <a:off x="6710363" y="3556000"/>
            <a:ext cx="107950" cy="107950"/>
          </a:xfrm>
          <a:prstGeom prst="line">
            <a:avLst/>
          </a:prstGeom>
          <a:noFill/>
          <a:ln w="12700">
            <a:solidFill>
              <a:schemeClr val="tx1"/>
            </a:solidFill>
            <a:round/>
            <a:headEnd type="none" w="sm" len="sm"/>
            <a:tailEnd type="none" w="sm" len="sm"/>
          </a:ln>
        </p:spPr>
        <p:txBody>
          <a:bodyPr lIns="90000" tIns="46800" rIns="90000" bIns="46800"/>
          <a:lstStyle/>
          <a:p>
            <a:endParaRPr lang="de-DE"/>
          </a:p>
        </p:txBody>
      </p:sp>
      <p:sp>
        <p:nvSpPr>
          <p:cNvPr id="758971" name="Line 58"/>
          <p:cNvSpPr>
            <a:spLocks noChangeShapeType="1"/>
          </p:cNvSpPr>
          <p:nvPr/>
        </p:nvSpPr>
        <p:spPr bwMode="auto">
          <a:xfrm rot="-5400000">
            <a:off x="6944519" y="3893344"/>
            <a:ext cx="360362" cy="0"/>
          </a:xfrm>
          <a:prstGeom prst="line">
            <a:avLst/>
          </a:prstGeom>
          <a:noFill/>
          <a:ln w="28575">
            <a:solidFill>
              <a:schemeClr val="tx1"/>
            </a:solidFill>
            <a:round/>
            <a:headEnd type="none" w="sm" len="sm"/>
            <a:tailEnd type="triangle" w="sm" len="sm"/>
          </a:ln>
        </p:spPr>
        <p:txBody>
          <a:bodyPr lIns="90000" tIns="46800" rIns="90000" bIns="46800"/>
          <a:lstStyle/>
          <a:p>
            <a:endParaRPr lang="de-DE"/>
          </a:p>
        </p:txBody>
      </p:sp>
      <p:sp>
        <p:nvSpPr>
          <p:cNvPr id="758972" name="Line 59"/>
          <p:cNvSpPr>
            <a:spLocks noChangeShapeType="1"/>
          </p:cNvSpPr>
          <p:nvPr/>
        </p:nvSpPr>
        <p:spPr bwMode="auto">
          <a:xfrm rot="-5400000">
            <a:off x="6960394" y="2661444"/>
            <a:ext cx="360362" cy="0"/>
          </a:xfrm>
          <a:prstGeom prst="line">
            <a:avLst/>
          </a:prstGeom>
          <a:noFill/>
          <a:ln w="28575">
            <a:solidFill>
              <a:schemeClr val="tx1"/>
            </a:solidFill>
            <a:round/>
            <a:headEnd type="triangle" w="sm" len="sm"/>
            <a:tailEnd type="none" w="sm" len="sm"/>
          </a:ln>
        </p:spPr>
        <p:txBody>
          <a:bodyPr lIns="90000" tIns="46800" rIns="90000" bIns="46800"/>
          <a:lstStyle/>
          <a:p>
            <a:endParaRPr lang="de-DE"/>
          </a:p>
        </p:txBody>
      </p:sp>
      <p:sp>
        <p:nvSpPr>
          <p:cNvPr id="758974" name="Text Box 65"/>
          <p:cNvSpPr txBox="1">
            <a:spLocks noChangeArrowheads="1"/>
          </p:cNvSpPr>
          <p:nvPr/>
        </p:nvSpPr>
        <p:spPr bwMode="auto">
          <a:xfrm>
            <a:off x="6480175" y="3122613"/>
            <a:ext cx="430213" cy="336550"/>
          </a:xfrm>
          <a:prstGeom prst="rect">
            <a:avLst/>
          </a:prstGeom>
          <a:noFill/>
          <a:ln w="9525">
            <a:noFill/>
            <a:miter lim="800000"/>
            <a:headEnd/>
            <a:tailEnd/>
          </a:ln>
        </p:spPr>
        <p:txBody>
          <a:bodyPr wrap="none" lIns="90000" tIns="46800" rIns="90000" bIns="46800">
            <a:spAutoFit/>
          </a:bodyPr>
          <a:lstStyle/>
          <a:p>
            <a:pPr algn="ctr"/>
            <a:r>
              <a:rPr lang="de-DE" sz="1600">
                <a:latin typeface="Arial Narrow" pitchFamily="34" charset="0"/>
              </a:rPr>
              <a:t>u(t)</a:t>
            </a:r>
          </a:p>
        </p:txBody>
      </p:sp>
      <p:sp>
        <p:nvSpPr>
          <p:cNvPr id="758975" name="Rectangle 66"/>
          <p:cNvSpPr>
            <a:spLocks noChangeArrowheads="1"/>
          </p:cNvSpPr>
          <p:nvPr/>
        </p:nvSpPr>
        <p:spPr bwMode="auto">
          <a:xfrm>
            <a:off x="3524250" y="2701925"/>
            <a:ext cx="935038" cy="1295400"/>
          </a:xfrm>
          <a:prstGeom prst="rect">
            <a:avLst/>
          </a:prstGeom>
          <a:solidFill>
            <a:srgbClr val="99CC00">
              <a:alpha val="50195"/>
            </a:srgbClr>
          </a:solidFill>
          <a:ln w="12700">
            <a:solidFill>
              <a:schemeClr val="tx1"/>
            </a:solidFill>
            <a:miter lim="800000"/>
            <a:headEnd type="none" w="sm" len="sm"/>
            <a:tailEnd type="none" w="sm" len="sm"/>
          </a:ln>
        </p:spPr>
        <p:txBody>
          <a:bodyPr wrap="none" lIns="90000" tIns="46800" rIns="90000" bIns="46800" anchor="ctr"/>
          <a:lstStyle/>
          <a:p>
            <a:pPr algn="ctr"/>
            <a:r>
              <a:rPr lang="de-DE" sz="1600" b="1" dirty="0" smtClean="0">
                <a:latin typeface="Arial Narrow" pitchFamily="34" charset="0"/>
              </a:rPr>
              <a:t>Symbol</a:t>
            </a:r>
            <a:endParaRPr lang="de-DE" sz="1600" b="1" dirty="0">
              <a:latin typeface="Arial Narrow" pitchFamily="34" charset="0"/>
            </a:endParaRPr>
          </a:p>
          <a:p>
            <a:pPr algn="ctr"/>
            <a:r>
              <a:rPr lang="de-DE" sz="1600" b="1" dirty="0" smtClean="0">
                <a:latin typeface="Arial Narrow" pitchFamily="34" charset="0"/>
              </a:rPr>
              <a:t>Mapping</a:t>
            </a:r>
            <a:endParaRPr lang="de-DE" sz="1600" b="1" dirty="0">
              <a:latin typeface="Arial Narrow" pitchFamily="34" charset="0"/>
            </a:endParaRPr>
          </a:p>
        </p:txBody>
      </p:sp>
    </p:spTree>
    <p:extLst>
      <p:ext uri="{BB962C8B-B14F-4D97-AF65-F5344CB8AC3E}">
        <p14:creationId xmlns:p14="http://schemas.microsoft.com/office/powerpoint/2010/main" val="1203782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Distributed </a:t>
            </a:r>
            <a:r>
              <a:rPr lang="de-DE" dirty="0" err="1" smtClean="0"/>
              <a:t>Detection</a:t>
            </a:r>
            <a:r>
              <a:rPr lang="de-DE" dirty="0" smtClean="0"/>
              <a:t> </a:t>
            </a:r>
            <a:r>
              <a:rPr lang="de-DE" dirty="0" err="1" smtClean="0"/>
              <a:t>and</a:t>
            </a:r>
            <a:r>
              <a:rPr lang="de-DE" dirty="0" smtClean="0"/>
              <a:t> </a:t>
            </a:r>
            <a:r>
              <a:rPr lang="de-DE" dirty="0" err="1" smtClean="0"/>
              <a:t>Boosting</a:t>
            </a:r>
            <a:endParaRPr lang="de-DE" dirty="0"/>
          </a:p>
        </p:txBody>
      </p:sp>
      <p:pic>
        <p:nvPicPr>
          <p:cNvPr id="4" name="Picture 14" descr="distributed_detection_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6"/>
            <a:ext cx="3181747" cy="42380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dhoc_signaling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807811"/>
            <a:ext cx="2940694" cy="4370559"/>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331640" y="1196752"/>
            <a:ext cx="2376264" cy="369332"/>
          </a:xfrm>
          <a:prstGeom prst="rect">
            <a:avLst/>
          </a:prstGeom>
          <a:noFill/>
        </p:spPr>
        <p:txBody>
          <a:bodyPr wrap="square" rtlCol="0">
            <a:spAutoFit/>
          </a:bodyPr>
          <a:lstStyle/>
          <a:p>
            <a:r>
              <a:rPr lang="de-DE" b="1" dirty="0" err="1" smtClean="0"/>
              <a:t>With</a:t>
            </a:r>
            <a:r>
              <a:rPr lang="de-DE" b="1" dirty="0" smtClean="0"/>
              <a:t> </a:t>
            </a:r>
            <a:r>
              <a:rPr lang="de-DE" b="1" dirty="0"/>
              <a:t>A</a:t>
            </a:r>
            <a:r>
              <a:rPr lang="de-DE" b="1" dirty="0" smtClean="0"/>
              <a:t>ccess </a:t>
            </a:r>
            <a:r>
              <a:rPr lang="de-DE" b="1" dirty="0"/>
              <a:t>P</a:t>
            </a:r>
            <a:r>
              <a:rPr lang="de-DE" b="1" dirty="0" smtClean="0"/>
              <a:t>oint</a:t>
            </a:r>
            <a:endParaRPr lang="de-DE" b="1" dirty="0"/>
          </a:p>
        </p:txBody>
      </p:sp>
      <p:sp>
        <p:nvSpPr>
          <p:cNvPr id="7" name="Textfeld 6"/>
          <p:cNvSpPr txBox="1"/>
          <p:nvPr/>
        </p:nvSpPr>
        <p:spPr>
          <a:xfrm>
            <a:off x="6258371" y="1196752"/>
            <a:ext cx="1152127" cy="369332"/>
          </a:xfrm>
          <a:prstGeom prst="rect">
            <a:avLst/>
          </a:prstGeom>
          <a:noFill/>
        </p:spPr>
        <p:txBody>
          <a:bodyPr wrap="square" rtlCol="0">
            <a:spAutoFit/>
          </a:bodyPr>
          <a:lstStyle/>
          <a:p>
            <a:r>
              <a:rPr lang="de-DE" b="1" dirty="0" smtClean="0"/>
              <a:t>Ad Hoc</a:t>
            </a:r>
            <a:endParaRPr lang="de-DE" b="1" dirty="0"/>
          </a:p>
        </p:txBody>
      </p:sp>
      <p:sp>
        <p:nvSpPr>
          <p:cNvPr id="8" name="Textfeld 7"/>
          <p:cNvSpPr txBox="1"/>
          <p:nvPr/>
        </p:nvSpPr>
        <p:spPr>
          <a:xfrm>
            <a:off x="599791" y="3154303"/>
            <a:ext cx="1512168" cy="246221"/>
          </a:xfrm>
          <a:prstGeom prst="rect">
            <a:avLst/>
          </a:prstGeom>
          <a:solidFill>
            <a:schemeClr val="bg1"/>
          </a:solidFill>
        </p:spPr>
        <p:txBody>
          <a:bodyPr wrap="square" rtlCol="0">
            <a:spAutoFit/>
          </a:bodyPr>
          <a:lstStyle/>
          <a:p>
            <a:r>
              <a:rPr lang="de-DE" sz="1000" b="1" dirty="0" smtClean="0">
                <a:latin typeface="Arial Narrow" pitchFamily="34" charset="0"/>
              </a:rPr>
              <a:t>b) </a:t>
            </a:r>
            <a:r>
              <a:rPr lang="de-DE" sz="1000" b="1" dirty="0" err="1" smtClean="0">
                <a:latin typeface="Arial Narrow" pitchFamily="34" charset="0"/>
              </a:rPr>
              <a:t>Boosting</a:t>
            </a:r>
            <a:r>
              <a:rPr lang="de-DE" sz="1000" b="1" dirty="0" smtClean="0">
                <a:latin typeface="Arial Narrow" pitchFamily="34" charset="0"/>
              </a:rPr>
              <a:t> </a:t>
            </a:r>
            <a:r>
              <a:rPr lang="de-DE" sz="1000" b="1" dirty="0" err="1" smtClean="0">
                <a:latin typeface="Arial Narrow" pitchFamily="34" charset="0"/>
              </a:rPr>
              <a:t>and</a:t>
            </a:r>
            <a:r>
              <a:rPr lang="de-DE" sz="1000" b="1" dirty="0" smtClean="0">
                <a:latin typeface="Arial Narrow" pitchFamily="34" charset="0"/>
              </a:rPr>
              <a:t> </a:t>
            </a:r>
            <a:r>
              <a:rPr lang="de-DE" sz="1000" b="1" dirty="0" err="1" smtClean="0">
                <a:latin typeface="Arial Narrow" pitchFamily="34" charset="0"/>
              </a:rPr>
              <a:t>Collection</a:t>
            </a:r>
            <a:endParaRPr lang="de-DE" sz="1000" b="1" dirty="0">
              <a:latin typeface="Arial Narrow" pitchFamily="34" charset="0"/>
            </a:endParaRPr>
          </a:p>
        </p:txBody>
      </p:sp>
      <p:sp>
        <p:nvSpPr>
          <p:cNvPr id="9"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851388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Proposed</a:t>
            </a:r>
            <a:r>
              <a:rPr lang="de-DE" dirty="0"/>
              <a:t> </a:t>
            </a:r>
            <a:r>
              <a:rPr lang="de-DE" dirty="0" smtClean="0"/>
              <a:t>Solution 2</a:t>
            </a:r>
            <a:endParaRPr lang="de-DE" dirty="0"/>
          </a:p>
        </p:txBody>
      </p:sp>
      <p:sp>
        <p:nvSpPr>
          <p:cNvPr id="4" name="Textfeld 3"/>
          <p:cNvSpPr txBox="1"/>
          <p:nvPr/>
        </p:nvSpPr>
        <p:spPr>
          <a:xfrm>
            <a:off x="395536" y="1340768"/>
            <a:ext cx="8496944" cy="4801314"/>
          </a:xfrm>
          <a:prstGeom prst="rect">
            <a:avLst/>
          </a:prstGeom>
          <a:noFill/>
        </p:spPr>
        <p:txBody>
          <a:bodyPr wrap="square" rtlCol="0">
            <a:spAutoFit/>
          </a:bodyPr>
          <a:lstStyle/>
          <a:p>
            <a:r>
              <a:rPr lang="en-US" b="1" dirty="0" smtClean="0">
                <a:solidFill>
                  <a:srgbClr val="00B050"/>
                </a:solidFill>
              </a:rPr>
              <a:t>Off-line Sensing, Data Base Query, and Instantaneous Measurement</a:t>
            </a:r>
          </a:p>
          <a:p>
            <a:endParaRPr lang="en-US" b="1" dirty="0" smtClean="0"/>
          </a:p>
          <a:p>
            <a:r>
              <a:rPr lang="en-US" b="1" dirty="0" smtClean="0"/>
              <a:t>During idle times</a:t>
            </a:r>
            <a:endParaRPr lang="en-US" b="1" dirty="0"/>
          </a:p>
          <a:p>
            <a:pPr marL="285750" indent="-285750">
              <a:buFont typeface="Arial" pitchFamily="34" charset="0"/>
              <a:buChar char="•"/>
            </a:pPr>
            <a:r>
              <a:rPr lang="en-US" dirty="0" smtClean="0"/>
              <a:t>The radio senses all </a:t>
            </a:r>
            <a:r>
              <a:rPr lang="en-US" dirty="0" smtClean="0">
                <a:solidFill>
                  <a:srgbClr val="00B050"/>
                </a:solidFill>
              </a:rPr>
              <a:t>potential transmission channels</a:t>
            </a:r>
            <a:r>
              <a:rPr lang="en-US" baseline="30000" dirty="0" smtClean="0"/>
              <a:t>1)</a:t>
            </a:r>
            <a:r>
              <a:rPr lang="en-US" dirty="0" smtClean="0"/>
              <a:t> </a:t>
            </a:r>
          </a:p>
          <a:p>
            <a:pPr marL="285750" indent="-285750">
              <a:buFont typeface="Arial" pitchFamily="34" charset="0"/>
              <a:buChar char="•"/>
            </a:pPr>
            <a:r>
              <a:rPr lang="en-US" dirty="0" smtClean="0"/>
              <a:t>The sensing results for each channel, together with the time of the day when the sensing took place, are stored in a data base in order to establish </a:t>
            </a:r>
            <a:r>
              <a:rPr lang="en-US" dirty="0" smtClean="0">
                <a:solidFill>
                  <a:srgbClr val="00B050"/>
                </a:solidFill>
              </a:rPr>
              <a:t>channel utilization statistics depending on time and frequency </a:t>
            </a:r>
          </a:p>
          <a:p>
            <a:endParaRPr lang="en-US" dirty="0"/>
          </a:p>
          <a:p>
            <a:r>
              <a:rPr lang="en-US" b="1" dirty="0" smtClean="0"/>
              <a:t>When a communications request occurs</a:t>
            </a:r>
          </a:p>
          <a:p>
            <a:pPr marL="342900" indent="-342900">
              <a:buFont typeface="+mj-lt"/>
              <a:buAutoNum type="arabicPeriod"/>
            </a:pPr>
            <a:r>
              <a:rPr lang="en-US" dirty="0" smtClean="0"/>
              <a:t>The radio queries the data base for a channel that is idle with highest probability at the current time of the day and that has not been sensed yet</a:t>
            </a:r>
          </a:p>
          <a:p>
            <a:pPr marL="342900" indent="-342900">
              <a:buFont typeface="+mj-lt"/>
              <a:buAutoNum type="arabicPeriod"/>
            </a:pPr>
            <a:r>
              <a:rPr lang="en-US" dirty="0" smtClean="0"/>
              <a:t>The radio instantaneously senses the chosen channel</a:t>
            </a:r>
          </a:p>
          <a:p>
            <a:pPr marL="342900" indent="-342900">
              <a:buFont typeface="+mj-lt"/>
              <a:buAutoNum type="arabicPeriod"/>
            </a:pPr>
            <a:r>
              <a:rPr lang="en-US" dirty="0" smtClean="0"/>
              <a:t>If the channel is idle, the radio starts operation. </a:t>
            </a:r>
            <a:br>
              <a:rPr lang="en-US" dirty="0" smtClean="0"/>
            </a:br>
            <a:r>
              <a:rPr lang="en-US" dirty="0" smtClean="0"/>
              <a:t>If not, it goes back to 1.</a:t>
            </a:r>
          </a:p>
          <a:p>
            <a:endParaRPr lang="en-US" dirty="0" smtClean="0"/>
          </a:p>
          <a:p>
            <a:endParaRPr lang="en-US" dirty="0"/>
          </a:p>
          <a:p>
            <a:r>
              <a:rPr lang="en-US" sz="1400" baseline="30000" dirty="0" smtClean="0"/>
              <a:t>1)</a:t>
            </a:r>
            <a:r>
              <a:rPr lang="en-US" sz="1400" dirty="0" smtClean="0"/>
              <a:t> The power problem for this remains unsolved.</a:t>
            </a:r>
            <a:endParaRPr lang="en-US" sz="1400" dirty="0"/>
          </a:p>
        </p:txBody>
      </p:sp>
      <p:sp>
        <p:nvSpPr>
          <p:cNvPr id="5"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3378089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txBox="1">
            <a:spLocks noGrp="1" noChangeArrowheads="1"/>
          </p:cNvSpPr>
          <p:nvPr/>
        </p:nvSpPr>
        <p:spPr bwMode="auto">
          <a:xfrm>
            <a:off x="1979712" y="6381328"/>
            <a:ext cx="4248150" cy="360362"/>
          </a:xfrm>
          <a:prstGeom prst="rect">
            <a:avLst/>
          </a:prstGeom>
          <a:noFill/>
          <a:ln w="9525">
            <a:noFill/>
            <a:miter lim="800000"/>
            <a:headEnd/>
            <a:tailEnd/>
          </a:ln>
        </p:spPr>
        <p:txBody>
          <a:bodyPr lIns="0" tIns="0" rIns="0" bIns="0" anchor="ctr"/>
          <a:lstStyle/>
          <a:p>
            <a:endParaRPr lang="en-US" sz="900" dirty="0"/>
          </a:p>
        </p:txBody>
      </p:sp>
      <p:sp>
        <p:nvSpPr>
          <p:cNvPr id="15363" name="Rectangle 2"/>
          <p:cNvSpPr>
            <a:spLocks noGrp="1" noChangeArrowheads="1"/>
          </p:cNvSpPr>
          <p:nvPr>
            <p:ph type="title" idx="4294967295"/>
          </p:nvPr>
        </p:nvSpPr>
        <p:spPr>
          <a:xfrm>
            <a:off x="395288" y="333375"/>
            <a:ext cx="6911975" cy="561975"/>
          </a:xfrm>
        </p:spPr>
        <p:txBody>
          <a:bodyPr/>
          <a:lstStyle/>
          <a:p>
            <a:r>
              <a:rPr lang="en-US" dirty="0">
                <a:solidFill>
                  <a:schemeClr val="tx1"/>
                </a:solidFill>
              </a:rPr>
              <a:t>Data Base Query</a:t>
            </a:r>
            <a:endParaRPr lang="de-DE" dirty="0" smtClean="0">
              <a:solidFill>
                <a:schemeClr val="tx1"/>
              </a:solidFill>
            </a:endParaRPr>
          </a:p>
        </p:txBody>
      </p:sp>
      <p:grpSp>
        <p:nvGrpSpPr>
          <p:cNvPr id="15364" name="Group 303"/>
          <p:cNvGrpSpPr>
            <a:grpSpLocks/>
          </p:cNvGrpSpPr>
          <p:nvPr/>
        </p:nvGrpSpPr>
        <p:grpSpPr bwMode="auto">
          <a:xfrm>
            <a:off x="755650" y="1639888"/>
            <a:ext cx="1081088" cy="600075"/>
            <a:chOff x="476" y="1033"/>
            <a:chExt cx="681" cy="378"/>
          </a:xfrm>
        </p:grpSpPr>
        <p:sp>
          <p:nvSpPr>
            <p:cNvPr id="15511" name="AutoShape 11"/>
            <p:cNvSpPr>
              <a:spLocks noChangeArrowheads="1"/>
            </p:cNvSpPr>
            <p:nvPr/>
          </p:nvSpPr>
          <p:spPr bwMode="auto">
            <a:xfrm>
              <a:off x="476" y="1048"/>
              <a:ext cx="681" cy="363"/>
            </a:xfrm>
            <a:prstGeom prst="roundRect">
              <a:avLst>
                <a:gd name="adj" fmla="val 16667"/>
              </a:avLst>
            </a:prstGeom>
            <a:solidFill>
              <a:schemeClr val="tx1"/>
            </a:solidFill>
            <a:ln w="9525">
              <a:round/>
              <a:headEnd/>
              <a:tailEnd/>
            </a:ln>
            <a:scene3d>
              <a:camera prst="legacyPerspectiveTopRight"/>
              <a:lightRig rig="legacyFlat4" dir="t"/>
            </a:scene3d>
            <a:sp3d extrusionH="887400" prstMaterial="legacyMetal">
              <a:bevelT w="13500" h="13500" prst="angle"/>
              <a:bevelB w="13500" h="13500" prst="angle"/>
              <a:extrusionClr>
                <a:schemeClr val="bg1"/>
              </a:extrusionClr>
            </a:sp3d>
          </p:spPr>
          <p:txBody>
            <a:bodyPr wrap="none" anchor="ctr">
              <a:flatTx/>
            </a:bodyPr>
            <a:lstStyle/>
            <a:p>
              <a:endParaRPr lang="de-DE"/>
            </a:p>
          </p:txBody>
        </p:sp>
        <p:sp>
          <p:nvSpPr>
            <p:cNvPr id="15512" name="AutoShape 4"/>
            <p:cNvSpPr>
              <a:spLocks noChangeArrowheads="1"/>
            </p:cNvSpPr>
            <p:nvPr/>
          </p:nvSpPr>
          <p:spPr bwMode="auto">
            <a:xfrm>
              <a:off x="498" y="1033"/>
              <a:ext cx="577" cy="356"/>
            </a:xfrm>
            <a:prstGeom prst="roundRect">
              <a:avLst>
                <a:gd name="adj" fmla="val 16667"/>
              </a:avLst>
            </a:prstGeom>
            <a:noFill/>
            <a:ln w="9525">
              <a:noFill/>
              <a:round/>
              <a:headEnd/>
              <a:tailEnd/>
            </a:ln>
          </p:spPr>
          <p:txBody>
            <a:bodyPr wrap="none">
              <a:spAutoFit/>
            </a:bodyPr>
            <a:lstStyle/>
            <a:p>
              <a:r>
                <a:rPr lang="de-DE" sz="2800">
                  <a:solidFill>
                    <a:srgbClr val="FF3300"/>
                  </a:solidFill>
                  <a:latin typeface="LcdD" pitchFamily="82" charset="0"/>
                </a:rPr>
                <a:t>16:05</a:t>
              </a:r>
            </a:p>
          </p:txBody>
        </p:sp>
      </p:grpSp>
      <p:grpSp>
        <p:nvGrpSpPr>
          <p:cNvPr id="15365" name="Group 302"/>
          <p:cNvGrpSpPr>
            <a:grpSpLocks/>
          </p:cNvGrpSpPr>
          <p:nvPr/>
        </p:nvGrpSpPr>
        <p:grpSpPr bwMode="auto">
          <a:xfrm>
            <a:off x="762000" y="2803525"/>
            <a:ext cx="1081088" cy="576263"/>
            <a:chOff x="480" y="1822"/>
            <a:chExt cx="681" cy="363"/>
          </a:xfrm>
        </p:grpSpPr>
        <p:sp>
          <p:nvSpPr>
            <p:cNvPr id="15509" name="AutoShape 12"/>
            <p:cNvSpPr>
              <a:spLocks noChangeArrowheads="1"/>
            </p:cNvSpPr>
            <p:nvPr/>
          </p:nvSpPr>
          <p:spPr bwMode="auto">
            <a:xfrm>
              <a:off x="480" y="1822"/>
              <a:ext cx="681" cy="363"/>
            </a:xfrm>
            <a:prstGeom prst="roundRect">
              <a:avLst>
                <a:gd name="adj" fmla="val 16667"/>
              </a:avLst>
            </a:prstGeom>
            <a:solidFill>
              <a:schemeClr val="tx1"/>
            </a:solidFill>
            <a:ln w="9525">
              <a:round/>
              <a:headEnd/>
              <a:tailEnd/>
            </a:ln>
            <a:scene3d>
              <a:camera prst="legacyPerspectiveTopRight"/>
              <a:lightRig rig="legacyFlat4" dir="t"/>
            </a:scene3d>
            <a:sp3d extrusionH="887400" prstMaterial="legacyMetal">
              <a:bevelT w="13500" h="13500" prst="angle"/>
              <a:bevelB w="13500" h="13500" prst="angle"/>
              <a:extrusionClr>
                <a:schemeClr val="bg1"/>
              </a:extrusionClr>
            </a:sp3d>
          </p:spPr>
          <p:txBody>
            <a:bodyPr wrap="none" anchor="ctr">
              <a:flatTx/>
            </a:bodyPr>
            <a:lstStyle/>
            <a:p>
              <a:endParaRPr lang="de-DE"/>
            </a:p>
          </p:txBody>
        </p:sp>
        <p:sp>
          <p:nvSpPr>
            <p:cNvPr id="15510" name="AutoShape 5"/>
            <p:cNvSpPr>
              <a:spLocks noChangeArrowheads="1"/>
            </p:cNvSpPr>
            <p:nvPr/>
          </p:nvSpPr>
          <p:spPr bwMode="auto">
            <a:xfrm>
              <a:off x="520" y="1822"/>
              <a:ext cx="533" cy="356"/>
            </a:xfrm>
            <a:prstGeom prst="roundRect">
              <a:avLst>
                <a:gd name="adj" fmla="val 16667"/>
              </a:avLst>
            </a:prstGeom>
            <a:noFill/>
            <a:ln w="9525">
              <a:noFill/>
              <a:round/>
              <a:headEnd/>
              <a:tailEnd/>
            </a:ln>
          </p:spPr>
          <p:txBody>
            <a:bodyPr wrap="none">
              <a:spAutoFit/>
            </a:bodyPr>
            <a:lstStyle/>
            <a:p>
              <a:r>
                <a:rPr lang="de-DE" sz="2800">
                  <a:solidFill>
                    <a:srgbClr val="FF3300"/>
                  </a:solidFill>
                  <a:latin typeface="LcdD" pitchFamily="82" charset="0"/>
                </a:rPr>
                <a:t>16:10</a:t>
              </a:r>
            </a:p>
          </p:txBody>
        </p:sp>
      </p:grpSp>
      <p:grpSp>
        <p:nvGrpSpPr>
          <p:cNvPr id="15366" name="Group 301"/>
          <p:cNvGrpSpPr>
            <a:grpSpLocks/>
          </p:cNvGrpSpPr>
          <p:nvPr/>
        </p:nvGrpSpPr>
        <p:grpSpPr bwMode="auto">
          <a:xfrm>
            <a:off x="768350" y="3935413"/>
            <a:ext cx="1081088" cy="584200"/>
            <a:chOff x="484" y="2585"/>
            <a:chExt cx="681" cy="368"/>
          </a:xfrm>
        </p:grpSpPr>
        <p:sp>
          <p:nvSpPr>
            <p:cNvPr id="15507" name="AutoShape 13"/>
            <p:cNvSpPr>
              <a:spLocks noChangeArrowheads="1"/>
            </p:cNvSpPr>
            <p:nvPr/>
          </p:nvSpPr>
          <p:spPr bwMode="auto">
            <a:xfrm>
              <a:off x="484" y="2590"/>
              <a:ext cx="681" cy="363"/>
            </a:xfrm>
            <a:prstGeom prst="roundRect">
              <a:avLst>
                <a:gd name="adj" fmla="val 16667"/>
              </a:avLst>
            </a:prstGeom>
            <a:solidFill>
              <a:schemeClr val="tx1"/>
            </a:solidFill>
            <a:ln w="9525">
              <a:round/>
              <a:headEnd/>
              <a:tailEnd/>
            </a:ln>
            <a:scene3d>
              <a:camera prst="legacyPerspectiveTopRight"/>
              <a:lightRig rig="legacyFlat4" dir="t"/>
            </a:scene3d>
            <a:sp3d extrusionH="887400" prstMaterial="legacyMetal">
              <a:bevelT w="13500" h="13500" prst="angle"/>
              <a:bevelB w="13500" h="13500" prst="angle"/>
              <a:extrusionClr>
                <a:schemeClr val="bg1"/>
              </a:extrusionClr>
            </a:sp3d>
          </p:spPr>
          <p:txBody>
            <a:bodyPr wrap="none" anchor="ctr">
              <a:flatTx/>
            </a:bodyPr>
            <a:lstStyle/>
            <a:p>
              <a:endParaRPr lang="de-DE"/>
            </a:p>
          </p:txBody>
        </p:sp>
        <p:sp>
          <p:nvSpPr>
            <p:cNvPr id="15508" name="AutoShape 6"/>
            <p:cNvSpPr>
              <a:spLocks noChangeArrowheads="1"/>
            </p:cNvSpPr>
            <p:nvPr/>
          </p:nvSpPr>
          <p:spPr bwMode="auto">
            <a:xfrm>
              <a:off x="522" y="2585"/>
              <a:ext cx="528" cy="356"/>
            </a:xfrm>
            <a:prstGeom prst="roundRect">
              <a:avLst>
                <a:gd name="adj" fmla="val 16667"/>
              </a:avLst>
            </a:prstGeom>
            <a:noFill/>
            <a:ln w="9525">
              <a:noFill/>
              <a:round/>
              <a:headEnd/>
              <a:tailEnd/>
            </a:ln>
          </p:spPr>
          <p:txBody>
            <a:bodyPr wrap="none">
              <a:spAutoFit/>
            </a:bodyPr>
            <a:lstStyle/>
            <a:p>
              <a:r>
                <a:rPr lang="de-DE" sz="2800">
                  <a:solidFill>
                    <a:srgbClr val="FF3300"/>
                  </a:solidFill>
                  <a:latin typeface="LcdD" pitchFamily="82" charset="0"/>
                </a:rPr>
                <a:t>16:15</a:t>
              </a:r>
            </a:p>
          </p:txBody>
        </p:sp>
      </p:grpSp>
      <p:grpSp>
        <p:nvGrpSpPr>
          <p:cNvPr id="15367" name="Group 300"/>
          <p:cNvGrpSpPr>
            <a:grpSpLocks/>
          </p:cNvGrpSpPr>
          <p:nvPr/>
        </p:nvGrpSpPr>
        <p:grpSpPr bwMode="auto">
          <a:xfrm>
            <a:off x="774700" y="5060950"/>
            <a:ext cx="1081088" cy="614363"/>
            <a:chOff x="488" y="3188"/>
            <a:chExt cx="681" cy="387"/>
          </a:xfrm>
        </p:grpSpPr>
        <p:sp>
          <p:nvSpPr>
            <p:cNvPr id="15505" name="AutoShape 14"/>
            <p:cNvSpPr>
              <a:spLocks noChangeArrowheads="1"/>
            </p:cNvSpPr>
            <p:nvPr/>
          </p:nvSpPr>
          <p:spPr bwMode="auto">
            <a:xfrm>
              <a:off x="488" y="3212"/>
              <a:ext cx="681" cy="363"/>
            </a:xfrm>
            <a:prstGeom prst="roundRect">
              <a:avLst>
                <a:gd name="adj" fmla="val 16667"/>
              </a:avLst>
            </a:prstGeom>
            <a:solidFill>
              <a:schemeClr val="tx1"/>
            </a:solidFill>
            <a:ln w="9525">
              <a:round/>
              <a:headEnd/>
              <a:tailEnd/>
            </a:ln>
            <a:scene3d>
              <a:camera prst="legacyPerspectiveTopRight"/>
              <a:lightRig rig="legacyFlat4" dir="t"/>
            </a:scene3d>
            <a:sp3d extrusionH="887400" prstMaterial="legacyMetal">
              <a:bevelT w="13500" h="13500" prst="angle"/>
              <a:bevelB w="13500" h="13500" prst="angle"/>
              <a:extrusionClr>
                <a:schemeClr val="bg1"/>
              </a:extrusionClr>
            </a:sp3d>
          </p:spPr>
          <p:txBody>
            <a:bodyPr wrap="none" anchor="ctr">
              <a:flatTx/>
            </a:bodyPr>
            <a:lstStyle/>
            <a:p>
              <a:endParaRPr lang="de-DE"/>
            </a:p>
          </p:txBody>
        </p:sp>
        <p:sp>
          <p:nvSpPr>
            <p:cNvPr id="15506" name="AutoShape 7"/>
            <p:cNvSpPr>
              <a:spLocks noChangeArrowheads="1"/>
            </p:cNvSpPr>
            <p:nvPr/>
          </p:nvSpPr>
          <p:spPr bwMode="auto">
            <a:xfrm>
              <a:off x="498" y="3188"/>
              <a:ext cx="577" cy="356"/>
            </a:xfrm>
            <a:prstGeom prst="roundRect">
              <a:avLst>
                <a:gd name="adj" fmla="val 16667"/>
              </a:avLst>
            </a:prstGeom>
            <a:noFill/>
            <a:ln w="9525">
              <a:noFill/>
              <a:round/>
              <a:headEnd/>
              <a:tailEnd/>
            </a:ln>
          </p:spPr>
          <p:txBody>
            <a:bodyPr wrap="none">
              <a:spAutoFit/>
            </a:bodyPr>
            <a:lstStyle/>
            <a:p>
              <a:r>
                <a:rPr lang="de-DE" sz="2800">
                  <a:solidFill>
                    <a:srgbClr val="FF3300"/>
                  </a:solidFill>
                  <a:latin typeface="LcdD" pitchFamily="82" charset="0"/>
                </a:rPr>
                <a:t>16:20</a:t>
              </a:r>
            </a:p>
          </p:txBody>
        </p:sp>
      </p:grpSp>
      <p:sp>
        <p:nvSpPr>
          <p:cNvPr id="15368" name="Text Box 8"/>
          <p:cNvSpPr txBox="1">
            <a:spLocks noChangeArrowheads="1"/>
          </p:cNvSpPr>
          <p:nvPr/>
        </p:nvSpPr>
        <p:spPr bwMode="auto">
          <a:xfrm>
            <a:off x="971550" y="1052513"/>
            <a:ext cx="692150" cy="366712"/>
          </a:xfrm>
          <a:prstGeom prst="rect">
            <a:avLst/>
          </a:prstGeom>
          <a:noFill/>
          <a:ln w="9525">
            <a:noFill/>
            <a:miter lim="800000"/>
            <a:headEnd/>
            <a:tailEnd/>
          </a:ln>
        </p:spPr>
        <p:txBody>
          <a:bodyPr wrap="none">
            <a:spAutoFit/>
          </a:bodyPr>
          <a:lstStyle/>
          <a:p>
            <a:r>
              <a:rPr lang="de-DE"/>
              <a:t>Time</a:t>
            </a:r>
          </a:p>
        </p:txBody>
      </p:sp>
      <p:sp>
        <p:nvSpPr>
          <p:cNvPr id="15369" name="Text Box 9"/>
          <p:cNvSpPr txBox="1">
            <a:spLocks noChangeArrowheads="1"/>
          </p:cNvSpPr>
          <p:nvPr/>
        </p:nvSpPr>
        <p:spPr bwMode="auto">
          <a:xfrm>
            <a:off x="2195513" y="1052513"/>
            <a:ext cx="3067050" cy="366712"/>
          </a:xfrm>
          <a:prstGeom prst="rect">
            <a:avLst/>
          </a:prstGeom>
          <a:noFill/>
          <a:ln w="9525">
            <a:noFill/>
            <a:miter lim="800000"/>
            <a:headEnd/>
            <a:tailEnd/>
          </a:ln>
        </p:spPr>
        <p:txBody>
          <a:bodyPr wrap="none">
            <a:spAutoFit/>
          </a:bodyPr>
          <a:lstStyle/>
          <a:p>
            <a:r>
              <a:rPr lang="de-DE"/>
              <a:t>Channel Utilization Statistics</a:t>
            </a:r>
          </a:p>
        </p:txBody>
      </p:sp>
      <p:grpSp>
        <p:nvGrpSpPr>
          <p:cNvPr id="15518" name="Group 158"/>
          <p:cNvGrpSpPr>
            <a:grpSpLocks/>
          </p:cNvGrpSpPr>
          <p:nvPr/>
        </p:nvGrpSpPr>
        <p:grpSpPr bwMode="auto">
          <a:xfrm>
            <a:off x="6586538" y="1916113"/>
            <a:ext cx="1081087" cy="576262"/>
            <a:chOff x="4149" y="1207"/>
            <a:chExt cx="681" cy="363"/>
          </a:xfrm>
        </p:grpSpPr>
        <p:sp>
          <p:nvSpPr>
            <p:cNvPr id="15361" name="AutoShape 15"/>
            <p:cNvSpPr>
              <a:spLocks noChangeArrowheads="1"/>
            </p:cNvSpPr>
            <p:nvPr/>
          </p:nvSpPr>
          <p:spPr bwMode="auto">
            <a:xfrm>
              <a:off x="4149" y="1207"/>
              <a:ext cx="681" cy="363"/>
            </a:xfrm>
            <a:prstGeom prst="roundRect">
              <a:avLst>
                <a:gd name="adj" fmla="val 16667"/>
              </a:avLst>
            </a:prstGeom>
            <a:solidFill>
              <a:schemeClr val="tx1"/>
            </a:solidFill>
            <a:ln w="9525">
              <a:round/>
              <a:headEnd/>
              <a:tailEnd/>
            </a:ln>
            <a:scene3d>
              <a:camera prst="legacyPerspectiveTopRight"/>
              <a:lightRig rig="legacyFlat4" dir="t"/>
            </a:scene3d>
            <a:sp3d extrusionH="887400" prstMaterial="legacyMetal">
              <a:bevelT w="13500" h="13500" prst="angle"/>
              <a:bevelB w="13500" h="13500" prst="angle"/>
              <a:extrusionClr>
                <a:schemeClr val="bg1"/>
              </a:extrusionClr>
            </a:sp3d>
          </p:spPr>
          <p:txBody>
            <a:bodyPr wrap="none" anchor="ctr">
              <a:flatTx/>
            </a:bodyPr>
            <a:lstStyle/>
            <a:p>
              <a:endParaRPr lang="de-DE"/>
            </a:p>
          </p:txBody>
        </p:sp>
        <p:sp>
          <p:nvSpPr>
            <p:cNvPr id="15370" name="Text Box 10"/>
            <p:cNvSpPr txBox="1">
              <a:spLocks noChangeArrowheads="1"/>
            </p:cNvSpPr>
            <p:nvPr/>
          </p:nvSpPr>
          <p:spPr bwMode="auto">
            <a:xfrm>
              <a:off x="4285" y="1207"/>
              <a:ext cx="484" cy="327"/>
            </a:xfrm>
            <a:prstGeom prst="rect">
              <a:avLst/>
            </a:prstGeom>
            <a:noFill/>
            <a:ln w="9525">
              <a:noFill/>
              <a:miter lim="800000"/>
              <a:headEnd/>
              <a:tailEnd/>
            </a:ln>
          </p:spPr>
          <p:txBody>
            <a:bodyPr wrap="none">
              <a:spAutoFit/>
            </a:bodyPr>
            <a:lstStyle/>
            <a:p>
              <a:r>
                <a:rPr lang="de-DE" sz="2800">
                  <a:solidFill>
                    <a:srgbClr val="FF3300"/>
                  </a:solidFill>
                  <a:latin typeface="LcdD" pitchFamily="82" charset="0"/>
                </a:rPr>
                <a:t>16:17</a:t>
              </a:r>
            </a:p>
          </p:txBody>
        </p:sp>
      </p:grpSp>
      <p:graphicFrame>
        <p:nvGraphicFramePr>
          <p:cNvPr id="15516" name="Group 156"/>
          <p:cNvGraphicFramePr>
            <a:graphicFrameLocks noGrp="1"/>
          </p:cNvGraphicFramePr>
          <p:nvPr/>
        </p:nvGraphicFramePr>
        <p:xfrm>
          <a:off x="6013450" y="2620963"/>
          <a:ext cx="2303463" cy="2319340"/>
        </p:xfrm>
        <a:graphic>
          <a:graphicData uri="http://schemas.openxmlformats.org/drawingml/2006/table">
            <a:tbl>
              <a:tblPr/>
              <a:tblGrid>
                <a:gridCol w="1443038"/>
                <a:gridCol w="860425"/>
              </a:tblGrid>
              <a:tr h="331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Channel </a:t>
                      </a:r>
                      <a:r>
                        <a:rPr kumimoji="0" lang="de-DE" sz="1800" b="0" i="0" u="none" strike="noStrike" cap="none" normalizeH="0" baseline="0" dirty="0" err="1" smtClean="0">
                          <a:ln>
                            <a:noFill/>
                          </a:ln>
                          <a:solidFill>
                            <a:schemeClr val="tx1"/>
                          </a:solidFill>
                          <a:effectLst/>
                          <a:latin typeface="Arial" charset="0"/>
                        </a:rPr>
                        <a:t>No</a:t>
                      </a:r>
                      <a:r>
                        <a:rPr kumimoji="0" lang="de-DE" sz="1800" b="0" i="0" u="none" strike="noStrike" cap="none" normalizeH="0" baseline="0" dirty="0" smtClean="0">
                          <a:ln>
                            <a:noFill/>
                          </a:ln>
                          <a:solidFill>
                            <a:schemeClr val="tx1"/>
                          </a:solidFill>
                          <a:effectLst/>
                          <a:latin typeface="Arial" charset="0"/>
                        </a:rPr>
                        <a:t>.</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dirty="0" err="1" smtClean="0">
                          <a:ln>
                            <a:noFill/>
                          </a:ln>
                          <a:solidFill>
                            <a:schemeClr val="tx1"/>
                          </a:solidFill>
                          <a:effectLst/>
                          <a:latin typeface="Arial" charset="0"/>
                        </a:rPr>
                        <a:t>Priority</a:t>
                      </a:r>
                      <a:endParaRPr kumimoji="0" lang="de-DE" sz="1800" b="0" i="0" u="none" strike="noStrike" cap="none" normalizeH="0" baseline="0" dirty="0" smtClean="0">
                        <a:ln>
                          <a:noFill/>
                        </a:ln>
                        <a:solidFill>
                          <a:schemeClr val="tx1"/>
                        </a:solidFill>
                        <a:effectLst/>
                        <a:latin typeface="Arial" charset="0"/>
                      </a:endParaRP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31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0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5</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4</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4</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5</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5</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0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6</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a:t>
                      </a:r>
                    </a:p>
                  </a:txBody>
                  <a:tcPr marL="18000" marR="18000" marT="10800" marB="10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397" name="Text Box 161"/>
          <p:cNvSpPr txBox="1">
            <a:spLocks noChangeArrowheads="1"/>
          </p:cNvSpPr>
          <p:nvPr/>
        </p:nvSpPr>
        <p:spPr bwMode="auto">
          <a:xfrm>
            <a:off x="2968625" y="2297113"/>
            <a:ext cx="254000" cy="244475"/>
          </a:xfrm>
          <a:prstGeom prst="rect">
            <a:avLst/>
          </a:prstGeom>
          <a:noFill/>
          <a:ln w="9525">
            <a:noFill/>
            <a:miter lim="800000"/>
            <a:headEnd/>
            <a:tailEnd/>
          </a:ln>
        </p:spPr>
        <p:txBody>
          <a:bodyPr wrap="none">
            <a:spAutoFit/>
          </a:bodyPr>
          <a:lstStyle/>
          <a:p>
            <a:r>
              <a:rPr lang="de-DE" sz="1000"/>
              <a:t>1</a:t>
            </a:r>
          </a:p>
        </p:txBody>
      </p:sp>
      <p:sp>
        <p:nvSpPr>
          <p:cNvPr id="15398" name="Text Box 162"/>
          <p:cNvSpPr txBox="1">
            <a:spLocks noChangeArrowheads="1"/>
          </p:cNvSpPr>
          <p:nvPr/>
        </p:nvSpPr>
        <p:spPr bwMode="auto">
          <a:xfrm>
            <a:off x="3162300" y="2297113"/>
            <a:ext cx="254000" cy="244475"/>
          </a:xfrm>
          <a:prstGeom prst="rect">
            <a:avLst/>
          </a:prstGeom>
          <a:noFill/>
          <a:ln w="9525">
            <a:noFill/>
            <a:miter lim="800000"/>
            <a:headEnd/>
            <a:tailEnd/>
          </a:ln>
        </p:spPr>
        <p:txBody>
          <a:bodyPr wrap="none">
            <a:spAutoFit/>
          </a:bodyPr>
          <a:lstStyle/>
          <a:p>
            <a:r>
              <a:rPr lang="de-DE" sz="1000"/>
              <a:t>2</a:t>
            </a:r>
          </a:p>
        </p:txBody>
      </p:sp>
      <p:sp>
        <p:nvSpPr>
          <p:cNvPr id="15399" name="Text Box 163"/>
          <p:cNvSpPr txBox="1">
            <a:spLocks noChangeArrowheads="1"/>
          </p:cNvSpPr>
          <p:nvPr/>
        </p:nvSpPr>
        <p:spPr bwMode="auto">
          <a:xfrm>
            <a:off x="3357563" y="2297113"/>
            <a:ext cx="254000" cy="244475"/>
          </a:xfrm>
          <a:prstGeom prst="rect">
            <a:avLst/>
          </a:prstGeom>
          <a:noFill/>
          <a:ln w="9525">
            <a:noFill/>
            <a:miter lim="800000"/>
            <a:headEnd/>
            <a:tailEnd/>
          </a:ln>
        </p:spPr>
        <p:txBody>
          <a:bodyPr wrap="none">
            <a:spAutoFit/>
          </a:bodyPr>
          <a:lstStyle/>
          <a:p>
            <a:r>
              <a:rPr lang="de-DE" sz="1000"/>
              <a:t>3</a:t>
            </a:r>
          </a:p>
        </p:txBody>
      </p:sp>
      <p:sp>
        <p:nvSpPr>
          <p:cNvPr id="15400" name="Text Box 164"/>
          <p:cNvSpPr txBox="1">
            <a:spLocks noChangeArrowheads="1"/>
          </p:cNvSpPr>
          <p:nvPr/>
        </p:nvSpPr>
        <p:spPr bwMode="auto">
          <a:xfrm>
            <a:off x="3722688" y="2297113"/>
            <a:ext cx="254000" cy="244475"/>
          </a:xfrm>
          <a:prstGeom prst="rect">
            <a:avLst/>
          </a:prstGeom>
          <a:noFill/>
          <a:ln w="9525">
            <a:noFill/>
            <a:miter lim="800000"/>
            <a:headEnd/>
            <a:tailEnd/>
          </a:ln>
        </p:spPr>
        <p:txBody>
          <a:bodyPr wrap="none">
            <a:spAutoFit/>
          </a:bodyPr>
          <a:lstStyle/>
          <a:p>
            <a:r>
              <a:rPr lang="de-DE" sz="1000"/>
              <a:t>5</a:t>
            </a:r>
          </a:p>
        </p:txBody>
      </p:sp>
      <p:sp>
        <p:nvSpPr>
          <p:cNvPr id="15401" name="Text Box 165"/>
          <p:cNvSpPr txBox="1">
            <a:spLocks noChangeArrowheads="1"/>
          </p:cNvSpPr>
          <p:nvPr/>
        </p:nvSpPr>
        <p:spPr bwMode="auto">
          <a:xfrm>
            <a:off x="3921125" y="2297113"/>
            <a:ext cx="254000" cy="244475"/>
          </a:xfrm>
          <a:prstGeom prst="rect">
            <a:avLst/>
          </a:prstGeom>
          <a:noFill/>
          <a:ln w="9525">
            <a:noFill/>
            <a:miter lim="800000"/>
            <a:headEnd/>
            <a:tailEnd/>
          </a:ln>
        </p:spPr>
        <p:txBody>
          <a:bodyPr wrap="none">
            <a:spAutoFit/>
          </a:bodyPr>
          <a:lstStyle/>
          <a:p>
            <a:r>
              <a:rPr lang="de-DE" sz="1000"/>
              <a:t>6</a:t>
            </a:r>
          </a:p>
        </p:txBody>
      </p:sp>
      <p:sp>
        <p:nvSpPr>
          <p:cNvPr id="15402" name="Rectangle 103"/>
          <p:cNvSpPr>
            <a:spLocks noChangeArrowheads="1"/>
          </p:cNvSpPr>
          <p:nvPr/>
        </p:nvSpPr>
        <p:spPr bwMode="auto">
          <a:xfrm>
            <a:off x="3173413" y="2125663"/>
            <a:ext cx="193675" cy="195262"/>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03" name="Rectangle 104"/>
          <p:cNvSpPr>
            <a:spLocks noChangeArrowheads="1"/>
          </p:cNvSpPr>
          <p:nvPr/>
        </p:nvSpPr>
        <p:spPr bwMode="auto">
          <a:xfrm>
            <a:off x="3367088" y="1736725"/>
            <a:ext cx="195262" cy="584200"/>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04" name="Rectangle 105"/>
          <p:cNvSpPr>
            <a:spLocks noChangeArrowheads="1"/>
          </p:cNvSpPr>
          <p:nvPr/>
        </p:nvSpPr>
        <p:spPr bwMode="auto">
          <a:xfrm>
            <a:off x="3757613" y="1543050"/>
            <a:ext cx="193675" cy="777875"/>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05" name="Rectangle 106"/>
          <p:cNvSpPr>
            <a:spLocks noChangeArrowheads="1"/>
          </p:cNvSpPr>
          <p:nvPr/>
        </p:nvSpPr>
        <p:spPr bwMode="auto">
          <a:xfrm>
            <a:off x="3951288" y="2125663"/>
            <a:ext cx="193675" cy="195262"/>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06" name="Rectangle 100"/>
          <p:cNvSpPr>
            <a:spLocks noChangeArrowheads="1"/>
          </p:cNvSpPr>
          <p:nvPr/>
        </p:nvSpPr>
        <p:spPr bwMode="auto">
          <a:xfrm>
            <a:off x="2978150" y="2125663"/>
            <a:ext cx="195263" cy="195262"/>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07" name="Line 88"/>
          <p:cNvSpPr>
            <a:spLocks noChangeShapeType="1"/>
          </p:cNvSpPr>
          <p:nvPr/>
        </p:nvSpPr>
        <p:spPr bwMode="auto">
          <a:xfrm>
            <a:off x="2897188" y="2320925"/>
            <a:ext cx="1457325" cy="0"/>
          </a:xfrm>
          <a:prstGeom prst="line">
            <a:avLst/>
          </a:prstGeom>
          <a:noFill/>
          <a:ln w="19050">
            <a:solidFill>
              <a:schemeClr val="tx1"/>
            </a:solidFill>
            <a:round/>
            <a:headEnd/>
            <a:tailEnd type="triangle" w="med" len="med"/>
          </a:ln>
        </p:spPr>
        <p:txBody>
          <a:bodyPr/>
          <a:lstStyle/>
          <a:p>
            <a:endParaRPr lang="de-DE"/>
          </a:p>
        </p:txBody>
      </p:sp>
      <p:sp>
        <p:nvSpPr>
          <p:cNvPr id="15408" name="Line 89"/>
          <p:cNvSpPr>
            <a:spLocks noChangeShapeType="1"/>
          </p:cNvSpPr>
          <p:nvPr/>
        </p:nvSpPr>
        <p:spPr bwMode="auto">
          <a:xfrm rot="-5400000">
            <a:off x="2492375" y="1898650"/>
            <a:ext cx="971550" cy="0"/>
          </a:xfrm>
          <a:prstGeom prst="line">
            <a:avLst/>
          </a:prstGeom>
          <a:noFill/>
          <a:ln w="19050">
            <a:solidFill>
              <a:schemeClr val="tx1"/>
            </a:solidFill>
            <a:round/>
            <a:headEnd/>
            <a:tailEnd type="triangle" w="med" len="med"/>
          </a:ln>
        </p:spPr>
        <p:txBody>
          <a:bodyPr/>
          <a:lstStyle/>
          <a:p>
            <a:endParaRPr lang="de-DE"/>
          </a:p>
        </p:txBody>
      </p:sp>
      <p:grpSp>
        <p:nvGrpSpPr>
          <p:cNvPr id="15409" name="Group 101"/>
          <p:cNvGrpSpPr>
            <a:grpSpLocks/>
          </p:cNvGrpSpPr>
          <p:nvPr/>
        </p:nvGrpSpPr>
        <p:grpSpPr bwMode="auto">
          <a:xfrm>
            <a:off x="2968625" y="1543050"/>
            <a:ext cx="1241425" cy="582613"/>
            <a:chOff x="1875" y="1026"/>
            <a:chExt cx="998" cy="408"/>
          </a:xfrm>
        </p:grpSpPr>
        <p:sp>
          <p:nvSpPr>
            <p:cNvPr id="15501" name="Line 90"/>
            <p:cNvSpPr>
              <a:spLocks noChangeShapeType="1"/>
            </p:cNvSpPr>
            <p:nvPr/>
          </p:nvSpPr>
          <p:spPr bwMode="auto">
            <a:xfrm>
              <a:off x="1875" y="1434"/>
              <a:ext cx="998" cy="0"/>
            </a:xfrm>
            <a:prstGeom prst="line">
              <a:avLst/>
            </a:prstGeom>
            <a:noFill/>
            <a:ln w="9525">
              <a:solidFill>
                <a:schemeClr val="tx1"/>
              </a:solidFill>
              <a:round/>
              <a:headEnd/>
              <a:tailEnd/>
            </a:ln>
          </p:spPr>
          <p:txBody>
            <a:bodyPr/>
            <a:lstStyle/>
            <a:p>
              <a:endParaRPr lang="de-DE"/>
            </a:p>
          </p:txBody>
        </p:sp>
        <p:sp>
          <p:nvSpPr>
            <p:cNvPr id="15502" name="Line 91"/>
            <p:cNvSpPr>
              <a:spLocks noChangeShapeType="1"/>
            </p:cNvSpPr>
            <p:nvPr/>
          </p:nvSpPr>
          <p:spPr bwMode="auto">
            <a:xfrm>
              <a:off x="1875" y="1026"/>
              <a:ext cx="998" cy="0"/>
            </a:xfrm>
            <a:prstGeom prst="line">
              <a:avLst/>
            </a:prstGeom>
            <a:noFill/>
            <a:ln w="9525">
              <a:solidFill>
                <a:schemeClr val="tx1"/>
              </a:solidFill>
              <a:round/>
              <a:headEnd/>
              <a:tailEnd/>
            </a:ln>
          </p:spPr>
          <p:txBody>
            <a:bodyPr/>
            <a:lstStyle/>
            <a:p>
              <a:endParaRPr lang="de-DE"/>
            </a:p>
          </p:txBody>
        </p:sp>
        <p:sp>
          <p:nvSpPr>
            <p:cNvPr id="15503" name="Line 92"/>
            <p:cNvSpPr>
              <a:spLocks noChangeShapeType="1"/>
            </p:cNvSpPr>
            <p:nvPr/>
          </p:nvSpPr>
          <p:spPr bwMode="auto">
            <a:xfrm>
              <a:off x="1875" y="1300"/>
              <a:ext cx="998" cy="0"/>
            </a:xfrm>
            <a:prstGeom prst="line">
              <a:avLst/>
            </a:prstGeom>
            <a:noFill/>
            <a:ln w="9525">
              <a:solidFill>
                <a:schemeClr val="tx1"/>
              </a:solidFill>
              <a:round/>
              <a:headEnd/>
              <a:tailEnd/>
            </a:ln>
          </p:spPr>
          <p:txBody>
            <a:bodyPr/>
            <a:lstStyle/>
            <a:p>
              <a:endParaRPr lang="de-DE"/>
            </a:p>
          </p:txBody>
        </p:sp>
        <p:sp>
          <p:nvSpPr>
            <p:cNvPr id="15504" name="Line 93"/>
            <p:cNvSpPr>
              <a:spLocks noChangeShapeType="1"/>
            </p:cNvSpPr>
            <p:nvPr/>
          </p:nvSpPr>
          <p:spPr bwMode="auto">
            <a:xfrm>
              <a:off x="1875" y="1162"/>
              <a:ext cx="998" cy="0"/>
            </a:xfrm>
            <a:prstGeom prst="line">
              <a:avLst/>
            </a:prstGeom>
            <a:noFill/>
            <a:ln w="9525">
              <a:solidFill>
                <a:schemeClr val="tx1"/>
              </a:solidFill>
              <a:round/>
              <a:headEnd/>
              <a:tailEnd/>
            </a:ln>
          </p:spPr>
          <p:txBody>
            <a:bodyPr/>
            <a:lstStyle/>
            <a:p>
              <a:endParaRPr lang="de-DE"/>
            </a:p>
          </p:txBody>
        </p:sp>
      </p:grpSp>
      <p:grpSp>
        <p:nvGrpSpPr>
          <p:cNvPr id="15410" name="Group 102"/>
          <p:cNvGrpSpPr>
            <a:grpSpLocks/>
          </p:cNvGrpSpPr>
          <p:nvPr/>
        </p:nvGrpSpPr>
        <p:grpSpPr bwMode="auto">
          <a:xfrm>
            <a:off x="3173413" y="1477963"/>
            <a:ext cx="776287" cy="841375"/>
            <a:chOff x="2018" y="935"/>
            <a:chExt cx="544" cy="998"/>
          </a:xfrm>
        </p:grpSpPr>
        <p:sp>
          <p:nvSpPr>
            <p:cNvPr id="15496" name="Line 94"/>
            <p:cNvSpPr>
              <a:spLocks noChangeShapeType="1"/>
            </p:cNvSpPr>
            <p:nvPr/>
          </p:nvSpPr>
          <p:spPr bwMode="auto">
            <a:xfrm rot="-5400000">
              <a:off x="1519" y="1434"/>
              <a:ext cx="998" cy="0"/>
            </a:xfrm>
            <a:prstGeom prst="line">
              <a:avLst/>
            </a:prstGeom>
            <a:noFill/>
            <a:ln w="9525">
              <a:solidFill>
                <a:schemeClr val="tx1"/>
              </a:solidFill>
              <a:round/>
              <a:headEnd/>
              <a:tailEnd/>
            </a:ln>
          </p:spPr>
          <p:txBody>
            <a:bodyPr/>
            <a:lstStyle/>
            <a:p>
              <a:endParaRPr lang="de-DE"/>
            </a:p>
          </p:txBody>
        </p:sp>
        <p:sp>
          <p:nvSpPr>
            <p:cNvPr id="15497" name="Line 95"/>
            <p:cNvSpPr>
              <a:spLocks noChangeShapeType="1"/>
            </p:cNvSpPr>
            <p:nvPr/>
          </p:nvSpPr>
          <p:spPr bwMode="auto">
            <a:xfrm rot="-5400000">
              <a:off x="1655" y="1434"/>
              <a:ext cx="998" cy="0"/>
            </a:xfrm>
            <a:prstGeom prst="line">
              <a:avLst/>
            </a:prstGeom>
            <a:noFill/>
            <a:ln w="9525">
              <a:solidFill>
                <a:schemeClr val="tx1"/>
              </a:solidFill>
              <a:round/>
              <a:headEnd/>
              <a:tailEnd/>
            </a:ln>
          </p:spPr>
          <p:txBody>
            <a:bodyPr/>
            <a:lstStyle/>
            <a:p>
              <a:endParaRPr lang="de-DE"/>
            </a:p>
          </p:txBody>
        </p:sp>
        <p:sp>
          <p:nvSpPr>
            <p:cNvPr id="15498" name="Line 96"/>
            <p:cNvSpPr>
              <a:spLocks noChangeShapeType="1"/>
            </p:cNvSpPr>
            <p:nvPr/>
          </p:nvSpPr>
          <p:spPr bwMode="auto">
            <a:xfrm rot="-5400000">
              <a:off x="1791" y="1434"/>
              <a:ext cx="998" cy="0"/>
            </a:xfrm>
            <a:prstGeom prst="line">
              <a:avLst/>
            </a:prstGeom>
            <a:noFill/>
            <a:ln w="9525">
              <a:solidFill>
                <a:schemeClr val="tx1"/>
              </a:solidFill>
              <a:round/>
              <a:headEnd/>
              <a:tailEnd/>
            </a:ln>
          </p:spPr>
          <p:txBody>
            <a:bodyPr/>
            <a:lstStyle/>
            <a:p>
              <a:endParaRPr lang="de-DE"/>
            </a:p>
          </p:txBody>
        </p:sp>
        <p:sp>
          <p:nvSpPr>
            <p:cNvPr id="15499" name="Line 98"/>
            <p:cNvSpPr>
              <a:spLocks noChangeShapeType="1"/>
            </p:cNvSpPr>
            <p:nvPr/>
          </p:nvSpPr>
          <p:spPr bwMode="auto">
            <a:xfrm rot="-5400000">
              <a:off x="1927" y="1434"/>
              <a:ext cx="998" cy="0"/>
            </a:xfrm>
            <a:prstGeom prst="line">
              <a:avLst/>
            </a:prstGeom>
            <a:noFill/>
            <a:ln w="9525">
              <a:solidFill>
                <a:schemeClr val="tx1"/>
              </a:solidFill>
              <a:round/>
              <a:headEnd/>
              <a:tailEnd/>
            </a:ln>
          </p:spPr>
          <p:txBody>
            <a:bodyPr/>
            <a:lstStyle/>
            <a:p>
              <a:endParaRPr lang="de-DE"/>
            </a:p>
          </p:txBody>
        </p:sp>
        <p:sp>
          <p:nvSpPr>
            <p:cNvPr id="15500" name="Line 99"/>
            <p:cNvSpPr>
              <a:spLocks noChangeShapeType="1"/>
            </p:cNvSpPr>
            <p:nvPr/>
          </p:nvSpPr>
          <p:spPr bwMode="auto">
            <a:xfrm rot="-5400000">
              <a:off x="2063" y="1434"/>
              <a:ext cx="998" cy="0"/>
            </a:xfrm>
            <a:prstGeom prst="line">
              <a:avLst/>
            </a:prstGeom>
            <a:noFill/>
            <a:ln w="9525">
              <a:solidFill>
                <a:schemeClr val="tx1"/>
              </a:solidFill>
              <a:round/>
              <a:headEnd/>
              <a:tailEnd/>
            </a:ln>
          </p:spPr>
          <p:txBody>
            <a:bodyPr/>
            <a:lstStyle/>
            <a:p>
              <a:endParaRPr lang="de-DE"/>
            </a:p>
          </p:txBody>
        </p:sp>
      </p:grpSp>
      <p:sp>
        <p:nvSpPr>
          <p:cNvPr id="15411" name="Line 168"/>
          <p:cNvSpPr>
            <a:spLocks noChangeShapeType="1"/>
          </p:cNvSpPr>
          <p:nvPr/>
        </p:nvSpPr>
        <p:spPr bwMode="auto">
          <a:xfrm rot="-5400000">
            <a:off x="3725862" y="1892301"/>
            <a:ext cx="841375" cy="0"/>
          </a:xfrm>
          <a:prstGeom prst="line">
            <a:avLst/>
          </a:prstGeom>
          <a:noFill/>
          <a:ln w="9525">
            <a:solidFill>
              <a:schemeClr val="tx1"/>
            </a:solidFill>
            <a:round/>
            <a:headEnd/>
            <a:tailEnd/>
          </a:ln>
        </p:spPr>
        <p:txBody>
          <a:bodyPr/>
          <a:lstStyle/>
          <a:p>
            <a:endParaRPr lang="de-DE"/>
          </a:p>
        </p:txBody>
      </p:sp>
      <p:sp>
        <p:nvSpPr>
          <p:cNvPr id="15412" name="Text Box 172"/>
          <p:cNvSpPr txBox="1">
            <a:spLocks noChangeArrowheads="1"/>
          </p:cNvSpPr>
          <p:nvPr/>
        </p:nvSpPr>
        <p:spPr bwMode="auto">
          <a:xfrm>
            <a:off x="3551238" y="2297113"/>
            <a:ext cx="254000" cy="244475"/>
          </a:xfrm>
          <a:prstGeom prst="rect">
            <a:avLst/>
          </a:prstGeom>
          <a:noFill/>
          <a:ln w="9525">
            <a:noFill/>
            <a:miter lim="800000"/>
            <a:headEnd/>
            <a:tailEnd/>
          </a:ln>
        </p:spPr>
        <p:txBody>
          <a:bodyPr wrap="none">
            <a:spAutoFit/>
          </a:bodyPr>
          <a:lstStyle/>
          <a:p>
            <a:r>
              <a:rPr lang="de-DE" sz="1000"/>
              <a:t>4</a:t>
            </a:r>
          </a:p>
        </p:txBody>
      </p:sp>
      <p:sp>
        <p:nvSpPr>
          <p:cNvPr id="15413" name="Text Box 196"/>
          <p:cNvSpPr txBox="1">
            <a:spLocks noChangeArrowheads="1"/>
          </p:cNvSpPr>
          <p:nvPr/>
        </p:nvSpPr>
        <p:spPr bwMode="auto">
          <a:xfrm>
            <a:off x="2968625" y="3425825"/>
            <a:ext cx="254000" cy="244475"/>
          </a:xfrm>
          <a:prstGeom prst="rect">
            <a:avLst/>
          </a:prstGeom>
          <a:noFill/>
          <a:ln w="9525">
            <a:noFill/>
            <a:miter lim="800000"/>
            <a:headEnd/>
            <a:tailEnd/>
          </a:ln>
        </p:spPr>
        <p:txBody>
          <a:bodyPr wrap="none">
            <a:spAutoFit/>
          </a:bodyPr>
          <a:lstStyle/>
          <a:p>
            <a:r>
              <a:rPr lang="de-DE" sz="1000"/>
              <a:t>1</a:t>
            </a:r>
          </a:p>
        </p:txBody>
      </p:sp>
      <p:sp>
        <p:nvSpPr>
          <p:cNvPr id="15414" name="Text Box 197"/>
          <p:cNvSpPr txBox="1">
            <a:spLocks noChangeArrowheads="1"/>
          </p:cNvSpPr>
          <p:nvPr/>
        </p:nvSpPr>
        <p:spPr bwMode="auto">
          <a:xfrm>
            <a:off x="3162300" y="3425825"/>
            <a:ext cx="254000" cy="244475"/>
          </a:xfrm>
          <a:prstGeom prst="rect">
            <a:avLst/>
          </a:prstGeom>
          <a:noFill/>
          <a:ln w="9525">
            <a:noFill/>
            <a:miter lim="800000"/>
            <a:headEnd/>
            <a:tailEnd/>
          </a:ln>
        </p:spPr>
        <p:txBody>
          <a:bodyPr wrap="none">
            <a:spAutoFit/>
          </a:bodyPr>
          <a:lstStyle/>
          <a:p>
            <a:r>
              <a:rPr lang="de-DE" sz="1000"/>
              <a:t>2</a:t>
            </a:r>
          </a:p>
        </p:txBody>
      </p:sp>
      <p:sp>
        <p:nvSpPr>
          <p:cNvPr id="15415" name="Text Box 198"/>
          <p:cNvSpPr txBox="1">
            <a:spLocks noChangeArrowheads="1"/>
          </p:cNvSpPr>
          <p:nvPr/>
        </p:nvSpPr>
        <p:spPr bwMode="auto">
          <a:xfrm>
            <a:off x="3357563" y="3425825"/>
            <a:ext cx="254000" cy="244475"/>
          </a:xfrm>
          <a:prstGeom prst="rect">
            <a:avLst/>
          </a:prstGeom>
          <a:noFill/>
          <a:ln w="9525">
            <a:noFill/>
            <a:miter lim="800000"/>
            <a:headEnd/>
            <a:tailEnd/>
          </a:ln>
        </p:spPr>
        <p:txBody>
          <a:bodyPr wrap="none">
            <a:spAutoFit/>
          </a:bodyPr>
          <a:lstStyle/>
          <a:p>
            <a:r>
              <a:rPr lang="de-DE" sz="1000"/>
              <a:t>3</a:t>
            </a:r>
          </a:p>
        </p:txBody>
      </p:sp>
      <p:sp>
        <p:nvSpPr>
          <p:cNvPr id="15416" name="Text Box 199"/>
          <p:cNvSpPr txBox="1">
            <a:spLocks noChangeArrowheads="1"/>
          </p:cNvSpPr>
          <p:nvPr/>
        </p:nvSpPr>
        <p:spPr bwMode="auto">
          <a:xfrm>
            <a:off x="3722688" y="3425825"/>
            <a:ext cx="254000" cy="244475"/>
          </a:xfrm>
          <a:prstGeom prst="rect">
            <a:avLst/>
          </a:prstGeom>
          <a:noFill/>
          <a:ln w="9525">
            <a:noFill/>
            <a:miter lim="800000"/>
            <a:headEnd/>
            <a:tailEnd/>
          </a:ln>
        </p:spPr>
        <p:txBody>
          <a:bodyPr wrap="none">
            <a:spAutoFit/>
          </a:bodyPr>
          <a:lstStyle/>
          <a:p>
            <a:r>
              <a:rPr lang="de-DE" sz="1000"/>
              <a:t>5</a:t>
            </a:r>
          </a:p>
        </p:txBody>
      </p:sp>
      <p:sp>
        <p:nvSpPr>
          <p:cNvPr id="15417" name="Text Box 200"/>
          <p:cNvSpPr txBox="1">
            <a:spLocks noChangeArrowheads="1"/>
          </p:cNvSpPr>
          <p:nvPr/>
        </p:nvSpPr>
        <p:spPr bwMode="auto">
          <a:xfrm>
            <a:off x="3921125" y="3425825"/>
            <a:ext cx="254000" cy="244475"/>
          </a:xfrm>
          <a:prstGeom prst="rect">
            <a:avLst/>
          </a:prstGeom>
          <a:noFill/>
          <a:ln w="9525">
            <a:noFill/>
            <a:miter lim="800000"/>
            <a:headEnd/>
            <a:tailEnd/>
          </a:ln>
        </p:spPr>
        <p:txBody>
          <a:bodyPr wrap="none">
            <a:spAutoFit/>
          </a:bodyPr>
          <a:lstStyle/>
          <a:p>
            <a:r>
              <a:rPr lang="de-DE" sz="1000"/>
              <a:t>6</a:t>
            </a:r>
          </a:p>
        </p:txBody>
      </p:sp>
      <p:sp>
        <p:nvSpPr>
          <p:cNvPr id="15418" name="Rectangle 201"/>
          <p:cNvSpPr>
            <a:spLocks noChangeArrowheads="1"/>
          </p:cNvSpPr>
          <p:nvPr/>
        </p:nvSpPr>
        <p:spPr bwMode="auto">
          <a:xfrm>
            <a:off x="3367088" y="3055938"/>
            <a:ext cx="195262" cy="388937"/>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19" name="Rectangle 202"/>
          <p:cNvSpPr>
            <a:spLocks noChangeArrowheads="1"/>
          </p:cNvSpPr>
          <p:nvPr/>
        </p:nvSpPr>
        <p:spPr bwMode="auto">
          <a:xfrm>
            <a:off x="2978150" y="2865438"/>
            <a:ext cx="195263" cy="584200"/>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20" name="Rectangle 203"/>
          <p:cNvSpPr>
            <a:spLocks noChangeArrowheads="1"/>
          </p:cNvSpPr>
          <p:nvPr/>
        </p:nvSpPr>
        <p:spPr bwMode="auto">
          <a:xfrm>
            <a:off x="3951288" y="2671763"/>
            <a:ext cx="195262" cy="777875"/>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21" name="Rectangle 204"/>
          <p:cNvSpPr>
            <a:spLocks noChangeArrowheads="1"/>
          </p:cNvSpPr>
          <p:nvPr/>
        </p:nvSpPr>
        <p:spPr bwMode="auto">
          <a:xfrm>
            <a:off x="3756025" y="3254375"/>
            <a:ext cx="193675" cy="195263"/>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22" name="Line 206"/>
          <p:cNvSpPr>
            <a:spLocks noChangeShapeType="1"/>
          </p:cNvSpPr>
          <p:nvPr/>
        </p:nvSpPr>
        <p:spPr bwMode="auto">
          <a:xfrm>
            <a:off x="2897188" y="3449638"/>
            <a:ext cx="1457325" cy="0"/>
          </a:xfrm>
          <a:prstGeom prst="line">
            <a:avLst/>
          </a:prstGeom>
          <a:noFill/>
          <a:ln w="19050">
            <a:solidFill>
              <a:schemeClr val="tx1"/>
            </a:solidFill>
            <a:round/>
            <a:headEnd/>
            <a:tailEnd type="triangle" w="med" len="med"/>
          </a:ln>
        </p:spPr>
        <p:txBody>
          <a:bodyPr/>
          <a:lstStyle/>
          <a:p>
            <a:endParaRPr lang="de-DE"/>
          </a:p>
        </p:txBody>
      </p:sp>
      <p:sp>
        <p:nvSpPr>
          <p:cNvPr id="15423" name="Line 207"/>
          <p:cNvSpPr>
            <a:spLocks noChangeShapeType="1"/>
          </p:cNvSpPr>
          <p:nvPr/>
        </p:nvSpPr>
        <p:spPr bwMode="auto">
          <a:xfrm rot="-5400000">
            <a:off x="2492375" y="3027363"/>
            <a:ext cx="971550" cy="0"/>
          </a:xfrm>
          <a:prstGeom prst="line">
            <a:avLst/>
          </a:prstGeom>
          <a:noFill/>
          <a:ln w="19050">
            <a:solidFill>
              <a:schemeClr val="tx1"/>
            </a:solidFill>
            <a:round/>
            <a:headEnd/>
            <a:tailEnd type="triangle" w="med" len="med"/>
          </a:ln>
        </p:spPr>
        <p:txBody>
          <a:bodyPr/>
          <a:lstStyle/>
          <a:p>
            <a:endParaRPr lang="de-DE"/>
          </a:p>
        </p:txBody>
      </p:sp>
      <p:grpSp>
        <p:nvGrpSpPr>
          <p:cNvPr id="15424" name="Group 208"/>
          <p:cNvGrpSpPr>
            <a:grpSpLocks/>
          </p:cNvGrpSpPr>
          <p:nvPr/>
        </p:nvGrpSpPr>
        <p:grpSpPr bwMode="auto">
          <a:xfrm>
            <a:off x="2968625" y="2671763"/>
            <a:ext cx="1241425" cy="582612"/>
            <a:chOff x="1875" y="1026"/>
            <a:chExt cx="998" cy="408"/>
          </a:xfrm>
        </p:grpSpPr>
        <p:sp>
          <p:nvSpPr>
            <p:cNvPr id="15492" name="Line 209"/>
            <p:cNvSpPr>
              <a:spLocks noChangeShapeType="1"/>
            </p:cNvSpPr>
            <p:nvPr/>
          </p:nvSpPr>
          <p:spPr bwMode="auto">
            <a:xfrm>
              <a:off x="1875" y="1434"/>
              <a:ext cx="998" cy="0"/>
            </a:xfrm>
            <a:prstGeom prst="line">
              <a:avLst/>
            </a:prstGeom>
            <a:noFill/>
            <a:ln w="9525">
              <a:solidFill>
                <a:schemeClr val="tx1"/>
              </a:solidFill>
              <a:round/>
              <a:headEnd/>
              <a:tailEnd/>
            </a:ln>
          </p:spPr>
          <p:txBody>
            <a:bodyPr/>
            <a:lstStyle/>
            <a:p>
              <a:endParaRPr lang="de-DE"/>
            </a:p>
          </p:txBody>
        </p:sp>
        <p:sp>
          <p:nvSpPr>
            <p:cNvPr id="15493" name="Line 210"/>
            <p:cNvSpPr>
              <a:spLocks noChangeShapeType="1"/>
            </p:cNvSpPr>
            <p:nvPr/>
          </p:nvSpPr>
          <p:spPr bwMode="auto">
            <a:xfrm>
              <a:off x="1875" y="1026"/>
              <a:ext cx="998" cy="0"/>
            </a:xfrm>
            <a:prstGeom prst="line">
              <a:avLst/>
            </a:prstGeom>
            <a:noFill/>
            <a:ln w="9525">
              <a:solidFill>
                <a:schemeClr val="tx1"/>
              </a:solidFill>
              <a:round/>
              <a:headEnd/>
              <a:tailEnd/>
            </a:ln>
          </p:spPr>
          <p:txBody>
            <a:bodyPr/>
            <a:lstStyle/>
            <a:p>
              <a:endParaRPr lang="de-DE"/>
            </a:p>
          </p:txBody>
        </p:sp>
        <p:sp>
          <p:nvSpPr>
            <p:cNvPr id="15494" name="Line 211"/>
            <p:cNvSpPr>
              <a:spLocks noChangeShapeType="1"/>
            </p:cNvSpPr>
            <p:nvPr/>
          </p:nvSpPr>
          <p:spPr bwMode="auto">
            <a:xfrm>
              <a:off x="1875" y="1300"/>
              <a:ext cx="998" cy="0"/>
            </a:xfrm>
            <a:prstGeom prst="line">
              <a:avLst/>
            </a:prstGeom>
            <a:noFill/>
            <a:ln w="9525">
              <a:solidFill>
                <a:schemeClr val="tx1"/>
              </a:solidFill>
              <a:round/>
              <a:headEnd/>
              <a:tailEnd/>
            </a:ln>
          </p:spPr>
          <p:txBody>
            <a:bodyPr/>
            <a:lstStyle/>
            <a:p>
              <a:endParaRPr lang="de-DE"/>
            </a:p>
          </p:txBody>
        </p:sp>
        <p:sp>
          <p:nvSpPr>
            <p:cNvPr id="15495" name="Line 212"/>
            <p:cNvSpPr>
              <a:spLocks noChangeShapeType="1"/>
            </p:cNvSpPr>
            <p:nvPr/>
          </p:nvSpPr>
          <p:spPr bwMode="auto">
            <a:xfrm>
              <a:off x="1875" y="1162"/>
              <a:ext cx="998" cy="0"/>
            </a:xfrm>
            <a:prstGeom prst="line">
              <a:avLst/>
            </a:prstGeom>
            <a:noFill/>
            <a:ln w="9525">
              <a:solidFill>
                <a:schemeClr val="tx1"/>
              </a:solidFill>
              <a:round/>
              <a:headEnd/>
              <a:tailEnd/>
            </a:ln>
          </p:spPr>
          <p:txBody>
            <a:bodyPr/>
            <a:lstStyle/>
            <a:p>
              <a:endParaRPr lang="de-DE"/>
            </a:p>
          </p:txBody>
        </p:sp>
      </p:grpSp>
      <p:grpSp>
        <p:nvGrpSpPr>
          <p:cNvPr id="15425" name="Group 213"/>
          <p:cNvGrpSpPr>
            <a:grpSpLocks/>
          </p:cNvGrpSpPr>
          <p:nvPr/>
        </p:nvGrpSpPr>
        <p:grpSpPr bwMode="auto">
          <a:xfrm>
            <a:off x="3173413" y="2606675"/>
            <a:ext cx="776287" cy="841375"/>
            <a:chOff x="2018" y="935"/>
            <a:chExt cx="544" cy="998"/>
          </a:xfrm>
        </p:grpSpPr>
        <p:sp>
          <p:nvSpPr>
            <p:cNvPr id="15487" name="Line 214"/>
            <p:cNvSpPr>
              <a:spLocks noChangeShapeType="1"/>
            </p:cNvSpPr>
            <p:nvPr/>
          </p:nvSpPr>
          <p:spPr bwMode="auto">
            <a:xfrm rot="-5400000">
              <a:off x="1519" y="1434"/>
              <a:ext cx="998" cy="0"/>
            </a:xfrm>
            <a:prstGeom prst="line">
              <a:avLst/>
            </a:prstGeom>
            <a:noFill/>
            <a:ln w="9525">
              <a:solidFill>
                <a:schemeClr val="tx1"/>
              </a:solidFill>
              <a:round/>
              <a:headEnd/>
              <a:tailEnd/>
            </a:ln>
          </p:spPr>
          <p:txBody>
            <a:bodyPr/>
            <a:lstStyle/>
            <a:p>
              <a:endParaRPr lang="de-DE"/>
            </a:p>
          </p:txBody>
        </p:sp>
        <p:sp>
          <p:nvSpPr>
            <p:cNvPr id="15488" name="Line 215"/>
            <p:cNvSpPr>
              <a:spLocks noChangeShapeType="1"/>
            </p:cNvSpPr>
            <p:nvPr/>
          </p:nvSpPr>
          <p:spPr bwMode="auto">
            <a:xfrm rot="-5400000">
              <a:off x="1655" y="1434"/>
              <a:ext cx="998" cy="0"/>
            </a:xfrm>
            <a:prstGeom prst="line">
              <a:avLst/>
            </a:prstGeom>
            <a:noFill/>
            <a:ln w="9525">
              <a:solidFill>
                <a:schemeClr val="tx1"/>
              </a:solidFill>
              <a:round/>
              <a:headEnd/>
              <a:tailEnd/>
            </a:ln>
          </p:spPr>
          <p:txBody>
            <a:bodyPr/>
            <a:lstStyle/>
            <a:p>
              <a:endParaRPr lang="de-DE"/>
            </a:p>
          </p:txBody>
        </p:sp>
        <p:sp>
          <p:nvSpPr>
            <p:cNvPr id="15489" name="Line 216"/>
            <p:cNvSpPr>
              <a:spLocks noChangeShapeType="1"/>
            </p:cNvSpPr>
            <p:nvPr/>
          </p:nvSpPr>
          <p:spPr bwMode="auto">
            <a:xfrm rot="-5400000">
              <a:off x="1791" y="1434"/>
              <a:ext cx="998" cy="0"/>
            </a:xfrm>
            <a:prstGeom prst="line">
              <a:avLst/>
            </a:prstGeom>
            <a:noFill/>
            <a:ln w="9525">
              <a:solidFill>
                <a:schemeClr val="tx1"/>
              </a:solidFill>
              <a:round/>
              <a:headEnd/>
              <a:tailEnd/>
            </a:ln>
          </p:spPr>
          <p:txBody>
            <a:bodyPr/>
            <a:lstStyle/>
            <a:p>
              <a:endParaRPr lang="de-DE"/>
            </a:p>
          </p:txBody>
        </p:sp>
        <p:sp>
          <p:nvSpPr>
            <p:cNvPr id="15490" name="Line 217"/>
            <p:cNvSpPr>
              <a:spLocks noChangeShapeType="1"/>
            </p:cNvSpPr>
            <p:nvPr/>
          </p:nvSpPr>
          <p:spPr bwMode="auto">
            <a:xfrm rot="-5400000">
              <a:off x="1927" y="1434"/>
              <a:ext cx="998" cy="0"/>
            </a:xfrm>
            <a:prstGeom prst="line">
              <a:avLst/>
            </a:prstGeom>
            <a:noFill/>
            <a:ln w="9525">
              <a:solidFill>
                <a:schemeClr val="tx1"/>
              </a:solidFill>
              <a:round/>
              <a:headEnd/>
              <a:tailEnd/>
            </a:ln>
          </p:spPr>
          <p:txBody>
            <a:bodyPr/>
            <a:lstStyle/>
            <a:p>
              <a:endParaRPr lang="de-DE"/>
            </a:p>
          </p:txBody>
        </p:sp>
        <p:sp>
          <p:nvSpPr>
            <p:cNvPr id="15491" name="Line 218"/>
            <p:cNvSpPr>
              <a:spLocks noChangeShapeType="1"/>
            </p:cNvSpPr>
            <p:nvPr/>
          </p:nvSpPr>
          <p:spPr bwMode="auto">
            <a:xfrm rot="-5400000">
              <a:off x="2063" y="1434"/>
              <a:ext cx="998" cy="0"/>
            </a:xfrm>
            <a:prstGeom prst="line">
              <a:avLst/>
            </a:prstGeom>
            <a:noFill/>
            <a:ln w="9525">
              <a:solidFill>
                <a:schemeClr val="tx1"/>
              </a:solidFill>
              <a:round/>
              <a:headEnd/>
              <a:tailEnd/>
            </a:ln>
          </p:spPr>
          <p:txBody>
            <a:bodyPr/>
            <a:lstStyle/>
            <a:p>
              <a:endParaRPr lang="de-DE"/>
            </a:p>
          </p:txBody>
        </p:sp>
      </p:grpSp>
      <p:sp>
        <p:nvSpPr>
          <p:cNvPr id="15426" name="Line 219"/>
          <p:cNvSpPr>
            <a:spLocks noChangeShapeType="1"/>
          </p:cNvSpPr>
          <p:nvPr/>
        </p:nvSpPr>
        <p:spPr bwMode="auto">
          <a:xfrm rot="-5400000">
            <a:off x="3725862" y="3021013"/>
            <a:ext cx="841375" cy="0"/>
          </a:xfrm>
          <a:prstGeom prst="line">
            <a:avLst/>
          </a:prstGeom>
          <a:noFill/>
          <a:ln w="9525">
            <a:solidFill>
              <a:schemeClr val="tx1"/>
            </a:solidFill>
            <a:round/>
            <a:headEnd/>
            <a:tailEnd/>
          </a:ln>
        </p:spPr>
        <p:txBody>
          <a:bodyPr/>
          <a:lstStyle/>
          <a:p>
            <a:endParaRPr lang="de-DE"/>
          </a:p>
        </p:txBody>
      </p:sp>
      <p:sp>
        <p:nvSpPr>
          <p:cNvPr id="15427" name="Text Box 220"/>
          <p:cNvSpPr txBox="1">
            <a:spLocks noChangeArrowheads="1"/>
          </p:cNvSpPr>
          <p:nvPr/>
        </p:nvSpPr>
        <p:spPr bwMode="auto">
          <a:xfrm>
            <a:off x="3551238" y="3425825"/>
            <a:ext cx="254000" cy="244475"/>
          </a:xfrm>
          <a:prstGeom prst="rect">
            <a:avLst/>
          </a:prstGeom>
          <a:noFill/>
          <a:ln w="9525">
            <a:noFill/>
            <a:miter lim="800000"/>
            <a:headEnd/>
            <a:tailEnd/>
          </a:ln>
        </p:spPr>
        <p:txBody>
          <a:bodyPr wrap="none">
            <a:spAutoFit/>
          </a:bodyPr>
          <a:lstStyle/>
          <a:p>
            <a:r>
              <a:rPr lang="de-DE" sz="1000"/>
              <a:t>4</a:t>
            </a:r>
          </a:p>
        </p:txBody>
      </p:sp>
      <p:sp>
        <p:nvSpPr>
          <p:cNvPr id="15428" name="Text Box 222"/>
          <p:cNvSpPr txBox="1">
            <a:spLocks noChangeArrowheads="1"/>
          </p:cNvSpPr>
          <p:nvPr/>
        </p:nvSpPr>
        <p:spPr bwMode="auto">
          <a:xfrm>
            <a:off x="2968625" y="4554538"/>
            <a:ext cx="254000" cy="244475"/>
          </a:xfrm>
          <a:prstGeom prst="rect">
            <a:avLst/>
          </a:prstGeom>
          <a:noFill/>
          <a:ln w="9525">
            <a:noFill/>
            <a:miter lim="800000"/>
            <a:headEnd/>
            <a:tailEnd/>
          </a:ln>
        </p:spPr>
        <p:txBody>
          <a:bodyPr wrap="none">
            <a:spAutoFit/>
          </a:bodyPr>
          <a:lstStyle/>
          <a:p>
            <a:r>
              <a:rPr lang="de-DE" sz="1000"/>
              <a:t>1</a:t>
            </a:r>
          </a:p>
        </p:txBody>
      </p:sp>
      <p:sp>
        <p:nvSpPr>
          <p:cNvPr id="15429" name="Text Box 223"/>
          <p:cNvSpPr txBox="1">
            <a:spLocks noChangeArrowheads="1"/>
          </p:cNvSpPr>
          <p:nvPr/>
        </p:nvSpPr>
        <p:spPr bwMode="auto">
          <a:xfrm>
            <a:off x="3162300" y="4554538"/>
            <a:ext cx="254000" cy="244475"/>
          </a:xfrm>
          <a:prstGeom prst="rect">
            <a:avLst/>
          </a:prstGeom>
          <a:noFill/>
          <a:ln w="9525">
            <a:noFill/>
            <a:miter lim="800000"/>
            <a:headEnd/>
            <a:tailEnd/>
          </a:ln>
        </p:spPr>
        <p:txBody>
          <a:bodyPr wrap="none">
            <a:spAutoFit/>
          </a:bodyPr>
          <a:lstStyle/>
          <a:p>
            <a:r>
              <a:rPr lang="de-DE" sz="1000"/>
              <a:t>2</a:t>
            </a:r>
          </a:p>
        </p:txBody>
      </p:sp>
      <p:sp>
        <p:nvSpPr>
          <p:cNvPr id="15430" name="Text Box 224"/>
          <p:cNvSpPr txBox="1">
            <a:spLocks noChangeArrowheads="1"/>
          </p:cNvSpPr>
          <p:nvPr/>
        </p:nvSpPr>
        <p:spPr bwMode="auto">
          <a:xfrm>
            <a:off x="3357563" y="4554538"/>
            <a:ext cx="254000" cy="244475"/>
          </a:xfrm>
          <a:prstGeom prst="rect">
            <a:avLst/>
          </a:prstGeom>
          <a:noFill/>
          <a:ln w="9525">
            <a:noFill/>
            <a:miter lim="800000"/>
            <a:headEnd/>
            <a:tailEnd/>
          </a:ln>
        </p:spPr>
        <p:txBody>
          <a:bodyPr wrap="none">
            <a:spAutoFit/>
          </a:bodyPr>
          <a:lstStyle/>
          <a:p>
            <a:r>
              <a:rPr lang="de-DE" sz="1000"/>
              <a:t>3</a:t>
            </a:r>
          </a:p>
        </p:txBody>
      </p:sp>
      <p:sp>
        <p:nvSpPr>
          <p:cNvPr id="15431" name="Text Box 225"/>
          <p:cNvSpPr txBox="1">
            <a:spLocks noChangeArrowheads="1"/>
          </p:cNvSpPr>
          <p:nvPr/>
        </p:nvSpPr>
        <p:spPr bwMode="auto">
          <a:xfrm>
            <a:off x="3722688" y="4554538"/>
            <a:ext cx="254000" cy="244475"/>
          </a:xfrm>
          <a:prstGeom prst="rect">
            <a:avLst/>
          </a:prstGeom>
          <a:noFill/>
          <a:ln w="9525">
            <a:noFill/>
            <a:miter lim="800000"/>
            <a:headEnd/>
            <a:tailEnd/>
          </a:ln>
        </p:spPr>
        <p:txBody>
          <a:bodyPr wrap="none">
            <a:spAutoFit/>
          </a:bodyPr>
          <a:lstStyle/>
          <a:p>
            <a:r>
              <a:rPr lang="de-DE" sz="1000"/>
              <a:t>5</a:t>
            </a:r>
          </a:p>
        </p:txBody>
      </p:sp>
      <p:sp>
        <p:nvSpPr>
          <p:cNvPr id="15432" name="Text Box 226"/>
          <p:cNvSpPr txBox="1">
            <a:spLocks noChangeArrowheads="1"/>
          </p:cNvSpPr>
          <p:nvPr/>
        </p:nvSpPr>
        <p:spPr bwMode="auto">
          <a:xfrm>
            <a:off x="3921125" y="4554538"/>
            <a:ext cx="254000" cy="244475"/>
          </a:xfrm>
          <a:prstGeom prst="rect">
            <a:avLst/>
          </a:prstGeom>
          <a:noFill/>
          <a:ln w="9525">
            <a:noFill/>
            <a:miter lim="800000"/>
            <a:headEnd/>
            <a:tailEnd/>
          </a:ln>
        </p:spPr>
        <p:txBody>
          <a:bodyPr wrap="none">
            <a:spAutoFit/>
          </a:bodyPr>
          <a:lstStyle/>
          <a:p>
            <a:r>
              <a:rPr lang="de-DE" sz="1000"/>
              <a:t>6</a:t>
            </a:r>
          </a:p>
        </p:txBody>
      </p:sp>
      <p:sp>
        <p:nvSpPr>
          <p:cNvPr id="15433" name="Rectangle 227"/>
          <p:cNvSpPr>
            <a:spLocks noChangeArrowheads="1"/>
          </p:cNvSpPr>
          <p:nvPr/>
        </p:nvSpPr>
        <p:spPr bwMode="auto">
          <a:xfrm>
            <a:off x="3173413" y="3795713"/>
            <a:ext cx="193675" cy="777875"/>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34" name="Rectangle 228"/>
          <p:cNvSpPr>
            <a:spLocks noChangeArrowheads="1"/>
          </p:cNvSpPr>
          <p:nvPr/>
        </p:nvSpPr>
        <p:spPr bwMode="auto">
          <a:xfrm>
            <a:off x="3367088" y="3994150"/>
            <a:ext cx="195262" cy="584200"/>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35" name="Rectangle 229"/>
          <p:cNvSpPr>
            <a:spLocks noChangeArrowheads="1"/>
          </p:cNvSpPr>
          <p:nvPr/>
        </p:nvSpPr>
        <p:spPr bwMode="auto">
          <a:xfrm>
            <a:off x="3560763" y="3800475"/>
            <a:ext cx="195262" cy="777875"/>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36" name="Rectangle 230"/>
          <p:cNvSpPr>
            <a:spLocks noChangeArrowheads="1"/>
          </p:cNvSpPr>
          <p:nvPr/>
        </p:nvSpPr>
        <p:spPr bwMode="auto">
          <a:xfrm>
            <a:off x="3948113" y="4192588"/>
            <a:ext cx="193675" cy="387350"/>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37" name="Rectangle 231"/>
          <p:cNvSpPr>
            <a:spLocks noChangeArrowheads="1"/>
          </p:cNvSpPr>
          <p:nvPr/>
        </p:nvSpPr>
        <p:spPr bwMode="auto">
          <a:xfrm>
            <a:off x="2978150" y="4383088"/>
            <a:ext cx="195263" cy="195262"/>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38" name="Line 232"/>
          <p:cNvSpPr>
            <a:spLocks noChangeShapeType="1"/>
          </p:cNvSpPr>
          <p:nvPr/>
        </p:nvSpPr>
        <p:spPr bwMode="auto">
          <a:xfrm>
            <a:off x="2897188" y="4578350"/>
            <a:ext cx="1457325" cy="0"/>
          </a:xfrm>
          <a:prstGeom prst="line">
            <a:avLst/>
          </a:prstGeom>
          <a:noFill/>
          <a:ln w="19050">
            <a:solidFill>
              <a:schemeClr val="tx1"/>
            </a:solidFill>
            <a:round/>
            <a:headEnd/>
            <a:tailEnd type="triangle" w="med" len="med"/>
          </a:ln>
        </p:spPr>
        <p:txBody>
          <a:bodyPr/>
          <a:lstStyle/>
          <a:p>
            <a:endParaRPr lang="de-DE"/>
          </a:p>
        </p:txBody>
      </p:sp>
      <p:sp>
        <p:nvSpPr>
          <p:cNvPr id="15439" name="Line 233"/>
          <p:cNvSpPr>
            <a:spLocks noChangeShapeType="1"/>
          </p:cNvSpPr>
          <p:nvPr/>
        </p:nvSpPr>
        <p:spPr bwMode="auto">
          <a:xfrm rot="-5400000">
            <a:off x="2492375" y="4156075"/>
            <a:ext cx="971550" cy="0"/>
          </a:xfrm>
          <a:prstGeom prst="line">
            <a:avLst/>
          </a:prstGeom>
          <a:noFill/>
          <a:ln w="19050">
            <a:solidFill>
              <a:schemeClr val="tx1"/>
            </a:solidFill>
            <a:round/>
            <a:headEnd/>
            <a:tailEnd type="triangle" w="med" len="med"/>
          </a:ln>
        </p:spPr>
        <p:txBody>
          <a:bodyPr/>
          <a:lstStyle/>
          <a:p>
            <a:endParaRPr lang="de-DE"/>
          </a:p>
        </p:txBody>
      </p:sp>
      <p:grpSp>
        <p:nvGrpSpPr>
          <p:cNvPr id="15440" name="Group 234"/>
          <p:cNvGrpSpPr>
            <a:grpSpLocks/>
          </p:cNvGrpSpPr>
          <p:nvPr/>
        </p:nvGrpSpPr>
        <p:grpSpPr bwMode="auto">
          <a:xfrm>
            <a:off x="2968625" y="3800475"/>
            <a:ext cx="1241425" cy="582613"/>
            <a:chOff x="1875" y="1026"/>
            <a:chExt cx="998" cy="408"/>
          </a:xfrm>
        </p:grpSpPr>
        <p:sp>
          <p:nvSpPr>
            <p:cNvPr id="15483" name="Line 235"/>
            <p:cNvSpPr>
              <a:spLocks noChangeShapeType="1"/>
            </p:cNvSpPr>
            <p:nvPr/>
          </p:nvSpPr>
          <p:spPr bwMode="auto">
            <a:xfrm>
              <a:off x="1875" y="1434"/>
              <a:ext cx="998" cy="0"/>
            </a:xfrm>
            <a:prstGeom prst="line">
              <a:avLst/>
            </a:prstGeom>
            <a:noFill/>
            <a:ln w="9525">
              <a:solidFill>
                <a:schemeClr val="tx1"/>
              </a:solidFill>
              <a:round/>
              <a:headEnd/>
              <a:tailEnd/>
            </a:ln>
          </p:spPr>
          <p:txBody>
            <a:bodyPr/>
            <a:lstStyle/>
            <a:p>
              <a:endParaRPr lang="de-DE"/>
            </a:p>
          </p:txBody>
        </p:sp>
        <p:sp>
          <p:nvSpPr>
            <p:cNvPr id="15484" name="Line 236"/>
            <p:cNvSpPr>
              <a:spLocks noChangeShapeType="1"/>
            </p:cNvSpPr>
            <p:nvPr/>
          </p:nvSpPr>
          <p:spPr bwMode="auto">
            <a:xfrm>
              <a:off x="1875" y="1026"/>
              <a:ext cx="998" cy="0"/>
            </a:xfrm>
            <a:prstGeom prst="line">
              <a:avLst/>
            </a:prstGeom>
            <a:noFill/>
            <a:ln w="9525">
              <a:solidFill>
                <a:schemeClr val="tx1"/>
              </a:solidFill>
              <a:round/>
              <a:headEnd/>
              <a:tailEnd/>
            </a:ln>
          </p:spPr>
          <p:txBody>
            <a:bodyPr/>
            <a:lstStyle/>
            <a:p>
              <a:endParaRPr lang="de-DE"/>
            </a:p>
          </p:txBody>
        </p:sp>
        <p:sp>
          <p:nvSpPr>
            <p:cNvPr id="15485" name="Line 237"/>
            <p:cNvSpPr>
              <a:spLocks noChangeShapeType="1"/>
            </p:cNvSpPr>
            <p:nvPr/>
          </p:nvSpPr>
          <p:spPr bwMode="auto">
            <a:xfrm>
              <a:off x="1875" y="1300"/>
              <a:ext cx="998" cy="0"/>
            </a:xfrm>
            <a:prstGeom prst="line">
              <a:avLst/>
            </a:prstGeom>
            <a:noFill/>
            <a:ln w="9525">
              <a:solidFill>
                <a:schemeClr val="tx1"/>
              </a:solidFill>
              <a:round/>
              <a:headEnd/>
              <a:tailEnd/>
            </a:ln>
          </p:spPr>
          <p:txBody>
            <a:bodyPr/>
            <a:lstStyle/>
            <a:p>
              <a:endParaRPr lang="de-DE"/>
            </a:p>
          </p:txBody>
        </p:sp>
        <p:sp>
          <p:nvSpPr>
            <p:cNvPr id="15486" name="Line 238"/>
            <p:cNvSpPr>
              <a:spLocks noChangeShapeType="1"/>
            </p:cNvSpPr>
            <p:nvPr/>
          </p:nvSpPr>
          <p:spPr bwMode="auto">
            <a:xfrm>
              <a:off x="1875" y="1162"/>
              <a:ext cx="998" cy="0"/>
            </a:xfrm>
            <a:prstGeom prst="line">
              <a:avLst/>
            </a:prstGeom>
            <a:noFill/>
            <a:ln w="9525">
              <a:solidFill>
                <a:schemeClr val="tx1"/>
              </a:solidFill>
              <a:round/>
              <a:headEnd/>
              <a:tailEnd/>
            </a:ln>
          </p:spPr>
          <p:txBody>
            <a:bodyPr/>
            <a:lstStyle/>
            <a:p>
              <a:endParaRPr lang="de-DE"/>
            </a:p>
          </p:txBody>
        </p:sp>
      </p:grpSp>
      <p:grpSp>
        <p:nvGrpSpPr>
          <p:cNvPr id="15441" name="Group 239"/>
          <p:cNvGrpSpPr>
            <a:grpSpLocks/>
          </p:cNvGrpSpPr>
          <p:nvPr/>
        </p:nvGrpSpPr>
        <p:grpSpPr bwMode="auto">
          <a:xfrm>
            <a:off x="3173413" y="3735388"/>
            <a:ext cx="776287" cy="841375"/>
            <a:chOff x="2018" y="935"/>
            <a:chExt cx="544" cy="998"/>
          </a:xfrm>
        </p:grpSpPr>
        <p:sp>
          <p:nvSpPr>
            <p:cNvPr id="15478" name="Line 240"/>
            <p:cNvSpPr>
              <a:spLocks noChangeShapeType="1"/>
            </p:cNvSpPr>
            <p:nvPr/>
          </p:nvSpPr>
          <p:spPr bwMode="auto">
            <a:xfrm rot="-5400000">
              <a:off x="1519" y="1434"/>
              <a:ext cx="998" cy="0"/>
            </a:xfrm>
            <a:prstGeom prst="line">
              <a:avLst/>
            </a:prstGeom>
            <a:noFill/>
            <a:ln w="9525">
              <a:solidFill>
                <a:schemeClr val="tx1"/>
              </a:solidFill>
              <a:round/>
              <a:headEnd/>
              <a:tailEnd/>
            </a:ln>
          </p:spPr>
          <p:txBody>
            <a:bodyPr/>
            <a:lstStyle/>
            <a:p>
              <a:endParaRPr lang="de-DE"/>
            </a:p>
          </p:txBody>
        </p:sp>
        <p:sp>
          <p:nvSpPr>
            <p:cNvPr id="15479" name="Line 241"/>
            <p:cNvSpPr>
              <a:spLocks noChangeShapeType="1"/>
            </p:cNvSpPr>
            <p:nvPr/>
          </p:nvSpPr>
          <p:spPr bwMode="auto">
            <a:xfrm rot="-5400000">
              <a:off x="1655" y="1434"/>
              <a:ext cx="998" cy="0"/>
            </a:xfrm>
            <a:prstGeom prst="line">
              <a:avLst/>
            </a:prstGeom>
            <a:noFill/>
            <a:ln w="9525">
              <a:solidFill>
                <a:schemeClr val="tx1"/>
              </a:solidFill>
              <a:round/>
              <a:headEnd/>
              <a:tailEnd/>
            </a:ln>
          </p:spPr>
          <p:txBody>
            <a:bodyPr/>
            <a:lstStyle/>
            <a:p>
              <a:endParaRPr lang="de-DE"/>
            </a:p>
          </p:txBody>
        </p:sp>
        <p:sp>
          <p:nvSpPr>
            <p:cNvPr id="15480" name="Line 242"/>
            <p:cNvSpPr>
              <a:spLocks noChangeShapeType="1"/>
            </p:cNvSpPr>
            <p:nvPr/>
          </p:nvSpPr>
          <p:spPr bwMode="auto">
            <a:xfrm rot="-5400000">
              <a:off x="1791" y="1434"/>
              <a:ext cx="998" cy="0"/>
            </a:xfrm>
            <a:prstGeom prst="line">
              <a:avLst/>
            </a:prstGeom>
            <a:noFill/>
            <a:ln w="9525">
              <a:solidFill>
                <a:schemeClr val="tx1"/>
              </a:solidFill>
              <a:round/>
              <a:headEnd/>
              <a:tailEnd/>
            </a:ln>
          </p:spPr>
          <p:txBody>
            <a:bodyPr/>
            <a:lstStyle/>
            <a:p>
              <a:endParaRPr lang="de-DE"/>
            </a:p>
          </p:txBody>
        </p:sp>
        <p:sp>
          <p:nvSpPr>
            <p:cNvPr id="15481" name="Line 243"/>
            <p:cNvSpPr>
              <a:spLocks noChangeShapeType="1"/>
            </p:cNvSpPr>
            <p:nvPr/>
          </p:nvSpPr>
          <p:spPr bwMode="auto">
            <a:xfrm rot="-5400000">
              <a:off x="1927" y="1434"/>
              <a:ext cx="998" cy="0"/>
            </a:xfrm>
            <a:prstGeom prst="line">
              <a:avLst/>
            </a:prstGeom>
            <a:noFill/>
            <a:ln w="9525">
              <a:solidFill>
                <a:schemeClr val="tx1"/>
              </a:solidFill>
              <a:round/>
              <a:headEnd/>
              <a:tailEnd/>
            </a:ln>
          </p:spPr>
          <p:txBody>
            <a:bodyPr/>
            <a:lstStyle/>
            <a:p>
              <a:endParaRPr lang="de-DE"/>
            </a:p>
          </p:txBody>
        </p:sp>
        <p:sp>
          <p:nvSpPr>
            <p:cNvPr id="15482" name="Line 244"/>
            <p:cNvSpPr>
              <a:spLocks noChangeShapeType="1"/>
            </p:cNvSpPr>
            <p:nvPr/>
          </p:nvSpPr>
          <p:spPr bwMode="auto">
            <a:xfrm rot="-5400000">
              <a:off x="2063" y="1434"/>
              <a:ext cx="998" cy="0"/>
            </a:xfrm>
            <a:prstGeom prst="line">
              <a:avLst/>
            </a:prstGeom>
            <a:noFill/>
            <a:ln w="9525">
              <a:solidFill>
                <a:schemeClr val="tx1"/>
              </a:solidFill>
              <a:round/>
              <a:headEnd/>
              <a:tailEnd/>
            </a:ln>
          </p:spPr>
          <p:txBody>
            <a:bodyPr/>
            <a:lstStyle/>
            <a:p>
              <a:endParaRPr lang="de-DE"/>
            </a:p>
          </p:txBody>
        </p:sp>
      </p:grpSp>
      <p:sp>
        <p:nvSpPr>
          <p:cNvPr id="15442" name="Line 245"/>
          <p:cNvSpPr>
            <a:spLocks noChangeShapeType="1"/>
          </p:cNvSpPr>
          <p:nvPr/>
        </p:nvSpPr>
        <p:spPr bwMode="auto">
          <a:xfrm rot="-5400000">
            <a:off x="3725862" y="4149726"/>
            <a:ext cx="841375" cy="0"/>
          </a:xfrm>
          <a:prstGeom prst="line">
            <a:avLst/>
          </a:prstGeom>
          <a:noFill/>
          <a:ln w="9525">
            <a:solidFill>
              <a:schemeClr val="tx1"/>
            </a:solidFill>
            <a:round/>
            <a:headEnd/>
            <a:tailEnd/>
          </a:ln>
        </p:spPr>
        <p:txBody>
          <a:bodyPr/>
          <a:lstStyle/>
          <a:p>
            <a:endParaRPr lang="de-DE"/>
          </a:p>
        </p:txBody>
      </p:sp>
      <p:sp>
        <p:nvSpPr>
          <p:cNvPr id="15443" name="Text Box 246"/>
          <p:cNvSpPr txBox="1">
            <a:spLocks noChangeArrowheads="1"/>
          </p:cNvSpPr>
          <p:nvPr/>
        </p:nvSpPr>
        <p:spPr bwMode="auto">
          <a:xfrm>
            <a:off x="3551238" y="4554538"/>
            <a:ext cx="254000" cy="244475"/>
          </a:xfrm>
          <a:prstGeom prst="rect">
            <a:avLst/>
          </a:prstGeom>
          <a:noFill/>
          <a:ln w="9525">
            <a:noFill/>
            <a:miter lim="800000"/>
            <a:headEnd/>
            <a:tailEnd/>
          </a:ln>
        </p:spPr>
        <p:txBody>
          <a:bodyPr wrap="none">
            <a:spAutoFit/>
          </a:bodyPr>
          <a:lstStyle/>
          <a:p>
            <a:r>
              <a:rPr lang="de-DE" sz="1000"/>
              <a:t>4</a:t>
            </a:r>
          </a:p>
        </p:txBody>
      </p:sp>
      <p:sp>
        <p:nvSpPr>
          <p:cNvPr id="15444" name="Rectangle 294"/>
          <p:cNvSpPr>
            <a:spLocks noChangeArrowheads="1"/>
          </p:cNvSpPr>
          <p:nvPr/>
        </p:nvSpPr>
        <p:spPr bwMode="auto">
          <a:xfrm>
            <a:off x="3759200" y="5318125"/>
            <a:ext cx="193675" cy="387350"/>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45" name="Text Box 248"/>
          <p:cNvSpPr txBox="1">
            <a:spLocks noChangeArrowheads="1"/>
          </p:cNvSpPr>
          <p:nvPr/>
        </p:nvSpPr>
        <p:spPr bwMode="auto">
          <a:xfrm>
            <a:off x="2968625" y="5681663"/>
            <a:ext cx="254000" cy="244475"/>
          </a:xfrm>
          <a:prstGeom prst="rect">
            <a:avLst/>
          </a:prstGeom>
          <a:noFill/>
          <a:ln w="9525">
            <a:noFill/>
            <a:miter lim="800000"/>
            <a:headEnd/>
            <a:tailEnd/>
          </a:ln>
        </p:spPr>
        <p:txBody>
          <a:bodyPr wrap="none">
            <a:spAutoFit/>
          </a:bodyPr>
          <a:lstStyle/>
          <a:p>
            <a:r>
              <a:rPr lang="de-DE" sz="1000"/>
              <a:t>1</a:t>
            </a:r>
          </a:p>
        </p:txBody>
      </p:sp>
      <p:sp>
        <p:nvSpPr>
          <p:cNvPr id="15446" name="Text Box 249"/>
          <p:cNvSpPr txBox="1">
            <a:spLocks noChangeArrowheads="1"/>
          </p:cNvSpPr>
          <p:nvPr/>
        </p:nvSpPr>
        <p:spPr bwMode="auto">
          <a:xfrm>
            <a:off x="3162300" y="5681663"/>
            <a:ext cx="254000" cy="244475"/>
          </a:xfrm>
          <a:prstGeom prst="rect">
            <a:avLst/>
          </a:prstGeom>
          <a:noFill/>
          <a:ln w="9525">
            <a:noFill/>
            <a:miter lim="800000"/>
            <a:headEnd/>
            <a:tailEnd/>
          </a:ln>
        </p:spPr>
        <p:txBody>
          <a:bodyPr wrap="none">
            <a:spAutoFit/>
          </a:bodyPr>
          <a:lstStyle/>
          <a:p>
            <a:r>
              <a:rPr lang="de-DE" sz="1000"/>
              <a:t>2</a:t>
            </a:r>
          </a:p>
        </p:txBody>
      </p:sp>
      <p:sp>
        <p:nvSpPr>
          <p:cNvPr id="15447" name="Text Box 250"/>
          <p:cNvSpPr txBox="1">
            <a:spLocks noChangeArrowheads="1"/>
          </p:cNvSpPr>
          <p:nvPr/>
        </p:nvSpPr>
        <p:spPr bwMode="auto">
          <a:xfrm>
            <a:off x="3357563" y="5681663"/>
            <a:ext cx="254000" cy="244475"/>
          </a:xfrm>
          <a:prstGeom prst="rect">
            <a:avLst/>
          </a:prstGeom>
          <a:noFill/>
          <a:ln w="9525">
            <a:noFill/>
            <a:miter lim="800000"/>
            <a:headEnd/>
            <a:tailEnd/>
          </a:ln>
        </p:spPr>
        <p:txBody>
          <a:bodyPr wrap="none">
            <a:spAutoFit/>
          </a:bodyPr>
          <a:lstStyle/>
          <a:p>
            <a:r>
              <a:rPr lang="de-DE" sz="1000"/>
              <a:t>3</a:t>
            </a:r>
          </a:p>
        </p:txBody>
      </p:sp>
      <p:sp>
        <p:nvSpPr>
          <p:cNvPr id="15448" name="Text Box 251"/>
          <p:cNvSpPr txBox="1">
            <a:spLocks noChangeArrowheads="1"/>
          </p:cNvSpPr>
          <p:nvPr/>
        </p:nvSpPr>
        <p:spPr bwMode="auto">
          <a:xfrm>
            <a:off x="3722688" y="5681663"/>
            <a:ext cx="254000" cy="244475"/>
          </a:xfrm>
          <a:prstGeom prst="rect">
            <a:avLst/>
          </a:prstGeom>
          <a:noFill/>
          <a:ln w="9525">
            <a:noFill/>
            <a:miter lim="800000"/>
            <a:headEnd/>
            <a:tailEnd/>
          </a:ln>
        </p:spPr>
        <p:txBody>
          <a:bodyPr wrap="none">
            <a:spAutoFit/>
          </a:bodyPr>
          <a:lstStyle/>
          <a:p>
            <a:r>
              <a:rPr lang="de-DE" sz="1000"/>
              <a:t>5</a:t>
            </a:r>
          </a:p>
        </p:txBody>
      </p:sp>
      <p:sp>
        <p:nvSpPr>
          <p:cNvPr id="15449" name="Text Box 252"/>
          <p:cNvSpPr txBox="1">
            <a:spLocks noChangeArrowheads="1"/>
          </p:cNvSpPr>
          <p:nvPr/>
        </p:nvSpPr>
        <p:spPr bwMode="auto">
          <a:xfrm>
            <a:off x="3921125" y="5681663"/>
            <a:ext cx="254000" cy="244475"/>
          </a:xfrm>
          <a:prstGeom prst="rect">
            <a:avLst/>
          </a:prstGeom>
          <a:noFill/>
          <a:ln w="9525">
            <a:noFill/>
            <a:miter lim="800000"/>
            <a:headEnd/>
            <a:tailEnd/>
          </a:ln>
        </p:spPr>
        <p:txBody>
          <a:bodyPr wrap="none">
            <a:spAutoFit/>
          </a:bodyPr>
          <a:lstStyle/>
          <a:p>
            <a:r>
              <a:rPr lang="de-DE" sz="1000"/>
              <a:t>6</a:t>
            </a:r>
          </a:p>
        </p:txBody>
      </p:sp>
      <p:sp>
        <p:nvSpPr>
          <p:cNvPr id="15450" name="Rectangle 253"/>
          <p:cNvSpPr>
            <a:spLocks noChangeArrowheads="1"/>
          </p:cNvSpPr>
          <p:nvPr/>
        </p:nvSpPr>
        <p:spPr bwMode="auto">
          <a:xfrm>
            <a:off x="3562350" y="5510213"/>
            <a:ext cx="193675" cy="195262"/>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51" name="Rectangle 254"/>
          <p:cNvSpPr>
            <a:spLocks noChangeArrowheads="1"/>
          </p:cNvSpPr>
          <p:nvPr/>
        </p:nvSpPr>
        <p:spPr bwMode="auto">
          <a:xfrm>
            <a:off x="3173413" y="5121275"/>
            <a:ext cx="193675" cy="584200"/>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52" name="Rectangle 255"/>
          <p:cNvSpPr>
            <a:spLocks noChangeArrowheads="1"/>
          </p:cNvSpPr>
          <p:nvPr/>
        </p:nvSpPr>
        <p:spPr bwMode="auto">
          <a:xfrm>
            <a:off x="2978150" y="4927600"/>
            <a:ext cx="195263" cy="777875"/>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53" name="Rectangle 256"/>
          <p:cNvSpPr>
            <a:spLocks noChangeArrowheads="1"/>
          </p:cNvSpPr>
          <p:nvPr/>
        </p:nvSpPr>
        <p:spPr bwMode="auto">
          <a:xfrm>
            <a:off x="3951288" y="5121275"/>
            <a:ext cx="193675" cy="584200"/>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54" name="Rectangle 257"/>
          <p:cNvSpPr>
            <a:spLocks noChangeArrowheads="1"/>
          </p:cNvSpPr>
          <p:nvPr/>
        </p:nvSpPr>
        <p:spPr bwMode="auto">
          <a:xfrm>
            <a:off x="3362325" y="5322888"/>
            <a:ext cx="195263" cy="388937"/>
          </a:xfrm>
          <a:prstGeom prst="rect">
            <a:avLst/>
          </a:prstGeom>
          <a:solidFill>
            <a:srgbClr val="009682">
              <a:alpha val="74901"/>
            </a:srgbClr>
          </a:solidFill>
          <a:ln w="9525">
            <a:noFill/>
            <a:miter lim="800000"/>
            <a:headEnd/>
            <a:tailEnd/>
          </a:ln>
        </p:spPr>
        <p:txBody>
          <a:bodyPr wrap="none" anchor="ctr"/>
          <a:lstStyle/>
          <a:p>
            <a:endParaRPr lang="de-DE"/>
          </a:p>
        </p:txBody>
      </p:sp>
      <p:sp>
        <p:nvSpPr>
          <p:cNvPr id="15455" name="Line 258"/>
          <p:cNvSpPr>
            <a:spLocks noChangeShapeType="1"/>
          </p:cNvSpPr>
          <p:nvPr/>
        </p:nvSpPr>
        <p:spPr bwMode="auto">
          <a:xfrm>
            <a:off x="2897188" y="5705475"/>
            <a:ext cx="1457325" cy="0"/>
          </a:xfrm>
          <a:prstGeom prst="line">
            <a:avLst/>
          </a:prstGeom>
          <a:noFill/>
          <a:ln w="19050">
            <a:solidFill>
              <a:schemeClr val="tx1"/>
            </a:solidFill>
            <a:round/>
            <a:headEnd/>
            <a:tailEnd type="triangle" w="med" len="med"/>
          </a:ln>
        </p:spPr>
        <p:txBody>
          <a:bodyPr/>
          <a:lstStyle/>
          <a:p>
            <a:endParaRPr lang="de-DE"/>
          </a:p>
        </p:txBody>
      </p:sp>
      <p:sp>
        <p:nvSpPr>
          <p:cNvPr id="15456" name="Line 259"/>
          <p:cNvSpPr>
            <a:spLocks noChangeShapeType="1"/>
          </p:cNvSpPr>
          <p:nvPr/>
        </p:nvSpPr>
        <p:spPr bwMode="auto">
          <a:xfrm rot="-5400000">
            <a:off x="2492375" y="5283200"/>
            <a:ext cx="971550" cy="0"/>
          </a:xfrm>
          <a:prstGeom prst="line">
            <a:avLst/>
          </a:prstGeom>
          <a:noFill/>
          <a:ln w="19050">
            <a:solidFill>
              <a:schemeClr val="tx1"/>
            </a:solidFill>
            <a:round/>
            <a:headEnd/>
            <a:tailEnd type="triangle" w="med" len="med"/>
          </a:ln>
        </p:spPr>
        <p:txBody>
          <a:bodyPr/>
          <a:lstStyle/>
          <a:p>
            <a:endParaRPr lang="de-DE"/>
          </a:p>
        </p:txBody>
      </p:sp>
      <p:grpSp>
        <p:nvGrpSpPr>
          <p:cNvPr id="15457" name="Group 260"/>
          <p:cNvGrpSpPr>
            <a:grpSpLocks/>
          </p:cNvGrpSpPr>
          <p:nvPr/>
        </p:nvGrpSpPr>
        <p:grpSpPr bwMode="auto">
          <a:xfrm>
            <a:off x="2968625" y="4927600"/>
            <a:ext cx="1241425" cy="582613"/>
            <a:chOff x="1875" y="1026"/>
            <a:chExt cx="998" cy="408"/>
          </a:xfrm>
        </p:grpSpPr>
        <p:sp>
          <p:nvSpPr>
            <p:cNvPr id="15474" name="Line 261"/>
            <p:cNvSpPr>
              <a:spLocks noChangeShapeType="1"/>
            </p:cNvSpPr>
            <p:nvPr/>
          </p:nvSpPr>
          <p:spPr bwMode="auto">
            <a:xfrm>
              <a:off x="1875" y="1434"/>
              <a:ext cx="998" cy="0"/>
            </a:xfrm>
            <a:prstGeom prst="line">
              <a:avLst/>
            </a:prstGeom>
            <a:noFill/>
            <a:ln w="9525">
              <a:solidFill>
                <a:schemeClr val="tx1"/>
              </a:solidFill>
              <a:round/>
              <a:headEnd/>
              <a:tailEnd/>
            </a:ln>
          </p:spPr>
          <p:txBody>
            <a:bodyPr/>
            <a:lstStyle/>
            <a:p>
              <a:endParaRPr lang="de-DE"/>
            </a:p>
          </p:txBody>
        </p:sp>
        <p:sp>
          <p:nvSpPr>
            <p:cNvPr id="15475" name="Line 262"/>
            <p:cNvSpPr>
              <a:spLocks noChangeShapeType="1"/>
            </p:cNvSpPr>
            <p:nvPr/>
          </p:nvSpPr>
          <p:spPr bwMode="auto">
            <a:xfrm>
              <a:off x="1875" y="1026"/>
              <a:ext cx="998" cy="0"/>
            </a:xfrm>
            <a:prstGeom prst="line">
              <a:avLst/>
            </a:prstGeom>
            <a:noFill/>
            <a:ln w="9525">
              <a:solidFill>
                <a:schemeClr val="tx1"/>
              </a:solidFill>
              <a:round/>
              <a:headEnd/>
              <a:tailEnd/>
            </a:ln>
          </p:spPr>
          <p:txBody>
            <a:bodyPr/>
            <a:lstStyle/>
            <a:p>
              <a:endParaRPr lang="de-DE"/>
            </a:p>
          </p:txBody>
        </p:sp>
        <p:sp>
          <p:nvSpPr>
            <p:cNvPr id="15476" name="Line 263"/>
            <p:cNvSpPr>
              <a:spLocks noChangeShapeType="1"/>
            </p:cNvSpPr>
            <p:nvPr/>
          </p:nvSpPr>
          <p:spPr bwMode="auto">
            <a:xfrm>
              <a:off x="1875" y="1300"/>
              <a:ext cx="998" cy="0"/>
            </a:xfrm>
            <a:prstGeom prst="line">
              <a:avLst/>
            </a:prstGeom>
            <a:noFill/>
            <a:ln w="9525">
              <a:solidFill>
                <a:schemeClr val="tx1"/>
              </a:solidFill>
              <a:round/>
              <a:headEnd/>
              <a:tailEnd/>
            </a:ln>
          </p:spPr>
          <p:txBody>
            <a:bodyPr/>
            <a:lstStyle/>
            <a:p>
              <a:endParaRPr lang="de-DE"/>
            </a:p>
          </p:txBody>
        </p:sp>
        <p:sp>
          <p:nvSpPr>
            <p:cNvPr id="15477" name="Line 264"/>
            <p:cNvSpPr>
              <a:spLocks noChangeShapeType="1"/>
            </p:cNvSpPr>
            <p:nvPr/>
          </p:nvSpPr>
          <p:spPr bwMode="auto">
            <a:xfrm>
              <a:off x="1875" y="1162"/>
              <a:ext cx="998" cy="0"/>
            </a:xfrm>
            <a:prstGeom prst="line">
              <a:avLst/>
            </a:prstGeom>
            <a:noFill/>
            <a:ln w="9525">
              <a:solidFill>
                <a:schemeClr val="tx1"/>
              </a:solidFill>
              <a:round/>
              <a:headEnd/>
              <a:tailEnd/>
            </a:ln>
          </p:spPr>
          <p:txBody>
            <a:bodyPr/>
            <a:lstStyle/>
            <a:p>
              <a:endParaRPr lang="de-DE"/>
            </a:p>
          </p:txBody>
        </p:sp>
      </p:grpSp>
      <p:grpSp>
        <p:nvGrpSpPr>
          <p:cNvPr id="15458" name="Group 265"/>
          <p:cNvGrpSpPr>
            <a:grpSpLocks/>
          </p:cNvGrpSpPr>
          <p:nvPr/>
        </p:nvGrpSpPr>
        <p:grpSpPr bwMode="auto">
          <a:xfrm>
            <a:off x="3173413" y="4862513"/>
            <a:ext cx="776287" cy="841375"/>
            <a:chOff x="2018" y="935"/>
            <a:chExt cx="544" cy="998"/>
          </a:xfrm>
        </p:grpSpPr>
        <p:sp>
          <p:nvSpPr>
            <p:cNvPr id="15469" name="Line 266"/>
            <p:cNvSpPr>
              <a:spLocks noChangeShapeType="1"/>
            </p:cNvSpPr>
            <p:nvPr/>
          </p:nvSpPr>
          <p:spPr bwMode="auto">
            <a:xfrm rot="-5400000">
              <a:off x="1519" y="1434"/>
              <a:ext cx="998" cy="0"/>
            </a:xfrm>
            <a:prstGeom prst="line">
              <a:avLst/>
            </a:prstGeom>
            <a:noFill/>
            <a:ln w="9525">
              <a:solidFill>
                <a:schemeClr val="tx1"/>
              </a:solidFill>
              <a:round/>
              <a:headEnd/>
              <a:tailEnd/>
            </a:ln>
          </p:spPr>
          <p:txBody>
            <a:bodyPr/>
            <a:lstStyle/>
            <a:p>
              <a:endParaRPr lang="de-DE"/>
            </a:p>
          </p:txBody>
        </p:sp>
        <p:sp>
          <p:nvSpPr>
            <p:cNvPr id="15470" name="Line 267"/>
            <p:cNvSpPr>
              <a:spLocks noChangeShapeType="1"/>
            </p:cNvSpPr>
            <p:nvPr/>
          </p:nvSpPr>
          <p:spPr bwMode="auto">
            <a:xfrm rot="-5400000">
              <a:off x="1655" y="1434"/>
              <a:ext cx="998" cy="0"/>
            </a:xfrm>
            <a:prstGeom prst="line">
              <a:avLst/>
            </a:prstGeom>
            <a:noFill/>
            <a:ln w="9525">
              <a:solidFill>
                <a:schemeClr val="tx1"/>
              </a:solidFill>
              <a:round/>
              <a:headEnd/>
              <a:tailEnd/>
            </a:ln>
          </p:spPr>
          <p:txBody>
            <a:bodyPr/>
            <a:lstStyle/>
            <a:p>
              <a:endParaRPr lang="de-DE"/>
            </a:p>
          </p:txBody>
        </p:sp>
        <p:sp>
          <p:nvSpPr>
            <p:cNvPr id="15471" name="Line 268"/>
            <p:cNvSpPr>
              <a:spLocks noChangeShapeType="1"/>
            </p:cNvSpPr>
            <p:nvPr/>
          </p:nvSpPr>
          <p:spPr bwMode="auto">
            <a:xfrm rot="-5400000">
              <a:off x="1791" y="1434"/>
              <a:ext cx="998" cy="0"/>
            </a:xfrm>
            <a:prstGeom prst="line">
              <a:avLst/>
            </a:prstGeom>
            <a:noFill/>
            <a:ln w="9525">
              <a:solidFill>
                <a:schemeClr val="tx1"/>
              </a:solidFill>
              <a:round/>
              <a:headEnd/>
              <a:tailEnd/>
            </a:ln>
          </p:spPr>
          <p:txBody>
            <a:bodyPr/>
            <a:lstStyle/>
            <a:p>
              <a:endParaRPr lang="de-DE"/>
            </a:p>
          </p:txBody>
        </p:sp>
        <p:sp>
          <p:nvSpPr>
            <p:cNvPr id="15472" name="Line 269"/>
            <p:cNvSpPr>
              <a:spLocks noChangeShapeType="1"/>
            </p:cNvSpPr>
            <p:nvPr/>
          </p:nvSpPr>
          <p:spPr bwMode="auto">
            <a:xfrm rot="-5400000">
              <a:off x="1927" y="1434"/>
              <a:ext cx="998" cy="0"/>
            </a:xfrm>
            <a:prstGeom prst="line">
              <a:avLst/>
            </a:prstGeom>
            <a:noFill/>
            <a:ln w="9525">
              <a:solidFill>
                <a:schemeClr val="tx1"/>
              </a:solidFill>
              <a:round/>
              <a:headEnd/>
              <a:tailEnd/>
            </a:ln>
          </p:spPr>
          <p:txBody>
            <a:bodyPr/>
            <a:lstStyle/>
            <a:p>
              <a:endParaRPr lang="de-DE"/>
            </a:p>
          </p:txBody>
        </p:sp>
        <p:sp>
          <p:nvSpPr>
            <p:cNvPr id="15473" name="Line 270"/>
            <p:cNvSpPr>
              <a:spLocks noChangeShapeType="1"/>
            </p:cNvSpPr>
            <p:nvPr/>
          </p:nvSpPr>
          <p:spPr bwMode="auto">
            <a:xfrm rot="-5400000">
              <a:off x="2063" y="1434"/>
              <a:ext cx="998" cy="0"/>
            </a:xfrm>
            <a:prstGeom prst="line">
              <a:avLst/>
            </a:prstGeom>
            <a:noFill/>
            <a:ln w="9525">
              <a:solidFill>
                <a:schemeClr val="tx1"/>
              </a:solidFill>
              <a:round/>
              <a:headEnd/>
              <a:tailEnd/>
            </a:ln>
          </p:spPr>
          <p:txBody>
            <a:bodyPr/>
            <a:lstStyle/>
            <a:p>
              <a:endParaRPr lang="de-DE"/>
            </a:p>
          </p:txBody>
        </p:sp>
      </p:grpSp>
      <p:sp>
        <p:nvSpPr>
          <p:cNvPr id="15459" name="Line 271"/>
          <p:cNvSpPr>
            <a:spLocks noChangeShapeType="1"/>
          </p:cNvSpPr>
          <p:nvPr/>
        </p:nvSpPr>
        <p:spPr bwMode="auto">
          <a:xfrm rot="-5400000">
            <a:off x="3725862" y="5276851"/>
            <a:ext cx="841375" cy="0"/>
          </a:xfrm>
          <a:prstGeom prst="line">
            <a:avLst/>
          </a:prstGeom>
          <a:noFill/>
          <a:ln w="9525">
            <a:solidFill>
              <a:schemeClr val="tx1"/>
            </a:solidFill>
            <a:round/>
            <a:headEnd/>
            <a:tailEnd/>
          </a:ln>
        </p:spPr>
        <p:txBody>
          <a:bodyPr/>
          <a:lstStyle/>
          <a:p>
            <a:endParaRPr lang="de-DE"/>
          </a:p>
        </p:txBody>
      </p:sp>
      <p:sp>
        <p:nvSpPr>
          <p:cNvPr id="15460" name="Text Box 272"/>
          <p:cNvSpPr txBox="1">
            <a:spLocks noChangeArrowheads="1"/>
          </p:cNvSpPr>
          <p:nvPr/>
        </p:nvSpPr>
        <p:spPr bwMode="auto">
          <a:xfrm>
            <a:off x="3551238" y="5681663"/>
            <a:ext cx="254000" cy="244475"/>
          </a:xfrm>
          <a:prstGeom prst="rect">
            <a:avLst/>
          </a:prstGeom>
          <a:noFill/>
          <a:ln w="9525">
            <a:noFill/>
            <a:miter lim="800000"/>
            <a:headEnd/>
            <a:tailEnd/>
          </a:ln>
        </p:spPr>
        <p:txBody>
          <a:bodyPr wrap="none">
            <a:spAutoFit/>
          </a:bodyPr>
          <a:lstStyle/>
          <a:p>
            <a:r>
              <a:rPr lang="de-DE" sz="1000"/>
              <a:t>4</a:t>
            </a:r>
          </a:p>
        </p:txBody>
      </p:sp>
      <p:grpSp>
        <p:nvGrpSpPr>
          <p:cNvPr id="15461" name="Group 287"/>
          <p:cNvGrpSpPr>
            <a:grpSpLocks/>
          </p:cNvGrpSpPr>
          <p:nvPr/>
        </p:nvGrpSpPr>
        <p:grpSpPr bwMode="auto">
          <a:xfrm>
            <a:off x="4643438" y="1060450"/>
            <a:ext cx="4105275" cy="5111750"/>
            <a:chOff x="2925" y="709"/>
            <a:chExt cx="2586" cy="3220"/>
          </a:xfrm>
        </p:grpSpPr>
        <p:sp>
          <p:nvSpPr>
            <p:cNvPr id="15466" name="Line 283"/>
            <p:cNvSpPr>
              <a:spLocks noChangeShapeType="1"/>
            </p:cNvSpPr>
            <p:nvPr/>
          </p:nvSpPr>
          <p:spPr bwMode="auto">
            <a:xfrm flipH="1">
              <a:off x="2925" y="709"/>
              <a:ext cx="2586" cy="1406"/>
            </a:xfrm>
            <a:prstGeom prst="line">
              <a:avLst/>
            </a:prstGeom>
            <a:noFill/>
            <a:ln w="9525">
              <a:noFill/>
              <a:round/>
              <a:headEnd/>
              <a:tailEnd/>
            </a:ln>
          </p:spPr>
          <p:txBody>
            <a:bodyPr/>
            <a:lstStyle/>
            <a:p>
              <a:endParaRPr lang="de-DE"/>
            </a:p>
          </p:txBody>
        </p:sp>
        <p:sp>
          <p:nvSpPr>
            <p:cNvPr id="15467" name="Freeform 284"/>
            <p:cNvSpPr>
              <a:spLocks/>
            </p:cNvSpPr>
            <p:nvPr/>
          </p:nvSpPr>
          <p:spPr bwMode="auto">
            <a:xfrm>
              <a:off x="2925" y="2115"/>
              <a:ext cx="7" cy="1625"/>
            </a:xfrm>
            <a:custGeom>
              <a:avLst/>
              <a:gdLst>
                <a:gd name="T0" fmla="*/ 0 w 7"/>
                <a:gd name="T1" fmla="*/ 0 h 1625"/>
                <a:gd name="T2" fmla="*/ 7 w 7"/>
                <a:gd name="T3" fmla="*/ 1625 h 1625"/>
                <a:gd name="T4" fmla="*/ 0 60000 65536"/>
                <a:gd name="T5" fmla="*/ 0 60000 65536"/>
                <a:gd name="T6" fmla="*/ 0 w 7"/>
                <a:gd name="T7" fmla="*/ 0 h 1625"/>
                <a:gd name="T8" fmla="*/ 7 w 7"/>
                <a:gd name="T9" fmla="*/ 1625 h 1625"/>
              </a:gdLst>
              <a:ahLst/>
              <a:cxnLst>
                <a:cxn ang="T4">
                  <a:pos x="T0" y="T1"/>
                </a:cxn>
                <a:cxn ang="T5">
                  <a:pos x="T2" y="T3"/>
                </a:cxn>
              </a:cxnLst>
              <a:rect l="T6" t="T7" r="T8" b="T9"/>
              <a:pathLst>
                <a:path w="7" h="1625">
                  <a:moveTo>
                    <a:pt x="0" y="0"/>
                  </a:moveTo>
                  <a:lnTo>
                    <a:pt x="7" y="1625"/>
                  </a:lnTo>
                </a:path>
              </a:pathLst>
            </a:custGeom>
            <a:gradFill rotWithShape="1">
              <a:gsLst>
                <a:gs pos="0">
                  <a:schemeClr val="bg1"/>
                </a:gs>
                <a:gs pos="100000">
                  <a:srgbClr val="00CC00"/>
                </a:gs>
              </a:gsLst>
              <a:lin ang="5400000" scaled="1"/>
            </a:gradFill>
            <a:ln w="9525">
              <a:noFill/>
              <a:round/>
              <a:headEnd type="none" w="med" len="med"/>
              <a:tailEnd type="none" w="med" len="med"/>
            </a:ln>
          </p:spPr>
          <p:txBody>
            <a:bodyPr/>
            <a:lstStyle/>
            <a:p>
              <a:endParaRPr lang="de-DE"/>
            </a:p>
          </p:txBody>
        </p:sp>
        <p:sp>
          <p:nvSpPr>
            <p:cNvPr id="15468" name="Line 286"/>
            <p:cNvSpPr>
              <a:spLocks noChangeShapeType="1"/>
            </p:cNvSpPr>
            <p:nvPr/>
          </p:nvSpPr>
          <p:spPr bwMode="auto">
            <a:xfrm>
              <a:off x="2925" y="3748"/>
              <a:ext cx="2586" cy="181"/>
            </a:xfrm>
            <a:prstGeom prst="line">
              <a:avLst/>
            </a:prstGeom>
            <a:noFill/>
            <a:ln w="9525">
              <a:noFill/>
              <a:round/>
              <a:headEnd/>
              <a:tailEnd/>
            </a:ln>
          </p:spPr>
          <p:txBody>
            <a:bodyPr/>
            <a:lstStyle/>
            <a:p>
              <a:endParaRPr lang="de-DE"/>
            </a:p>
          </p:txBody>
        </p:sp>
      </p:grpSp>
      <p:sp>
        <p:nvSpPr>
          <p:cNvPr id="15462" name="Text Box 295"/>
          <p:cNvSpPr txBox="1">
            <a:spLocks noChangeArrowheads="1"/>
          </p:cNvSpPr>
          <p:nvPr/>
        </p:nvSpPr>
        <p:spPr bwMode="auto">
          <a:xfrm rot="-5400000">
            <a:off x="3209132" y="5944393"/>
            <a:ext cx="501650" cy="366713"/>
          </a:xfrm>
          <a:prstGeom prst="rect">
            <a:avLst/>
          </a:prstGeom>
          <a:noFill/>
          <a:ln w="9525">
            <a:noFill/>
            <a:miter lim="800000"/>
            <a:headEnd/>
            <a:tailEnd/>
          </a:ln>
        </p:spPr>
        <p:txBody>
          <a:bodyPr wrap="none">
            <a:spAutoFit/>
          </a:bodyPr>
          <a:lstStyle/>
          <a:p>
            <a:r>
              <a:rPr lang="de-DE" b="1"/>
              <a:t>. . .</a:t>
            </a:r>
          </a:p>
        </p:txBody>
      </p:sp>
      <p:sp>
        <p:nvSpPr>
          <p:cNvPr id="15463" name="Text Box 296"/>
          <p:cNvSpPr txBox="1">
            <a:spLocks noChangeArrowheads="1"/>
          </p:cNvSpPr>
          <p:nvPr/>
        </p:nvSpPr>
        <p:spPr bwMode="auto">
          <a:xfrm rot="-5400000">
            <a:off x="975519" y="5947569"/>
            <a:ext cx="501650" cy="366712"/>
          </a:xfrm>
          <a:prstGeom prst="rect">
            <a:avLst/>
          </a:prstGeom>
          <a:noFill/>
          <a:ln w="9525">
            <a:noFill/>
            <a:miter lim="800000"/>
            <a:headEnd/>
            <a:tailEnd/>
          </a:ln>
        </p:spPr>
        <p:txBody>
          <a:bodyPr wrap="none">
            <a:spAutoFit/>
          </a:bodyPr>
          <a:lstStyle/>
          <a:p>
            <a:r>
              <a:rPr lang="de-DE" b="1"/>
              <a:t>. . .</a:t>
            </a:r>
          </a:p>
        </p:txBody>
      </p:sp>
      <p:grpSp>
        <p:nvGrpSpPr>
          <p:cNvPr id="15517" name="Group 157"/>
          <p:cNvGrpSpPr>
            <a:grpSpLocks/>
          </p:cNvGrpSpPr>
          <p:nvPr/>
        </p:nvGrpSpPr>
        <p:grpSpPr bwMode="auto">
          <a:xfrm>
            <a:off x="4500563" y="1449388"/>
            <a:ext cx="2733675" cy="4432300"/>
            <a:chOff x="2835" y="913"/>
            <a:chExt cx="1722" cy="2792"/>
          </a:xfrm>
        </p:grpSpPr>
        <p:sp>
          <p:nvSpPr>
            <p:cNvPr id="15464" name="Line 304"/>
            <p:cNvSpPr>
              <a:spLocks noChangeShapeType="1"/>
            </p:cNvSpPr>
            <p:nvPr/>
          </p:nvSpPr>
          <p:spPr bwMode="auto">
            <a:xfrm>
              <a:off x="2835" y="2659"/>
              <a:ext cx="1722" cy="1046"/>
            </a:xfrm>
            <a:custGeom>
              <a:avLst/>
              <a:gdLst/>
              <a:ahLst/>
              <a:cxnLst>
                <a:cxn ang="0">
                  <a:pos x="1722" y="1046"/>
                </a:cxn>
                <a:cxn ang="0">
                  <a:pos x="0" y="0"/>
                </a:cxn>
              </a:cxnLst>
              <a:rect l="0" t="0" r="r" b="b"/>
              <a:pathLst>
                <a:path w="1722" h="1046">
                  <a:moveTo>
                    <a:pt x="1722" y="1046"/>
                  </a:moveTo>
                  <a:lnTo>
                    <a:pt x="0" y="0"/>
                  </a:lnTo>
                </a:path>
              </a:pathLst>
            </a:custGeom>
            <a:noFill/>
            <a:ln w="12700">
              <a:solidFill>
                <a:schemeClr val="accent1"/>
              </a:solidFill>
              <a:prstDash val="dash"/>
              <a:round/>
              <a:headEnd/>
              <a:tailEnd/>
            </a:ln>
          </p:spPr>
          <p:txBody>
            <a:bodyPr/>
            <a:lstStyle/>
            <a:p>
              <a:endParaRPr lang="de-DE"/>
            </a:p>
          </p:txBody>
        </p:sp>
        <p:sp>
          <p:nvSpPr>
            <p:cNvPr id="15465" name="Line 305"/>
            <p:cNvSpPr>
              <a:spLocks noChangeShapeType="1"/>
            </p:cNvSpPr>
            <p:nvPr/>
          </p:nvSpPr>
          <p:spPr bwMode="auto">
            <a:xfrm>
              <a:off x="2835" y="913"/>
              <a:ext cx="1406" cy="1655"/>
            </a:xfrm>
            <a:custGeom>
              <a:avLst/>
              <a:gdLst>
                <a:gd name="T0" fmla="*/ 1777 w 1406"/>
                <a:gd name="T1" fmla="*/ 731 h 1655"/>
                <a:gd name="T2" fmla="*/ 0 w 1406"/>
                <a:gd name="T3" fmla="*/ 0 h 1655"/>
                <a:gd name="T4" fmla="*/ 0 60000 65536"/>
                <a:gd name="T5" fmla="*/ 0 60000 65536"/>
                <a:gd name="T6" fmla="*/ 0 w 1406"/>
                <a:gd name="T7" fmla="*/ 0 h 1655"/>
                <a:gd name="T8" fmla="*/ 1777 w 1406"/>
                <a:gd name="T9" fmla="*/ 731 h 1655"/>
              </a:gdLst>
              <a:ahLst/>
              <a:cxnLst>
                <a:cxn ang="T4">
                  <a:pos x="T0" y="T1"/>
                </a:cxn>
                <a:cxn ang="T5">
                  <a:pos x="T2" y="T3"/>
                </a:cxn>
              </a:cxnLst>
              <a:rect l="T6" t="T7" r="T8" b="T9"/>
              <a:pathLst>
                <a:path w="1406" h="1655">
                  <a:moveTo>
                    <a:pt x="0" y="1655"/>
                  </a:moveTo>
                  <a:lnTo>
                    <a:pt x="1406" y="0"/>
                  </a:lnTo>
                </a:path>
              </a:pathLst>
            </a:custGeom>
            <a:noFill/>
            <a:ln w="12700">
              <a:solidFill>
                <a:schemeClr val="accent1"/>
              </a:solidFill>
              <a:prstDash val="dash"/>
              <a:round/>
              <a:headEnd/>
              <a:tailEnd/>
            </a:ln>
          </p:spPr>
          <p:txBody>
            <a:bodyPr/>
            <a:lstStyle/>
            <a:p>
              <a:endParaRPr lang="de-DE"/>
            </a:p>
          </p:txBody>
        </p:sp>
      </p:grpSp>
      <p:sp>
        <p:nvSpPr>
          <p:cNvPr id="131" name="Foliennummernplatzhalter 2"/>
          <p:cNvSpPr txBox="1">
            <a:spLocks/>
          </p:cNvSpPr>
          <p:nvPr/>
        </p:nvSpPr>
        <p:spPr bwMode="auto">
          <a:xfrm>
            <a:off x="1701800" y="6445250"/>
            <a:ext cx="42481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2392871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517"/>
                                        </p:tgtEl>
                                        <p:attrNameLst>
                                          <p:attrName>style.visibility</p:attrName>
                                        </p:attrNameLst>
                                      </p:cBhvr>
                                      <p:to>
                                        <p:strVal val="visible"/>
                                      </p:to>
                                    </p:set>
                                    <p:anim calcmode="lin" valueType="num">
                                      <p:cBhvr additive="base">
                                        <p:cTn id="7" dur="1000" fill="hold"/>
                                        <p:tgtEl>
                                          <p:spTgt spid="15517"/>
                                        </p:tgtEl>
                                        <p:attrNameLst>
                                          <p:attrName>ppt_x</p:attrName>
                                        </p:attrNameLst>
                                      </p:cBhvr>
                                      <p:tavLst>
                                        <p:tav tm="0">
                                          <p:val>
                                            <p:strVal val="1+#ppt_w/2"/>
                                          </p:val>
                                        </p:tav>
                                        <p:tav tm="100000">
                                          <p:val>
                                            <p:strVal val="#ppt_x"/>
                                          </p:val>
                                        </p:tav>
                                      </p:tavLst>
                                    </p:anim>
                                    <p:anim calcmode="lin" valueType="num">
                                      <p:cBhvr additive="base">
                                        <p:cTn id="8" dur="1000" fill="hold"/>
                                        <p:tgtEl>
                                          <p:spTgt spid="155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518"/>
                                        </p:tgtEl>
                                        <p:attrNameLst>
                                          <p:attrName>style.visibility</p:attrName>
                                        </p:attrNameLst>
                                      </p:cBhvr>
                                      <p:to>
                                        <p:strVal val="visible"/>
                                      </p:to>
                                    </p:set>
                                    <p:anim calcmode="lin" valueType="num">
                                      <p:cBhvr additive="base">
                                        <p:cTn id="11" dur="1000" fill="hold"/>
                                        <p:tgtEl>
                                          <p:spTgt spid="15518"/>
                                        </p:tgtEl>
                                        <p:attrNameLst>
                                          <p:attrName>ppt_x</p:attrName>
                                        </p:attrNameLst>
                                      </p:cBhvr>
                                      <p:tavLst>
                                        <p:tav tm="0">
                                          <p:val>
                                            <p:strVal val="1+#ppt_w/2"/>
                                          </p:val>
                                        </p:tav>
                                        <p:tav tm="100000">
                                          <p:val>
                                            <p:strVal val="#ppt_x"/>
                                          </p:val>
                                        </p:tav>
                                      </p:tavLst>
                                    </p:anim>
                                    <p:anim calcmode="lin" valueType="num">
                                      <p:cBhvr additive="base">
                                        <p:cTn id="12" dur="1000" fill="hold"/>
                                        <p:tgtEl>
                                          <p:spTgt spid="155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516"/>
                                        </p:tgtEl>
                                        <p:attrNameLst>
                                          <p:attrName>style.visibility</p:attrName>
                                        </p:attrNameLst>
                                      </p:cBhvr>
                                      <p:to>
                                        <p:strVal val="visible"/>
                                      </p:to>
                                    </p:set>
                                    <p:anim calcmode="lin" valueType="num">
                                      <p:cBhvr additive="base">
                                        <p:cTn id="15" dur="1000" fill="hold"/>
                                        <p:tgtEl>
                                          <p:spTgt spid="15516"/>
                                        </p:tgtEl>
                                        <p:attrNameLst>
                                          <p:attrName>ppt_x</p:attrName>
                                        </p:attrNameLst>
                                      </p:cBhvr>
                                      <p:tavLst>
                                        <p:tav tm="0">
                                          <p:val>
                                            <p:strVal val="1+#ppt_w/2"/>
                                          </p:val>
                                        </p:tav>
                                        <p:tav tm="100000">
                                          <p:val>
                                            <p:strVal val="#ppt_x"/>
                                          </p:val>
                                        </p:tav>
                                      </p:tavLst>
                                    </p:anim>
                                    <p:anim calcmode="lin" valueType="num">
                                      <p:cBhvr additive="base">
                                        <p:cTn id="16" dur="1000" fill="hold"/>
                                        <p:tgtEl>
                                          <p:spTgt spid="15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Don‘t</a:t>
            </a:r>
            <a:r>
              <a:rPr lang="de-DE" dirty="0" smtClean="0"/>
              <a:t> </a:t>
            </a:r>
            <a:r>
              <a:rPr lang="de-DE" dirty="0" err="1" smtClean="0"/>
              <a:t>forget</a:t>
            </a:r>
            <a:endParaRPr lang="de-DE" dirty="0"/>
          </a:p>
        </p:txBody>
      </p:sp>
      <p:sp>
        <p:nvSpPr>
          <p:cNvPr id="4" name="Textfeld 3"/>
          <p:cNvSpPr txBox="1"/>
          <p:nvPr/>
        </p:nvSpPr>
        <p:spPr>
          <a:xfrm>
            <a:off x="395536" y="1268760"/>
            <a:ext cx="8424936" cy="3970318"/>
          </a:xfrm>
          <a:prstGeom prst="rect">
            <a:avLst/>
          </a:prstGeom>
          <a:noFill/>
        </p:spPr>
        <p:txBody>
          <a:bodyPr wrap="square" rtlCol="0">
            <a:spAutoFit/>
          </a:bodyPr>
          <a:lstStyle/>
          <a:p>
            <a:r>
              <a:rPr lang="en-US" b="1" dirty="0" smtClean="0">
                <a:solidFill>
                  <a:srgbClr val="00B050"/>
                </a:solidFill>
              </a:rPr>
              <a:t>Coordination</a:t>
            </a:r>
            <a:r>
              <a:rPr lang="en-US" dirty="0" smtClean="0"/>
              <a:t> </a:t>
            </a:r>
            <a:br>
              <a:rPr lang="en-US" dirty="0" smtClean="0"/>
            </a:br>
            <a:r>
              <a:rPr lang="en-US" dirty="0" smtClean="0"/>
              <a:t>A channel idle at station A must not be idle at station B (agreement necessary).</a:t>
            </a:r>
          </a:p>
          <a:p>
            <a:endParaRPr lang="en-US" b="1" dirty="0" smtClean="0">
              <a:solidFill>
                <a:srgbClr val="00B050"/>
              </a:solidFill>
            </a:endParaRPr>
          </a:p>
          <a:p>
            <a:r>
              <a:rPr lang="en-US" b="1" dirty="0" smtClean="0">
                <a:solidFill>
                  <a:srgbClr val="00B050"/>
                </a:solidFill>
              </a:rPr>
              <a:t>Continuous Sensing</a:t>
            </a:r>
            <a:br>
              <a:rPr lang="en-US" b="1" dirty="0" smtClean="0">
                <a:solidFill>
                  <a:srgbClr val="00B050"/>
                </a:solidFill>
              </a:rPr>
            </a:br>
            <a:r>
              <a:rPr lang="en-US" dirty="0" smtClean="0"/>
              <a:t>As long as a SU station is active, it must permanently sense it‘s channel (look through).</a:t>
            </a:r>
          </a:p>
          <a:p>
            <a:pPr lvl="0"/>
            <a:r>
              <a:rPr lang="en-US" b="1" dirty="0" smtClean="0">
                <a:solidFill>
                  <a:srgbClr val="00B050"/>
                </a:solidFill>
              </a:rPr>
              <a:t/>
            </a:r>
            <a:br>
              <a:rPr lang="en-US" b="1" dirty="0" smtClean="0">
                <a:solidFill>
                  <a:srgbClr val="00B050"/>
                </a:solidFill>
              </a:rPr>
            </a:br>
            <a:r>
              <a:rPr lang="en-US" b="1" dirty="0" smtClean="0">
                <a:solidFill>
                  <a:srgbClr val="00B050"/>
                </a:solidFill>
              </a:rPr>
              <a:t>Automated Frequency Change </a:t>
            </a:r>
            <a:r>
              <a:rPr lang="en-US" dirty="0" smtClean="0"/>
              <a:t/>
            </a:r>
            <a:br>
              <a:rPr lang="en-US" dirty="0" smtClean="0"/>
            </a:br>
            <a:r>
              <a:rPr lang="en-US" dirty="0" smtClean="0"/>
              <a:t>If a PU signal is detected on the currently used channel, communication partners must identify a new usable frequency and jointly switch to it.</a:t>
            </a:r>
            <a:br>
              <a:rPr lang="en-US" dirty="0" smtClean="0"/>
            </a:br>
            <a:r>
              <a:rPr lang="en-US" dirty="0" smtClean="0"/>
              <a:t/>
            </a:r>
            <a:br>
              <a:rPr lang="en-US" dirty="0" smtClean="0"/>
            </a:br>
            <a:r>
              <a:rPr lang="en-US" b="1" dirty="0">
                <a:solidFill>
                  <a:srgbClr val="00B050"/>
                </a:solidFill>
              </a:rPr>
              <a:t>Hidden Stations</a:t>
            </a:r>
          </a:p>
          <a:p>
            <a:endParaRPr lang="en-US" b="1" dirty="0" smtClean="0"/>
          </a:p>
          <a:p>
            <a:r>
              <a:rPr lang="en-US" b="1" dirty="0" smtClean="0">
                <a:solidFill>
                  <a:srgbClr val="00B050"/>
                </a:solidFill>
              </a:rPr>
              <a:t>Multicast / Broadcast</a:t>
            </a:r>
            <a:endParaRPr lang="en-US" b="1" dirty="0">
              <a:solidFill>
                <a:srgbClr val="00B050"/>
              </a:solidFill>
            </a:endParaRPr>
          </a:p>
        </p:txBody>
      </p:sp>
      <p:sp>
        <p:nvSpPr>
          <p:cNvPr id="5" name="Foliennummernplatzhalter 2"/>
          <p:cNvSpPr txBox="1">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2912409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Book </a:t>
            </a:r>
            <a:r>
              <a:rPr lang="de-DE" dirty="0" err="1" smtClean="0"/>
              <a:t>and</a:t>
            </a:r>
            <a:r>
              <a:rPr lang="de-DE" dirty="0" smtClean="0"/>
              <a:t> Journal Publications</a:t>
            </a:r>
            <a:endParaRPr lang="de-DE"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sp>
        <p:nvSpPr>
          <p:cNvPr id="4" name="Textfeld 3"/>
          <p:cNvSpPr txBox="1"/>
          <p:nvPr/>
        </p:nvSpPr>
        <p:spPr>
          <a:xfrm>
            <a:off x="323528" y="1052736"/>
            <a:ext cx="8352928" cy="5262979"/>
          </a:xfrm>
          <a:prstGeom prst="rect">
            <a:avLst/>
          </a:prstGeom>
          <a:noFill/>
        </p:spPr>
        <p:txBody>
          <a:bodyPr wrap="square" rtlCol="0">
            <a:spAutoFit/>
          </a:bodyPr>
          <a:lstStyle/>
          <a:p>
            <a:r>
              <a:rPr lang="de-DE" sz="1200" dirty="0"/>
              <a:t>Friedrich Jondral, Ralf </a:t>
            </a:r>
            <a:r>
              <a:rPr lang="de-DE" sz="1200" dirty="0" err="1"/>
              <a:t>Machauer</a:t>
            </a:r>
            <a:r>
              <a:rPr lang="de-DE" sz="1200" dirty="0"/>
              <a:t>, Anne </a:t>
            </a:r>
            <a:r>
              <a:rPr lang="de-DE" sz="1200" dirty="0" err="1"/>
              <a:t>Wiesler</a:t>
            </a:r>
            <a:r>
              <a:rPr lang="de-DE" sz="1200" dirty="0"/>
              <a:t>: Software Radio – </a:t>
            </a:r>
            <a:r>
              <a:rPr lang="de-DE" sz="1200" dirty="0" err="1"/>
              <a:t>Adaptivität</a:t>
            </a:r>
            <a:r>
              <a:rPr lang="de-DE" sz="1200" dirty="0"/>
              <a:t> durch Parametrisierung. Weil der Stadt 2002: J. Schlembach Fachverlag, ISBN </a:t>
            </a:r>
            <a:r>
              <a:rPr lang="de-DE" sz="1200" dirty="0" smtClean="0"/>
              <a:t>3-935340-17-6</a:t>
            </a:r>
          </a:p>
          <a:p>
            <a:r>
              <a:rPr lang="de-DE" sz="1200" dirty="0" smtClean="0"/>
              <a:t>Anne </a:t>
            </a:r>
            <a:r>
              <a:rPr lang="de-DE" sz="1200" dirty="0" err="1"/>
              <a:t>Wiesler</a:t>
            </a:r>
            <a:r>
              <a:rPr lang="de-DE" sz="1200" dirty="0"/>
              <a:t>, Olivier Muller, Ralf </a:t>
            </a:r>
            <a:r>
              <a:rPr lang="de-DE" sz="1200" dirty="0" err="1"/>
              <a:t>Machauer</a:t>
            </a:r>
            <a:r>
              <a:rPr lang="de-DE" sz="1200" dirty="0"/>
              <a:t>, Friedrich Jondral: Parameter </a:t>
            </a:r>
            <a:r>
              <a:rPr lang="de-DE" sz="1200" dirty="0" err="1"/>
              <a:t>Representations</a:t>
            </a:r>
            <a:r>
              <a:rPr lang="de-DE" sz="1200" dirty="0"/>
              <a:t> </a:t>
            </a:r>
            <a:r>
              <a:rPr lang="de-DE" sz="1200" dirty="0" err="1"/>
              <a:t>for</a:t>
            </a:r>
            <a:r>
              <a:rPr lang="de-DE" sz="1200" dirty="0"/>
              <a:t> </a:t>
            </a:r>
            <a:r>
              <a:rPr lang="de-DE" sz="1200" dirty="0" err="1"/>
              <a:t>Baseband</a:t>
            </a:r>
            <a:r>
              <a:rPr lang="de-DE" sz="1200" dirty="0"/>
              <a:t> Processing </a:t>
            </a:r>
            <a:r>
              <a:rPr lang="de-DE" sz="1200" dirty="0" err="1"/>
              <a:t>of</a:t>
            </a:r>
            <a:r>
              <a:rPr lang="de-DE" sz="1200" dirty="0"/>
              <a:t> 2G </a:t>
            </a:r>
            <a:r>
              <a:rPr lang="de-DE" sz="1200" dirty="0" err="1"/>
              <a:t>and</a:t>
            </a:r>
            <a:r>
              <a:rPr lang="de-DE" sz="1200" dirty="0"/>
              <a:t> 3G Mobile Communications Systems. In: Software Radio (</a:t>
            </a:r>
            <a:r>
              <a:rPr lang="de-DE" sz="1200" dirty="0" err="1"/>
              <a:t>edited</a:t>
            </a:r>
            <a:r>
              <a:rPr lang="de-DE" sz="1200" dirty="0"/>
              <a:t> </a:t>
            </a:r>
            <a:r>
              <a:rPr lang="de-DE" sz="1200" dirty="0" err="1"/>
              <a:t>by</a:t>
            </a:r>
            <a:r>
              <a:rPr lang="de-DE" sz="1200" dirty="0"/>
              <a:t> E. Del Re), London 2001: Springer-Verlag, pp. 199 – 210, ISBN </a:t>
            </a:r>
            <a:r>
              <a:rPr lang="de-DE" sz="1200" dirty="0" smtClean="0"/>
              <a:t>1-85233-346-4</a:t>
            </a:r>
          </a:p>
          <a:p>
            <a:r>
              <a:rPr lang="de-DE" sz="1200" dirty="0"/>
              <a:t>Friedrich Jondral: </a:t>
            </a:r>
            <a:r>
              <a:rPr lang="de-DE" sz="1200" dirty="0" err="1"/>
              <a:t>Parametrization</a:t>
            </a:r>
            <a:r>
              <a:rPr lang="de-DE" sz="1200" dirty="0"/>
              <a:t> – a </a:t>
            </a:r>
            <a:r>
              <a:rPr lang="de-DE" sz="1200" dirty="0" err="1"/>
              <a:t>Technique</a:t>
            </a:r>
            <a:r>
              <a:rPr lang="de-DE" sz="1200" dirty="0"/>
              <a:t> </a:t>
            </a:r>
            <a:r>
              <a:rPr lang="de-DE" sz="1200" dirty="0" err="1"/>
              <a:t>for</a:t>
            </a:r>
            <a:r>
              <a:rPr lang="de-DE" sz="1200" dirty="0"/>
              <a:t> SDR Implementation. In: Walter </a:t>
            </a:r>
            <a:r>
              <a:rPr lang="de-DE" sz="1200" dirty="0" err="1"/>
              <a:t>Tuttlebee</a:t>
            </a:r>
            <a:r>
              <a:rPr lang="de-DE" sz="1200" dirty="0"/>
              <a:t> (Ed.): Software </a:t>
            </a:r>
            <a:r>
              <a:rPr lang="de-DE" sz="1200" dirty="0" err="1"/>
              <a:t>Defined</a:t>
            </a:r>
            <a:r>
              <a:rPr lang="de-DE" sz="1200" dirty="0"/>
              <a:t> Radio – </a:t>
            </a:r>
            <a:r>
              <a:rPr lang="de-DE" sz="1200" dirty="0" err="1"/>
              <a:t>Enabling</a:t>
            </a:r>
            <a:r>
              <a:rPr lang="de-DE" sz="1200" dirty="0"/>
              <a:t> Technologies, London: John </a:t>
            </a:r>
            <a:r>
              <a:rPr lang="de-DE" sz="1200" dirty="0" err="1"/>
              <a:t>Wiley</a:t>
            </a:r>
            <a:r>
              <a:rPr lang="de-DE" sz="1200" dirty="0"/>
              <a:t> &amp; </a:t>
            </a:r>
            <a:r>
              <a:rPr lang="de-DE" sz="1200" dirty="0" err="1"/>
              <a:t>Sons</a:t>
            </a:r>
            <a:r>
              <a:rPr lang="de-DE" sz="1200" dirty="0"/>
              <a:t>, 2002, pp. 232 – 256, ISBN 0470 84318 </a:t>
            </a:r>
            <a:r>
              <a:rPr lang="de-DE" sz="1200" dirty="0" smtClean="0"/>
              <a:t>7</a:t>
            </a:r>
          </a:p>
          <a:p>
            <a:r>
              <a:rPr lang="de-DE" sz="1200" dirty="0"/>
              <a:t>Clemens </a:t>
            </a:r>
            <a:r>
              <a:rPr lang="de-DE" sz="1200" dirty="0" err="1"/>
              <a:t>Kloeck</a:t>
            </a:r>
            <a:r>
              <a:rPr lang="de-DE" sz="1200" dirty="0"/>
              <a:t>, Volker Blaschke, Holger </a:t>
            </a:r>
            <a:r>
              <a:rPr lang="de-DE" sz="1200" dirty="0" err="1"/>
              <a:t>Jaekel</a:t>
            </a:r>
            <a:r>
              <a:rPr lang="de-DE" sz="1200" dirty="0"/>
              <a:t>, Friedrich K. Jondral, David </a:t>
            </a:r>
            <a:r>
              <a:rPr lang="de-DE" sz="1200" dirty="0" err="1"/>
              <a:t>Grandblaise</a:t>
            </a:r>
            <a:r>
              <a:rPr lang="de-DE" sz="1200" dirty="0"/>
              <a:t>, Jean Christophe </a:t>
            </a:r>
            <a:r>
              <a:rPr lang="de-DE" sz="1200" dirty="0" err="1"/>
              <a:t>Dunat</a:t>
            </a:r>
            <a:r>
              <a:rPr lang="de-DE" sz="1200" dirty="0"/>
              <a:t>, Sophie Gault: Cognitive Radio </a:t>
            </a:r>
            <a:r>
              <a:rPr lang="de-DE" sz="1200" dirty="0" err="1"/>
              <a:t>and</a:t>
            </a:r>
            <a:r>
              <a:rPr lang="de-DE" sz="1200" dirty="0"/>
              <a:t> </a:t>
            </a:r>
            <a:r>
              <a:rPr lang="de-DE" sz="1200" dirty="0" smtClean="0"/>
              <a:t>Dynamic </a:t>
            </a:r>
            <a:r>
              <a:rPr lang="de-DE" sz="1200" dirty="0" err="1"/>
              <a:t>Spectrum</a:t>
            </a:r>
            <a:r>
              <a:rPr lang="de-DE" sz="1200" dirty="0"/>
              <a:t> Management. In: Yan Zhang, </a:t>
            </a:r>
            <a:r>
              <a:rPr lang="de-DE" sz="1200" dirty="0" err="1"/>
              <a:t>Jijun</a:t>
            </a:r>
            <a:r>
              <a:rPr lang="de-DE" sz="1200" dirty="0"/>
              <a:t> Luo, </a:t>
            </a:r>
            <a:r>
              <a:rPr lang="de-DE" sz="1200" dirty="0" err="1"/>
              <a:t>Honglin</a:t>
            </a:r>
            <a:r>
              <a:rPr lang="de-DE" sz="1200" dirty="0"/>
              <a:t> Hu (Ed.): Wireless </a:t>
            </a:r>
            <a:r>
              <a:rPr lang="de-DE" sz="1200" dirty="0" err="1"/>
              <a:t>Mesh</a:t>
            </a:r>
            <a:r>
              <a:rPr lang="de-DE" sz="1200" dirty="0"/>
              <a:t> Networking: </a:t>
            </a:r>
            <a:r>
              <a:rPr lang="de-DE" sz="1200" dirty="0" err="1"/>
              <a:t>Architectures</a:t>
            </a:r>
            <a:r>
              <a:rPr lang="de-DE" sz="1200" dirty="0"/>
              <a:t>, </a:t>
            </a:r>
            <a:r>
              <a:rPr lang="de-DE" sz="1200" dirty="0" err="1"/>
              <a:t>Protocols</a:t>
            </a:r>
            <a:r>
              <a:rPr lang="de-DE" sz="1200" dirty="0"/>
              <a:t>, </a:t>
            </a:r>
            <a:r>
              <a:rPr lang="de-DE" sz="1200" dirty="0" err="1"/>
              <a:t>and</a:t>
            </a:r>
            <a:r>
              <a:rPr lang="de-DE" sz="1200" dirty="0"/>
              <a:t> Standards </a:t>
            </a:r>
            <a:r>
              <a:rPr lang="de-DE" sz="1200" dirty="0" err="1"/>
              <a:t>Boca</a:t>
            </a:r>
            <a:r>
              <a:rPr lang="de-DE" sz="1200" dirty="0"/>
              <a:t> Ra-ton (FL), USA: Auerbach Publishers Inc., 2006, ISBN: 0-849-37399-9, pp. </a:t>
            </a:r>
            <a:r>
              <a:rPr lang="de-DE" sz="1200" dirty="0" smtClean="0"/>
              <a:t>467-508</a:t>
            </a:r>
          </a:p>
          <a:p>
            <a:r>
              <a:rPr lang="de-DE" sz="1200" dirty="0"/>
              <a:t>Friedrich K. Jondral, Volker Blaschke: Evolution </a:t>
            </a:r>
            <a:r>
              <a:rPr lang="de-DE" sz="1200" dirty="0" err="1"/>
              <a:t>of</a:t>
            </a:r>
            <a:r>
              <a:rPr lang="de-DE" sz="1200" dirty="0"/>
              <a:t> Digital Radios – </a:t>
            </a:r>
            <a:r>
              <a:rPr lang="de-DE" sz="1200" dirty="0" err="1"/>
              <a:t>From</a:t>
            </a:r>
            <a:r>
              <a:rPr lang="de-DE" sz="1200" dirty="0"/>
              <a:t> </a:t>
            </a:r>
            <a:r>
              <a:rPr lang="de-DE" sz="1200" dirty="0" smtClean="0"/>
              <a:t>Analog </a:t>
            </a:r>
            <a:r>
              <a:rPr lang="de-DE" sz="1200" dirty="0" err="1"/>
              <a:t>to</a:t>
            </a:r>
            <a:r>
              <a:rPr lang="de-DE" sz="1200" dirty="0"/>
              <a:t> Cognitive Features. In: F.H.P. </a:t>
            </a:r>
            <a:r>
              <a:rPr lang="de-DE" sz="1200" dirty="0" err="1"/>
              <a:t>Fitzek</a:t>
            </a:r>
            <a:r>
              <a:rPr lang="de-DE" sz="1200" dirty="0"/>
              <a:t>, M.D. Katz (Editors): Cognitive Wireless Networks. Dordrecht (The </a:t>
            </a:r>
            <a:r>
              <a:rPr lang="de-DE" sz="1200" dirty="0" err="1"/>
              <a:t>Netherlands</a:t>
            </a:r>
            <a:r>
              <a:rPr lang="de-DE" sz="1200" dirty="0"/>
              <a:t>), Springer, 2007, pp. </a:t>
            </a:r>
            <a:r>
              <a:rPr lang="de-DE" sz="1200" dirty="0" smtClean="0"/>
              <a:t>635-655</a:t>
            </a:r>
          </a:p>
          <a:p>
            <a:r>
              <a:rPr lang="de-DE" sz="1200" dirty="0"/>
              <a:t>F.K. Jondral, U. Berthold, M. Schnell, S. Brandes: </a:t>
            </a:r>
            <a:r>
              <a:rPr lang="de-DE" sz="1200" dirty="0" err="1"/>
              <a:t>Coexistence</a:t>
            </a:r>
            <a:r>
              <a:rPr lang="de-DE" sz="1200" dirty="0"/>
              <a:t> </a:t>
            </a:r>
            <a:r>
              <a:rPr lang="de-DE" sz="1200" dirty="0" err="1"/>
              <a:t>of</a:t>
            </a:r>
            <a:r>
              <a:rPr lang="de-DE" sz="1200" dirty="0"/>
              <a:t> Systems. In: Hermann Rohling (Editor): OFDM – </a:t>
            </a:r>
            <a:r>
              <a:rPr lang="de-DE" sz="1200" dirty="0" err="1"/>
              <a:t>Concepts</a:t>
            </a:r>
            <a:r>
              <a:rPr lang="de-DE" sz="1200" dirty="0"/>
              <a:t> </a:t>
            </a:r>
            <a:r>
              <a:rPr lang="de-DE" sz="1200" dirty="0" err="1"/>
              <a:t>for</a:t>
            </a:r>
            <a:r>
              <a:rPr lang="de-DE" sz="1200" dirty="0"/>
              <a:t> Future Communication </a:t>
            </a:r>
            <a:r>
              <a:rPr lang="de-DE" sz="1200" dirty="0" smtClean="0"/>
              <a:t>Systems</a:t>
            </a:r>
            <a:r>
              <a:rPr lang="de-DE" sz="1200" dirty="0"/>
              <a:t>. Springer-Verlag, Berlin Heidelberg 2011, S. </a:t>
            </a:r>
            <a:r>
              <a:rPr lang="de-DE" sz="1200" dirty="0" smtClean="0"/>
              <a:t>133-135</a:t>
            </a:r>
          </a:p>
          <a:p>
            <a:r>
              <a:rPr lang="en-US" sz="1200" dirty="0"/>
              <a:t>Friedrich Jondral: Automatic Classification of High Frequency Signals. </a:t>
            </a:r>
            <a:r>
              <a:rPr lang="en-US" sz="1200" dirty="0" smtClean="0"/>
              <a:t>EURASIP </a:t>
            </a:r>
            <a:r>
              <a:rPr lang="en-US" sz="1200" dirty="0"/>
              <a:t>Journal on Signal Processing, vol. 9, 1985, pp. 177 </a:t>
            </a:r>
            <a:r>
              <a:rPr lang="en-US" sz="1200" dirty="0" smtClean="0"/>
              <a:t>– 190</a:t>
            </a:r>
          </a:p>
          <a:p>
            <a:r>
              <a:rPr lang="de-DE" sz="1200" dirty="0"/>
              <a:t>Friedrich Jondral: Methoden zur Analyse von Kurzwellensignalen. Archiv für Elektronik und Übertragungstechnik (AEÜ), Band 41, 1987, S. </a:t>
            </a:r>
            <a:r>
              <a:rPr lang="de-DE" sz="1200" dirty="0" smtClean="0"/>
              <a:t>149-155</a:t>
            </a:r>
          </a:p>
          <a:p>
            <a:r>
              <a:rPr lang="de-DE" sz="1200" dirty="0"/>
              <a:t>Friedrich Jondral: Software </a:t>
            </a:r>
            <a:r>
              <a:rPr lang="de-DE" sz="1200" dirty="0" err="1"/>
              <a:t>Defined</a:t>
            </a:r>
            <a:r>
              <a:rPr lang="de-DE" sz="1200" dirty="0"/>
              <a:t> Radio – Ansätze zur Entwicklung </a:t>
            </a:r>
            <a:r>
              <a:rPr lang="de-DE" sz="1200" dirty="0" smtClean="0"/>
              <a:t>adaptiver </a:t>
            </a:r>
            <a:r>
              <a:rPr lang="de-DE" sz="1200" dirty="0"/>
              <a:t>Transceiver. Frequenz, Band 55, Heft 11-12, November/Dezember 2001, S. 287 </a:t>
            </a:r>
            <a:r>
              <a:rPr lang="de-DE" sz="1200" dirty="0" smtClean="0"/>
              <a:t>– 295</a:t>
            </a:r>
          </a:p>
          <a:p>
            <a:r>
              <a:rPr lang="de-DE" sz="1200" dirty="0"/>
              <a:t>Anne </a:t>
            </a:r>
            <a:r>
              <a:rPr lang="de-DE" sz="1200" dirty="0" err="1"/>
              <a:t>Wiesler</a:t>
            </a:r>
            <a:r>
              <a:rPr lang="de-DE" sz="1200" dirty="0"/>
              <a:t>, Friedrich Jondral: A </a:t>
            </a:r>
            <a:r>
              <a:rPr lang="de-DE" sz="1200" dirty="0" smtClean="0"/>
              <a:t> Software </a:t>
            </a:r>
            <a:r>
              <a:rPr lang="de-DE" sz="1200" dirty="0"/>
              <a:t>Radio </a:t>
            </a:r>
            <a:r>
              <a:rPr lang="de-DE" sz="1200" dirty="0" err="1"/>
              <a:t>for</a:t>
            </a:r>
            <a:r>
              <a:rPr lang="de-DE" sz="1200" dirty="0"/>
              <a:t> Second </a:t>
            </a:r>
            <a:r>
              <a:rPr lang="de-DE" sz="1200" dirty="0" err="1"/>
              <a:t>and</a:t>
            </a:r>
            <a:r>
              <a:rPr lang="de-DE" sz="1200" dirty="0"/>
              <a:t> Third </a:t>
            </a:r>
            <a:r>
              <a:rPr lang="de-DE" sz="1200" dirty="0" smtClean="0"/>
              <a:t>Generation </a:t>
            </a:r>
            <a:r>
              <a:rPr lang="de-DE" sz="1200" dirty="0"/>
              <a:t>Mobile Systems. IEEE Transactions on </a:t>
            </a:r>
            <a:r>
              <a:rPr lang="de-DE" sz="1200" dirty="0" err="1"/>
              <a:t>Vehicular</a:t>
            </a:r>
            <a:r>
              <a:rPr lang="de-DE" sz="1200" dirty="0"/>
              <a:t> Technology, Vol. 51, </a:t>
            </a:r>
            <a:r>
              <a:rPr lang="de-DE" sz="1200" dirty="0" err="1"/>
              <a:t>Issue</a:t>
            </a:r>
            <a:r>
              <a:rPr lang="de-DE" sz="1200" dirty="0"/>
              <a:t> 4, </a:t>
            </a:r>
            <a:r>
              <a:rPr lang="de-DE" sz="1200" dirty="0" err="1"/>
              <a:t>July</a:t>
            </a:r>
            <a:r>
              <a:rPr lang="de-DE" sz="1200" dirty="0"/>
              <a:t> 2002, pp. 738 – </a:t>
            </a:r>
            <a:r>
              <a:rPr lang="de-DE" sz="1200" dirty="0" smtClean="0"/>
              <a:t>748</a:t>
            </a:r>
          </a:p>
          <a:p>
            <a:r>
              <a:rPr lang="de-DE" sz="1200" dirty="0"/>
              <a:t>Arnd-Ragnar </a:t>
            </a:r>
            <a:r>
              <a:rPr lang="de-DE" sz="1200" dirty="0" err="1"/>
              <a:t>Rhiemeier</a:t>
            </a:r>
            <a:r>
              <a:rPr lang="de-DE" sz="1200" dirty="0"/>
              <a:t>, Friedrich Jondral: </a:t>
            </a:r>
            <a:r>
              <a:rPr lang="de-DE" sz="1200" dirty="0" err="1"/>
              <a:t>Mathematical</a:t>
            </a:r>
            <a:r>
              <a:rPr lang="de-DE" sz="1200" dirty="0"/>
              <a:t> Modeling </a:t>
            </a:r>
            <a:r>
              <a:rPr lang="de-DE" sz="1200" dirty="0" err="1"/>
              <a:t>of</a:t>
            </a:r>
            <a:r>
              <a:rPr lang="de-DE" sz="1200" dirty="0"/>
              <a:t> </a:t>
            </a:r>
            <a:r>
              <a:rPr lang="de-DE" sz="1200" dirty="0" err="1"/>
              <a:t>the</a:t>
            </a:r>
            <a:r>
              <a:rPr lang="de-DE" sz="1200" dirty="0"/>
              <a:t> Software Radio Design Problem. IEICE Transactions on Communications (</a:t>
            </a:r>
            <a:r>
              <a:rPr lang="de-DE" sz="1200" dirty="0" smtClean="0"/>
              <a:t>Japan</a:t>
            </a:r>
            <a:r>
              <a:rPr lang="de-DE" sz="1200" dirty="0"/>
              <a:t>), Vol. E86-B, </a:t>
            </a:r>
            <a:r>
              <a:rPr lang="de-DE" sz="1200" dirty="0" err="1"/>
              <a:t>No</a:t>
            </a:r>
            <a:r>
              <a:rPr lang="de-DE" sz="1200" dirty="0"/>
              <a:t>. 12 (</a:t>
            </a:r>
            <a:r>
              <a:rPr lang="de-DE" sz="1200" dirty="0" err="1"/>
              <a:t>special</a:t>
            </a:r>
            <a:r>
              <a:rPr lang="de-DE" sz="1200" dirty="0"/>
              <a:t> </a:t>
            </a:r>
            <a:r>
              <a:rPr lang="de-DE" sz="1200" dirty="0" err="1"/>
              <a:t>issue</a:t>
            </a:r>
            <a:r>
              <a:rPr lang="de-DE" sz="1200" dirty="0"/>
              <a:t> on Software </a:t>
            </a:r>
            <a:r>
              <a:rPr lang="de-DE" sz="1200" dirty="0" err="1"/>
              <a:t>Defined</a:t>
            </a:r>
            <a:r>
              <a:rPr lang="de-DE" sz="1200" dirty="0"/>
              <a:t> Radio </a:t>
            </a:r>
            <a:r>
              <a:rPr lang="de-DE" sz="1200" dirty="0" err="1"/>
              <a:t>Technolo-gy</a:t>
            </a:r>
            <a:r>
              <a:rPr lang="de-DE" sz="1200" dirty="0"/>
              <a:t> </a:t>
            </a:r>
            <a:r>
              <a:rPr lang="de-DE" sz="1200" dirty="0" err="1"/>
              <a:t>and</a:t>
            </a:r>
            <a:r>
              <a:rPr lang="de-DE" sz="1200" dirty="0"/>
              <a:t> </a:t>
            </a:r>
            <a:r>
              <a:rPr lang="de-DE" sz="1200" dirty="0" err="1"/>
              <a:t>its</a:t>
            </a:r>
            <a:r>
              <a:rPr lang="de-DE" sz="1200" dirty="0"/>
              <a:t> </a:t>
            </a:r>
            <a:r>
              <a:rPr lang="de-DE" sz="1200" dirty="0" err="1"/>
              <a:t>Applications</a:t>
            </a:r>
            <a:r>
              <a:rPr lang="de-DE" sz="1200" dirty="0"/>
              <a:t>), </a:t>
            </a:r>
            <a:r>
              <a:rPr lang="de-DE" sz="1200" dirty="0" err="1"/>
              <a:t>December</a:t>
            </a:r>
            <a:r>
              <a:rPr lang="de-DE" sz="1200" dirty="0"/>
              <a:t> 2003, pp. 3456 - 3467</a:t>
            </a:r>
          </a:p>
          <a:p>
            <a:endParaRPr lang="de-DE" sz="1200" dirty="0" smtClean="0"/>
          </a:p>
          <a:p>
            <a:endParaRPr lang="de-DE" sz="1200" dirty="0"/>
          </a:p>
        </p:txBody>
      </p:sp>
    </p:spTree>
    <p:extLst>
      <p:ext uri="{BB962C8B-B14F-4D97-AF65-F5344CB8AC3E}">
        <p14:creationId xmlns:p14="http://schemas.microsoft.com/office/powerpoint/2010/main" val="160148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Book </a:t>
            </a:r>
            <a:r>
              <a:rPr lang="de-DE" dirty="0" err="1" smtClean="0"/>
              <a:t>and</a:t>
            </a:r>
            <a:r>
              <a:rPr lang="de-DE" dirty="0" smtClean="0"/>
              <a:t> Journal Publications</a:t>
            </a:r>
            <a:endParaRPr lang="de-DE"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sp>
        <p:nvSpPr>
          <p:cNvPr id="4" name="Textfeld 3"/>
          <p:cNvSpPr txBox="1"/>
          <p:nvPr/>
        </p:nvSpPr>
        <p:spPr>
          <a:xfrm>
            <a:off x="323528" y="1268760"/>
            <a:ext cx="8352928" cy="5262979"/>
          </a:xfrm>
          <a:prstGeom prst="rect">
            <a:avLst/>
          </a:prstGeom>
          <a:noFill/>
        </p:spPr>
        <p:txBody>
          <a:bodyPr wrap="square" rtlCol="0">
            <a:spAutoFit/>
          </a:bodyPr>
          <a:lstStyle/>
          <a:p>
            <a:pPr lvl="0"/>
            <a:r>
              <a:rPr lang="de-DE" sz="1200" dirty="0">
                <a:solidFill>
                  <a:srgbClr val="000000"/>
                </a:solidFill>
              </a:rPr>
              <a:t>Timo A. </a:t>
            </a:r>
            <a:r>
              <a:rPr lang="de-DE" sz="1200" dirty="0" err="1">
                <a:solidFill>
                  <a:srgbClr val="000000"/>
                </a:solidFill>
              </a:rPr>
              <a:t>Weiss</a:t>
            </a:r>
            <a:r>
              <a:rPr lang="de-DE" sz="1200" dirty="0">
                <a:solidFill>
                  <a:srgbClr val="000000"/>
                </a:solidFill>
              </a:rPr>
              <a:t>, Friedrich K. Jondral: </a:t>
            </a:r>
            <a:r>
              <a:rPr lang="de-DE" sz="1200" dirty="0" err="1">
                <a:solidFill>
                  <a:srgbClr val="000000"/>
                </a:solidFill>
              </a:rPr>
              <a:t>Spectrum</a:t>
            </a:r>
            <a:r>
              <a:rPr lang="de-DE" sz="1200" dirty="0">
                <a:solidFill>
                  <a:srgbClr val="000000"/>
                </a:solidFill>
              </a:rPr>
              <a:t> Pooling: An Innovative </a:t>
            </a:r>
            <a:r>
              <a:rPr lang="de-DE" sz="1200" dirty="0" err="1">
                <a:solidFill>
                  <a:srgbClr val="000000"/>
                </a:solidFill>
              </a:rPr>
              <a:t>Strategy</a:t>
            </a:r>
            <a:r>
              <a:rPr lang="de-DE" sz="1200" dirty="0">
                <a:solidFill>
                  <a:srgbClr val="000000"/>
                </a:solidFill>
              </a:rPr>
              <a:t> </a:t>
            </a:r>
            <a:r>
              <a:rPr lang="de-DE" sz="1200" dirty="0" err="1">
                <a:solidFill>
                  <a:srgbClr val="000000"/>
                </a:solidFill>
              </a:rPr>
              <a:t>for</a:t>
            </a:r>
            <a:r>
              <a:rPr lang="de-DE" sz="1200" dirty="0">
                <a:solidFill>
                  <a:srgbClr val="000000"/>
                </a:solidFill>
              </a:rPr>
              <a:t> </a:t>
            </a:r>
            <a:r>
              <a:rPr lang="de-DE" sz="1200" dirty="0" err="1">
                <a:solidFill>
                  <a:srgbClr val="000000"/>
                </a:solidFill>
              </a:rPr>
              <a:t>the</a:t>
            </a:r>
            <a:r>
              <a:rPr lang="de-DE" sz="1200" dirty="0">
                <a:solidFill>
                  <a:srgbClr val="000000"/>
                </a:solidFill>
              </a:rPr>
              <a:t> </a:t>
            </a:r>
            <a:r>
              <a:rPr lang="de-DE" sz="1200" dirty="0" err="1">
                <a:solidFill>
                  <a:srgbClr val="000000"/>
                </a:solidFill>
              </a:rPr>
              <a:t>Enhancement</a:t>
            </a:r>
            <a:r>
              <a:rPr lang="de-DE" sz="1200" dirty="0">
                <a:solidFill>
                  <a:srgbClr val="000000"/>
                </a:solidFill>
              </a:rPr>
              <a:t> </a:t>
            </a:r>
            <a:r>
              <a:rPr lang="de-DE" sz="1200" dirty="0" err="1">
                <a:solidFill>
                  <a:srgbClr val="000000"/>
                </a:solidFill>
              </a:rPr>
              <a:t>of</a:t>
            </a:r>
            <a:r>
              <a:rPr lang="de-DE" sz="1200" dirty="0">
                <a:solidFill>
                  <a:srgbClr val="000000"/>
                </a:solidFill>
              </a:rPr>
              <a:t> </a:t>
            </a:r>
            <a:r>
              <a:rPr lang="de-DE" sz="1200" dirty="0" err="1">
                <a:solidFill>
                  <a:srgbClr val="000000"/>
                </a:solidFill>
              </a:rPr>
              <a:t>Spectrum</a:t>
            </a:r>
            <a:r>
              <a:rPr lang="de-DE" sz="1200" dirty="0">
                <a:solidFill>
                  <a:srgbClr val="000000"/>
                </a:solidFill>
              </a:rPr>
              <a:t> Efficiency. IEEE Communications </a:t>
            </a:r>
            <a:r>
              <a:rPr lang="de-DE" sz="1200" dirty="0" smtClean="0">
                <a:solidFill>
                  <a:srgbClr val="000000"/>
                </a:solidFill>
              </a:rPr>
              <a:t>Magazine</a:t>
            </a:r>
            <a:r>
              <a:rPr lang="de-DE" sz="1200" dirty="0">
                <a:solidFill>
                  <a:srgbClr val="000000"/>
                </a:solidFill>
              </a:rPr>
              <a:t>, March 2004, Radio Communications Supplement, pp. S8 - </a:t>
            </a:r>
            <a:r>
              <a:rPr lang="de-DE" sz="1200" dirty="0" smtClean="0">
                <a:solidFill>
                  <a:srgbClr val="000000"/>
                </a:solidFill>
              </a:rPr>
              <a:t>S14</a:t>
            </a:r>
            <a:endParaRPr lang="de-DE" sz="1200" dirty="0" smtClean="0"/>
          </a:p>
          <a:p>
            <a:r>
              <a:rPr lang="de-DE" sz="1200" dirty="0" smtClean="0"/>
              <a:t>Jörg </a:t>
            </a:r>
            <a:r>
              <a:rPr lang="de-DE" sz="1200" dirty="0"/>
              <a:t>Hillenbrand, Timo A. </a:t>
            </a:r>
            <a:r>
              <a:rPr lang="de-DE" sz="1200" dirty="0" err="1"/>
              <a:t>Weiss</a:t>
            </a:r>
            <a:r>
              <a:rPr lang="de-DE" sz="1200" dirty="0"/>
              <a:t>, Friedrich K. Jondral: </a:t>
            </a:r>
            <a:r>
              <a:rPr lang="de-DE" sz="1200" dirty="0" err="1"/>
              <a:t>Calculation</a:t>
            </a:r>
            <a:r>
              <a:rPr lang="de-DE" sz="1200" dirty="0"/>
              <a:t> </a:t>
            </a:r>
            <a:r>
              <a:rPr lang="de-DE" sz="1200" dirty="0" err="1"/>
              <a:t>of</a:t>
            </a:r>
            <a:r>
              <a:rPr lang="de-DE" sz="1200" dirty="0"/>
              <a:t> </a:t>
            </a:r>
            <a:r>
              <a:rPr lang="de-DE" sz="1200" dirty="0" err="1"/>
              <a:t>Detection</a:t>
            </a:r>
            <a:r>
              <a:rPr lang="de-DE" sz="1200" dirty="0"/>
              <a:t> </a:t>
            </a:r>
            <a:r>
              <a:rPr lang="de-DE" sz="1200" dirty="0" err="1"/>
              <a:t>and</a:t>
            </a:r>
            <a:r>
              <a:rPr lang="de-DE" sz="1200" dirty="0"/>
              <a:t> </a:t>
            </a:r>
            <a:r>
              <a:rPr lang="de-DE" sz="1200" dirty="0" err="1"/>
              <a:t>False</a:t>
            </a:r>
            <a:r>
              <a:rPr lang="de-DE" sz="1200" dirty="0"/>
              <a:t> Alarm </a:t>
            </a:r>
            <a:r>
              <a:rPr lang="de-DE" sz="1200" dirty="0" err="1"/>
              <a:t>Probabilities</a:t>
            </a:r>
            <a:r>
              <a:rPr lang="de-DE" sz="1200" dirty="0"/>
              <a:t> in </a:t>
            </a:r>
            <a:r>
              <a:rPr lang="de-DE" sz="1200" dirty="0" err="1"/>
              <a:t>Spectrum</a:t>
            </a:r>
            <a:r>
              <a:rPr lang="de-DE" sz="1200" dirty="0"/>
              <a:t> Pooling Systems. IEEE </a:t>
            </a:r>
            <a:r>
              <a:rPr lang="de-DE" sz="1200" dirty="0" smtClean="0"/>
              <a:t>Communications </a:t>
            </a:r>
            <a:r>
              <a:rPr lang="de-DE" sz="1200" dirty="0"/>
              <a:t>Letters, April 2005, Vol. 9, </a:t>
            </a:r>
            <a:r>
              <a:rPr lang="de-DE" sz="1200" dirty="0" err="1"/>
              <a:t>No</a:t>
            </a:r>
            <a:r>
              <a:rPr lang="de-DE" sz="1200" dirty="0"/>
              <a:t>. 4, pp. 349 </a:t>
            </a:r>
            <a:r>
              <a:rPr lang="de-DE" sz="1200" dirty="0" smtClean="0"/>
              <a:t>– 351</a:t>
            </a:r>
          </a:p>
          <a:p>
            <a:r>
              <a:rPr lang="en-US" sz="1200" dirty="0"/>
              <a:t>Friedrich K. Jondral: Software Defined-Radio – Basics and Evolution to </a:t>
            </a:r>
            <a:r>
              <a:rPr lang="en-US" sz="1200" dirty="0" smtClean="0"/>
              <a:t>Cognitive </a:t>
            </a:r>
            <a:r>
              <a:rPr lang="en-US" sz="1200" dirty="0"/>
              <a:t>Radio. Invited paper, EURASIP Journal on Wireless Communications and Networking, 2005, No. 3, pp. 275 </a:t>
            </a:r>
            <a:r>
              <a:rPr lang="en-US" sz="1200" dirty="0" smtClean="0"/>
              <a:t>– 283</a:t>
            </a:r>
          </a:p>
          <a:p>
            <a:r>
              <a:rPr lang="de-DE" sz="1200" dirty="0" smtClean="0"/>
              <a:t>Friedrich </a:t>
            </a:r>
            <a:r>
              <a:rPr lang="de-DE" sz="1200" dirty="0"/>
              <a:t>K. Jondral: Signalverarbeitung in der Funktechnik – vom Digitalen Empfänger zum Cognitive </a:t>
            </a:r>
            <a:r>
              <a:rPr lang="de-DE" sz="1200" dirty="0" smtClean="0"/>
              <a:t>Radio. Telekommunikation </a:t>
            </a:r>
            <a:r>
              <a:rPr lang="de-DE" sz="1200" dirty="0"/>
              <a:t>Aktuell, 59. Jahrgang, Heft 05-06, Mai-Juni 2005, S. </a:t>
            </a:r>
            <a:r>
              <a:rPr lang="de-DE" sz="1200" dirty="0" smtClean="0"/>
              <a:t>1-19</a:t>
            </a:r>
          </a:p>
          <a:p>
            <a:r>
              <a:rPr lang="de-DE" sz="1200" dirty="0"/>
              <a:t>Volker Blaschke, Friedrich K. Jondral: An Approach </a:t>
            </a:r>
            <a:r>
              <a:rPr lang="de-DE" sz="1200" dirty="0" err="1"/>
              <a:t>for</a:t>
            </a:r>
            <a:r>
              <a:rPr lang="de-DE" sz="1200" dirty="0"/>
              <a:t> Providing </a:t>
            </a:r>
            <a:r>
              <a:rPr lang="de-DE" sz="1200" dirty="0" err="1"/>
              <a:t>QoS</a:t>
            </a:r>
            <a:r>
              <a:rPr lang="de-DE" sz="1200" dirty="0"/>
              <a:t> in </a:t>
            </a:r>
            <a:r>
              <a:rPr lang="de-DE" sz="1200" dirty="0" smtClean="0"/>
              <a:t>Cognitive </a:t>
            </a:r>
            <a:r>
              <a:rPr lang="de-DE" sz="1200" dirty="0"/>
              <a:t>Radio Terminals. FREQUENZ, Band 60, Heft 9-10, September/Oktober 2006, S. </a:t>
            </a:r>
            <a:r>
              <a:rPr lang="de-DE" sz="1200" dirty="0" smtClean="0"/>
              <a:t>194-198</a:t>
            </a:r>
          </a:p>
          <a:p>
            <a:r>
              <a:rPr lang="de-DE" sz="1200" dirty="0" err="1" smtClean="0"/>
              <a:t>Mengüç</a:t>
            </a:r>
            <a:r>
              <a:rPr lang="de-DE" sz="1200" dirty="0" smtClean="0"/>
              <a:t> </a:t>
            </a:r>
            <a:r>
              <a:rPr lang="de-DE" sz="1200" dirty="0"/>
              <a:t>Öner, Friedrich Jondral: Air </a:t>
            </a:r>
            <a:r>
              <a:rPr lang="de-DE" sz="1200" dirty="0" err="1"/>
              <a:t>interface</a:t>
            </a:r>
            <a:r>
              <a:rPr lang="de-DE" sz="1200" dirty="0"/>
              <a:t> </a:t>
            </a:r>
            <a:r>
              <a:rPr lang="de-DE" sz="1200" dirty="0" err="1"/>
              <a:t>identification</a:t>
            </a:r>
            <a:r>
              <a:rPr lang="de-DE" sz="1200" dirty="0"/>
              <a:t> </a:t>
            </a:r>
            <a:r>
              <a:rPr lang="de-DE" sz="1200" dirty="0" err="1"/>
              <a:t>for</a:t>
            </a:r>
            <a:r>
              <a:rPr lang="de-DE" sz="1200" dirty="0"/>
              <a:t> Software Radio Systems. AEÜ International Journal </a:t>
            </a:r>
            <a:r>
              <a:rPr lang="de-DE" sz="1200" dirty="0" err="1"/>
              <a:t>of</a:t>
            </a:r>
            <a:r>
              <a:rPr lang="de-DE" sz="1200" dirty="0"/>
              <a:t> Electronics </a:t>
            </a:r>
            <a:r>
              <a:rPr lang="de-DE" sz="1200" dirty="0" err="1"/>
              <a:t>and</a:t>
            </a:r>
            <a:r>
              <a:rPr lang="de-DE" sz="1200" dirty="0"/>
              <a:t> Communication, Vol. 61, </a:t>
            </a:r>
            <a:r>
              <a:rPr lang="de-DE" sz="1200" dirty="0" err="1"/>
              <a:t>Issue</a:t>
            </a:r>
            <a:r>
              <a:rPr lang="de-DE" sz="1200" dirty="0"/>
              <a:t> 2, </a:t>
            </a:r>
            <a:r>
              <a:rPr lang="de-DE" sz="1200" dirty="0" err="1"/>
              <a:t>February</a:t>
            </a:r>
            <a:r>
              <a:rPr lang="de-DE" sz="1200" dirty="0"/>
              <a:t> 2007, pp. 104-117</a:t>
            </a:r>
          </a:p>
          <a:p>
            <a:r>
              <a:rPr lang="en-US" sz="1200" dirty="0" err="1"/>
              <a:t>Mengüç</a:t>
            </a:r>
            <a:r>
              <a:rPr lang="en-US" sz="1200" dirty="0"/>
              <a:t> </a:t>
            </a:r>
            <a:r>
              <a:rPr lang="en-US" sz="1200" dirty="0" err="1"/>
              <a:t>Öner</a:t>
            </a:r>
            <a:r>
              <a:rPr lang="en-US" sz="1200" dirty="0"/>
              <a:t>, Friedrich Jondral: On the Extraction of Channel Allocation </a:t>
            </a:r>
            <a:r>
              <a:rPr lang="en-US" sz="1200" dirty="0" smtClean="0"/>
              <a:t>Information </a:t>
            </a:r>
            <a:r>
              <a:rPr lang="en-US" sz="1200" dirty="0"/>
              <a:t>in Spectrum Pooling Systems. IEEE Journal on Selected Areas in Communications, Vol. 25, No. 3, April 2007, pp. </a:t>
            </a:r>
            <a:r>
              <a:rPr lang="en-US" sz="1200" dirty="0" smtClean="0"/>
              <a:t>558-565</a:t>
            </a:r>
          </a:p>
          <a:p>
            <a:r>
              <a:rPr lang="en-US" sz="1200" dirty="0"/>
              <a:t>Friedrich K. Jondral: Cognitive Radio: A Communications Engineering View. IEEE Wireless Communications, August 2007, pp. </a:t>
            </a:r>
            <a:r>
              <a:rPr lang="en-US" sz="1200" dirty="0" smtClean="0"/>
              <a:t>28-33</a:t>
            </a:r>
          </a:p>
          <a:p>
            <a:r>
              <a:rPr lang="de-DE" sz="1200" dirty="0"/>
              <a:t>Ulrich Berthold, </a:t>
            </a:r>
            <a:r>
              <a:rPr lang="de-DE" sz="1200" dirty="0" err="1"/>
              <a:t>Sinja</a:t>
            </a:r>
            <a:r>
              <a:rPr lang="de-DE" sz="1200" dirty="0"/>
              <a:t> Brandes, Michael Schnell </a:t>
            </a:r>
            <a:r>
              <a:rPr lang="de-DE" sz="1200" dirty="0" err="1"/>
              <a:t>and</a:t>
            </a:r>
            <a:r>
              <a:rPr lang="de-DE" sz="1200" dirty="0"/>
              <a:t> Friedrich K. Jondral: OFDM-</a:t>
            </a:r>
            <a:r>
              <a:rPr lang="de-DE" sz="1200" dirty="0" err="1"/>
              <a:t>Based</a:t>
            </a:r>
            <a:r>
              <a:rPr lang="de-DE" sz="1200" dirty="0"/>
              <a:t> </a:t>
            </a:r>
            <a:r>
              <a:rPr lang="de-DE" sz="1200" dirty="0" err="1"/>
              <a:t>Overlay</a:t>
            </a:r>
            <a:r>
              <a:rPr lang="de-DE" sz="1200" dirty="0"/>
              <a:t> Systems: A Promising Approach </a:t>
            </a:r>
            <a:r>
              <a:rPr lang="de-DE" sz="1200" dirty="0" err="1"/>
              <a:t>for</a:t>
            </a:r>
            <a:r>
              <a:rPr lang="de-DE" sz="1200" dirty="0"/>
              <a:t> </a:t>
            </a:r>
            <a:r>
              <a:rPr lang="de-DE" sz="1200" dirty="0" err="1"/>
              <a:t>Enhancing</a:t>
            </a:r>
            <a:r>
              <a:rPr lang="de-DE" sz="1200" dirty="0"/>
              <a:t> </a:t>
            </a:r>
            <a:r>
              <a:rPr lang="de-DE" sz="1200" dirty="0" err="1"/>
              <a:t>Spectral</a:t>
            </a:r>
            <a:r>
              <a:rPr lang="de-DE" sz="1200" dirty="0"/>
              <a:t> Efficiency. IEEE Communications Magazine, Vol. 45 </a:t>
            </a:r>
            <a:r>
              <a:rPr lang="de-DE" sz="1200" dirty="0" err="1"/>
              <a:t>No</a:t>
            </a:r>
            <a:r>
              <a:rPr lang="de-DE" sz="1200" dirty="0"/>
              <a:t>. 12, </a:t>
            </a:r>
            <a:r>
              <a:rPr lang="de-DE" sz="1200" dirty="0" err="1"/>
              <a:t>December</a:t>
            </a:r>
            <a:r>
              <a:rPr lang="de-DE" sz="1200" dirty="0"/>
              <a:t> 2007, pp. </a:t>
            </a:r>
            <a:r>
              <a:rPr lang="de-DE" sz="1200" dirty="0" smtClean="0"/>
              <a:t>52-58</a:t>
            </a:r>
          </a:p>
          <a:p>
            <a:r>
              <a:rPr lang="de-DE" sz="1200" dirty="0"/>
              <a:t>Jens P. Elsner, Christian Körner, Friedrich K. Jondral: </a:t>
            </a:r>
            <a:r>
              <a:rPr lang="de-DE" sz="1200" dirty="0" err="1"/>
              <a:t>Centralized</a:t>
            </a:r>
            <a:r>
              <a:rPr lang="de-DE" sz="1200" dirty="0"/>
              <a:t> </a:t>
            </a:r>
            <a:r>
              <a:rPr lang="de-DE" sz="1200" dirty="0" err="1"/>
              <a:t>modeling</a:t>
            </a:r>
            <a:r>
              <a:rPr lang="de-DE" sz="1200" dirty="0"/>
              <a:t> </a:t>
            </a:r>
            <a:r>
              <a:rPr lang="de-DE" sz="1200" dirty="0" err="1"/>
              <a:t>of</a:t>
            </a:r>
            <a:r>
              <a:rPr lang="de-DE" sz="1200" dirty="0"/>
              <a:t> </a:t>
            </a:r>
            <a:r>
              <a:rPr lang="de-DE" sz="1200" dirty="0" err="1"/>
              <a:t>the</a:t>
            </a:r>
            <a:r>
              <a:rPr lang="de-DE" sz="1200" dirty="0"/>
              <a:t> </a:t>
            </a:r>
            <a:r>
              <a:rPr lang="de-DE" sz="1200" dirty="0" err="1"/>
              <a:t>communication</a:t>
            </a:r>
            <a:r>
              <a:rPr lang="de-DE" sz="1200" dirty="0"/>
              <a:t> </a:t>
            </a:r>
            <a:r>
              <a:rPr lang="de-DE" sz="1200" dirty="0" err="1"/>
              <a:t>space</a:t>
            </a:r>
            <a:r>
              <a:rPr lang="de-DE" sz="1200" dirty="0"/>
              <a:t> </a:t>
            </a:r>
            <a:r>
              <a:rPr lang="de-DE" sz="1200" dirty="0" err="1"/>
              <a:t>for</a:t>
            </a:r>
            <a:r>
              <a:rPr lang="de-DE" sz="1200" dirty="0"/>
              <a:t> </a:t>
            </a:r>
            <a:r>
              <a:rPr lang="de-DE" sz="1200" dirty="0" err="1"/>
              <a:t>spectral</a:t>
            </a:r>
            <a:r>
              <a:rPr lang="de-DE" sz="1200" dirty="0"/>
              <a:t> </a:t>
            </a:r>
            <a:r>
              <a:rPr lang="de-DE" sz="1200" dirty="0" err="1"/>
              <a:t>awareness</a:t>
            </a:r>
            <a:r>
              <a:rPr lang="de-DE" sz="1200" dirty="0"/>
              <a:t> in </a:t>
            </a:r>
            <a:r>
              <a:rPr lang="de-DE" sz="1200" dirty="0" err="1"/>
              <a:t>cognitive</a:t>
            </a:r>
            <a:r>
              <a:rPr lang="de-DE" sz="1200" dirty="0"/>
              <a:t> </a:t>
            </a:r>
            <a:r>
              <a:rPr lang="de-DE" sz="1200" dirty="0" err="1"/>
              <a:t>radio</a:t>
            </a:r>
            <a:r>
              <a:rPr lang="de-DE" sz="1200" dirty="0"/>
              <a:t> </a:t>
            </a:r>
            <a:r>
              <a:rPr lang="de-DE" sz="1200" dirty="0" err="1"/>
              <a:t>networks</a:t>
            </a:r>
            <a:r>
              <a:rPr lang="de-DE" sz="1200" dirty="0"/>
              <a:t>. ACM SIGMOBILE Mobile Computing </a:t>
            </a:r>
            <a:r>
              <a:rPr lang="de-DE" sz="1200" dirty="0" err="1"/>
              <a:t>and</a:t>
            </a:r>
            <a:r>
              <a:rPr lang="de-DE" sz="1200" dirty="0"/>
              <a:t> Communications Review Volume 13, </a:t>
            </a:r>
            <a:r>
              <a:rPr lang="de-DE" sz="1200" dirty="0" err="1"/>
              <a:t>Issue</a:t>
            </a:r>
            <a:r>
              <a:rPr lang="de-DE" sz="1200" dirty="0"/>
              <a:t> 2 (April 2009</a:t>
            </a:r>
            <a:r>
              <a:rPr lang="de-DE" sz="1200" dirty="0" smtClean="0"/>
              <a:t>)</a:t>
            </a:r>
          </a:p>
          <a:p>
            <a:r>
              <a:rPr lang="de-DE" sz="1200" dirty="0"/>
              <a:t>Volker Blaschke, Tobias Renk, Friedrich K. Jondral:  A Cognitive Radio </a:t>
            </a:r>
            <a:r>
              <a:rPr lang="de-DE" sz="1200" dirty="0" smtClean="0"/>
              <a:t>Receiver </a:t>
            </a:r>
            <a:r>
              <a:rPr lang="de-DE" sz="1200" dirty="0" err="1"/>
              <a:t>Supporting</a:t>
            </a:r>
            <a:r>
              <a:rPr lang="de-DE" sz="1200" dirty="0"/>
              <a:t> Wide-Band </a:t>
            </a:r>
            <a:r>
              <a:rPr lang="de-DE" sz="1200" dirty="0" err="1"/>
              <a:t>Sensing</a:t>
            </a:r>
            <a:r>
              <a:rPr lang="de-DE" sz="1200" dirty="0"/>
              <a:t>. Wireless Sensor Network, 2009, 3, pp. 123-131</a:t>
            </a:r>
          </a:p>
          <a:p>
            <a:r>
              <a:rPr lang="de-DE" sz="1200" dirty="0"/>
              <a:t>Friedrich K. Jondral: Software </a:t>
            </a:r>
            <a:r>
              <a:rPr lang="de-DE" sz="1200" dirty="0" err="1"/>
              <a:t>Defined</a:t>
            </a:r>
            <a:r>
              <a:rPr lang="de-DE" sz="1200" dirty="0"/>
              <a:t> Radios - Ein Überblick. </a:t>
            </a:r>
            <a:r>
              <a:rPr lang="de-DE" sz="1200" dirty="0" err="1"/>
              <a:t>ntz</a:t>
            </a:r>
            <a:r>
              <a:rPr lang="de-DE" sz="1200" dirty="0"/>
              <a:t>, Heft 5/2010, S. 34 - 37</a:t>
            </a:r>
            <a:endParaRPr lang="de-DE" sz="1200" dirty="0" smtClean="0"/>
          </a:p>
          <a:p>
            <a:r>
              <a:rPr lang="de-DE" sz="1200" dirty="0"/>
              <a:t>Stefan Nagel, Michael Schwall, Friedrich K. Jondral: </a:t>
            </a:r>
            <a:r>
              <a:rPr lang="de-DE" sz="1200" dirty="0" err="1"/>
              <a:t>Porting</a:t>
            </a:r>
            <a:r>
              <a:rPr lang="de-DE" sz="1200" dirty="0"/>
              <a:t> </a:t>
            </a:r>
            <a:r>
              <a:rPr lang="de-DE" sz="1200" dirty="0" err="1"/>
              <a:t>of</a:t>
            </a:r>
            <a:r>
              <a:rPr lang="de-DE" sz="1200" dirty="0"/>
              <a:t> </a:t>
            </a:r>
            <a:r>
              <a:rPr lang="de-DE" sz="1200" dirty="0" err="1"/>
              <a:t>Waveforms</a:t>
            </a:r>
            <a:r>
              <a:rPr lang="de-DE" sz="1200" dirty="0"/>
              <a:t>: </a:t>
            </a:r>
            <a:r>
              <a:rPr lang="de-DE" sz="1200" dirty="0" err="1"/>
              <a:t>Principles</a:t>
            </a:r>
            <a:r>
              <a:rPr lang="de-DE" sz="1200" dirty="0"/>
              <a:t> </a:t>
            </a:r>
            <a:r>
              <a:rPr lang="de-DE" sz="1200" dirty="0" err="1"/>
              <a:t>and</a:t>
            </a:r>
            <a:r>
              <a:rPr lang="de-DE" sz="1200" dirty="0"/>
              <a:t> Implementation. FREQUENZ, Band 64, Heft 11-12, </a:t>
            </a:r>
            <a:r>
              <a:rPr lang="de-DE" sz="1200" dirty="0" smtClean="0"/>
              <a:t>November/Dezember </a:t>
            </a:r>
            <a:r>
              <a:rPr lang="de-DE" sz="1200" dirty="0"/>
              <a:t>2010, S. </a:t>
            </a:r>
            <a:r>
              <a:rPr lang="de-DE" sz="1200" dirty="0" smtClean="0"/>
              <a:t>218-223</a:t>
            </a:r>
          </a:p>
          <a:p>
            <a:endParaRPr lang="de-DE" sz="1200" dirty="0"/>
          </a:p>
        </p:txBody>
      </p:sp>
    </p:spTree>
    <p:extLst>
      <p:ext uri="{BB962C8B-B14F-4D97-AF65-F5344CB8AC3E}">
        <p14:creationId xmlns:p14="http://schemas.microsoft.com/office/powerpoint/2010/main" val="2677187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Book </a:t>
            </a:r>
            <a:r>
              <a:rPr lang="de-DE" dirty="0" err="1" smtClean="0"/>
              <a:t>and</a:t>
            </a:r>
            <a:r>
              <a:rPr lang="de-DE" dirty="0" smtClean="0"/>
              <a:t> Journal Publications</a:t>
            </a:r>
            <a:endParaRPr lang="de-DE"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sp>
        <p:nvSpPr>
          <p:cNvPr id="4" name="Textfeld 3"/>
          <p:cNvSpPr txBox="1"/>
          <p:nvPr/>
        </p:nvSpPr>
        <p:spPr>
          <a:xfrm>
            <a:off x="323528" y="1052736"/>
            <a:ext cx="8352928" cy="1384995"/>
          </a:xfrm>
          <a:prstGeom prst="rect">
            <a:avLst/>
          </a:prstGeom>
          <a:noFill/>
        </p:spPr>
        <p:txBody>
          <a:bodyPr wrap="square" rtlCol="0">
            <a:spAutoFit/>
          </a:bodyPr>
          <a:lstStyle/>
          <a:p>
            <a:pPr lvl="0"/>
            <a:r>
              <a:rPr lang="de-DE" sz="1200" dirty="0">
                <a:solidFill>
                  <a:srgbClr val="000000"/>
                </a:solidFill>
              </a:rPr>
              <a:t>Ralph Tanbourgi, Jens P. Elsner, Holger </a:t>
            </a:r>
            <a:r>
              <a:rPr lang="de-DE" sz="1200" dirty="0" err="1">
                <a:solidFill>
                  <a:srgbClr val="000000"/>
                </a:solidFill>
              </a:rPr>
              <a:t>Jakel</a:t>
            </a:r>
            <a:r>
              <a:rPr lang="de-DE" sz="1200" dirty="0">
                <a:solidFill>
                  <a:srgbClr val="000000"/>
                </a:solidFill>
              </a:rPr>
              <a:t>, </a:t>
            </a:r>
            <a:r>
              <a:rPr lang="de-DE" sz="1200" dirty="0" err="1">
                <a:solidFill>
                  <a:srgbClr val="000000"/>
                </a:solidFill>
              </a:rPr>
              <a:t>and</a:t>
            </a:r>
            <a:r>
              <a:rPr lang="de-DE" sz="1200" dirty="0">
                <a:solidFill>
                  <a:srgbClr val="000000"/>
                </a:solidFill>
              </a:rPr>
              <a:t> Friedrich K. Jondral: Adaptive </a:t>
            </a:r>
            <a:r>
              <a:rPr lang="de-DE" sz="1200" dirty="0" err="1">
                <a:solidFill>
                  <a:srgbClr val="000000"/>
                </a:solidFill>
              </a:rPr>
              <a:t>Frequency</a:t>
            </a:r>
            <a:r>
              <a:rPr lang="de-DE" sz="1200" dirty="0">
                <a:solidFill>
                  <a:srgbClr val="000000"/>
                </a:solidFill>
              </a:rPr>
              <a:t> Hopping in Ad Hoc Networks </a:t>
            </a:r>
            <a:r>
              <a:rPr lang="de-DE" sz="1200" dirty="0" err="1">
                <a:solidFill>
                  <a:srgbClr val="000000"/>
                </a:solidFill>
              </a:rPr>
              <a:t>with</a:t>
            </a:r>
            <a:r>
              <a:rPr lang="de-DE" sz="1200" dirty="0">
                <a:solidFill>
                  <a:srgbClr val="000000"/>
                </a:solidFill>
              </a:rPr>
              <a:t> Rayleigh Fading </a:t>
            </a:r>
            <a:r>
              <a:rPr lang="de-DE" sz="1200" dirty="0" err="1">
                <a:solidFill>
                  <a:srgbClr val="000000"/>
                </a:solidFill>
              </a:rPr>
              <a:t>and</a:t>
            </a:r>
            <a:r>
              <a:rPr lang="de-DE" sz="1200" dirty="0">
                <a:solidFill>
                  <a:srgbClr val="000000"/>
                </a:solidFill>
              </a:rPr>
              <a:t> Imperfect </a:t>
            </a:r>
            <a:r>
              <a:rPr lang="de-DE" sz="1200" dirty="0" err="1">
                <a:solidFill>
                  <a:srgbClr val="000000"/>
                </a:solidFill>
              </a:rPr>
              <a:t>Sensing</a:t>
            </a:r>
            <a:r>
              <a:rPr lang="de-DE" sz="1200" dirty="0">
                <a:solidFill>
                  <a:srgbClr val="000000"/>
                </a:solidFill>
              </a:rPr>
              <a:t>. IEEE Wireless Communications Letters, Vol. 1, </a:t>
            </a:r>
            <a:r>
              <a:rPr lang="de-DE" sz="1200" dirty="0" err="1">
                <a:solidFill>
                  <a:srgbClr val="000000"/>
                </a:solidFill>
              </a:rPr>
              <a:t>No</a:t>
            </a:r>
            <a:r>
              <a:rPr lang="de-DE" sz="1200" dirty="0">
                <a:solidFill>
                  <a:srgbClr val="000000"/>
                </a:solidFill>
              </a:rPr>
              <a:t>. 3, June 2012, pp. 185-188</a:t>
            </a:r>
          </a:p>
          <a:p>
            <a:pPr lvl="0"/>
            <a:r>
              <a:rPr lang="de-DE" sz="1200" dirty="0">
                <a:solidFill>
                  <a:srgbClr val="000000"/>
                </a:solidFill>
              </a:rPr>
              <a:t>Georg </a:t>
            </a:r>
            <a:r>
              <a:rPr lang="de-DE" sz="1200" dirty="0" err="1">
                <a:solidFill>
                  <a:srgbClr val="000000"/>
                </a:solidFill>
              </a:rPr>
              <a:t>Vallant</a:t>
            </a:r>
            <a:r>
              <a:rPr lang="de-DE" sz="1200" dirty="0">
                <a:solidFill>
                  <a:srgbClr val="000000"/>
                </a:solidFill>
              </a:rPr>
              <a:t>, Michael Epp, Markus </a:t>
            </a:r>
            <a:r>
              <a:rPr lang="de-DE" sz="1200" dirty="0" err="1">
                <a:solidFill>
                  <a:srgbClr val="000000"/>
                </a:solidFill>
              </a:rPr>
              <a:t>Allén</a:t>
            </a:r>
            <a:r>
              <a:rPr lang="de-DE" sz="1200" dirty="0">
                <a:solidFill>
                  <a:srgbClr val="000000"/>
                </a:solidFill>
              </a:rPr>
              <a:t>, </a:t>
            </a:r>
            <a:r>
              <a:rPr lang="de-DE" sz="1200" dirty="0" err="1">
                <a:solidFill>
                  <a:srgbClr val="000000"/>
                </a:solidFill>
              </a:rPr>
              <a:t>Mikko</a:t>
            </a:r>
            <a:r>
              <a:rPr lang="de-DE" sz="1200" dirty="0">
                <a:solidFill>
                  <a:srgbClr val="000000"/>
                </a:solidFill>
              </a:rPr>
              <a:t> </a:t>
            </a:r>
            <a:r>
              <a:rPr lang="de-DE" sz="1200" dirty="0" err="1">
                <a:solidFill>
                  <a:srgbClr val="000000"/>
                </a:solidFill>
              </a:rPr>
              <a:t>Valkama</a:t>
            </a:r>
            <a:r>
              <a:rPr lang="de-DE" sz="1200" dirty="0">
                <a:solidFill>
                  <a:srgbClr val="000000"/>
                </a:solidFill>
              </a:rPr>
              <a:t>, Friedrich K. Jondral: System-Level </a:t>
            </a:r>
            <a:r>
              <a:rPr lang="de-DE" sz="1200" dirty="0" err="1">
                <a:solidFill>
                  <a:srgbClr val="000000"/>
                </a:solidFill>
              </a:rPr>
              <a:t>Mitigation</a:t>
            </a:r>
            <a:r>
              <a:rPr lang="de-DE" sz="1200" dirty="0">
                <a:solidFill>
                  <a:srgbClr val="000000"/>
                </a:solidFill>
              </a:rPr>
              <a:t> </a:t>
            </a:r>
            <a:r>
              <a:rPr lang="de-DE" sz="1200" dirty="0" err="1" smtClean="0">
                <a:solidFill>
                  <a:srgbClr val="000000"/>
                </a:solidFill>
              </a:rPr>
              <a:t>of</a:t>
            </a:r>
            <a:r>
              <a:rPr lang="de-DE" sz="1200" dirty="0" smtClean="0">
                <a:solidFill>
                  <a:srgbClr val="000000"/>
                </a:solidFill>
              </a:rPr>
              <a:t> </a:t>
            </a:r>
            <a:r>
              <a:rPr lang="de-DE" sz="1200" dirty="0" err="1" smtClean="0">
                <a:solidFill>
                  <a:srgbClr val="000000"/>
                </a:solidFill>
              </a:rPr>
              <a:t>Undersamp</a:t>
            </a:r>
            <a:r>
              <a:rPr lang="de-DE" sz="1200" dirty="0" smtClean="0">
                <a:solidFill>
                  <a:srgbClr val="000000"/>
                </a:solidFill>
              </a:rPr>
              <a:t>-</a:t>
            </a:r>
          </a:p>
          <a:p>
            <a:pPr lvl="0"/>
            <a:r>
              <a:rPr lang="de-DE" sz="1200" dirty="0" err="1" smtClean="0">
                <a:solidFill>
                  <a:srgbClr val="000000"/>
                </a:solidFill>
              </a:rPr>
              <a:t>ling</a:t>
            </a:r>
            <a:r>
              <a:rPr lang="de-DE" sz="1200" dirty="0" smtClean="0">
                <a:solidFill>
                  <a:srgbClr val="000000"/>
                </a:solidFill>
              </a:rPr>
              <a:t> </a:t>
            </a:r>
            <a:r>
              <a:rPr lang="de-DE" sz="1200" dirty="0">
                <a:solidFill>
                  <a:srgbClr val="000000"/>
                </a:solidFill>
              </a:rPr>
              <a:t>ADC </a:t>
            </a:r>
            <a:r>
              <a:rPr lang="de-DE" sz="1200" dirty="0" err="1">
                <a:solidFill>
                  <a:srgbClr val="000000"/>
                </a:solidFill>
              </a:rPr>
              <a:t>Nonlinearity</a:t>
            </a:r>
            <a:r>
              <a:rPr lang="de-DE" sz="1200" dirty="0">
                <a:solidFill>
                  <a:srgbClr val="000000"/>
                </a:solidFill>
              </a:rPr>
              <a:t> </a:t>
            </a:r>
            <a:r>
              <a:rPr lang="de-DE" sz="1200" dirty="0" err="1">
                <a:solidFill>
                  <a:srgbClr val="000000"/>
                </a:solidFill>
              </a:rPr>
              <a:t>for</a:t>
            </a:r>
            <a:r>
              <a:rPr lang="de-DE" sz="1200" dirty="0">
                <a:solidFill>
                  <a:srgbClr val="000000"/>
                </a:solidFill>
              </a:rPr>
              <a:t> High-IF Radio Receivers. FREQUENZ, Vol. 66(9-10), September/</a:t>
            </a:r>
            <a:r>
              <a:rPr lang="de-DE" sz="1200" dirty="0" err="1">
                <a:solidFill>
                  <a:srgbClr val="000000"/>
                </a:solidFill>
              </a:rPr>
              <a:t>October</a:t>
            </a:r>
            <a:r>
              <a:rPr lang="de-DE" sz="1200" dirty="0">
                <a:solidFill>
                  <a:srgbClr val="000000"/>
                </a:solidFill>
              </a:rPr>
              <a:t> 2012, pp. </a:t>
            </a:r>
            <a:r>
              <a:rPr lang="de-DE" sz="1200" dirty="0" smtClean="0">
                <a:solidFill>
                  <a:srgbClr val="000000"/>
                </a:solidFill>
              </a:rPr>
              <a:t>311-319</a:t>
            </a:r>
          </a:p>
          <a:p>
            <a:pPr lvl="0"/>
            <a:r>
              <a:rPr lang="de-DE" sz="1200" dirty="0" smtClean="0">
                <a:solidFill>
                  <a:srgbClr val="000000"/>
                </a:solidFill>
              </a:rPr>
              <a:t>Michael S. </a:t>
            </a:r>
            <a:r>
              <a:rPr lang="de-DE" sz="1200" dirty="0" err="1" smtClean="0">
                <a:solidFill>
                  <a:srgbClr val="000000"/>
                </a:solidFill>
              </a:rPr>
              <a:t>Mühlhaus</a:t>
            </a:r>
            <a:r>
              <a:rPr lang="de-DE" sz="1200" dirty="0">
                <a:solidFill>
                  <a:srgbClr val="000000"/>
                </a:solidFill>
              </a:rPr>
              <a:t>, </a:t>
            </a:r>
            <a:r>
              <a:rPr lang="de-DE" sz="1200" dirty="0" err="1">
                <a:solidFill>
                  <a:srgbClr val="000000"/>
                </a:solidFill>
              </a:rPr>
              <a:t>Mengüç</a:t>
            </a:r>
            <a:r>
              <a:rPr lang="de-DE" sz="1200" dirty="0">
                <a:solidFill>
                  <a:srgbClr val="000000"/>
                </a:solidFill>
              </a:rPr>
              <a:t> </a:t>
            </a:r>
            <a:r>
              <a:rPr lang="de-DE" sz="1200" dirty="0" smtClean="0">
                <a:solidFill>
                  <a:srgbClr val="000000"/>
                </a:solidFill>
              </a:rPr>
              <a:t>Öner, Octavia </a:t>
            </a:r>
            <a:r>
              <a:rPr lang="de-DE" sz="1200" dirty="0" err="1" smtClean="0">
                <a:solidFill>
                  <a:srgbClr val="000000"/>
                </a:solidFill>
              </a:rPr>
              <a:t>Dobre</a:t>
            </a:r>
            <a:r>
              <a:rPr lang="de-DE" sz="1200" dirty="0" smtClean="0">
                <a:solidFill>
                  <a:srgbClr val="000000"/>
                </a:solidFill>
              </a:rPr>
              <a:t>, Friedrich K. Jondral: A Low </a:t>
            </a:r>
            <a:r>
              <a:rPr lang="de-DE" sz="1200" dirty="0" err="1" smtClean="0">
                <a:solidFill>
                  <a:srgbClr val="000000"/>
                </a:solidFill>
              </a:rPr>
              <a:t>Complexity</a:t>
            </a:r>
            <a:r>
              <a:rPr lang="de-DE" sz="1200" dirty="0" smtClean="0">
                <a:solidFill>
                  <a:srgbClr val="000000"/>
                </a:solidFill>
              </a:rPr>
              <a:t> Modulation </a:t>
            </a:r>
            <a:r>
              <a:rPr lang="de-DE" sz="1200" dirty="0" err="1" smtClean="0">
                <a:solidFill>
                  <a:srgbClr val="000000"/>
                </a:solidFill>
              </a:rPr>
              <a:t>Classification</a:t>
            </a:r>
            <a:r>
              <a:rPr lang="de-DE" sz="1200" dirty="0" smtClean="0">
                <a:solidFill>
                  <a:srgbClr val="000000"/>
                </a:solidFill>
              </a:rPr>
              <a:t> </a:t>
            </a:r>
            <a:r>
              <a:rPr lang="de-DE" sz="1200" dirty="0" err="1" smtClean="0">
                <a:solidFill>
                  <a:srgbClr val="000000"/>
                </a:solidFill>
              </a:rPr>
              <a:t>Algorithm</a:t>
            </a:r>
            <a:r>
              <a:rPr lang="de-DE" sz="1200" dirty="0" smtClean="0">
                <a:solidFill>
                  <a:srgbClr val="000000"/>
                </a:solidFill>
              </a:rPr>
              <a:t> </a:t>
            </a:r>
            <a:r>
              <a:rPr lang="de-DE" sz="1200" dirty="0" err="1" smtClean="0">
                <a:solidFill>
                  <a:srgbClr val="000000"/>
                </a:solidFill>
              </a:rPr>
              <a:t>for</a:t>
            </a:r>
            <a:r>
              <a:rPr lang="de-DE" sz="1200" dirty="0" smtClean="0">
                <a:solidFill>
                  <a:srgbClr val="000000"/>
                </a:solidFill>
              </a:rPr>
              <a:t> MIMO Systems. IEEE Communications Letters, </a:t>
            </a:r>
            <a:r>
              <a:rPr lang="de-DE" sz="1200" dirty="0" err="1" smtClean="0">
                <a:solidFill>
                  <a:srgbClr val="000000"/>
                </a:solidFill>
              </a:rPr>
              <a:t>October</a:t>
            </a:r>
            <a:r>
              <a:rPr lang="de-DE" sz="1200" dirty="0" smtClean="0">
                <a:solidFill>
                  <a:srgbClr val="000000"/>
                </a:solidFill>
              </a:rPr>
              <a:t> 2013 </a:t>
            </a:r>
            <a:r>
              <a:rPr lang="de-DE" sz="1200" dirty="0">
                <a:solidFill>
                  <a:srgbClr val="000000"/>
                </a:solidFill>
              </a:rPr>
              <a:t>Vol. </a:t>
            </a:r>
            <a:r>
              <a:rPr lang="de-DE" sz="1200" dirty="0" smtClean="0">
                <a:solidFill>
                  <a:srgbClr val="000000"/>
                </a:solidFill>
              </a:rPr>
              <a:t>17, </a:t>
            </a:r>
            <a:r>
              <a:rPr lang="de-DE" sz="1200" dirty="0" err="1">
                <a:solidFill>
                  <a:srgbClr val="000000"/>
                </a:solidFill>
              </a:rPr>
              <a:t>No</a:t>
            </a:r>
            <a:r>
              <a:rPr lang="de-DE" sz="1200" dirty="0">
                <a:solidFill>
                  <a:srgbClr val="000000"/>
                </a:solidFill>
              </a:rPr>
              <a:t>. </a:t>
            </a:r>
            <a:r>
              <a:rPr lang="de-DE" sz="1200" dirty="0" smtClean="0">
                <a:solidFill>
                  <a:srgbClr val="000000"/>
                </a:solidFill>
              </a:rPr>
              <a:t>10, </a:t>
            </a:r>
            <a:r>
              <a:rPr lang="de-DE" sz="1200" dirty="0">
                <a:solidFill>
                  <a:srgbClr val="000000"/>
                </a:solidFill>
              </a:rPr>
              <a:t>pp.  </a:t>
            </a:r>
            <a:r>
              <a:rPr lang="de-DE" sz="1200" dirty="0" smtClean="0">
                <a:solidFill>
                  <a:srgbClr val="000000"/>
                </a:solidFill>
              </a:rPr>
              <a:t>1881-1884</a:t>
            </a:r>
            <a:endParaRPr lang="de-DE" sz="1200" dirty="0">
              <a:solidFill>
                <a:srgbClr val="000000"/>
              </a:solidFill>
            </a:endParaRPr>
          </a:p>
        </p:txBody>
      </p:sp>
    </p:spTree>
    <p:extLst>
      <p:ext uri="{BB962C8B-B14F-4D97-AF65-F5344CB8AC3E}">
        <p14:creationId xmlns:p14="http://schemas.microsoft.com/office/powerpoint/2010/main" val="944892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Ph.D</a:t>
            </a:r>
            <a:r>
              <a:rPr lang="de-DE" dirty="0" smtClean="0"/>
              <a:t>. </a:t>
            </a:r>
            <a:r>
              <a:rPr lang="de-DE" dirty="0" err="1" smtClean="0"/>
              <a:t>Theses</a:t>
            </a:r>
            <a:endParaRPr lang="de-DE"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sp>
        <p:nvSpPr>
          <p:cNvPr id="4" name="Textfeld 3"/>
          <p:cNvSpPr txBox="1"/>
          <p:nvPr/>
        </p:nvSpPr>
        <p:spPr>
          <a:xfrm>
            <a:off x="467544" y="1556792"/>
            <a:ext cx="8352928" cy="3724096"/>
          </a:xfrm>
          <a:prstGeom prst="rect">
            <a:avLst/>
          </a:prstGeom>
          <a:noFill/>
        </p:spPr>
        <p:txBody>
          <a:bodyPr wrap="square" rtlCol="0">
            <a:spAutoFit/>
          </a:bodyPr>
          <a:lstStyle/>
          <a:p>
            <a:r>
              <a:rPr lang="de-DE" sz="1400" dirty="0" smtClean="0"/>
              <a:t>2001	Anne </a:t>
            </a:r>
            <a:r>
              <a:rPr lang="de-DE" sz="1400" dirty="0" err="1" smtClean="0"/>
              <a:t>Wiesler</a:t>
            </a:r>
            <a:r>
              <a:rPr lang="de-DE" sz="1400" dirty="0" smtClean="0"/>
              <a:t>: </a:t>
            </a:r>
            <a:r>
              <a:rPr lang="de-DE" sz="1400" i="1" dirty="0" smtClean="0"/>
              <a:t>Parametergesteuertes Software Radio für Mobilfunksysteme</a:t>
            </a:r>
          </a:p>
          <a:p>
            <a:r>
              <a:rPr lang="de-DE" sz="1400" dirty="0" smtClean="0"/>
              <a:t>2004	Arnd-Ragnar </a:t>
            </a:r>
            <a:r>
              <a:rPr lang="de-DE" sz="1400" dirty="0" err="1" smtClean="0"/>
              <a:t>Rhiemeier</a:t>
            </a:r>
            <a:r>
              <a:rPr lang="de-DE" sz="1400" dirty="0" smtClean="0"/>
              <a:t>: </a:t>
            </a:r>
            <a:r>
              <a:rPr lang="de-DE" sz="1400" i="1" dirty="0" smtClean="0"/>
              <a:t>Modulares Software </a:t>
            </a:r>
            <a:r>
              <a:rPr lang="de-DE" sz="1400" i="1" dirty="0" err="1" smtClean="0"/>
              <a:t>Defined</a:t>
            </a:r>
            <a:r>
              <a:rPr lang="de-DE" sz="1400" i="1" dirty="0" smtClean="0"/>
              <a:t> Radio</a:t>
            </a:r>
          </a:p>
          <a:p>
            <a:r>
              <a:rPr lang="de-DE" sz="1400" dirty="0"/>
              <a:t>	</a:t>
            </a:r>
            <a:r>
              <a:rPr lang="de-DE" sz="1400" dirty="0" smtClean="0"/>
              <a:t>Mustafa </a:t>
            </a:r>
            <a:r>
              <a:rPr lang="de-DE" sz="1400" dirty="0" err="1" smtClean="0"/>
              <a:t>Mengüç</a:t>
            </a:r>
            <a:r>
              <a:rPr lang="de-DE" sz="1400" dirty="0" smtClean="0"/>
              <a:t> Öner: </a:t>
            </a:r>
            <a:r>
              <a:rPr lang="de-DE" sz="1400" i="1" dirty="0" smtClean="0"/>
              <a:t>Air Interface </a:t>
            </a:r>
            <a:r>
              <a:rPr lang="de-DE" sz="1400" i="1" dirty="0" err="1" smtClean="0"/>
              <a:t>Identification</a:t>
            </a:r>
            <a:r>
              <a:rPr lang="de-DE" sz="1400" i="1" dirty="0" smtClean="0"/>
              <a:t> </a:t>
            </a:r>
            <a:r>
              <a:rPr lang="de-DE" sz="1400" i="1" dirty="0" err="1" smtClean="0"/>
              <a:t>for</a:t>
            </a:r>
            <a:r>
              <a:rPr lang="de-DE" sz="1400" i="1" dirty="0" smtClean="0"/>
              <a:t> Software Radio Systems</a:t>
            </a:r>
          </a:p>
          <a:p>
            <a:r>
              <a:rPr lang="de-DE" sz="1400" dirty="0"/>
              <a:t>	</a:t>
            </a:r>
            <a:r>
              <a:rPr lang="de-DE" sz="1400" dirty="0" smtClean="0"/>
              <a:t>Timo Weiß: </a:t>
            </a:r>
            <a:r>
              <a:rPr lang="de-DE" sz="1400" i="1" dirty="0" smtClean="0"/>
              <a:t>OFDM-basiertes </a:t>
            </a:r>
            <a:r>
              <a:rPr lang="de-DE" sz="1400" i="1" dirty="0" err="1" smtClean="0"/>
              <a:t>Spectrum</a:t>
            </a:r>
            <a:r>
              <a:rPr lang="de-DE" sz="1400" i="1" dirty="0" smtClean="0"/>
              <a:t> Pooling</a:t>
            </a:r>
          </a:p>
          <a:p>
            <a:r>
              <a:rPr lang="de-DE" sz="1400" dirty="0" smtClean="0"/>
              <a:t>2006	Piotr </a:t>
            </a:r>
            <a:r>
              <a:rPr lang="de-DE" sz="1400" dirty="0" err="1" smtClean="0"/>
              <a:t>Rykaczewski</a:t>
            </a:r>
            <a:r>
              <a:rPr lang="de-DE" sz="1400" dirty="0" smtClean="0"/>
              <a:t>: </a:t>
            </a:r>
            <a:r>
              <a:rPr lang="de-DE" sz="1400" i="1" dirty="0" smtClean="0"/>
              <a:t>Quadraturempfänger für Software </a:t>
            </a:r>
            <a:r>
              <a:rPr lang="de-DE" sz="1400" i="1" dirty="0" err="1" smtClean="0"/>
              <a:t>Defined</a:t>
            </a:r>
            <a:r>
              <a:rPr lang="de-DE" sz="1400" i="1" dirty="0" smtClean="0"/>
              <a:t> Radios: Kompensation von 	Gleichlauffehlern</a:t>
            </a:r>
          </a:p>
          <a:p>
            <a:r>
              <a:rPr lang="de-DE" sz="1400" dirty="0" smtClean="0"/>
              <a:t>2008	Volker Blaschke: </a:t>
            </a:r>
            <a:r>
              <a:rPr lang="de-DE" sz="1400" i="1" dirty="0" smtClean="0"/>
              <a:t>Multiband Cognitive Radio-Systeme</a:t>
            </a:r>
          </a:p>
          <a:p>
            <a:r>
              <a:rPr lang="de-DE" sz="1400" dirty="0" smtClean="0"/>
              <a:t>2009	Ulrich Berthold: </a:t>
            </a:r>
            <a:r>
              <a:rPr lang="de-DE" sz="1400" i="1" dirty="0" smtClean="0"/>
              <a:t>Dynamic </a:t>
            </a:r>
            <a:r>
              <a:rPr lang="de-DE" sz="1400" i="1" dirty="0" err="1" smtClean="0"/>
              <a:t>Spectrum</a:t>
            </a:r>
            <a:r>
              <a:rPr lang="de-DE" sz="1400" i="1" dirty="0" smtClean="0"/>
              <a:t> Access </a:t>
            </a:r>
            <a:r>
              <a:rPr lang="de-DE" sz="1400" i="1" dirty="0" err="1" smtClean="0"/>
              <a:t>Using</a:t>
            </a:r>
            <a:r>
              <a:rPr lang="de-DE" sz="1400" i="1" dirty="0" smtClean="0"/>
              <a:t> OFDM-</a:t>
            </a:r>
            <a:r>
              <a:rPr lang="de-DE" sz="1400" i="1" dirty="0" err="1" smtClean="0"/>
              <a:t>based</a:t>
            </a:r>
            <a:r>
              <a:rPr lang="de-DE" sz="1400" i="1" dirty="0" smtClean="0"/>
              <a:t> </a:t>
            </a:r>
            <a:r>
              <a:rPr lang="de-DE" sz="1400" i="1" dirty="0" err="1" smtClean="0"/>
              <a:t>Overlay</a:t>
            </a:r>
            <a:r>
              <a:rPr lang="de-DE" sz="1400" i="1" dirty="0" smtClean="0"/>
              <a:t> </a:t>
            </a:r>
            <a:r>
              <a:rPr lang="de-DE" sz="1400" i="1" dirty="0"/>
              <a:t>S</a:t>
            </a:r>
            <a:r>
              <a:rPr lang="de-DE" sz="1400" i="1" dirty="0" smtClean="0"/>
              <a:t>ystems</a:t>
            </a:r>
          </a:p>
          <a:p>
            <a:r>
              <a:rPr lang="de-DE" sz="1400" dirty="0" smtClean="0"/>
              <a:t>	</a:t>
            </a:r>
            <a:r>
              <a:rPr lang="de-DE" sz="1400" dirty="0" err="1" smtClean="0"/>
              <a:t>Sinja</a:t>
            </a:r>
            <a:r>
              <a:rPr lang="de-DE" sz="1400" dirty="0" smtClean="0"/>
              <a:t> Brandes: </a:t>
            </a:r>
            <a:r>
              <a:rPr lang="de-DE" sz="1400" i="1" dirty="0" smtClean="0"/>
              <a:t>Suppression </a:t>
            </a:r>
            <a:r>
              <a:rPr lang="de-DE" sz="1400" i="1" dirty="0" err="1" smtClean="0"/>
              <a:t>of</a:t>
            </a:r>
            <a:r>
              <a:rPr lang="de-DE" sz="1400" i="1" dirty="0" smtClean="0"/>
              <a:t> Mutual </a:t>
            </a:r>
            <a:r>
              <a:rPr lang="de-DE" sz="1400" i="1" dirty="0" err="1" smtClean="0"/>
              <a:t>Interference</a:t>
            </a:r>
            <a:r>
              <a:rPr lang="de-DE" sz="1400" i="1" dirty="0" smtClean="0"/>
              <a:t> in OFDM </a:t>
            </a:r>
            <a:r>
              <a:rPr lang="de-DE" sz="1400" i="1" dirty="0" err="1" smtClean="0"/>
              <a:t>Based</a:t>
            </a:r>
            <a:r>
              <a:rPr lang="de-DE" sz="1400" i="1" dirty="0" smtClean="0"/>
              <a:t> </a:t>
            </a:r>
            <a:r>
              <a:rPr lang="de-DE" sz="1400" i="1" dirty="0" err="1" smtClean="0"/>
              <a:t>Overlay</a:t>
            </a:r>
            <a:r>
              <a:rPr lang="de-DE" sz="1400" i="1" dirty="0" smtClean="0"/>
              <a:t> Systems</a:t>
            </a:r>
          </a:p>
          <a:p>
            <a:r>
              <a:rPr lang="de-DE" sz="1400" dirty="0" smtClean="0"/>
              <a:t>2010	Christian Körner: </a:t>
            </a:r>
            <a:r>
              <a:rPr lang="de-DE" sz="1400" i="1" dirty="0" smtClean="0"/>
              <a:t>Cognitive Radio – Kanalsegmentierung und Schätzung von </a:t>
            </a:r>
            <a:r>
              <a:rPr lang="de-DE" sz="1400" i="1" dirty="0" err="1" smtClean="0"/>
              <a:t>Peridiozitäten</a:t>
            </a:r>
            <a:endParaRPr lang="de-DE" sz="1400" i="1" dirty="0" smtClean="0"/>
          </a:p>
          <a:p>
            <a:r>
              <a:rPr lang="de-DE" sz="1400" dirty="0" smtClean="0"/>
              <a:t>	Tobias Renk: </a:t>
            </a:r>
            <a:r>
              <a:rPr lang="de-DE" sz="1400" i="1" dirty="0" err="1" smtClean="0"/>
              <a:t>Cooperative</a:t>
            </a:r>
            <a:r>
              <a:rPr lang="de-DE" sz="1400" i="1" dirty="0" smtClean="0"/>
              <a:t> Communications: Network Design </a:t>
            </a:r>
            <a:r>
              <a:rPr lang="de-DE" sz="1400" i="1" dirty="0" err="1" smtClean="0"/>
              <a:t>and</a:t>
            </a:r>
            <a:r>
              <a:rPr lang="de-DE" sz="1400" i="1" dirty="0" smtClean="0"/>
              <a:t> </a:t>
            </a:r>
            <a:r>
              <a:rPr lang="de-DE" sz="1400" i="1" dirty="0" err="1" smtClean="0"/>
              <a:t>Incremental</a:t>
            </a:r>
            <a:r>
              <a:rPr lang="de-DE" sz="1400" i="1" dirty="0" smtClean="0"/>
              <a:t> </a:t>
            </a:r>
            <a:r>
              <a:rPr lang="de-DE" sz="1400" i="1" dirty="0" err="1" smtClean="0"/>
              <a:t>Relaying</a:t>
            </a:r>
            <a:endParaRPr lang="de-DE" sz="1400" i="1" dirty="0" smtClean="0"/>
          </a:p>
          <a:p>
            <a:r>
              <a:rPr lang="de-DE" sz="1400" dirty="0" smtClean="0"/>
              <a:t>2011	Stefan Nagel: </a:t>
            </a:r>
            <a:r>
              <a:rPr lang="de-DE" sz="1400" i="1" dirty="0" smtClean="0"/>
              <a:t>Portable </a:t>
            </a:r>
            <a:r>
              <a:rPr lang="de-DE" sz="1400" i="1" dirty="0" err="1" smtClean="0"/>
              <a:t>Waveform</a:t>
            </a:r>
            <a:r>
              <a:rPr lang="de-DE" sz="1400" i="1" dirty="0"/>
              <a:t> </a:t>
            </a:r>
            <a:r>
              <a:rPr lang="de-DE" sz="1400" i="1" dirty="0" smtClean="0"/>
              <a:t>Development  </a:t>
            </a:r>
            <a:r>
              <a:rPr lang="de-DE" sz="1400" i="1" dirty="0" err="1" smtClean="0"/>
              <a:t>for</a:t>
            </a:r>
            <a:r>
              <a:rPr lang="de-DE" sz="1400" i="1" dirty="0" smtClean="0"/>
              <a:t> Software </a:t>
            </a:r>
            <a:r>
              <a:rPr lang="de-DE" sz="1400" i="1" dirty="0" err="1"/>
              <a:t>D</a:t>
            </a:r>
            <a:r>
              <a:rPr lang="de-DE" sz="1400" i="1" dirty="0" err="1" smtClean="0"/>
              <a:t>efined</a:t>
            </a:r>
            <a:r>
              <a:rPr lang="de-DE" sz="1400" i="1" dirty="0" smtClean="0"/>
              <a:t> </a:t>
            </a:r>
            <a:r>
              <a:rPr lang="de-DE" sz="1400" i="1" dirty="0"/>
              <a:t>R</a:t>
            </a:r>
            <a:r>
              <a:rPr lang="de-DE" sz="1400" i="1" dirty="0" smtClean="0"/>
              <a:t>adios</a:t>
            </a:r>
          </a:p>
          <a:p>
            <a:r>
              <a:rPr lang="de-DE" sz="1400" dirty="0" smtClean="0"/>
              <a:t>2013	Jens Elsner: </a:t>
            </a:r>
            <a:r>
              <a:rPr lang="de-DE" sz="1400" i="1" dirty="0" err="1" smtClean="0"/>
              <a:t>Interference</a:t>
            </a:r>
            <a:r>
              <a:rPr lang="de-DE" sz="1400" i="1" dirty="0" smtClean="0"/>
              <a:t> </a:t>
            </a:r>
            <a:r>
              <a:rPr lang="de-DE" sz="1400" i="1" dirty="0" err="1" smtClean="0"/>
              <a:t>Mitigation</a:t>
            </a:r>
            <a:r>
              <a:rPr lang="de-DE" sz="1400" i="1" dirty="0" smtClean="0"/>
              <a:t> in </a:t>
            </a:r>
            <a:r>
              <a:rPr lang="de-DE" sz="1400" i="1" dirty="0" err="1" smtClean="0"/>
              <a:t>Frequency</a:t>
            </a:r>
            <a:r>
              <a:rPr lang="de-DE" sz="1400" i="1" dirty="0" smtClean="0"/>
              <a:t> Hopping Ad Hoc Networks</a:t>
            </a:r>
          </a:p>
          <a:p>
            <a:r>
              <a:rPr lang="de-DE" sz="1400" dirty="0" smtClean="0"/>
              <a:t>	Georg </a:t>
            </a:r>
            <a:r>
              <a:rPr lang="de-DE" sz="1400" dirty="0" err="1" smtClean="0"/>
              <a:t>Vallant</a:t>
            </a:r>
            <a:r>
              <a:rPr lang="de-DE" sz="1400" dirty="0" smtClean="0"/>
              <a:t>: </a:t>
            </a:r>
            <a:r>
              <a:rPr lang="de-DE" sz="1400" i="1" dirty="0" smtClean="0"/>
              <a:t>Modellbasierte Entzerrung von Analog/Digital-Wandler-Systemen</a:t>
            </a:r>
          </a:p>
          <a:p>
            <a:r>
              <a:rPr lang="de-DE" sz="1400" dirty="0" smtClean="0"/>
              <a:t>2014	Michael </a:t>
            </a:r>
            <a:r>
              <a:rPr lang="de-DE" sz="1400" dirty="0" err="1" smtClean="0"/>
              <a:t>Mühlhaus</a:t>
            </a:r>
            <a:r>
              <a:rPr lang="de-DE" sz="1400" dirty="0"/>
              <a:t>: </a:t>
            </a:r>
            <a:r>
              <a:rPr lang="de-DE" sz="1400" i="1" dirty="0"/>
              <a:t>Automatische Modulationsartenerkennung in </a:t>
            </a:r>
            <a:r>
              <a:rPr lang="de-DE" sz="1400" i="1" dirty="0" smtClean="0"/>
              <a:t>MIMO-Systemen</a:t>
            </a:r>
            <a:endParaRPr lang="de-DE" sz="1400" dirty="0" smtClean="0"/>
          </a:p>
          <a:p>
            <a:endParaRPr lang="de-DE" sz="1400" i="1" dirty="0"/>
          </a:p>
          <a:p>
            <a:endParaRPr lang="de-DE" sz="1200" dirty="0" smtClean="0"/>
          </a:p>
        </p:txBody>
      </p:sp>
    </p:spTree>
    <p:extLst>
      <p:ext uri="{BB962C8B-B14F-4D97-AF65-F5344CB8AC3E}">
        <p14:creationId xmlns:p14="http://schemas.microsoft.com/office/powerpoint/2010/main" val="3220900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Foliennummernplatzhalter 2"/>
          <p:cNvSpPr>
            <a:spLocks noGrp="1"/>
          </p:cNvSpPr>
          <p:nvPr>
            <p:ph type="sldNum" sz="quarter" idx="10"/>
          </p:nvPr>
        </p:nvSpPr>
        <p:spPr/>
        <p:txBody>
          <a:bodyPr/>
          <a:lstStyle/>
          <a:p>
            <a:pPr marL="457200" indent="-457200">
              <a:defRPr/>
            </a:pPr>
            <a:r>
              <a:rPr lang="de-DE" dirty="0">
                <a:latin typeface="+mn-lt"/>
              </a:rPr>
              <a:t>Univ.-Prof. Dr.rer.nat. Friedrich Jondral</a:t>
            </a:r>
          </a:p>
          <a:p>
            <a:pPr marL="457200" indent="-457200">
              <a:defRPr/>
            </a:pPr>
            <a:endParaRPr lang="de-DE" dirty="0">
              <a:latin typeface="+mn-lt"/>
            </a:endParaRPr>
          </a:p>
        </p:txBody>
      </p:sp>
      <p:sp>
        <p:nvSpPr>
          <p:cNvPr id="869378" name="Line 126"/>
          <p:cNvSpPr>
            <a:spLocks noChangeShapeType="1"/>
          </p:cNvSpPr>
          <p:nvPr/>
        </p:nvSpPr>
        <p:spPr bwMode="auto">
          <a:xfrm flipV="1">
            <a:off x="3160713" y="2165350"/>
            <a:ext cx="438150" cy="433388"/>
          </a:xfrm>
          <a:prstGeom prst="line">
            <a:avLst/>
          </a:prstGeom>
          <a:noFill/>
          <a:ln w="12700">
            <a:solidFill>
              <a:schemeClr val="tx1"/>
            </a:solidFill>
            <a:round/>
            <a:headEnd/>
            <a:tailEnd type="triangle" w="med" len="med"/>
          </a:ln>
        </p:spPr>
        <p:txBody>
          <a:bodyPr lIns="90000" tIns="46800" rIns="90000" bIns="46800"/>
          <a:lstStyle/>
          <a:p>
            <a:endParaRPr lang="de-DE"/>
          </a:p>
        </p:txBody>
      </p:sp>
      <p:sp>
        <p:nvSpPr>
          <p:cNvPr id="869379" name="Line 130"/>
          <p:cNvSpPr>
            <a:spLocks noChangeShapeType="1"/>
          </p:cNvSpPr>
          <p:nvPr/>
        </p:nvSpPr>
        <p:spPr bwMode="auto">
          <a:xfrm flipV="1">
            <a:off x="4938713" y="2179638"/>
            <a:ext cx="438150" cy="433387"/>
          </a:xfrm>
          <a:prstGeom prst="line">
            <a:avLst/>
          </a:prstGeom>
          <a:noFill/>
          <a:ln w="12700">
            <a:solidFill>
              <a:schemeClr val="tx1"/>
            </a:solidFill>
            <a:round/>
            <a:headEnd/>
            <a:tailEnd type="triangle" w="med" len="med"/>
          </a:ln>
        </p:spPr>
        <p:txBody>
          <a:bodyPr lIns="90000" tIns="46800" rIns="90000" bIns="46800"/>
          <a:lstStyle/>
          <a:p>
            <a:endParaRPr lang="de-DE"/>
          </a:p>
        </p:txBody>
      </p:sp>
      <p:sp>
        <p:nvSpPr>
          <p:cNvPr id="869380" name="Text Box 2"/>
          <p:cNvSpPr txBox="1">
            <a:spLocks noChangeArrowheads="1"/>
          </p:cNvSpPr>
          <p:nvPr/>
        </p:nvSpPr>
        <p:spPr bwMode="auto">
          <a:xfrm>
            <a:off x="290513" y="1185863"/>
            <a:ext cx="8472487" cy="5038725"/>
          </a:xfrm>
          <a:prstGeom prst="rect">
            <a:avLst/>
          </a:prstGeom>
          <a:noFill/>
          <a:ln w="9525">
            <a:noFill/>
            <a:miter lim="800000"/>
            <a:headEnd/>
            <a:tailEnd/>
          </a:ln>
        </p:spPr>
        <p:txBody>
          <a:bodyPr lIns="108000" tIns="108000" rIns="72000" bIns="1080000"/>
          <a:lstStyle/>
          <a:p>
            <a:pPr marL="193675" indent="-193675"/>
            <a:endParaRPr lang="de-DE" sz="2000" b="1" i="1">
              <a:latin typeface="Arial Narrow" pitchFamily="34" charset="0"/>
            </a:endParaRPr>
          </a:p>
        </p:txBody>
      </p:sp>
      <p:sp>
        <p:nvSpPr>
          <p:cNvPr id="869381" name="Rectangle 3"/>
          <p:cNvSpPr>
            <a:spLocks noGrp="1" noChangeArrowheads="1"/>
          </p:cNvSpPr>
          <p:nvPr>
            <p:ph type="title"/>
          </p:nvPr>
        </p:nvSpPr>
        <p:spPr>
          <a:xfrm>
            <a:off x="276225" y="182563"/>
            <a:ext cx="5519911" cy="519112"/>
          </a:xfrm>
        </p:spPr>
        <p:txBody>
          <a:bodyPr/>
          <a:lstStyle/>
          <a:p>
            <a:pPr eaLnBrk="1" hangingPunct="1"/>
            <a:r>
              <a:rPr lang="de-DE" dirty="0" err="1" smtClean="0"/>
              <a:t>Rx</a:t>
            </a:r>
            <a:r>
              <a:rPr lang="de-DE" dirty="0" smtClean="0"/>
              <a:t> </a:t>
            </a:r>
            <a:r>
              <a:rPr lang="de-DE" dirty="0" err="1"/>
              <a:t>Structure</a:t>
            </a:r>
            <a:r>
              <a:rPr lang="de-DE" dirty="0" smtClean="0"/>
              <a:t>: Super </a:t>
            </a:r>
            <a:r>
              <a:rPr lang="de-DE" dirty="0" err="1"/>
              <a:t>Het</a:t>
            </a:r>
            <a:r>
              <a:rPr lang="de-DE" dirty="0"/>
              <a:t> </a:t>
            </a:r>
            <a:endParaRPr lang="en-US" dirty="0" smtClean="0"/>
          </a:p>
        </p:txBody>
      </p:sp>
      <p:grpSp>
        <p:nvGrpSpPr>
          <p:cNvPr id="869382" name="Group 5"/>
          <p:cNvGrpSpPr>
            <a:grpSpLocks/>
          </p:cNvGrpSpPr>
          <p:nvPr/>
        </p:nvGrpSpPr>
        <p:grpSpPr bwMode="auto">
          <a:xfrm>
            <a:off x="7416800" y="3476625"/>
            <a:ext cx="287338" cy="287338"/>
            <a:chOff x="2566" y="3540"/>
            <a:chExt cx="181" cy="181"/>
          </a:xfrm>
        </p:grpSpPr>
        <p:sp>
          <p:nvSpPr>
            <p:cNvPr id="869514" name="Rectangle 6"/>
            <p:cNvSpPr>
              <a:spLocks noChangeArrowheads="1"/>
            </p:cNvSpPr>
            <p:nvPr/>
          </p:nvSpPr>
          <p:spPr bwMode="auto">
            <a:xfrm>
              <a:off x="2566" y="3540"/>
              <a:ext cx="181" cy="181"/>
            </a:xfrm>
            <a:prstGeom prst="rect">
              <a:avLst/>
            </a:prstGeom>
            <a:solidFill>
              <a:schemeClr val="bg2"/>
            </a:solidFill>
            <a:ln w="9525">
              <a:noFill/>
              <a:miter lim="800000"/>
              <a:headEnd/>
              <a:tailEnd/>
            </a:ln>
          </p:spPr>
          <p:txBody>
            <a:bodyPr wrap="none" lIns="7200" tIns="3600" rIns="7200" bIns="3600" anchor="ctr"/>
            <a:lstStyle/>
            <a:p>
              <a:pPr algn="ctr"/>
              <a:endParaRPr lang="de-DE" sz="1600" b="1">
                <a:solidFill>
                  <a:schemeClr val="tx2"/>
                </a:solidFill>
                <a:latin typeface="Arial Narrow" pitchFamily="34" charset="0"/>
              </a:endParaRPr>
            </a:p>
          </p:txBody>
        </p:sp>
        <p:sp>
          <p:nvSpPr>
            <p:cNvPr id="869515" name="Text Box 7"/>
            <p:cNvSpPr txBox="1">
              <a:spLocks noChangeArrowheads="1"/>
            </p:cNvSpPr>
            <p:nvPr/>
          </p:nvSpPr>
          <p:spPr bwMode="auto">
            <a:xfrm>
              <a:off x="2577" y="3562"/>
              <a:ext cx="157" cy="138"/>
            </a:xfrm>
            <a:prstGeom prst="rect">
              <a:avLst/>
            </a:prstGeom>
            <a:solidFill>
              <a:schemeClr val="bg2"/>
            </a:solidFill>
            <a:ln w="9525">
              <a:noFill/>
              <a:miter lim="800000"/>
              <a:headEnd/>
              <a:tailEnd/>
            </a:ln>
          </p:spPr>
          <p:txBody>
            <a:bodyPr wrap="none" lIns="7200" tIns="3600" rIns="7200" bIns="3600">
              <a:spAutoFit/>
            </a:bodyPr>
            <a:lstStyle/>
            <a:p>
              <a:pPr algn="ctr"/>
              <a:r>
                <a:rPr lang="de-DE" sz="1400">
                  <a:solidFill>
                    <a:schemeClr val="bg1"/>
                  </a:solidFill>
                  <a:latin typeface="Arial Narrow" pitchFamily="34" charset="0"/>
                </a:rPr>
                <a:t>90°</a:t>
              </a:r>
            </a:p>
          </p:txBody>
        </p:sp>
      </p:grpSp>
      <p:grpSp>
        <p:nvGrpSpPr>
          <p:cNvPr id="869383" name="Group 8"/>
          <p:cNvGrpSpPr>
            <a:grpSpLocks/>
          </p:cNvGrpSpPr>
          <p:nvPr/>
        </p:nvGrpSpPr>
        <p:grpSpPr bwMode="auto">
          <a:xfrm>
            <a:off x="1436688" y="2266950"/>
            <a:ext cx="287337" cy="287338"/>
            <a:chOff x="1408" y="3369"/>
            <a:chExt cx="181" cy="181"/>
          </a:xfrm>
        </p:grpSpPr>
        <p:sp>
          <p:nvSpPr>
            <p:cNvPr id="869512" name="Rectangle 9"/>
            <p:cNvSpPr>
              <a:spLocks noChangeArrowheads="1"/>
            </p:cNvSpPr>
            <p:nvPr/>
          </p:nvSpPr>
          <p:spPr bwMode="auto">
            <a:xfrm>
              <a:off x="1408" y="3369"/>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69513" name="AutoShape 10"/>
            <p:cNvSpPr>
              <a:spLocks noChangeArrowheads="1"/>
            </p:cNvSpPr>
            <p:nvPr/>
          </p:nvSpPr>
          <p:spPr bwMode="auto">
            <a:xfrm rot="5400000">
              <a:off x="1463" y="3424"/>
              <a:ext cx="79" cy="68"/>
            </a:xfrm>
            <a:prstGeom prst="triangle">
              <a:avLst>
                <a:gd name="adj" fmla="val 50000"/>
              </a:avLst>
            </a:prstGeom>
            <a:solidFill>
              <a:schemeClr val="bg2"/>
            </a:solidFill>
            <a:ln w="19050">
              <a:solidFill>
                <a:schemeClr val="bg1"/>
              </a:solidFill>
              <a:miter lim="800000"/>
              <a:headEnd/>
              <a:tailEnd/>
            </a:ln>
          </p:spPr>
          <p:txBody>
            <a:bodyPr wrap="none" lIns="90000" tIns="46800" rIns="90000" bIns="46800" anchor="ctr"/>
            <a:lstStyle/>
            <a:p>
              <a:endParaRPr lang="de-DE"/>
            </a:p>
          </p:txBody>
        </p:sp>
      </p:grpSp>
      <p:sp>
        <p:nvSpPr>
          <p:cNvPr id="869384" name="Rectangle 12"/>
          <p:cNvSpPr>
            <a:spLocks noChangeArrowheads="1"/>
          </p:cNvSpPr>
          <p:nvPr/>
        </p:nvSpPr>
        <p:spPr bwMode="auto">
          <a:xfrm>
            <a:off x="6232525" y="2274888"/>
            <a:ext cx="287338" cy="287337"/>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69385" name="Freeform 13"/>
          <p:cNvSpPr>
            <a:spLocks/>
          </p:cNvSpPr>
          <p:nvPr/>
        </p:nvSpPr>
        <p:spPr bwMode="auto">
          <a:xfrm>
            <a:off x="6234113" y="2274888"/>
            <a:ext cx="287337" cy="287337"/>
          </a:xfrm>
          <a:custGeom>
            <a:avLst/>
            <a:gdLst>
              <a:gd name="T0" fmla="*/ 0 w 270"/>
              <a:gd name="T1" fmla="*/ 2147483647 h 271"/>
              <a:gd name="T2" fmla="*/ 2147483647 w 270"/>
              <a:gd name="T3" fmla="*/ 0 h 271"/>
              <a:gd name="T4" fmla="*/ 0 60000 65536"/>
              <a:gd name="T5" fmla="*/ 0 60000 65536"/>
              <a:gd name="T6" fmla="*/ 0 w 270"/>
              <a:gd name="T7" fmla="*/ 0 h 271"/>
              <a:gd name="T8" fmla="*/ 270 w 270"/>
              <a:gd name="T9" fmla="*/ 271 h 271"/>
            </a:gdLst>
            <a:ahLst/>
            <a:cxnLst>
              <a:cxn ang="T4">
                <a:pos x="T0" y="T1"/>
              </a:cxn>
              <a:cxn ang="T5">
                <a:pos x="T2" y="T3"/>
              </a:cxn>
            </a:cxnLst>
            <a:rect l="T6" t="T7" r="T8" b="T9"/>
            <a:pathLst>
              <a:path w="270" h="271">
                <a:moveTo>
                  <a:pt x="0" y="271"/>
                </a:moveTo>
                <a:lnTo>
                  <a:pt x="270" y="0"/>
                </a:lnTo>
              </a:path>
            </a:pathLst>
          </a:custGeom>
          <a:solidFill>
            <a:schemeClr val="bg2"/>
          </a:solidFill>
          <a:ln w="1270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69386" name="Text Box 14"/>
          <p:cNvSpPr txBox="1">
            <a:spLocks noChangeArrowheads="1"/>
          </p:cNvSpPr>
          <p:nvPr/>
        </p:nvSpPr>
        <p:spPr bwMode="auto">
          <a:xfrm>
            <a:off x="6175375" y="2209800"/>
            <a:ext cx="323850" cy="274638"/>
          </a:xfrm>
          <a:prstGeom prst="rect">
            <a:avLst/>
          </a:prstGeom>
          <a:noFill/>
          <a:ln w="9525">
            <a:noFill/>
            <a:miter lim="800000"/>
            <a:headEnd/>
            <a:tailEnd/>
          </a:ln>
        </p:spPr>
        <p:txBody>
          <a:bodyPr lIns="90000" tIns="46800" rIns="90000" bIns="46800">
            <a:spAutoFit/>
          </a:bodyPr>
          <a:lstStyle/>
          <a:p>
            <a:pPr>
              <a:spcBef>
                <a:spcPct val="50000"/>
              </a:spcBef>
            </a:pPr>
            <a:r>
              <a:rPr lang="de-DE" sz="1200" b="1">
                <a:solidFill>
                  <a:schemeClr val="bg1"/>
                </a:solidFill>
                <a:latin typeface="Arial Narrow" pitchFamily="34" charset="0"/>
              </a:rPr>
              <a:t>A</a:t>
            </a:r>
          </a:p>
        </p:txBody>
      </p:sp>
      <p:sp>
        <p:nvSpPr>
          <p:cNvPr id="869387" name="Text Box 15"/>
          <p:cNvSpPr txBox="1">
            <a:spLocks noChangeArrowheads="1"/>
          </p:cNvSpPr>
          <p:nvPr/>
        </p:nvSpPr>
        <p:spPr bwMode="auto">
          <a:xfrm>
            <a:off x="6308725" y="2343150"/>
            <a:ext cx="273050" cy="274638"/>
          </a:xfrm>
          <a:prstGeom prst="rect">
            <a:avLst/>
          </a:prstGeom>
          <a:noFill/>
          <a:ln w="9525">
            <a:noFill/>
            <a:miter lim="800000"/>
            <a:headEnd/>
            <a:tailEnd/>
          </a:ln>
        </p:spPr>
        <p:txBody>
          <a:bodyPr lIns="90000" tIns="46800" rIns="90000" bIns="46800">
            <a:spAutoFit/>
          </a:bodyPr>
          <a:lstStyle/>
          <a:p>
            <a:pPr>
              <a:spcBef>
                <a:spcPct val="50000"/>
              </a:spcBef>
            </a:pPr>
            <a:r>
              <a:rPr lang="de-DE" sz="1200" b="1">
                <a:solidFill>
                  <a:schemeClr val="bg1"/>
                </a:solidFill>
                <a:latin typeface="Arial Narrow" pitchFamily="34" charset="0"/>
              </a:rPr>
              <a:t>D</a:t>
            </a:r>
          </a:p>
        </p:txBody>
      </p:sp>
      <p:sp>
        <p:nvSpPr>
          <p:cNvPr id="869388" name="Freeform 16"/>
          <p:cNvSpPr>
            <a:spLocks/>
          </p:cNvSpPr>
          <p:nvPr/>
        </p:nvSpPr>
        <p:spPr bwMode="auto">
          <a:xfrm>
            <a:off x="506413" y="1692275"/>
            <a:ext cx="360362" cy="719138"/>
          </a:xfrm>
          <a:custGeom>
            <a:avLst/>
            <a:gdLst>
              <a:gd name="T0" fmla="*/ 0 w 341"/>
              <a:gd name="T1" fmla="*/ 0 h 479"/>
              <a:gd name="T2" fmla="*/ 0 w 341"/>
              <a:gd name="T3" fmla="*/ 2147483647 h 479"/>
              <a:gd name="T4" fmla="*/ 2147483647 w 341"/>
              <a:gd name="T5" fmla="*/ 2147483647 h 479"/>
              <a:gd name="T6" fmla="*/ 0 60000 65536"/>
              <a:gd name="T7" fmla="*/ 0 60000 65536"/>
              <a:gd name="T8" fmla="*/ 0 60000 65536"/>
              <a:gd name="T9" fmla="*/ 0 w 341"/>
              <a:gd name="T10" fmla="*/ 0 h 479"/>
              <a:gd name="T11" fmla="*/ 341 w 341"/>
              <a:gd name="T12" fmla="*/ 479 h 479"/>
            </a:gdLst>
            <a:ahLst/>
            <a:cxnLst>
              <a:cxn ang="T6">
                <a:pos x="T0" y="T1"/>
              </a:cxn>
              <a:cxn ang="T7">
                <a:pos x="T2" y="T3"/>
              </a:cxn>
              <a:cxn ang="T8">
                <a:pos x="T4" y="T5"/>
              </a:cxn>
            </a:cxnLst>
            <a:rect l="T9" t="T10" r="T11" b="T12"/>
            <a:pathLst>
              <a:path w="341" h="479">
                <a:moveTo>
                  <a:pt x="0" y="0"/>
                </a:moveTo>
                <a:lnTo>
                  <a:pt x="0" y="479"/>
                </a:lnTo>
                <a:lnTo>
                  <a:pt x="341" y="479"/>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869389" name="Freeform 17"/>
          <p:cNvSpPr>
            <a:spLocks/>
          </p:cNvSpPr>
          <p:nvPr/>
        </p:nvSpPr>
        <p:spPr bwMode="auto">
          <a:xfrm>
            <a:off x="363538" y="1589088"/>
            <a:ext cx="292100" cy="122237"/>
          </a:xfrm>
          <a:custGeom>
            <a:avLst/>
            <a:gdLst>
              <a:gd name="T0" fmla="*/ 2147483647 w 455"/>
              <a:gd name="T1" fmla="*/ 0 h 195"/>
              <a:gd name="T2" fmla="*/ 2147483647 w 455"/>
              <a:gd name="T3" fmla="*/ 2147483647 h 195"/>
              <a:gd name="T4" fmla="*/ 0 w 455"/>
              <a:gd name="T5" fmla="*/ 0 h 195"/>
              <a:gd name="T6" fmla="*/ 0 60000 65536"/>
              <a:gd name="T7" fmla="*/ 0 60000 65536"/>
              <a:gd name="T8" fmla="*/ 0 60000 65536"/>
              <a:gd name="T9" fmla="*/ 0 w 455"/>
              <a:gd name="T10" fmla="*/ 0 h 195"/>
              <a:gd name="T11" fmla="*/ 455 w 455"/>
              <a:gd name="T12" fmla="*/ 195 h 195"/>
            </a:gdLst>
            <a:ahLst/>
            <a:cxnLst>
              <a:cxn ang="T6">
                <a:pos x="T0" y="T1"/>
              </a:cxn>
              <a:cxn ang="T7">
                <a:pos x="T2" y="T3"/>
              </a:cxn>
              <a:cxn ang="T8">
                <a:pos x="T4" y="T5"/>
              </a:cxn>
            </a:cxnLst>
            <a:rect l="T9" t="T10" r="T11" b="T12"/>
            <a:pathLst>
              <a:path w="455" h="195">
                <a:moveTo>
                  <a:pt x="455" y="0"/>
                </a:moveTo>
                <a:lnTo>
                  <a:pt x="211" y="195"/>
                </a:lnTo>
                <a:lnTo>
                  <a:pt x="0" y="0"/>
                </a:lnTo>
              </a:path>
            </a:pathLst>
          </a:custGeom>
          <a:noFill/>
          <a:ln w="28575" cap="flat" cmpd="sng">
            <a:solidFill>
              <a:schemeClr val="tx1"/>
            </a:solidFill>
            <a:prstDash val="solid"/>
            <a:round/>
            <a:headEnd type="none" w="med" len="med"/>
            <a:tailEnd type="none" w="med" len="med"/>
          </a:ln>
        </p:spPr>
        <p:txBody>
          <a:bodyPr lIns="90000" tIns="46800" rIns="90000" bIns="46800"/>
          <a:lstStyle/>
          <a:p>
            <a:endParaRPr lang="de-DE"/>
          </a:p>
        </p:txBody>
      </p:sp>
      <p:sp>
        <p:nvSpPr>
          <p:cNvPr id="869390" name="Text Box 18"/>
          <p:cNvSpPr txBox="1">
            <a:spLocks noChangeArrowheads="1"/>
          </p:cNvSpPr>
          <p:nvPr/>
        </p:nvSpPr>
        <p:spPr bwMode="auto">
          <a:xfrm>
            <a:off x="6240463" y="2533650"/>
            <a:ext cx="284162" cy="336550"/>
          </a:xfrm>
          <a:prstGeom prst="rect">
            <a:avLst/>
          </a:prstGeom>
          <a:noFill/>
          <a:ln w="9525">
            <a:noFill/>
            <a:miter lim="800000"/>
            <a:headEnd/>
            <a:tailEnd/>
          </a:ln>
        </p:spPr>
        <p:txBody>
          <a:bodyPr wrap="none" lIns="90000" tIns="46800" rIns="90000" bIns="46800">
            <a:spAutoFit/>
          </a:bodyPr>
          <a:lstStyle/>
          <a:p>
            <a:pPr algn="ctr"/>
            <a:r>
              <a:rPr lang="de-DE" sz="1600">
                <a:latin typeface="Arial Narrow" pitchFamily="34" charset="0"/>
              </a:rPr>
              <a:t>f</a:t>
            </a:r>
            <a:r>
              <a:rPr lang="de-DE" sz="1600" baseline="-25000">
                <a:latin typeface="Arial Narrow" pitchFamily="34" charset="0"/>
              </a:rPr>
              <a:t>s</a:t>
            </a:r>
          </a:p>
        </p:txBody>
      </p:sp>
      <p:grpSp>
        <p:nvGrpSpPr>
          <p:cNvPr id="869391" name="Group 19"/>
          <p:cNvGrpSpPr>
            <a:grpSpLocks/>
          </p:cNvGrpSpPr>
          <p:nvPr/>
        </p:nvGrpSpPr>
        <p:grpSpPr bwMode="auto">
          <a:xfrm>
            <a:off x="2644775" y="2268538"/>
            <a:ext cx="287338" cy="287337"/>
            <a:chOff x="3049" y="3248"/>
            <a:chExt cx="181" cy="181"/>
          </a:xfrm>
        </p:grpSpPr>
        <p:sp>
          <p:nvSpPr>
            <p:cNvPr id="869509" name="Oval 20"/>
            <p:cNvSpPr>
              <a:spLocks noChangeArrowheads="1"/>
            </p:cNvSpPr>
            <p:nvPr/>
          </p:nvSpPr>
          <p:spPr bwMode="auto">
            <a:xfrm rot="-2573612">
              <a:off x="3049" y="3248"/>
              <a:ext cx="181" cy="181"/>
            </a:xfrm>
            <a:prstGeom prst="ellipse">
              <a:avLst/>
            </a:prstGeom>
            <a:gradFill rotWithShape="0">
              <a:gsLst>
                <a:gs pos="0">
                  <a:schemeClr val="bg1"/>
                </a:gs>
                <a:gs pos="100000">
                  <a:srgbClr val="FF3300"/>
                </a:gs>
              </a:gsLst>
              <a:path path="shape">
                <a:fillToRect l="50000" t="50000" r="50000" b="50000"/>
              </a:path>
            </a:gradFill>
            <a:ln w="9525">
              <a:noFill/>
              <a:round/>
              <a:headEnd/>
              <a:tailEnd/>
            </a:ln>
          </p:spPr>
          <p:txBody>
            <a:bodyPr wrap="none" lIns="90000" tIns="46800" rIns="90000" bIns="46800" anchor="ctr"/>
            <a:lstStyle/>
            <a:p>
              <a:endParaRPr lang="de-DE"/>
            </a:p>
          </p:txBody>
        </p:sp>
        <p:sp>
          <p:nvSpPr>
            <p:cNvPr id="869510" name="Line 21"/>
            <p:cNvSpPr>
              <a:spLocks noChangeShapeType="1"/>
            </p:cNvSpPr>
            <p:nvPr/>
          </p:nvSpPr>
          <p:spPr bwMode="auto">
            <a:xfrm rot="19026388" flipV="1">
              <a:off x="3067" y="3339"/>
              <a:ext cx="145" cy="0"/>
            </a:xfrm>
            <a:prstGeom prst="line">
              <a:avLst/>
            </a:prstGeom>
            <a:noFill/>
            <a:ln w="19050">
              <a:solidFill>
                <a:schemeClr val="tx1"/>
              </a:solidFill>
              <a:round/>
              <a:headEnd/>
              <a:tailEnd/>
            </a:ln>
          </p:spPr>
          <p:txBody>
            <a:bodyPr lIns="90000" tIns="46800" rIns="90000" bIns="46800"/>
            <a:lstStyle/>
            <a:p>
              <a:endParaRPr lang="de-DE"/>
            </a:p>
          </p:txBody>
        </p:sp>
        <p:sp>
          <p:nvSpPr>
            <p:cNvPr id="869511" name="Line 22"/>
            <p:cNvSpPr>
              <a:spLocks noChangeShapeType="1"/>
            </p:cNvSpPr>
            <p:nvPr/>
          </p:nvSpPr>
          <p:spPr bwMode="auto">
            <a:xfrm rot="13626388" flipV="1">
              <a:off x="3068" y="3339"/>
              <a:ext cx="144" cy="0"/>
            </a:xfrm>
            <a:prstGeom prst="line">
              <a:avLst/>
            </a:prstGeom>
            <a:noFill/>
            <a:ln w="19050">
              <a:solidFill>
                <a:schemeClr val="tx1"/>
              </a:solidFill>
              <a:round/>
              <a:headEnd/>
              <a:tailEnd/>
            </a:ln>
          </p:spPr>
          <p:txBody>
            <a:bodyPr lIns="90000" tIns="46800" rIns="90000" bIns="46800"/>
            <a:lstStyle/>
            <a:p>
              <a:endParaRPr lang="de-DE"/>
            </a:p>
          </p:txBody>
        </p:sp>
      </p:grpSp>
      <p:grpSp>
        <p:nvGrpSpPr>
          <p:cNvPr id="869392" name="Group 26"/>
          <p:cNvGrpSpPr>
            <a:grpSpLocks/>
          </p:cNvGrpSpPr>
          <p:nvPr/>
        </p:nvGrpSpPr>
        <p:grpSpPr bwMode="auto">
          <a:xfrm>
            <a:off x="862013" y="2266950"/>
            <a:ext cx="287337" cy="287338"/>
            <a:chOff x="948" y="3380"/>
            <a:chExt cx="181" cy="181"/>
          </a:xfrm>
        </p:grpSpPr>
        <p:sp>
          <p:nvSpPr>
            <p:cNvPr id="869503" name="Rectangle 27"/>
            <p:cNvSpPr>
              <a:spLocks noChangeArrowheads="1"/>
            </p:cNvSpPr>
            <p:nvPr/>
          </p:nvSpPr>
          <p:spPr bwMode="auto">
            <a:xfrm>
              <a:off x="948" y="3380"/>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69504" name="Line 28"/>
            <p:cNvSpPr>
              <a:spLocks noChangeShapeType="1"/>
            </p:cNvSpPr>
            <p:nvPr/>
          </p:nvSpPr>
          <p:spPr bwMode="auto">
            <a:xfrm flipV="1">
              <a:off x="1017" y="3400"/>
              <a:ext cx="41" cy="34"/>
            </a:xfrm>
            <a:prstGeom prst="line">
              <a:avLst/>
            </a:prstGeom>
            <a:noFill/>
            <a:ln w="9525">
              <a:solidFill>
                <a:schemeClr val="bg1"/>
              </a:solidFill>
              <a:round/>
              <a:headEnd/>
              <a:tailEnd/>
            </a:ln>
          </p:spPr>
          <p:txBody>
            <a:bodyPr lIns="90000" tIns="46800" rIns="90000" bIns="46800"/>
            <a:lstStyle/>
            <a:p>
              <a:endParaRPr lang="de-DE"/>
            </a:p>
          </p:txBody>
        </p:sp>
        <p:sp>
          <p:nvSpPr>
            <p:cNvPr id="869505" name="Line 29"/>
            <p:cNvSpPr>
              <a:spLocks noChangeShapeType="1"/>
            </p:cNvSpPr>
            <p:nvPr/>
          </p:nvSpPr>
          <p:spPr bwMode="auto">
            <a:xfrm flipV="1">
              <a:off x="1011" y="3496"/>
              <a:ext cx="41" cy="34"/>
            </a:xfrm>
            <a:prstGeom prst="line">
              <a:avLst/>
            </a:prstGeom>
            <a:noFill/>
            <a:ln w="9525">
              <a:solidFill>
                <a:schemeClr val="bg1"/>
              </a:solidFill>
              <a:round/>
              <a:headEnd/>
              <a:tailEnd/>
            </a:ln>
          </p:spPr>
          <p:txBody>
            <a:bodyPr lIns="90000" tIns="46800" rIns="90000" bIns="46800"/>
            <a:lstStyle/>
            <a:p>
              <a:endParaRPr lang="de-DE"/>
            </a:p>
          </p:txBody>
        </p:sp>
        <p:sp>
          <p:nvSpPr>
            <p:cNvPr id="869506" name="Freeform 30"/>
            <p:cNvSpPr>
              <a:spLocks/>
            </p:cNvSpPr>
            <p:nvPr/>
          </p:nvSpPr>
          <p:spPr bwMode="auto">
            <a:xfrm>
              <a:off x="989" y="3405"/>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69507" name="Freeform 31"/>
            <p:cNvSpPr>
              <a:spLocks/>
            </p:cNvSpPr>
            <p:nvPr/>
          </p:nvSpPr>
          <p:spPr bwMode="auto">
            <a:xfrm>
              <a:off x="989" y="3503"/>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69508" name="Freeform 32"/>
            <p:cNvSpPr>
              <a:spLocks/>
            </p:cNvSpPr>
            <p:nvPr/>
          </p:nvSpPr>
          <p:spPr bwMode="auto">
            <a:xfrm>
              <a:off x="989" y="3451"/>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grpSp>
        <p:nvGrpSpPr>
          <p:cNvPr id="869393" name="Group 33"/>
          <p:cNvGrpSpPr>
            <a:grpSpLocks/>
          </p:cNvGrpSpPr>
          <p:nvPr/>
        </p:nvGrpSpPr>
        <p:grpSpPr bwMode="auto">
          <a:xfrm>
            <a:off x="6823075" y="4094163"/>
            <a:ext cx="287338" cy="287337"/>
            <a:chOff x="3798" y="3691"/>
            <a:chExt cx="181" cy="181"/>
          </a:xfrm>
        </p:grpSpPr>
        <p:sp>
          <p:nvSpPr>
            <p:cNvPr id="869501" name="Oval 34"/>
            <p:cNvSpPr>
              <a:spLocks noChangeArrowheads="1"/>
            </p:cNvSpPr>
            <p:nvPr/>
          </p:nvSpPr>
          <p:spPr bwMode="auto">
            <a:xfrm>
              <a:off x="3798" y="3691"/>
              <a:ext cx="181" cy="181"/>
            </a:xfrm>
            <a:prstGeom prst="ellipse">
              <a:avLst/>
            </a:prstGeom>
            <a:solidFill>
              <a:schemeClr val="bg2"/>
            </a:solidFill>
            <a:ln w="9525">
              <a:noFill/>
              <a:round/>
              <a:headEnd/>
              <a:tailEnd/>
            </a:ln>
          </p:spPr>
          <p:txBody>
            <a:bodyPr wrap="none" lIns="90000" tIns="46800" rIns="90000" bIns="46800" anchor="ctr"/>
            <a:lstStyle/>
            <a:p>
              <a:endParaRPr lang="de-DE"/>
            </a:p>
          </p:txBody>
        </p:sp>
        <p:sp>
          <p:nvSpPr>
            <p:cNvPr id="869502" name="Freeform 35"/>
            <p:cNvSpPr>
              <a:spLocks/>
            </p:cNvSpPr>
            <p:nvPr/>
          </p:nvSpPr>
          <p:spPr bwMode="auto">
            <a:xfrm>
              <a:off x="3829" y="3765"/>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grpSp>
        <p:nvGrpSpPr>
          <p:cNvPr id="869394" name="Group 36"/>
          <p:cNvGrpSpPr>
            <a:grpSpLocks/>
          </p:cNvGrpSpPr>
          <p:nvPr/>
        </p:nvGrpSpPr>
        <p:grpSpPr bwMode="auto">
          <a:xfrm>
            <a:off x="2008188" y="2266950"/>
            <a:ext cx="287337" cy="287338"/>
            <a:chOff x="948" y="3380"/>
            <a:chExt cx="181" cy="181"/>
          </a:xfrm>
        </p:grpSpPr>
        <p:sp>
          <p:nvSpPr>
            <p:cNvPr id="869495" name="Rectangle 37"/>
            <p:cNvSpPr>
              <a:spLocks noChangeArrowheads="1"/>
            </p:cNvSpPr>
            <p:nvPr/>
          </p:nvSpPr>
          <p:spPr bwMode="auto">
            <a:xfrm>
              <a:off x="948" y="3380"/>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69496" name="Line 38"/>
            <p:cNvSpPr>
              <a:spLocks noChangeShapeType="1"/>
            </p:cNvSpPr>
            <p:nvPr/>
          </p:nvSpPr>
          <p:spPr bwMode="auto">
            <a:xfrm flipV="1">
              <a:off x="1017" y="3400"/>
              <a:ext cx="41" cy="34"/>
            </a:xfrm>
            <a:prstGeom prst="line">
              <a:avLst/>
            </a:prstGeom>
            <a:noFill/>
            <a:ln w="9525">
              <a:solidFill>
                <a:schemeClr val="bg1"/>
              </a:solidFill>
              <a:round/>
              <a:headEnd/>
              <a:tailEnd/>
            </a:ln>
          </p:spPr>
          <p:txBody>
            <a:bodyPr lIns="90000" tIns="46800" rIns="90000" bIns="46800"/>
            <a:lstStyle/>
            <a:p>
              <a:endParaRPr lang="de-DE"/>
            </a:p>
          </p:txBody>
        </p:sp>
        <p:sp>
          <p:nvSpPr>
            <p:cNvPr id="869497" name="Line 39"/>
            <p:cNvSpPr>
              <a:spLocks noChangeShapeType="1"/>
            </p:cNvSpPr>
            <p:nvPr/>
          </p:nvSpPr>
          <p:spPr bwMode="auto">
            <a:xfrm flipV="1">
              <a:off x="1011" y="3496"/>
              <a:ext cx="41" cy="34"/>
            </a:xfrm>
            <a:prstGeom prst="line">
              <a:avLst/>
            </a:prstGeom>
            <a:noFill/>
            <a:ln w="9525">
              <a:solidFill>
                <a:schemeClr val="bg1"/>
              </a:solidFill>
              <a:round/>
              <a:headEnd/>
              <a:tailEnd/>
            </a:ln>
          </p:spPr>
          <p:txBody>
            <a:bodyPr lIns="90000" tIns="46800" rIns="90000" bIns="46800"/>
            <a:lstStyle/>
            <a:p>
              <a:endParaRPr lang="de-DE"/>
            </a:p>
          </p:txBody>
        </p:sp>
        <p:sp>
          <p:nvSpPr>
            <p:cNvPr id="869498" name="Freeform 40"/>
            <p:cNvSpPr>
              <a:spLocks/>
            </p:cNvSpPr>
            <p:nvPr/>
          </p:nvSpPr>
          <p:spPr bwMode="auto">
            <a:xfrm>
              <a:off x="989" y="3405"/>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69499" name="Freeform 41"/>
            <p:cNvSpPr>
              <a:spLocks/>
            </p:cNvSpPr>
            <p:nvPr/>
          </p:nvSpPr>
          <p:spPr bwMode="auto">
            <a:xfrm>
              <a:off x="989" y="3503"/>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69500" name="Freeform 42"/>
            <p:cNvSpPr>
              <a:spLocks/>
            </p:cNvSpPr>
            <p:nvPr/>
          </p:nvSpPr>
          <p:spPr bwMode="auto">
            <a:xfrm>
              <a:off x="989" y="3451"/>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grpSp>
        <p:nvGrpSpPr>
          <p:cNvPr id="869395" name="Group 43"/>
          <p:cNvGrpSpPr>
            <a:grpSpLocks/>
          </p:cNvGrpSpPr>
          <p:nvPr/>
        </p:nvGrpSpPr>
        <p:grpSpPr bwMode="auto">
          <a:xfrm>
            <a:off x="4440238" y="2270125"/>
            <a:ext cx="287337" cy="287338"/>
            <a:chOff x="3049" y="3248"/>
            <a:chExt cx="181" cy="181"/>
          </a:xfrm>
        </p:grpSpPr>
        <p:sp>
          <p:nvSpPr>
            <p:cNvPr id="869492" name="Oval 44"/>
            <p:cNvSpPr>
              <a:spLocks noChangeArrowheads="1"/>
            </p:cNvSpPr>
            <p:nvPr/>
          </p:nvSpPr>
          <p:spPr bwMode="auto">
            <a:xfrm rot="-2573612">
              <a:off x="3049" y="3248"/>
              <a:ext cx="181" cy="181"/>
            </a:xfrm>
            <a:prstGeom prst="ellipse">
              <a:avLst/>
            </a:prstGeom>
            <a:gradFill rotWithShape="0">
              <a:gsLst>
                <a:gs pos="0">
                  <a:schemeClr val="bg1"/>
                </a:gs>
                <a:gs pos="100000">
                  <a:srgbClr val="FF3300"/>
                </a:gs>
              </a:gsLst>
              <a:path path="shape">
                <a:fillToRect l="50000" t="50000" r="50000" b="50000"/>
              </a:path>
            </a:gradFill>
            <a:ln w="9525">
              <a:noFill/>
              <a:round/>
              <a:headEnd/>
              <a:tailEnd/>
            </a:ln>
          </p:spPr>
          <p:txBody>
            <a:bodyPr wrap="none" lIns="90000" tIns="46800" rIns="90000" bIns="46800" anchor="ctr"/>
            <a:lstStyle/>
            <a:p>
              <a:endParaRPr lang="de-DE"/>
            </a:p>
          </p:txBody>
        </p:sp>
        <p:sp>
          <p:nvSpPr>
            <p:cNvPr id="869493" name="Line 45"/>
            <p:cNvSpPr>
              <a:spLocks noChangeShapeType="1"/>
            </p:cNvSpPr>
            <p:nvPr/>
          </p:nvSpPr>
          <p:spPr bwMode="auto">
            <a:xfrm rot="19026388" flipV="1">
              <a:off x="3067" y="3339"/>
              <a:ext cx="145" cy="0"/>
            </a:xfrm>
            <a:prstGeom prst="line">
              <a:avLst/>
            </a:prstGeom>
            <a:noFill/>
            <a:ln w="19050">
              <a:solidFill>
                <a:schemeClr val="tx1"/>
              </a:solidFill>
              <a:round/>
              <a:headEnd/>
              <a:tailEnd/>
            </a:ln>
          </p:spPr>
          <p:txBody>
            <a:bodyPr lIns="90000" tIns="46800" rIns="90000" bIns="46800"/>
            <a:lstStyle/>
            <a:p>
              <a:endParaRPr lang="de-DE"/>
            </a:p>
          </p:txBody>
        </p:sp>
        <p:sp>
          <p:nvSpPr>
            <p:cNvPr id="869494" name="Line 46"/>
            <p:cNvSpPr>
              <a:spLocks noChangeShapeType="1"/>
            </p:cNvSpPr>
            <p:nvPr/>
          </p:nvSpPr>
          <p:spPr bwMode="auto">
            <a:xfrm rot="13626388" flipV="1">
              <a:off x="3068" y="3339"/>
              <a:ext cx="144" cy="0"/>
            </a:xfrm>
            <a:prstGeom prst="line">
              <a:avLst/>
            </a:prstGeom>
            <a:noFill/>
            <a:ln w="19050">
              <a:solidFill>
                <a:schemeClr val="tx1"/>
              </a:solidFill>
              <a:round/>
              <a:headEnd/>
              <a:tailEnd/>
            </a:ln>
          </p:spPr>
          <p:txBody>
            <a:bodyPr lIns="90000" tIns="46800" rIns="90000" bIns="46800"/>
            <a:lstStyle/>
            <a:p>
              <a:endParaRPr lang="de-DE"/>
            </a:p>
          </p:txBody>
        </p:sp>
      </p:grpSp>
      <p:grpSp>
        <p:nvGrpSpPr>
          <p:cNvPr id="869396" name="Group 47"/>
          <p:cNvGrpSpPr>
            <a:grpSpLocks/>
          </p:cNvGrpSpPr>
          <p:nvPr/>
        </p:nvGrpSpPr>
        <p:grpSpPr bwMode="auto">
          <a:xfrm>
            <a:off x="6234113" y="3478213"/>
            <a:ext cx="287337" cy="287337"/>
            <a:chOff x="3049" y="3248"/>
            <a:chExt cx="181" cy="181"/>
          </a:xfrm>
        </p:grpSpPr>
        <p:sp>
          <p:nvSpPr>
            <p:cNvPr id="869489" name="Oval 48"/>
            <p:cNvSpPr>
              <a:spLocks noChangeArrowheads="1"/>
            </p:cNvSpPr>
            <p:nvPr/>
          </p:nvSpPr>
          <p:spPr bwMode="auto">
            <a:xfrm rot="-2573612">
              <a:off x="3049" y="3248"/>
              <a:ext cx="181" cy="181"/>
            </a:xfrm>
            <a:prstGeom prst="ellipse">
              <a:avLst/>
            </a:prstGeom>
            <a:gradFill rotWithShape="0">
              <a:gsLst>
                <a:gs pos="0">
                  <a:schemeClr val="bg1"/>
                </a:gs>
                <a:gs pos="100000">
                  <a:srgbClr val="FF3300"/>
                </a:gs>
              </a:gsLst>
              <a:path path="shape">
                <a:fillToRect l="50000" t="50000" r="50000" b="50000"/>
              </a:path>
            </a:gradFill>
            <a:ln w="9525">
              <a:noFill/>
              <a:round/>
              <a:headEnd/>
              <a:tailEnd/>
            </a:ln>
          </p:spPr>
          <p:txBody>
            <a:bodyPr wrap="none" lIns="90000" tIns="46800" rIns="90000" bIns="46800" anchor="ctr"/>
            <a:lstStyle/>
            <a:p>
              <a:endParaRPr lang="de-DE"/>
            </a:p>
          </p:txBody>
        </p:sp>
        <p:sp>
          <p:nvSpPr>
            <p:cNvPr id="869490" name="Line 49"/>
            <p:cNvSpPr>
              <a:spLocks noChangeShapeType="1"/>
            </p:cNvSpPr>
            <p:nvPr/>
          </p:nvSpPr>
          <p:spPr bwMode="auto">
            <a:xfrm rot="19026388" flipV="1">
              <a:off x="3067" y="3339"/>
              <a:ext cx="145" cy="0"/>
            </a:xfrm>
            <a:prstGeom prst="line">
              <a:avLst/>
            </a:prstGeom>
            <a:noFill/>
            <a:ln w="19050">
              <a:solidFill>
                <a:schemeClr val="tx1"/>
              </a:solidFill>
              <a:round/>
              <a:headEnd/>
              <a:tailEnd/>
            </a:ln>
          </p:spPr>
          <p:txBody>
            <a:bodyPr lIns="90000" tIns="46800" rIns="90000" bIns="46800"/>
            <a:lstStyle/>
            <a:p>
              <a:endParaRPr lang="de-DE"/>
            </a:p>
          </p:txBody>
        </p:sp>
        <p:sp>
          <p:nvSpPr>
            <p:cNvPr id="869491" name="Line 50"/>
            <p:cNvSpPr>
              <a:spLocks noChangeShapeType="1"/>
            </p:cNvSpPr>
            <p:nvPr/>
          </p:nvSpPr>
          <p:spPr bwMode="auto">
            <a:xfrm rot="13626388" flipV="1">
              <a:off x="3068" y="3339"/>
              <a:ext cx="144" cy="0"/>
            </a:xfrm>
            <a:prstGeom prst="line">
              <a:avLst/>
            </a:prstGeom>
            <a:noFill/>
            <a:ln w="19050">
              <a:solidFill>
                <a:schemeClr val="tx1"/>
              </a:solidFill>
              <a:round/>
              <a:headEnd/>
              <a:tailEnd/>
            </a:ln>
          </p:spPr>
          <p:txBody>
            <a:bodyPr lIns="90000" tIns="46800" rIns="90000" bIns="46800"/>
            <a:lstStyle/>
            <a:p>
              <a:endParaRPr lang="de-DE"/>
            </a:p>
          </p:txBody>
        </p:sp>
      </p:grpSp>
      <p:grpSp>
        <p:nvGrpSpPr>
          <p:cNvPr id="869397" name="Group 51"/>
          <p:cNvGrpSpPr>
            <a:grpSpLocks/>
          </p:cNvGrpSpPr>
          <p:nvPr/>
        </p:nvGrpSpPr>
        <p:grpSpPr bwMode="auto">
          <a:xfrm>
            <a:off x="8050213" y="3478213"/>
            <a:ext cx="287337" cy="287337"/>
            <a:chOff x="3049" y="3248"/>
            <a:chExt cx="181" cy="181"/>
          </a:xfrm>
        </p:grpSpPr>
        <p:sp>
          <p:nvSpPr>
            <p:cNvPr id="869486" name="Oval 52"/>
            <p:cNvSpPr>
              <a:spLocks noChangeArrowheads="1"/>
            </p:cNvSpPr>
            <p:nvPr/>
          </p:nvSpPr>
          <p:spPr bwMode="auto">
            <a:xfrm rot="-2573612">
              <a:off x="3049" y="3248"/>
              <a:ext cx="181" cy="181"/>
            </a:xfrm>
            <a:prstGeom prst="ellipse">
              <a:avLst/>
            </a:prstGeom>
            <a:gradFill rotWithShape="0">
              <a:gsLst>
                <a:gs pos="0">
                  <a:schemeClr val="bg1"/>
                </a:gs>
                <a:gs pos="100000">
                  <a:srgbClr val="FF3300"/>
                </a:gs>
              </a:gsLst>
              <a:path path="shape">
                <a:fillToRect l="50000" t="50000" r="50000" b="50000"/>
              </a:path>
            </a:gradFill>
            <a:ln w="9525">
              <a:noFill/>
              <a:round/>
              <a:headEnd/>
              <a:tailEnd/>
            </a:ln>
          </p:spPr>
          <p:txBody>
            <a:bodyPr wrap="none" lIns="90000" tIns="46800" rIns="90000" bIns="46800" anchor="ctr"/>
            <a:lstStyle/>
            <a:p>
              <a:endParaRPr lang="de-DE"/>
            </a:p>
          </p:txBody>
        </p:sp>
        <p:sp>
          <p:nvSpPr>
            <p:cNvPr id="869487" name="Line 53"/>
            <p:cNvSpPr>
              <a:spLocks noChangeShapeType="1"/>
            </p:cNvSpPr>
            <p:nvPr/>
          </p:nvSpPr>
          <p:spPr bwMode="auto">
            <a:xfrm rot="19026388" flipV="1">
              <a:off x="3067" y="3339"/>
              <a:ext cx="145" cy="0"/>
            </a:xfrm>
            <a:prstGeom prst="line">
              <a:avLst/>
            </a:prstGeom>
            <a:noFill/>
            <a:ln w="19050">
              <a:solidFill>
                <a:schemeClr val="tx1"/>
              </a:solidFill>
              <a:round/>
              <a:headEnd/>
              <a:tailEnd/>
            </a:ln>
          </p:spPr>
          <p:txBody>
            <a:bodyPr lIns="90000" tIns="46800" rIns="90000" bIns="46800"/>
            <a:lstStyle/>
            <a:p>
              <a:endParaRPr lang="de-DE"/>
            </a:p>
          </p:txBody>
        </p:sp>
        <p:sp>
          <p:nvSpPr>
            <p:cNvPr id="869488" name="Line 54"/>
            <p:cNvSpPr>
              <a:spLocks noChangeShapeType="1"/>
            </p:cNvSpPr>
            <p:nvPr/>
          </p:nvSpPr>
          <p:spPr bwMode="auto">
            <a:xfrm rot="13626388" flipV="1">
              <a:off x="3068" y="3339"/>
              <a:ext cx="144" cy="0"/>
            </a:xfrm>
            <a:prstGeom prst="line">
              <a:avLst/>
            </a:prstGeom>
            <a:noFill/>
            <a:ln w="19050">
              <a:solidFill>
                <a:schemeClr val="tx1"/>
              </a:solidFill>
              <a:round/>
              <a:headEnd/>
              <a:tailEnd/>
            </a:ln>
          </p:spPr>
          <p:txBody>
            <a:bodyPr lIns="90000" tIns="46800" rIns="90000" bIns="46800"/>
            <a:lstStyle/>
            <a:p>
              <a:endParaRPr lang="de-DE"/>
            </a:p>
          </p:txBody>
        </p:sp>
      </p:grpSp>
      <p:grpSp>
        <p:nvGrpSpPr>
          <p:cNvPr id="869398" name="Group 55"/>
          <p:cNvGrpSpPr>
            <a:grpSpLocks/>
          </p:cNvGrpSpPr>
          <p:nvPr/>
        </p:nvGrpSpPr>
        <p:grpSpPr bwMode="auto">
          <a:xfrm>
            <a:off x="1363663" y="3009900"/>
            <a:ext cx="287337" cy="287338"/>
            <a:chOff x="3798" y="3691"/>
            <a:chExt cx="181" cy="181"/>
          </a:xfrm>
        </p:grpSpPr>
        <p:sp>
          <p:nvSpPr>
            <p:cNvPr id="869484" name="Oval 56"/>
            <p:cNvSpPr>
              <a:spLocks noChangeArrowheads="1"/>
            </p:cNvSpPr>
            <p:nvPr/>
          </p:nvSpPr>
          <p:spPr bwMode="auto">
            <a:xfrm>
              <a:off x="3798" y="3691"/>
              <a:ext cx="181" cy="181"/>
            </a:xfrm>
            <a:prstGeom prst="ellipse">
              <a:avLst/>
            </a:prstGeom>
            <a:solidFill>
              <a:schemeClr val="bg2"/>
            </a:solidFill>
            <a:ln w="9525">
              <a:noFill/>
              <a:round/>
              <a:headEnd/>
              <a:tailEnd/>
            </a:ln>
          </p:spPr>
          <p:txBody>
            <a:bodyPr wrap="none" lIns="90000" tIns="46800" rIns="90000" bIns="46800" anchor="ctr"/>
            <a:lstStyle/>
            <a:p>
              <a:endParaRPr lang="de-DE"/>
            </a:p>
          </p:txBody>
        </p:sp>
        <p:sp>
          <p:nvSpPr>
            <p:cNvPr id="869485" name="Freeform 57"/>
            <p:cNvSpPr>
              <a:spLocks/>
            </p:cNvSpPr>
            <p:nvPr/>
          </p:nvSpPr>
          <p:spPr bwMode="auto">
            <a:xfrm>
              <a:off x="3829" y="3765"/>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grpSp>
        <p:nvGrpSpPr>
          <p:cNvPr id="869399" name="Group 58"/>
          <p:cNvGrpSpPr>
            <a:grpSpLocks/>
          </p:cNvGrpSpPr>
          <p:nvPr/>
        </p:nvGrpSpPr>
        <p:grpSpPr bwMode="auto">
          <a:xfrm>
            <a:off x="2636838" y="3021013"/>
            <a:ext cx="287337" cy="287337"/>
            <a:chOff x="3798" y="3691"/>
            <a:chExt cx="181" cy="181"/>
          </a:xfrm>
        </p:grpSpPr>
        <p:sp>
          <p:nvSpPr>
            <p:cNvPr id="869482" name="Oval 59"/>
            <p:cNvSpPr>
              <a:spLocks noChangeArrowheads="1"/>
            </p:cNvSpPr>
            <p:nvPr/>
          </p:nvSpPr>
          <p:spPr bwMode="auto">
            <a:xfrm>
              <a:off x="3798" y="3691"/>
              <a:ext cx="181" cy="181"/>
            </a:xfrm>
            <a:prstGeom prst="ellipse">
              <a:avLst/>
            </a:prstGeom>
            <a:solidFill>
              <a:schemeClr val="bg2"/>
            </a:solidFill>
            <a:ln w="9525">
              <a:noFill/>
              <a:round/>
              <a:headEnd/>
              <a:tailEnd/>
            </a:ln>
          </p:spPr>
          <p:txBody>
            <a:bodyPr wrap="none" lIns="90000" tIns="46800" rIns="90000" bIns="46800" anchor="ctr"/>
            <a:lstStyle/>
            <a:p>
              <a:endParaRPr lang="de-DE"/>
            </a:p>
          </p:txBody>
        </p:sp>
        <p:sp>
          <p:nvSpPr>
            <p:cNvPr id="869483" name="Freeform 60"/>
            <p:cNvSpPr>
              <a:spLocks/>
            </p:cNvSpPr>
            <p:nvPr/>
          </p:nvSpPr>
          <p:spPr bwMode="auto">
            <a:xfrm>
              <a:off x="3829" y="3765"/>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grpSp>
        <p:nvGrpSpPr>
          <p:cNvPr id="869400" name="Group 61"/>
          <p:cNvGrpSpPr>
            <a:grpSpLocks/>
          </p:cNvGrpSpPr>
          <p:nvPr/>
        </p:nvGrpSpPr>
        <p:grpSpPr bwMode="auto">
          <a:xfrm>
            <a:off x="4435475" y="3429000"/>
            <a:ext cx="287338" cy="287338"/>
            <a:chOff x="3798" y="3691"/>
            <a:chExt cx="181" cy="181"/>
          </a:xfrm>
        </p:grpSpPr>
        <p:sp>
          <p:nvSpPr>
            <p:cNvPr id="869480" name="Oval 62"/>
            <p:cNvSpPr>
              <a:spLocks noChangeArrowheads="1"/>
            </p:cNvSpPr>
            <p:nvPr/>
          </p:nvSpPr>
          <p:spPr bwMode="auto">
            <a:xfrm>
              <a:off x="3798" y="3691"/>
              <a:ext cx="181" cy="181"/>
            </a:xfrm>
            <a:prstGeom prst="ellipse">
              <a:avLst/>
            </a:prstGeom>
            <a:solidFill>
              <a:schemeClr val="bg2"/>
            </a:solidFill>
            <a:ln w="9525">
              <a:noFill/>
              <a:round/>
              <a:headEnd/>
              <a:tailEnd/>
            </a:ln>
          </p:spPr>
          <p:txBody>
            <a:bodyPr wrap="none" lIns="90000" tIns="46800" rIns="90000" bIns="46800" anchor="ctr"/>
            <a:lstStyle/>
            <a:p>
              <a:endParaRPr lang="de-DE"/>
            </a:p>
          </p:txBody>
        </p:sp>
        <p:sp>
          <p:nvSpPr>
            <p:cNvPr id="869481" name="Freeform 63"/>
            <p:cNvSpPr>
              <a:spLocks/>
            </p:cNvSpPr>
            <p:nvPr/>
          </p:nvSpPr>
          <p:spPr bwMode="auto">
            <a:xfrm>
              <a:off x="3829" y="3765"/>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grpSp>
        <p:nvGrpSpPr>
          <p:cNvPr id="869401" name="Group 64"/>
          <p:cNvGrpSpPr>
            <a:grpSpLocks/>
          </p:cNvGrpSpPr>
          <p:nvPr/>
        </p:nvGrpSpPr>
        <p:grpSpPr bwMode="auto">
          <a:xfrm>
            <a:off x="3216275" y="2266950"/>
            <a:ext cx="287338" cy="287338"/>
            <a:chOff x="948" y="3380"/>
            <a:chExt cx="181" cy="181"/>
          </a:xfrm>
        </p:grpSpPr>
        <p:sp>
          <p:nvSpPr>
            <p:cNvPr id="869474" name="Rectangle 65"/>
            <p:cNvSpPr>
              <a:spLocks noChangeArrowheads="1"/>
            </p:cNvSpPr>
            <p:nvPr/>
          </p:nvSpPr>
          <p:spPr bwMode="auto">
            <a:xfrm>
              <a:off x="948" y="3380"/>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69475" name="Line 66"/>
            <p:cNvSpPr>
              <a:spLocks noChangeShapeType="1"/>
            </p:cNvSpPr>
            <p:nvPr/>
          </p:nvSpPr>
          <p:spPr bwMode="auto">
            <a:xfrm flipV="1">
              <a:off x="1017" y="3400"/>
              <a:ext cx="41" cy="34"/>
            </a:xfrm>
            <a:prstGeom prst="line">
              <a:avLst/>
            </a:prstGeom>
            <a:noFill/>
            <a:ln w="9525">
              <a:solidFill>
                <a:schemeClr val="bg1"/>
              </a:solidFill>
              <a:round/>
              <a:headEnd/>
              <a:tailEnd/>
            </a:ln>
          </p:spPr>
          <p:txBody>
            <a:bodyPr lIns="90000" tIns="46800" rIns="90000" bIns="46800"/>
            <a:lstStyle/>
            <a:p>
              <a:endParaRPr lang="de-DE"/>
            </a:p>
          </p:txBody>
        </p:sp>
        <p:sp>
          <p:nvSpPr>
            <p:cNvPr id="869476" name="Line 67"/>
            <p:cNvSpPr>
              <a:spLocks noChangeShapeType="1"/>
            </p:cNvSpPr>
            <p:nvPr/>
          </p:nvSpPr>
          <p:spPr bwMode="auto">
            <a:xfrm flipV="1">
              <a:off x="1011" y="3496"/>
              <a:ext cx="41" cy="34"/>
            </a:xfrm>
            <a:prstGeom prst="line">
              <a:avLst/>
            </a:prstGeom>
            <a:noFill/>
            <a:ln w="9525">
              <a:solidFill>
                <a:schemeClr val="bg1"/>
              </a:solidFill>
              <a:round/>
              <a:headEnd/>
              <a:tailEnd/>
            </a:ln>
          </p:spPr>
          <p:txBody>
            <a:bodyPr lIns="90000" tIns="46800" rIns="90000" bIns="46800"/>
            <a:lstStyle/>
            <a:p>
              <a:endParaRPr lang="de-DE"/>
            </a:p>
          </p:txBody>
        </p:sp>
        <p:sp>
          <p:nvSpPr>
            <p:cNvPr id="869477" name="Freeform 68"/>
            <p:cNvSpPr>
              <a:spLocks/>
            </p:cNvSpPr>
            <p:nvPr/>
          </p:nvSpPr>
          <p:spPr bwMode="auto">
            <a:xfrm>
              <a:off x="989" y="3405"/>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69478" name="Freeform 69"/>
            <p:cNvSpPr>
              <a:spLocks/>
            </p:cNvSpPr>
            <p:nvPr/>
          </p:nvSpPr>
          <p:spPr bwMode="auto">
            <a:xfrm>
              <a:off x="989" y="3503"/>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69479" name="Freeform 70"/>
            <p:cNvSpPr>
              <a:spLocks/>
            </p:cNvSpPr>
            <p:nvPr/>
          </p:nvSpPr>
          <p:spPr bwMode="auto">
            <a:xfrm>
              <a:off x="989" y="3451"/>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grpSp>
        <p:nvGrpSpPr>
          <p:cNvPr id="869402" name="Group 71"/>
          <p:cNvGrpSpPr>
            <a:grpSpLocks/>
          </p:cNvGrpSpPr>
          <p:nvPr/>
        </p:nvGrpSpPr>
        <p:grpSpPr bwMode="auto">
          <a:xfrm>
            <a:off x="5011738" y="2263775"/>
            <a:ext cx="287337" cy="287338"/>
            <a:chOff x="948" y="3380"/>
            <a:chExt cx="181" cy="181"/>
          </a:xfrm>
        </p:grpSpPr>
        <p:sp>
          <p:nvSpPr>
            <p:cNvPr id="869468" name="Rectangle 72"/>
            <p:cNvSpPr>
              <a:spLocks noChangeArrowheads="1"/>
            </p:cNvSpPr>
            <p:nvPr/>
          </p:nvSpPr>
          <p:spPr bwMode="auto">
            <a:xfrm>
              <a:off x="948" y="3380"/>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69469" name="Line 73"/>
            <p:cNvSpPr>
              <a:spLocks noChangeShapeType="1"/>
            </p:cNvSpPr>
            <p:nvPr/>
          </p:nvSpPr>
          <p:spPr bwMode="auto">
            <a:xfrm flipV="1">
              <a:off x="1017" y="3400"/>
              <a:ext cx="41" cy="34"/>
            </a:xfrm>
            <a:prstGeom prst="line">
              <a:avLst/>
            </a:prstGeom>
            <a:noFill/>
            <a:ln w="9525">
              <a:solidFill>
                <a:schemeClr val="bg1"/>
              </a:solidFill>
              <a:round/>
              <a:headEnd/>
              <a:tailEnd/>
            </a:ln>
          </p:spPr>
          <p:txBody>
            <a:bodyPr lIns="90000" tIns="46800" rIns="90000" bIns="46800"/>
            <a:lstStyle/>
            <a:p>
              <a:endParaRPr lang="de-DE"/>
            </a:p>
          </p:txBody>
        </p:sp>
        <p:sp>
          <p:nvSpPr>
            <p:cNvPr id="869470" name="Line 74"/>
            <p:cNvSpPr>
              <a:spLocks noChangeShapeType="1"/>
            </p:cNvSpPr>
            <p:nvPr/>
          </p:nvSpPr>
          <p:spPr bwMode="auto">
            <a:xfrm flipV="1">
              <a:off x="1011" y="3496"/>
              <a:ext cx="41" cy="34"/>
            </a:xfrm>
            <a:prstGeom prst="line">
              <a:avLst/>
            </a:prstGeom>
            <a:noFill/>
            <a:ln w="9525">
              <a:solidFill>
                <a:schemeClr val="bg1"/>
              </a:solidFill>
              <a:round/>
              <a:headEnd/>
              <a:tailEnd/>
            </a:ln>
          </p:spPr>
          <p:txBody>
            <a:bodyPr lIns="90000" tIns="46800" rIns="90000" bIns="46800"/>
            <a:lstStyle/>
            <a:p>
              <a:endParaRPr lang="de-DE"/>
            </a:p>
          </p:txBody>
        </p:sp>
        <p:sp>
          <p:nvSpPr>
            <p:cNvPr id="869471" name="Freeform 75"/>
            <p:cNvSpPr>
              <a:spLocks/>
            </p:cNvSpPr>
            <p:nvPr/>
          </p:nvSpPr>
          <p:spPr bwMode="auto">
            <a:xfrm>
              <a:off x="989" y="3405"/>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69472" name="Freeform 76"/>
            <p:cNvSpPr>
              <a:spLocks/>
            </p:cNvSpPr>
            <p:nvPr/>
          </p:nvSpPr>
          <p:spPr bwMode="auto">
            <a:xfrm>
              <a:off x="989" y="3503"/>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69473" name="Freeform 77"/>
            <p:cNvSpPr>
              <a:spLocks/>
            </p:cNvSpPr>
            <p:nvPr/>
          </p:nvSpPr>
          <p:spPr bwMode="auto">
            <a:xfrm>
              <a:off x="989" y="3451"/>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grpSp>
        <p:nvGrpSpPr>
          <p:cNvPr id="869403" name="Group 78"/>
          <p:cNvGrpSpPr>
            <a:grpSpLocks/>
          </p:cNvGrpSpPr>
          <p:nvPr/>
        </p:nvGrpSpPr>
        <p:grpSpPr bwMode="auto">
          <a:xfrm>
            <a:off x="3868738" y="2271713"/>
            <a:ext cx="287337" cy="287337"/>
            <a:chOff x="1408" y="3369"/>
            <a:chExt cx="181" cy="181"/>
          </a:xfrm>
        </p:grpSpPr>
        <p:sp>
          <p:nvSpPr>
            <p:cNvPr id="869466" name="Rectangle 79"/>
            <p:cNvSpPr>
              <a:spLocks noChangeArrowheads="1"/>
            </p:cNvSpPr>
            <p:nvPr/>
          </p:nvSpPr>
          <p:spPr bwMode="auto">
            <a:xfrm>
              <a:off x="1408" y="3369"/>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69467" name="AutoShape 80"/>
            <p:cNvSpPr>
              <a:spLocks noChangeArrowheads="1"/>
            </p:cNvSpPr>
            <p:nvPr/>
          </p:nvSpPr>
          <p:spPr bwMode="auto">
            <a:xfrm rot="5400000">
              <a:off x="1463" y="3424"/>
              <a:ext cx="79" cy="68"/>
            </a:xfrm>
            <a:prstGeom prst="triangle">
              <a:avLst>
                <a:gd name="adj" fmla="val 50000"/>
              </a:avLst>
            </a:prstGeom>
            <a:solidFill>
              <a:schemeClr val="bg2"/>
            </a:solidFill>
            <a:ln w="19050">
              <a:solidFill>
                <a:schemeClr val="bg1"/>
              </a:solidFill>
              <a:miter lim="800000"/>
              <a:headEnd/>
              <a:tailEnd/>
            </a:ln>
          </p:spPr>
          <p:txBody>
            <a:bodyPr wrap="none" lIns="90000" tIns="46800" rIns="90000" bIns="46800" anchor="ctr"/>
            <a:lstStyle/>
            <a:p>
              <a:endParaRPr lang="de-DE"/>
            </a:p>
          </p:txBody>
        </p:sp>
      </p:grpSp>
      <p:grpSp>
        <p:nvGrpSpPr>
          <p:cNvPr id="869404" name="Group 81"/>
          <p:cNvGrpSpPr>
            <a:grpSpLocks/>
          </p:cNvGrpSpPr>
          <p:nvPr/>
        </p:nvGrpSpPr>
        <p:grpSpPr bwMode="auto">
          <a:xfrm>
            <a:off x="5653088" y="2266950"/>
            <a:ext cx="287337" cy="287338"/>
            <a:chOff x="1408" y="3369"/>
            <a:chExt cx="181" cy="181"/>
          </a:xfrm>
        </p:grpSpPr>
        <p:sp>
          <p:nvSpPr>
            <p:cNvPr id="869464" name="Rectangle 82"/>
            <p:cNvSpPr>
              <a:spLocks noChangeArrowheads="1"/>
            </p:cNvSpPr>
            <p:nvPr/>
          </p:nvSpPr>
          <p:spPr bwMode="auto">
            <a:xfrm>
              <a:off x="1408" y="3369"/>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69465" name="AutoShape 83"/>
            <p:cNvSpPr>
              <a:spLocks noChangeArrowheads="1"/>
            </p:cNvSpPr>
            <p:nvPr/>
          </p:nvSpPr>
          <p:spPr bwMode="auto">
            <a:xfrm rot="5400000">
              <a:off x="1463" y="3424"/>
              <a:ext cx="79" cy="68"/>
            </a:xfrm>
            <a:prstGeom prst="triangle">
              <a:avLst>
                <a:gd name="adj" fmla="val 50000"/>
              </a:avLst>
            </a:prstGeom>
            <a:solidFill>
              <a:schemeClr val="bg2"/>
            </a:solidFill>
            <a:ln w="19050">
              <a:solidFill>
                <a:schemeClr val="bg1"/>
              </a:solidFill>
              <a:miter lim="800000"/>
              <a:headEnd/>
              <a:tailEnd/>
            </a:ln>
          </p:spPr>
          <p:txBody>
            <a:bodyPr wrap="none" lIns="90000" tIns="46800" rIns="90000" bIns="46800" anchor="ctr"/>
            <a:lstStyle/>
            <a:p>
              <a:endParaRPr lang="de-DE"/>
            </a:p>
          </p:txBody>
        </p:sp>
      </p:grpSp>
      <p:sp>
        <p:nvSpPr>
          <p:cNvPr id="869405" name="Line 87"/>
          <p:cNvSpPr>
            <a:spLocks noChangeShapeType="1"/>
          </p:cNvSpPr>
          <p:nvPr/>
        </p:nvSpPr>
        <p:spPr bwMode="auto">
          <a:xfrm>
            <a:off x="1149350" y="2409825"/>
            <a:ext cx="287338"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06" name="Line 88"/>
          <p:cNvSpPr>
            <a:spLocks noChangeShapeType="1"/>
          </p:cNvSpPr>
          <p:nvPr/>
        </p:nvSpPr>
        <p:spPr bwMode="auto">
          <a:xfrm>
            <a:off x="1724025" y="2409825"/>
            <a:ext cx="287338"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07" name="Line 89"/>
          <p:cNvSpPr>
            <a:spLocks noChangeShapeType="1"/>
          </p:cNvSpPr>
          <p:nvPr/>
        </p:nvSpPr>
        <p:spPr bwMode="auto">
          <a:xfrm>
            <a:off x="2295525" y="2413000"/>
            <a:ext cx="360363"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08" name="Line 90"/>
          <p:cNvSpPr>
            <a:spLocks noChangeShapeType="1"/>
          </p:cNvSpPr>
          <p:nvPr/>
        </p:nvSpPr>
        <p:spPr bwMode="auto">
          <a:xfrm>
            <a:off x="2930525" y="2413000"/>
            <a:ext cx="287338"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09" name="Line 91"/>
          <p:cNvSpPr>
            <a:spLocks noChangeShapeType="1"/>
          </p:cNvSpPr>
          <p:nvPr/>
        </p:nvSpPr>
        <p:spPr bwMode="auto">
          <a:xfrm>
            <a:off x="3505200" y="2413000"/>
            <a:ext cx="360363"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10" name="Line 92"/>
          <p:cNvSpPr>
            <a:spLocks noChangeShapeType="1"/>
          </p:cNvSpPr>
          <p:nvPr/>
        </p:nvSpPr>
        <p:spPr bwMode="auto">
          <a:xfrm>
            <a:off x="4152900" y="2409825"/>
            <a:ext cx="287338"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11" name="Line 93"/>
          <p:cNvSpPr>
            <a:spLocks noChangeShapeType="1"/>
          </p:cNvSpPr>
          <p:nvPr/>
        </p:nvSpPr>
        <p:spPr bwMode="auto">
          <a:xfrm>
            <a:off x="4727575" y="2409825"/>
            <a:ext cx="287338"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12" name="Line 94"/>
          <p:cNvSpPr>
            <a:spLocks noChangeShapeType="1"/>
          </p:cNvSpPr>
          <p:nvPr/>
        </p:nvSpPr>
        <p:spPr bwMode="auto">
          <a:xfrm>
            <a:off x="5295900" y="2409825"/>
            <a:ext cx="360363"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13" name="Line 95"/>
          <p:cNvSpPr>
            <a:spLocks noChangeShapeType="1"/>
          </p:cNvSpPr>
          <p:nvPr/>
        </p:nvSpPr>
        <p:spPr bwMode="auto">
          <a:xfrm>
            <a:off x="5940425" y="2409825"/>
            <a:ext cx="287338"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14" name="Freeform 96"/>
          <p:cNvSpPr>
            <a:spLocks/>
          </p:cNvSpPr>
          <p:nvPr/>
        </p:nvSpPr>
        <p:spPr bwMode="auto">
          <a:xfrm>
            <a:off x="4576763" y="2554288"/>
            <a:ext cx="3175" cy="879475"/>
          </a:xfrm>
          <a:custGeom>
            <a:avLst/>
            <a:gdLst>
              <a:gd name="T0" fmla="*/ 2147483647 w 2"/>
              <a:gd name="T1" fmla="*/ 2147483647 h 554"/>
              <a:gd name="T2" fmla="*/ 0 w 2"/>
              <a:gd name="T3" fmla="*/ 0 h 554"/>
              <a:gd name="T4" fmla="*/ 0 60000 65536"/>
              <a:gd name="T5" fmla="*/ 0 60000 65536"/>
              <a:gd name="T6" fmla="*/ 0 w 2"/>
              <a:gd name="T7" fmla="*/ 0 h 554"/>
              <a:gd name="T8" fmla="*/ 2 w 2"/>
              <a:gd name="T9" fmla="*/ 554 h 554"/>
            </a:gdLst>
            <a:ahLst/>
            <a:cxnLst>
              <a:cxn ang="T4">
                <a:pos x="T0" y="T1"/>
              </a:cxn>
              <a:cxn ang="T5">
                <a:pos x="T2" y="T3"/>
              </a:cxn>
            </a:cxnLst>
            <a:rect l="T6" t="T7" r="T8" b="T9"/>
            <a:pathLst>
              <a:path w="2" h="554">
                <a:moveTo>
                  <a:pt x="2" y="554"/>
                </a:moveTo>
                <a:lnTo>
                  <a:pt x="0" y="0"/>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869415" name="Line 97"/>
          <p:cNvSpPr>
            <a:spLocks noChangeShapeType="1"/>
          </p:cNvSpPr>
          <p:nvPr/>
        </p:nvSpPr>
        <p:spPr bwMode="auto">
          <a:xfrm flipV="1">
            <a:off x="2782888" y="2554288"/>
            <a:ext cx="0" cy="468312"/>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16" name="Line 98"/>
          <p:cNvSpPr>
            <a:spLocks noChangeShapeType="1"/>
          </p:cNvSpPr>
          <p:nvPr/>
        </p:nvSpPr>
        <p:spPr bwMode="auto">
          <a:xfrm rot="5400000" flipV="1">
            <a:off x="2143919" y="2643982"/>
            <a:ext cx="0" cy="1008062"/>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17" name="Line 99"/>
          <p:cNvSpPr>
            <a:spLocks noChangeShapeType="1"/>
          </p:cNvSpPr>
          <p:nvPr/>
        </p:nvSpPr>
        <p:spPr bwMode="auto">
          <a:xfrm>
            <a:off x="8194675" y="3762375"/>
            <a:ext cx="0" cy="86360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18" name="Line 100"/>
          <p:cNvSpPr>
            <a:spLocks noChangeShapeType="1"/>
          </p:cNvSpPr>
          <p:nvPr/>
        </p:nvSpPr>
        <p:spPr bwMode="auto">
          <a:xfrm>
            <a:off x="6383338" y="3757613"/>
            <a:ext cx="0" cy="86360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19" name="Line 101"/>
          <p:cNvSpPr>
            <a:spLocks noChangeShapeType="1"/>
          </p:cNvSpPr>
          <p:nvPr/>
        </p:nvSpPr>
        <p:spPr bwMode="auto">
          <a:xfrm>
            <a:off x="8194675" y="5092700"/>
            <a:ext cx="0" cy="468313"/>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20" name="Line 102"/>
          <p:cNvSpPr>
            <a:spLocks noChangeShapeType="1"/>
          </p:cNvSpPr>
          <p:nvPr/>
        </p:nvSpPr>
        <p:spPr bwMode="auto">
          <a:xfrm>
            <a:off x="6386513" y="5094288"/>
            <a:ext cx="0" cy="468312"/>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21" name="Freeform 103"/>
          <p:cNvSpPr>
            <a:spLocks/>
          </p:cNvSpPr>
          <p:nvPr/>
        </p:nvSpPr>
        <p:spPr bwMode="auto">
          <a:xfrm>
            <a:off x="4578350" y="3717925"/>
            <a:ext cx="1588" cy="468313"/>
          </a:xfrm>
          <a:custGeom>
            <a:avLst/>
            <a:gdLst>
              <a:gd name="T0" fmla="*/ 0 w 4"/>
              <a:gd name="T1" fmla="*/ 2147483647 h 278"/>
              <a:gd name="T2" fmla="*/ 250283072 w 4"/>
              <a:gd name="T3" fmla="*/ 0 h 278"/>
              <a:gd name="T4" fmla="*/ 0 60000 65536"/>
              <a:gd name="T5" fmla="*/ 0 60000 65536"/>
              <a:gd name="T6" fmla="*/ 0 w 4"/>
              <a:gd name="T7" fmla="*/ 0 h 278"/>
              <a:gd name="T8" fmla="*/ 4 w 4"/>
              <a:gd name="T9" fmla="*/ 278 h 278"/>
            </a:gdLst>
            <a:ahLst/>
            <a:cxnLst>
              <a:cxn ang="T4">
                <a:pos x="T0" y="T1"/>
              </a:cxn>
              <a:cxn ang="T5">
                <a:pos x="T2" y="T3"/>
              </a:cxn>
            </a:cxnLst>
            <a:rect l="T6" t="T7" r="T8" b="T9"/>
            <a:pathLst>
              <a:path w="4" h="278">
                <a:moveTo>
                  <a:pt x="0" y="278"/>
                </a:moveTo>
                <a:lnTo>
                  <a:pt x="4" y="0"/>
                </a:lnTo>
              </a:path>
            </a:pathLst>
          </a:custGeom>
          <a:noFill/>
          <a:ln w="28575" cap="flat" cmpd="sng">
            <a:solidFill>
              <a:srgbClr val="008000"/>
            </a:solidFill>
            <a:prstDash val="solid"/>
            <a:round/>
            <a:headEnd type="oval" w="sm" len="sm"/>
            <a:tailEnd type="triangle" w="med" len="med"/>
          </a:ln>
        </p:spPr>
        <p:txBody>
          <a:bodyPr lIns="90000" tIns="46800" rIns="90000" bIns="46800"/>
          <a:lstStyle/>
          <a:p>
            <a:endParaRPr lang="de-DE"/>
          </a:p>
        </p:txBody>
      </p:sp>
      <p:sp>
        <p:nvSpPr>
          <p:cNvPr id="869422" name="Line 104"/>
          <p:cNvSpPr>
            <a:spLocks noChangeShapeType="1"/>
          </p:cNvSpPr>
          <p:nvPr/>
        </p:nvSpPr>
        <p:spPr bwMode="auto">
          <a:xfrm flipV="1">
            <a:off x="2770188" y="3313113"/>
            <a:ext cx="0" cy="863600"/>
          </a:xfrm>
          <a:prstGeom prst="line">
            <a:avLst/>
          </a:prstGeom>
          <a:noFill/>
          <a:ln w="28575">
            <a:solidFill>
              <a:srgbClr val="008000"/>
            </a:solidFill>
            <a:round/>
            <a:headEnd type="oval" w="sm" len="sm"/>
            <a:tailEnd type="triangle" w="med" len="med"/>
          </a:ln>
        </p:spPr>
        <p:txBody>
          <a:bodyPr lIns="90000" tIns="46800" rIns="90000" bIns="46800"/>
          <a:lstStyle/>
          <a:p>
            <a:endParaRPr lang="de-DE"/>
          </a:p>
        </p:txBody>
      </p:sp>
      <p:sp>
        <p:nvSpPr>
          <p:cNvPr id="869423" name="Line 105"/>
          <p:cNvSpPr>
            <a:spLocks noChangeShapeType="1"/>
          </p:cNvSpPr>
          <p:nvPr/>
        </p:nvSpPr>
        <p:spPr bwMode="auto">
          <a:xfrm flipH="1" flipV="1">
            <a:off x="3363913" y="2551113"/>
            <a:ext cx="0" cy="1636712"/>
          </a:xfrm>
          <a:prstGeom prst="line">
            <a:avLst/>
          </a:prstGeom>
          <a:noFill/>
          <a:ln w="28575">
            <a:solidFill>
              <a:srgbClr val="008000"/>
            </a:solidFill>
            <a:round/>
            <a:headEnd type="oval" w="sm" len="sm"/>
            <a:tailEnd type="triangle" w="med" len="med"/>
          </a:ln>
        </p:spPr>
        <p:txBody>
          <a:bodyPr lIns="90000" tIns="46800" rIns="90000" bIns="46800"/>
          <a:lstStyle/>
          <a:p>
            <a:endParaRPr lang="de-DE"/>
          </a:p>
        </p:txBody>
      </p:sp>
      <p:sp>
        <p:nvSpPr>
          <p:cNvPr id="869424" name="Line 106"/>
          <p:cNvSpPr>
            <a:spLocks noChangeShapeType="1"/>
          </p:cNvSpPr>
          <p:nvPr/>
        </p:nvSpPr>
        <p:spPr bwMode="auto">
          <a:xfrm flipH="1" flipV="1">
            <a:off x="5151438" y="2538413"/>
            <a:ext cx="0" cy="1636712"/>
          </a:xfrm>
          <a:prstGeom prst="line">
            <a:avLst/>
          </a:prstGeom>
          <a:noFill/>
          <a:ln w="28575">
            <a:solidFill>
              <a:srgbClr val="008000"/>
            </a:solidFill>
            <a:round/>
            <a:headEnd type="oval" w="sm" len="sm"/>
            <a:tailEnd type="triangle" w="med" len="med"/>
          </a:ln>
        </p:spPr>
        <p:txBody>
          <a:bodyPr lIns="90000" tIns="46800" rIns="90000" bIns="46800"/>
          <a:lstStyle/>
          <a:p>
            <a:endParaRPr lang="de-DE"/>
          </a:p>
        </p:txBody>
      </p:sp>
      <p:sp>
        <p:nvSpPr>
          <p:cNvPr id="869425" name="Line 107"/>
          <p:cNvSpPr>
            <a:spLocks noChangeShapeType="1"/>
          </p:cNvSpPr>
          <p:nvPr/>
        </p:nvSpPr>
        <p:spPr bwMode="auto">
          <a:xfrm>
            <a:off x="542925" y="4186238"/>
            <a:ext cx="5116513" cy="0"/>
          </a:xfrm>
          <a:prstGeom prst="line">
            <a:avLst/>
          </a:prstGeom>
          <a:noFill/>
          <a:ln w="28575">
            <a:solidFill>
              <a:srgbClr val="008000"/>
            </a:solidFill>
            <a:round/>
            <a:headEnd/>
            <a:tailEnd/>
          </a:ln>
        </p:spPr>
        <p:txBody>
          <a:bodyPr lIns="90000" tIns="46800" rIns="90000" bIns="46800"/>
          <a:lstStyle/>
          <a:p>
            <a:endParaRPr lang="de-DE"/>
          </a:p>
        </p:txBody>
      </p:sp>
      <p:sp>
        <p:nvSpPr>
          <p:cNvPr id="869426" name="Line 108"/>
          <p:cNvSpPr>
            <a:spLocks noChangeShapeType="1"/>
          </p:cNvSpPr>
          <p:nvPr/>
        </p:nvSpPr>
        <p:spPr bwMode="auto">
          <a:xfrm>
            <a:off x="7699375" y="3622675"/>
            <a:ext cx="360363"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69427" name="Line 109"/>
          <p:cNvSpPr>
            <a:spLocks noChangeShapeType="1"/>
          </p:cNvSpPr>
          <p:nvPr/>
        </p:nvSpPr>
        <p:spPr bwMode="auto">
          <a:xfrm>
            <a:off x="6518275" y="3625850"/>
            <a:ext cx="900113" cy="0"/>
          </a:xfrm>
          <a:prstGeom prst="line">
            <a:avLst/>
          </a:prstGeom>
          <a:noFill/>
          <a:ln w="28575">
            <a:solidFill>
              <a:schemeClr val="tx1"/>
            </a:solidFill>
            <a:round/>
            <a:headEnd type="triangle" w="med" len="med"/>
            <a:tailEnd type="triangle" w="med" len="med"/>
          </a:ln>
        </p:spPr>
        <p:txBody>
          <a:bodyPr lIns="90000" tIns="46800" rIns="90000" bIns="46800"/>
          <a:lstStyle/>
          <a:p>
            <a:endParaRPr lang="de-DE"/>
          </a:p>
        </p:txBody>
      </p:sp>
      <p:sp>
        <p:nvSpPr>
          <p:cNvPr id="869428" name="Line 110"/>
          <p:cNvSpPr>
            <a:spLocks noChangeShapeType="1"/>
          </p:cNvSpPr>
          <p:nvPr/>
        </p:nvSpPr>
        <p:spPr bwMode="auto">
          <a:xfrm>
            <a:off x="6962775" y="3627438"/>
            <a:ext cx="0" cy="468312"/>
          </a:xfrm>
          <a:prstGeom prst="line">
            <a:avLst/>
          </a:prstGeom>
          <a:noFill/>
          <a:ln w="28575">
            <a:solidFill>
              <a:schemeClr val="tx1"/>
            </a:solidFill>
            <a:round/>
            <a:headEnd type="oval" w="sm" len="sm"/>
            <a:tailEnd/>
          </a:ln>
        </p:spPr>
        <p:txBody>
          <a:bodyPr lIns="90000" tIns="46800" rIns="90000" bIns="46800"/>
          <a:lstStyle/>
          <a:p>
            <a:endParaRPr lang="de-DE"/>
          </a:p>
        </p:txBody>
      </p:sp>
      <p:sp>
        <p:nvSpPr>
          <p:cNvPr id="869429" name="Freeform 111"/>
          <p:cNvSpPr>
            <a:spLocks/>
          </p:cNvSpPr>
          <p:nvPr/>
        </p:nvSpPr>
        <p:spPr bwMode="auto">
          <a:xfrm>
            <a:off x="6376988" y="3286125"/>
            <a:ext cx="1816100" cy="198438"/>
          </a:xfrm>
          <a:custGeom>
            <a:avLst/>
            <a:gdLst>
              <a:gd name="T0" fmla="*/ 0 w 1144"/>
              <a:gd name="T1" fmla="*/ 2147483647 h 125"/>
              <a:gd name="T2" fmla="*/ 2147483647 w 1144"/>
              <a:gd name="T3" fmla="*/ 0 h 125"/>
              <a:gd name="T4" fmla="*/ 2147483647 w 1144"/>
              <a:gd name="T5" fmla="*/ 0 h 125"/>
              <a:gd name="T6" fmla="*/ 2147483647 w 1144"/>
              <a:gd name="T7" fmla="*/ 2147483647 h 125"/>
              <a:gd name="T8" fmla="*/ 0 60000 65536"/>
              <a:gd name="T9" fmla="*/ 0 60000 65536"/>
              <a:gd name="T10" fmla="*/ 0 60000 65536"/>
              <a:gd name="T11" fmla="*/ 0 60000 65536"/>
              <a:gd name="T12" fmla="*/ 0 w 1144"/>
              <a:gd name="T13" fmla="*/ 0 h 125"/>
              <a:gd name="T14" fmla="*/ 1144 w 1144"/>
              <a:gd name="T15" fmla="*/ 125 h 125"/>
            </a:gdLst>
            <a:ahLst/>
            <a:cxnLst>
              <a:cxn ang="T8">
                <a:pos x="T0" y="T1"/>
              </a:cxn>
              <a:cxn ang="T9">
                <a:pos x="T2" y="T3"/>
              </a:cxn>
              <a:cxn ang="T10">
                <a:pos x="T4" y="T5"/>
              </a:cxn>
              <a:cxn ang="T11">
                <a:pos x="T6" y="T7"/>
              </a:cxn>
            </a:cxnLst>
            <a:rect l="T12" t="T13" r="T14" b="T15"/>
            <a:pathLst>
              <a:path w="1144" h="125">
                <a:moveTo>
                  <a:pt x="0" y="125"/>
                </a:moveTo>
                <a:lnTo>
                  <a:pt x="1" y="0"/>
                </a:lnTo>
                <a:lnTo>
                  <a:pt x="1144" y="0"/>
                </a:lnTo>
                <a:lnTo>
                  <a:pt x="1144" y="117"/>
                </a:lnTo>
              </a:path>
            </a:pathLst>
          </a:custGeom>
          <a:noFill/>
          <a:ln w="28575" cap="flat" cmpd="sng">
            <a:solidFill>
              <a:schemeClr val="tx1"/>
            </a:solidFill>
            <a:prstDash val="solid"/>
            <a:round/>
            <a:headEnd type="none" w="med" len="med"/>
            <a:tailEnd type="none" w="med" len="med"/>
          </a:ln>
        </p:spPr>
        <p:txBody>
          <a:bodyPr lIns="90000" tIns="46800" rIns="90000" bIns="46800"/>
          <a:lstStyle/>
          <a:p>
            <a:endParaRPr lang="de-DE"/>
          </a:p>
        </p:txBody>
      </p:sp>
      <p:sp>
        <p:nvSpPr>
          <p:cNvPr id="869430" name="Freeform 112"/>
          <p:cNvSpPr>
            <a:spLocks/>
          </p:cNvSpPr>
          <p:nvPr/>
        </p:nvSpPr>
        <p:spPr bwMode="auto">
          <a:xfrm>
            <a:off x="6519863" y="2411413"/>
            <a:ext cx="820737" cy="874712"/>
          </a:xfrm>
          <a:custGeom>
            <a:avLst/>
            <a:gdLst>
              <a:gd name="T0" fmla="*/ 2147483647 w 359"/>
              <a:gd name="T1" fmla="*/ 2147483647 h 551"/>
              <a:gd name="T2" fmla="*/ 2147483647 w 359"/>
              <a:gd name="T3" fmla="*/ 0 h 551"/>
              <a:gd name="T4" fmla="*/ 0 w 359"/>
              <a:gd name="T5" fmla="*/ 0 h 551"/>
              <a:gd name="T6" fmla="*/ 0 60000 65536"/>
              <a:gd name="T7" fmla="*/ 0 60000 65536"/>
              <a:gd name="T8" fmla="*/ 0 60000 65536"/>
              <a:gd name="T9" fmla="*/ 0 w 359"/>
              <a:gd name="T10" fmla="*/ 0 h 551"/>
              <a:gd name="T11" fmla="*/ 359 w 359"/>
              <a:gd name="T12" fmla="*/ 551 h 551"/>
            </a:gdLst>
            <a:ahLst/>
            <a:cxnLst>
              <a:cxn ang="T6">
                <a:pos x="T0" y="T1"/>
              </a:cxn>
              <a:cxn ang="T7">
                <a:pos x="T2" y="T3"/>
              </a:cxn>
              <a:cxn ang="T8">
                <a:pos x="T4" y="T5"/>
              </a:cxn>
            </a:cxnLst>
            <a:rect l="T9" t="T10" r="T11" b="T12"/>
            <a:pathLst>
              <a:path w="359" h="551">
                <a:moveTo>
                  <a:pt x="359" y="551"/>
                </a:moveTo>
                <a:lnTo>
                  <a:pt x="359" y="0"/>
                </a:lnTo>
                <a:lnTo>
                  <a:pt x="0" y="0"/>
                </a:lnTo>
              </a:path>
            </a:pathLst>
          </a:custGeom>
          <a:noFill/>
          <a:ln w="28575" cap="flat" cmpd="sng">
            <a:solidFill>
              <a:schemeClr val="tx1"/>
            </a:solidFill>
            <a:prstDash val="solid"/>
            <a:round/>
            <a:headEnd type="oval" w="sm" len="sm"/>
            <a:tailEnd type="none" w="med" len="med"/>
          </a:ln>
        </p:spPr>
        <p:txBody>
          <a:bodyPr lIns="90000" tIns="46800" rIns="90000" bIns="46800"/>
          <a:lstStyle/>
          <a:p>
            <a:endParaRPr lang="de-DE"/>
          </a:p>
        </p:txBody>
      </p:sp>
      <p:sp>
        <p:nvSpPr>
          <p:cNvPr id="869431" name="Freeform 113"/>
          <p:cNvSpPr>
            <a:spLocks/>
          </p:cNvSpPr>
          <p:nvPr/>
        </p:nvSpPr>
        <p:spPr bwMode="auto">
          <a:xfrm>
            <a:off x="1928813" y="3140075"/>
            <a:ext cx="2519362" cy="431800"/>
          </a:xfrm>
          <a:custGeom>
            <a:avLst/>
            <a:gdLst>
              <a:gd name="T0" fmla="*/ 0 w 1577"/>
              <a:gd name="T1" fmla="*/ 0 h 243"/>
              <a:gd name="T2" fmla="*/ 2147483647 w 1577"/>
              <a:gd name="T3" fmla="*/ 2147483647 h 243"/>
              <a:gd name="T4" fmla="*/ 2147483647 w 1577"/>
              <a:gd name="T5" fmla="*/ 2147483647 h 243"/>
              <a:gd name="T6" fmla="*/ 0 60000 65536"/>
              <a:gd name="T7" fmla="*/ 0 60000 65536"/>
              <a:gd name="T8" fmla="*/ 0 60000 65536"/>
              <a:gd name="T9" fmla="*/ 0 w 1577"/>
              <a:gd name="T10" fmla="*/ 0 h 243"/>
              <a:gd name="T11" fmla="*/ 1577 w 1577"/>
              <a:gd name="T12" fmla="*/ 243 h 243"/>
            </a:gdLst>
            <a:ahLst/>
            <a:cxnLst>
              <a:cxn ang="T6">
                <a:pos x="T0" y="T1"/>
              </a:cxn>
              <a:cxn ang="T7">
                <a:pos x="T2" y="T3"/>
              </a:cxn>
              <a:cxn ang="T8">
                <a:pos x="T4" y="T5"/>
              </a:cxn>
            </a:cxnLst>
            <a:rect l="T9" t="T10" r="T11" b="T12"/>
            <a:pathLst>
              <a:path w="1577" h="243">
                <a:moveTo>
                  <a:pt x="0" y="0"/>
                </a:moveTo>
                <a:lnTo>
                  <a:pt x="8" y="243"/>
                </a:lnTo>
                <a:lnTo>
                  <a:pt x="1577" y="243"/>
                </a:lnTo>
              </a:path>
            </a:pathLst>
          </a:custGeom>
          <a:noFill/>
          <a:ln w="28575" cap="flat" cmpd="sng">
            <a:solidFill>
              <a:schemeClr val="tx1"/>
            </a:solidFill>
            <a:prstDash val="solid"/>
            <a:round/>
            <a:headEnd type="oval" w="med" len="med"/>
            <a:tailEnd type="triangle" w="med" len="med"/>
          </a:ln>
        </p:spPr>
        <p:txBody>
          <a:bodyPr lIns="90000" tIns="46800" rIns="90000" bIns="46800"/>
          <a:lstStyle/>
          <a:p>
            <a:endParaRPr lang="de-DE"/>
          </a:p>
        </p:txBody>
      </p:sp>
      <p:sp>
        <p:nvSpPr>
          <p:cNvPr id="869432" name="Text Box 114"/>
          <p:cNvSpPr txBox="1">
            <a:spLocks noChangeArrowheads="1"/>
          </p:cNvSpPr>
          <p:nvPr/>
        </p:nvSpPr>
        <p:spPr bwMode="auto">
          <a:xfrm>
            <a:off x="7016750" y="3746500"/>
            <a:ext cx="422275" cy="336550"/>
          </a:xfrm>
          <a:prstGeom prst="rect">
            <a:avLst/>
          </a:prstGeom>
          <a:noFill/>
          <a:ln w="9525">
            <a:noFill/>
            <a:miter lim="800000"/>
            <a:headEnd/>
            <a:tailEnd/>
          </a:ln>
        </p:spPr>
        <p:txBody>
          <a:bodyPr wrap="none" lIns="90000" tIns="46800" rIns="90000" bIns="46800">
            <a:spAutoFit/>
          </a:bodyPr>
          <a:lstStyle/>
          <a:p>
            <a:pPr algn="ctr"/>
            <a:r>
              <a:rPr lang="de-DE" sz="1600">
                <a:latin typeface="Arial Narrow" pitchFamily="34" charset="0"/>
              </a:rPr>
              <a:t>f</a:t>
            </a:r>
            <a:r>
              <a:rPr lang="de-DE" sz="1600" baseline="-25000">
                <a:latin typeface="Arial Narrow" pitchFamily="34" charset="0"/>
              </a:rPr>
              <a:t>s</a:t>
            </a:r>
            <a:r>
              <a:rPr lang="de-DE" sz="1600">
                <a:latin typeface="Arial Narrow" pitchFamily="34" charset="0"/>
              </a:rPr>
              <a:t>/4</a:t>
            </a:r>
          </a:p>
        </p:txBody>
      </p:sp>
      <p:sp>
        <p:nvSpPr>
          <p:cNvPr id="869433" name="Text Box 115"/>
          <p:cNvSpPr txBox="1">
            <a:spLocks noChangeArrowheads="1"/>
          </p:cNvSpPr>
          <p:nvPr/>
        </p:nvSpPr>
        <p:spPr bwMode="auto">
          <a:xfrm>
            <a:off x="5181600" y="3570288"/>
            <a:ext cx="917537" cy="525401"/>
          </a:xfrm>
          <a:prstGeom prst="rect">
            <a:avLst/>
          </a:prstGeom>
          <a:noFill/>
          <a:ln w="9525">
            <a:noFill/>
            <a:miter lim="800000"/>
            <a:headEnd/>
            <a:tailEnd/>
          </a:ln>
        </p:spPr>
        <p:txBody>
          <a:bodyPr wrap="none" lIns="90000" tIns="46800" rIns="90000" bIns="46800">
            <a:spAutoFit/>
          </a:bodyPr>
          <a:lstStyle/>
          <a:p>
            <a:r>
              <a:rPr lang="de-DE" sz="1400" b="1" dirty="0" err="1">
                <a:latin typeface="Arial Narrow" pitchFamily="34" charset="0"/>
              </a:rPr>
              <a:t>c</a:t>
            </a:r>
            <a:r>
              <a:rPr lang="de-DE" sz="1400" b="1" dirty="0" err="1" smtClean="0">
                <a:latin typeface="Arial Narrow" pitchFamily="34" charset="0"/>
              </a:rPr>
              <a:t>hannel</a:t>
            </a:r>
            <a:r>
              <a:rPr lang="de-DE" sz="1400" b="1" dirty="0" smtClean="0">
                <a:latin typeface="Arial Narrow" pitchFamily="34" charset="0"/>
              </a:rPr>
              <a:t/>
            </a:r>
            <a:br>
              <a:rPr lang="de-DE" sz="1400" b="1" dirty="0" smtClean="0">
                <a:latin typeface="Arial Narrow" pitchFamily="34" charset="0"/>
              </a:rPr>
            </a:br>
            <a:r>
              <a:rPr lang="de-DE" sz="1400" b="1" dirty="0" err="1" smtClean="0">
                <a:latin typeface="Arial Narrow" pitchFamily="34" charset="0"/>
              </a:rPr>
              <a:t>bandwidth</a:t>
            </a:r>
            <a:endParaRPr lang="de-DE" sz="1400" b="1" dirty="0">
              <a:latin typeface="Arial Narrow" pitchFamily="34" charset="0"/>
            </a:endParaRPr>
          </a:p>
        </p:txBody>
      </p:sp>
      <p:sp>
        <p:nvSpPr>
          <p:cNvPr id="869434" name="Text Box 116"/>
          <p:cNvSpPr txBox="1">
            <a:spLocks noChangeArrowheads="1"/>
          </p:cNvSpPr>
          <p:nvPr/>
        </p:nvSpPr>
        <p:spPr bwMode="auto">
          <a:xfrm>
            <a:off x="3451225" y="3590925"/>
            <a:ext cx="917537" cy="525401"/>
          </a:xfrm>
          <a:prstGeom prst="rect">
            <a:avLst/>
          </a:prstGeom>
          <a:noFill/>
          <a:ln w="9525">
            <a:noFill/>
            <a:miter lim="800000"/>
            <a:headEnd/>
            <a:tailEnd/>
          </a:ln>
        </p:spPr>
        <p:txBody>
          <a:bodyPr wrap="none" lIns="90000" tIns="46800" rIns="90000" bIns="46800">
            <a:spAutoFit/>
          </a:bodyPr>
          <a:lstStyle/>
          <a:p>
            <a:r>
              <a:rPr lang="de-DE" sz="1400" b="1" dirty="0" err="1">
                <a:latin typeface="Arial Narrow" pitchFamily="34" charset="0"/>
              </a:rPr>
              <a:t>s</a:t>
            </a:r>
            <a:r>
              <a:rPr lang="de-DE" sz="1400" b="1" dirty="0" err="1" smtClean="0">
                <a:latin typeface="Arial Narrow" pitchFamily="34" charset="0"/>
              </a:rPr>
              <a:t>ystem</a:t>
            </a:r>
            <a:r>
              <a:rPr lang="de-DE" sz="1400" b="1" dirty="0" smtClean="0">
                <a:latin typeface="Arial Narrow" pitchFamily="34" charset="0"/>
              </a:rPr>
              <a:t> </a:t>
            </a:r>
            <a:br>
              <a:rPr lang="de-DE" sz="1400" b="1" dirty="0" smtClean="0">
                <a:latin typeface="Arial Narrow" pitchFamily="34" charset="0"/>
              </a:rPr>
            </a:br>
            <a:r>
              <a:rPr lang="de-DE" sz="1400" b="1" dirty="0" err="1" smtClean="0">
                <a:latin typeface="Arial Narrow" pitchFamily="34" charset="0"/>
              </a:rPr>
              <a:t>bandwidth</a:t>
            </a:r>
            <a:endParaRPr lang="de-DE" sz="1400" b="1" dirty="0">
              <a:latin typeface="Arial Narrow" pitchFamily="34" charset="0"/>
            </a:endParaRPr>
          </a:p>
        </p:txBody>
      </p:sp>
      <p:sp>
        <p:nvSpPr>
          <p:cNvPr id="869435" name="Text Box 117"/>
          <p:cNvSpPr txBox="1">
            <a:spLocks noChangeArrowheads="1"/>
          </p:cNvSpPr>
          <p:nvPr/>
        </p:nvSpPr>
        <p:spPr bwMode="auto">
          <a:xfrm>
            <a:off x="1111688" y="3398838"/>
            <a:ext cx="830975" cy="525401"/>
          </a:xfrm>
          <a:prstGeom prst="rect">
            <a:avLst/>
          </a:prstGeom>
          <a:noFill/>
          <a:ln w="9525">
            <a:noFill/>
            <a:miter lim="800000"/>
            <a:headEnd/>
            <a:tailEnd/>
          </a:ln>
        </p:spPr>
        <p:txBody>
          <a:bodyPr wrap="none" lIns="90000" tIns="46800" rIns="90000" bIns="46800">
            <a:spAutoFit/>
          </a:bodyPr>
          <a:lstStyle/>
          <a:p>
            <a:pPr algn="ctr"/>
            <a:r>
              <a:rPr lang="de-DE" sz="1400" b="1" dirty="0" err="1" smtClean="0">
                <a:latin typeface="Arial Narrow" pitchFamily="34" charset="0"/>
              </a:rPr>
              <a:t>local</a:t>
            </a:r>
            <a:endParaRPr lang="de-DE" sz="1400" b="1" dirty="0">
              <a:latin typeface="Arial Narrow" pitchFamily="34" charset="0"/>
            </a:endParaRPr>
          </a:p>
          <a:p>
            <a:pPr algn="ctr"/>
            <a:r>
              <a:rPr lang="de-DE" sz="1400" b="1" dirty="0" err="1">
                <a:latin typeface="Arial Narrow" pitchFamily="34" charset="0"/>
              </a:rPr>
              <a:t>o</a:t>
            </a:r>
            <a:r>
              <a:rPr lang="de-DE" sz="1400" b="1" dirty="0" err="1" smtClean="0">
                <a:latin typeface="Arial Narrow" pitchFamily="34" charset="0"/>
              </a:rPr>
              <a:t>szillator</a:t>
            </a:r>
            <a:endParaRPr lang="de-DE" sz="1400" b="1" dirty="0">
              <a:latin typeface="Arial Narrow" pitchFamily="34" charset="0"/>
            </a:endParaRPr>
          </a:p>
        </p:txBody>
      </p:sp>
      <p:sp>
        <p:nvSpPr>
          <p:cNvPr id="869437" name="Text Box 119"/>
          <p:cNvSpPr txBox="1">
            <a:spLocks noChangeArrowheads="1"/>
          </p:cNvSpPr>
          <p:nvPr/>
        </p:nvSpPr>
        <p:spPr bwMode="auto">
          <a:xfrm>
            <a:off x="2843213" y="3721100"/>
            <a:ext cx="374650" cy="304800"/>
          </a:xfrm>
          <a:prstGeom prst="rect">
            <a:avLst/>
          </a:prstGeom>
          <a:noFill/>
          <a:ln w="9525">
            <a:noFill/>
            <a:miter lim="800000"/>
            <a:headEnd/>
            <a:tailEnd/>
          </a:ln>
        </p:spPr>
        <p:txBody>
          <a:bodyPr wrap="none" lIns="90000" tIns="46800" rIns="90000" bIns="46800">
            <a:spAutoFit/>
          </a:bodyPr>
          <a:lstStyle/>
          <a:p>
            <a:r>
              <a:rPr lang="de-DE" sz="1400">
                <a:latin typeface="Arial Narrow" pitchFamily="34" charset="0"/>
              </a:rPr>
              <a:t>RF</a:t>
            </a:r>
          </a:p>
        </p:txBody>
      </p:sp>
      <p:sp>
        <p:nvSpPr>
          <p:cNvPr id="869438" name="Text Box 120"/>
          <p:cNvSpPr txBox="1">
            <a:spLocks noChangeArrowheads="1"/>
          </p:cNvSpPr>
          <p:nvPr/>
        </p:nvSpPr>
        <p:spPr bwMode="auto">
          <a:xfrm>
            <a:off x="4679950" y="3832225"/>
            <a:ext cx="379413" cy="304800"/>
          </a:xfrm>
          <a:prstGeom prst="rect">
            <a:avLst/>
          </a:prstGeom>
          <a:noFill/>
          <a:ln w="9525">
            <a:noFill/>
            <a:miter lim="800000"/>
            <a:headEnd/>
            <a:tailEnd/>
          </a:ln>
        </p:spPr>
        <p:txBody>
          <a:bodyPr wrap="none" lIns="90000" tIns="46800" rIns="90000" bIns="46800">
            <a:spAutoFit/>
          </a:bodyPr>
          <a:lstStyle/>
          <a:p>
            <a:r>
              <a:rPr lang="de-DE" sz="1400">
                <a:latin typeface="Symbol" pitchFamily="18" charset="2"/>
              </a:rPr>
              <a:t>D</a:t>
            </a:r>
            <a:r>
              <a:rPr lang="de-DE" sz="1400">
                <a:latin typeface="Arial Narrow" pitchFamily="34" charset="0"/>
              </a:rPr>
              <a:t>F</a:t>
            </a:r>
          </a:p>
        </p:txBody>
      </p:sp>
      <p:sp>
        <p:nvSpPr>
          <p:cNvPr id="869439" name="Text Box 121"/>
          <p:cNvSpPr txBox="1">
            <a:spLocks noChangeArrowheads="1"/>
          </p:cNvSpPr>
          <p:nvPr/>
        </p:nvSpPr>
        <p:spPr bwMode="auto">
          <a:xfrm>
            <a:off x="1970088" y="2667000"/>
            <a:ext cx="731837" cy="304800"/>
          </a:xfrm>
          <a:prstGeom prst="rect">
            <a:avLst/>
          </a:prstGeom>
          <a:noFill/>
          <a:ln w="9525">
            <a:noFill/>
            <a:miter lim="800000"/>
            <a:headEnd/>
            <a:tailEnd/>
          </a:ln>
        </p:spPr>
        <p:txBody>
          <a:bodyPr wrap="none" lIns="90000" tIns="46800" rIns="90000" bIns="46800">
            <a:spAutoFit/>
          </a:bodyPr>
          <a:lstStyle/>
          <a:p>
            <a:r>
              <a:rPr lang="de-DE" sz="1400">
                <a:latin typeface="Arial Narrow" pitchFamily="34" charset="0"/>
              </a:rPr>
              <a:t>RF</a:t>
            </a:r>
            <a:r>
              <a:rPr lang="de-DE" sz="1400">
                <a:latin typeface="Symbol" pitchFamily="18" charset="2"/>
              </a:rPr>
              <a:t>+</a:t>
            </a:r>
            <a:r>
              <a:rPr lang="de-DE" sz="1400">
                <a:latin typeface="Arial Narrow" pitchFamily="34" charset="0"/>
              </a:rPr>
              <a:t>ZF1</a:t>
            </a:r>
          </a:p>
        </p:txBody>
      </p:sp>
      <p:sp>
        <p:nvSpPr>
          <p:cNvPr id="869440" name="Text Box 122"/>
          <p:cNvSpPr txBox="1">
            <a:spLocks noChangeArrowheads="1"/>
          </p:cNvSpPr>
          <p:nvPr/>
        </p:nvSpPr>
        <p:spPr bwMode="auto">
          <a:xfrm>
            <a:off x="3422650" y="2722563"/>
            <a:ext cx="1092200" cy="304800"/>
          </a:xfrm>
          <a:prstGeom prst="rect">
            <a:avLst/>
          </a:prstGeom>
          <a:noFill/>
          <a:ln w="9525">
            <a:noFill/>
            <a:miter lim="800000"/>
            <a:headEnd/>
            <a:tailEnd/>
          </a:ln>
        </p:spPr>
        <p:txBody>
          <a:bodyPr wrap="none" lIns="90000" tIns="46800" rIns="90000" bIns="46800">
            <a:spAutoFit/>
          </a:bodyPr>
          <a:lstStyle/>
          <a:p>
            <a:r>
              <a:rPr lang="de-DE" sz="1400">
                <a:latin typeface="Arial Narrow" pitchFamily="34" charset="0"/>
              </a:rPr>
              <a:t>ZF1</a:t>
            </a:r>
            <a:r>
              <a:rPr lang="de-DE" sz="1400">
                <a:latin typeface="Symbol" pitchFamily="18" charset="2"/>
              </a:rPr>
              <a:t>+</a:t>
            </a:r>
            <a:r>
              <a:rPr lang="de-DE" sz="1400">
                <a:latin typeface="Arial Narrow" pitchFamily="34" charset="0"/>
              </a:rPr>
              <a:t>ZF2</a:t>
            </a:r>
            <a:r>
              <a:rPr lang="de-DE" sz="1400">
                <a:latin typeface="Symbol" pitchFamily="18" charset="2"/>
              </a:rPr>
              <a:t>+D</a:t>
            </a:r>
            <a:r>
              <a:rPr lang="de-DE" sz="1400">
                <a:latin typeface="Arial Narrow" pitchFamily="34" charset="0"/>
              </a:rPr>
              <a:t>F</a:t>
            </a:r>
          </a:p>
        </p:txBody>
      </p:sp>
      <p:sp>
        <p:nvSpPr>
          <p:cNvPr id="869441" name="Text Box 123"/>
          <p:cNvSpPr txBox="1">
            <a:spLocks noChangeArrowheads="1"/>
          </p:cNvSpPr>
          <p:nvPr/>
        </p:nvSpPr>
        <p:spPr bwMode="auto">
          <a:xfrm>
            <a:off x="3157538" y="1931988"/>
            <a:ext cx="439737" cy="304800"/>
          </a:xfrm>
          <a:prstGeom prst="rect">
            <a:avLst/>
          </a:prstGeom>
          <a:noFill/>
          <a:ln w="9525">
            <a:noFill/>
            <a:miter lim="800000"/>
            <a:headEnd/>
            <a:tailEnd/>
          </a:ln>
        </p:spPr>
        <p:txBody>
          <a:bodyPr wrap="none" lIns="90000" tIns="46800" rIns="90000" bIns="46800">
            <a:spAutoFit/>
          </a:bodyPr>
          <a:lstStyle/>
          <a:p>
            <a:r>
              <a:rPr lang="de-DE" sz="1400">
                <a:latin typeface="Arial Narrow" pitchFamily="34" charset="0"/>
              </a:rPr>
              <a:t>ZF1</a:t>
            </a:r>
          </a:p>
        </p:txBody>
      </p:sp>
      <p:sp>
        <p:nvSpPr>
          <p:cNvPr id="869442" name="Text Box 124"/>
          <p:cNvSpPr txBox="1">
            <a:spLocks noChangeArrowheads="1"/>
          </p:cNvSpPr>
          <p:nvPr/>
        </p:nvSpPr>
        <p:spPr bwMode="auto">
          <a:xfrm>
            <a:off x="611188" y="1871663"/>
            <a:ext cx="374650" cy="304800"/>
          </a:xfrm>
          <a:prstGeom prst="rect">
            <a:avLst/>
          </a:prstGeom>
          <a:noFill/>
          <a:ln w="9525">
            <a:noFill/>
            <a:miter lim="800000"/>
            <a:headEnd/>
            <a:tailEnd/>
          </a:ln>
        </p:spPr>
        <p:txBody>
          <a:bodyPr wrap="none" lIns="90000" tIns="46800" rIns="90000" bIns="46800">
            <a:spAutoFit/>
          </a:bodyPr>
          <a:lstStyle/>
          <a:p>
            <a:r>
              <a:rPr lang="de-DE" sz="1400">
                <a:latin typeface="Arial Narrow" pitchFamily="34" charset="0"/>
              </a:rPr>
              <a:t>RF</a:t>
            </a:r>
          </a:p>
        </p:txBody>
      </p:sp>
      <p:sp>
        <p:nvSpPr>
          <p:cNvPr id="869443" name="Text Box 125"/>
          <p:cNvSpPr txBox="1">
            <a:spLocks noChangeArrowheads="1"/>
          </p:cNvSpPr>
          <p:nvPr/>
        </p:nvSpPr>
        <p:spPr bwMode="auto">
          <a:xfrm>
            <a:off x="657590" y="4165600"/>
            <a:ext cx="681896" cy="309958"/>
          </a:xfrm>
          <a:prstGeom prst="rect">
            <a:avLst/>
          </a:prstGeom>
          <a:noFill/>
          <a:ln w="9525">
            <a:noFill/>
            <a:miter lim="800000"/>
            <a:headEnd/>
            <a:tailEnd/>
          </a:ln>
        </p:spPr>
        <p:txBody>
          <a:bodyPr wrap="none" lIns="90000" tIns="46800" rIns="90000" bIns="46800">
            <a:spAutoFit/>
          </a:bodyPr>
          <a:lstStyle/>
          <a:p>
            <a:pPr algn="ctr"/>
            <a:r>
              <a:rPr lang="de-DE" sz="1400" b="1" dirty="0" err="1" smtClean="0">
                <a:solidFill>
                  <a:srgbClr val="008000"/>
                </a:solidFill>
                <a:latin typeface="Arial Narrow" pitchFamily="34" charset="0"/>
              </a:rPr>
              <a:t>control</a:t>
            </a:r>
            <a:endParaRPr lang="de-DE" sz="1400" b="1" dirty="0">
              <a:solidFill>
                <a:srgbClr val="008000"/>
              </a:solidFill>
              <a:latin typeface="Arial Narrow" pitchFamily="34" charset="0"/>
            </a:endParaRPr>
          </a:p>
        </p:txBody>
      </p:sp>
      <p:sp>
        <p:nvSpPr>
          <p:cNvPr id="869444" name="Line 127"/>
          <p:cNvSpPr>
            <a:spLocks noChangeShapeType="1"/>
          </p:cNvSpPr>
          <p:nvPr/>
        </p:nvSpPr>
        <p:spPr bwMode="auto">
          <a:xfrm flipV="1">
            <a:off x="3567113" y="2370138"/>
            <a:ext cx="74612" cy="90487"/>
          </a:xfrm>
          <a:prstGeom prst="line">
            <a:avLst/>
          </a:prstGeom>
          <a:noFill/>
          <a:ln w="12700">
            <a:solidFill>
              <a:schemeClr val="tx1"/>
            </a:solidFill>
            <a:round/>
            <a:headEnd/>
            <a:tailEnd/>
          </a:ln>
        </p:spPr>
        <p:txBody>
          <a:bodyPr lIns="90000" tIns="46800" rIns="90000" bIns="46800"/>
          <a:lstStyle/>
          <a:p>
            <a:endParaRPr lang="de-DE"/>
          </a:p>
        </p:txBody>
      </p:sp>
      <p:sp>
        <p:nvSpPr>
          <p:cNvPr id="869445" name="Line 128"/>
          <p:cNvSpPr>
            <a:spLocks noChangeShapeType="1"/>
          </p:cNvSpPr>
          <p:nvPr/>
        </p:nvSpPr>
        <p:spPr bwMode="auto">
          <a:xfrm flipV="1">
            <a:off x="2341563" y="2363788"/>
            <a:ext cx="74612" cy="90487"/>
          </a:xfrm>
          <a:prstGeom prst="line">
            <a:avLst/>
          </a:prstGeom>
          <a:noFill/>
          <a:ln w="12700">
            <a:solidFill>
              <a:schemeClr val="tx1"/>
            </a:solidFill>
            <a:round/>
            <a:headEnd/>
            <a:tailEnd/>
          </a:ln>
        </p:spPr>
        <p:txBody>
          <a:bodyPr lIns="90000" tIns="46800" rIns="90000" bIns="46800"/>
          <a:lstStyle/>
          <a:p>
            <a:endParaRPr lang="de-DE"/>
          </a:p>
        </p:txBody>
      </p:sp>
      <p:sp>
        <p:nvSpPr>
          <p:cNvPr id="869446" name="Line 129"/>
          <p:cNvSpPr>
            <a:spLocks noChangeShapeType="1"/>
          </p:cNvSpPr>
          <p:nvPr/>
        </p:nvSpPr>
        <p:spPr bwMode="auto">
          <a:xfrm flipV="1">
            <a:off x="5359400" y="2363788"/>
            <a:ext cx="74613" cy="90487"/>
          </a:xfrm>
          <a:prstGeom prst="line">
            <a:avLst/>
          </a:prstGeom>
          <a:noFill/>
          <a:ln w="12700">
            <a:solidFill>
              <a:schemeClr val="tx1"/>
            </a:solidFill>
            <a:round/>
            <a:headEnd/>
            <a:tailEnd/>
          </a:ln>
        </p:spPr>
        <p:txBody>
          <a:bodyPr lIns="90000" tIns="46800" rIns="90000" bIns="46800"/>
          <a:lstStyle/>
          <a:p>
            <a:endParaRPr lang="de-DE"/>
          </a:p>
        </p:txBody>
      </p:sp>
      <p:sp>
        <p:nvSpPr>
          <p:cNvPr id="869447" name="Line 131"/>
          <p:cNvSpPr>
            <a:spLocks noChangeShapeType="1"/>
          </p:cNvSpPr>
          <p:nvPr/>
        </p:nvSpPr>
        <p:spPr bwMode="auto">
          <a:xfrm flipV="1">
            <a:off x="5116513" y="3905250"/>
            <a:ext cx="74612" cy="90488"/>
          </a:xfrm>
          <a:prstGeom prst="line">
            <a:avLst/>
          </a:prstGeom>
          <a:noFill/>
          <a:ln w="12700">
            <a:solidFill>
              <a:schemeClr val="tx1"/>
            </a:solidFill>
            <a:round/>
            <a:headEnd/>
            <a:tailEnd/>
          </a:ln>
        </p:spPr>
        <p:txBody>
          <a:bodyPr lIns="90000" tIns="46800" rIns="90000" bIns="46800"/>
          <a:lstStyle/>
          <a:p>
            <a:endParaRPr lang="de-DE"/>
          </a:p>
        </p:txBody>
      </p:sp>
      <p:sp>
        <p:nvSpPr>
          <p:cNvPr id="869448" name="Line 132"/>
          <p:cNvSpPr>
            <a:spLocks noChangeShapeType="1"/>
          </p:cNvSpPr>
          <p:nvPr/>
        </p:nvSpPr>
        <p:spPr bwMode="auto">
          <a:xfrm flipV="1">
            <a:off x="3336925" y="3905250"/>
            <a:ext cx="74613" cy="90488"/>
          </a:xfrm>
          <a:prstGeom prst="line">
            <a:avLst/>
          </a:prstGeom>
          <a:noFill/>
          <a:ln w="12700">
            <a:solidFill>
              <a:schemeClr val="tx1"/>
            </a:solidFill>
            <a:round/>
            <a:headEnd/>
            <a:tailEnd/>
          </a:ln>
        </p:spPr>
        <p:txBody>
          <a:bodyPr lIns="90000" tIns="46800" rIns="90000" bIns="46800"/>
          <a:lstStyle/>
          <a:p>
            <a:endParaRPr lang="de-DE"/>
          </a:p>
        </p:txBody>
      </p:sp>
      <p:sp>
        <p:nvSpPr>
          <p:cNvPr id="869449" name="Line 133"/>
          <p:cNvSpPr>
            <a:spLocks noChangeShapeType="1"/>
          </p:cNvSpPr>
          <p:nvPr/>
        </p:nvSpPr>
        <p:spPr bwMode="auto">
          <a:xfrm flipV="1">
            <a:off x="4545013" y="3905250"/>
            <a:ext cx="74612" cy="90488"/>
          </a:xfrm>
          <a:prstGeom prst="line">
            <a:avLst/>
          </a:prstGeom>
          <a:noFill/>
          <a:ln w="12700">
            <a:solidFill>
              <a:schemeClr val="tx1"/>
            </a:solidFill>
            <a:round/>
            <a:headEnd/>
            <a:tailEnd/>
          </a:ln>
        </p:spPr>
        <p:txBody>
          <a:bodyPr lIns="90000" tIns="46800" rIns="90000" bIns="46800"/>
          <a:lstStyle/>
          <a:p>
            <a:endParaRPr lang="de-DE"/>
          </a:p>
        </p:txBody>
      </p:sp>
      <p:sp>
        <p:nvSpPr>
          <p:cNvPr id="869450" name="Line 134"/>
          <p:cNvSpPr>
            <a:spLocks noChangeShapeType="1"/>
          </p:cNvSpPr>
          <p:nvPr/>
        </p:nvSpPr>
        <p:spPr bwMode="auto">
          <a:xfrm flipV="1">
            <a:off x="2740025" y="3905250"/>
            <a:ext cx="74613" cy="90488"/>
          </a:xfrm>
          <a:prstGeom prst="line">
            <a:avLst/>
          </a:prstGeom>
          <a:noFill/>
          <a:ln w="12700">
            <a:solidFill>
              <a:schemeClr val="tx1"/>
            </a:solidFill>
            <a:round/>
            <a:headEnd/>
            <a:tailEnd/>
          </a:ln>
        </p:spPr>
        <p:txBody>
          <a:bodyPr lIns="90000" tIns="46800" rIns="90000" bIns="46800"/>
          <a:lstStyle/>
          <a:p>
            <a:endParaRPr lang="de-DE"/>
          </a:p>
        </p:txBody>
      </p:sp>
      <p:sp>
        <p:nvSpPr>
          <p:cNvPr id="869451" name="Line 135"/>
          <p:cNvSpPr>
            <a:spLocks noChangeShapeType="1"/>
          </p:cNvSpPr>
          <p:nvPr/>
        </p:nvSpPr>
        <p:spPr bwMode="auto">
          <a:xfrm flipV="1">
            <a:off x="455613" y="2060575"/>
            <a:ext cx="74612" cy="90488"/>
          </a:xfrm>
          <a:prstGeom prst="line">
            <a:avLst/>
          </a:prstGeom>
          <a:noFill/>
          <a:ln w="12700">
            <a:solidFill>
              <a:schemeClr val="tx1"/>
            </a:solidFill>
            <a:round/>
            <a:headEnd/>
            <a:tailEnd/>
          </a:ln>
        </p:spPr>
        <p:txBody>
          <a:bodyPr lIns="90000" tIns="46800" rIns="90000" bIns="46800"/>
          <a:lstStyle/>
          <a:p>
            <a:endParaRPr lang="de-DE"/>
          </a:p>
        </p:txBody>
      </p:sp>
      <p:sp>
        <p:nvSpPr>
          <p:cNvPr id="869452" name="Line 136"/>
          <p:cNvSpPr>
            <a:spLocks noChangeShapeType="1"/>
          </p:cNvSpPr>
          <p:nvPr/>
        </p:nvSpPr>
        <p:spPr bwMode="auto">
          <a:xfrm flipV="1">
            <a:off x="4543425" y="2947988"/>
            <a:ext cx="74613" cy="90487"/>
          </a:xfrm>
          <a:prstGeom prst="line">
            <a:avLst/>
          </a:prstGeom>
          <a:noFill/>
          <a:ln w="12700">
            <a:solidFill>
              <a:schemeClr val="tx1"/>
            </a:solidFill>
            <a:round/>
            <a:headEnd/>
            <a:tailEnd/>
          </a:ln>
        </p:spPr>
        <p:txBody>
          <a:bodyPr lIns="90000" tIns="46800" rIns="90000" bIns="46800"/>
          <a:lstStyle/>
          <a:p>
            <a:endParaRPr lang="de-DE"/>
          </a:p>
        </p:txBody>
      </p:sp>
      <p:sp>
        <p:nvSpPr>
          <p:cNvPr id="869453" name="Text Box 137"/>
          <p:cNvSpPr txBox="1">
            <a:spLocks noChangeArrowheads="1"/>
          </p:cNvSpPr>
          <p:nvPr/>
        </p:nvSpPr>
        <p:spPr bwMode="auto">
          <a:xfrm>
            <a:off x="6276975" y="5530850"/>
            <a:ext cx="222250" cy="304800"/>
          </a:xfrm>
          <a:prstGeom prst="rect">
            <a:avLst/>
          </a:prstGeom>
          <a:noFill/>
          <a:ln w="9525">
            <a:noFill/>
            <a:miter lim="800000"/>
            <a:headEnd/>
            <a:tailEnd/>
          </a:ln>
        </p:spPr>
        <p:txBody>
          <a:bodyPr wrap="none" lIns="90000" tIns="46800" rIns="90000" bIns="46800">
            <a:spAutoFit/>
          </a:bodyPr>
          <a:lstStyle/>
          <a:p>
            <a:r>
              <a:rPr lang="de-DE" sz="1400">
                <a:latin typeface="Arial Narrow" pitchFamily="34" charset="0"/>
              </a:rPr>
              <a:t>I</a:t>
            </a:r>
          </a:p>
        </p:txBody>
      </p:sp>
      <p:sp>
        <p:nvSpPr>
          <p:cNvPr id="869454" name="Text Box 138"/>
          <p:cNvSpPr txBox="1">
            <a:spLocks noChangeArrowheads="1"/>
          </p:cNvSpPr>
          <p:nvPr/>
        </p:nvSpPr>
        <p:spPr bwMode="auto">
          <a:xfrm>
            <a:off x="8048625" y="5526088"/>
            <a:ext cx="293688" cy="304800"/>
          </a:xfrm>
          <a:prstGeom prst="rect">
            <a:avLst/>
          </a:prstGeom>
          <a:noFill/>
          <a:ln w="9525">
            <a:noFill/>
            <a:miter lim="800000"/>
            <a:headEnd/>
            <a:tailEnd/>
          </a:ln>
        </p:spPr>
        <p:txBody>
          <a:bodyPr wrap="none" lIns="90000" tIns="46800" rIns="90000" bIns="46800">
            <a:spAutoFit/>
          </a:bodyPr>
          <a:lstStyle/>
          <a:p>
            <a:r>
              <a:rPr lang="de-DE" sz="1400">
                <a:latin typeface="Arial Narrow" pitchFamily="34" charset="0"/>
              </a:rPr>
              <a:t>Q</a:t>
            </a:r>
          </a:p>
        </p:txBody>
      </p:sp>
      <p:sp>
        <p:nvSpPr>
          <p:cNvPr id="869455" name="Text Box 139"/>
          <p:cNvSpPr txBox="1">
            <a:spLocks noChangeArrowheads="1"/>
          </p:cNvSpPr>
          <p:nvPr/>
        </p:nvSpPr>
        <p:spPr bwMode="auto">
          <a:xfrm>
            <a:off x="1962150" y="1609725"/>
            <a:ext cx="384175" cy="336550"/>
          </a:xfrm>
          <a:prstGeom prst="rect">
            <a:avLst/>
          </a:prstGeom>
          <a:noFill/>
          <a:ln w="9525">
            <a:noFill/>
            <a:miter lim="800000"/>
            <a:headEnd/>
            <a:tailEnd/>
          </a:ln>
        </p:spPr>
        <p:txBody>
          <a:bodyPr wrap="none" lIns="90000" tIns="46800" rIns="90000" bIns="46800">
            <a:spAutoFit/>
          </a:bodyPr>
          <a:lstStyle/>
          <a:p>
            <a:pPr algn="ctr"/>
            <a:r>
              <a:rPr lang="de-DE" sz="1600" b="1">
                <a:latin typeface="Arial Narrow" pitchFamily="34" charset="0"/>
              </a:rPr>
              <a:t>(a)</a:t>
            </a:r>
          </a:p>
        </p:txBody>
      </p:sp>
      <p:sp>
        <p:nvSpPr>
          <p:cNvPr id="869456" name="Text Box 140"/>
          <p:cNvSpPr txBox="1">
            <a:spLocks noChangeArrowheads="1"/>
          </p:cNvSpPr>
          <p:nvPr/>
        </p:nvSpPr>
        <p:spPr bwMode="auto">
          <a:xfrm>
            <a:off x="3163888" y="1609725"/>
            <a:ext cx="393700" cy="336550"/>
          </a:xfrm>
          <a:prstGeom prst="rect">
            <a:avLst/>
          </a:prstGeom>
          <a:noFill/>
          <a:ln w="9525">
            <a:noFill/>
            <a:miter lim="800000"/>
            <a:headEnd/>
            <a:tailEnd/>
          </a:ln>
        </p:spPr>
        <p:txBody>
          <a:bodyPr wrap="none" lIns="90000" tIns="46800" rIns="90000" bIns="46800">
            <a:spAutoFit/>
          </a:bodyPr>
          <a:lstStyle/>
          <a:p>
            <a:pPr algn="ctr"/>
            <a:r>
              <a:rPr lang="de-DE" sz="1600" b="1">
                <a:latin typeface="Arial Narrow" pitchFamily="34" charset="0"/>
              </a:rPr>
              <a:t>(b)</a:t>
            </a:r>
          </a:p>
        </p:txBody>
      </p:sp>
      <p:sp>
        <p:nvSpPr>
          <p:cNvPr id="869457" name="Text Box 141"/>
          <p:cNvSpPr txBox="1">
            <a:spLocks noChangeArrowheads="1"/>
          </p:cNvSpPr>
          <p:nvPr/>
        </p:nvSpPr>
        <p:spPr bwMode="auto">
          <a:xfrm>
            <a:off x="4959350" y="1609725"/>
            <a:ext cx="384175" cy="336550"/>
          </a:xfrm>
          <a:prstGeom prst="rect">
            <a:avLst/>
          </a:prstGeom>
          <a:noFill/>
          <a:ln w="9525">
            <a:noFill/>
            <a:miter lim="800000"/>
            <a:headEnd/>
            <a:tailEnd/>
          </a:ln>
        </p:spPr>
        <p:txBody>
          <a:bodyPr wrap="none" lIns="90000" tIns="46800" rIns="90000" bIns="46800">
            <a:spAutoFit/>
          </a:bodyPr>
          <a:lstStyle/>
          <a:p>
            <a:pPr algn="ctr"/>
            <a:r>
              <a:rPr lang="de-DE" sz="1600" b="1">
                <a:latin typeface="Arial Narrow" pitchFamily="34" charset="0"/>
              </a:rPr>
              <a:t>(c)</a:t>
            </a:r>
          </a:p>
        </p:txBody>
      </p:sp>
      <p:sp>
        <p:nvSpPr>
          <p:cNvPr id="869458" name="Text Box 142"/>
          <p:cNvSpPr txBox="1">
            <a:spLocks noChangeArrowheads="1"/>
          </p:cNvSpPr>
          <p:nvPr/>
        </p:nvSpPr>
        <p:spPr bwMode="auto">
          <a:xfrm>
            <a:off x="4986338" y="1931988"/>
            <a:ext cx="439737" cy="304800"/>
          </a:xfrm>
          <a:prstGeom prst="rect">
            <a:avLst/>
          </a:prstGeom>
          <a:noFill/>
          <a:ln w="9525">
            <a:noFill/>
            <a:miter lim="800000"/>
            <a:headEnd/>
            <a:tailEnd/>
          </a:ln>
        </p:spPr>
        <p:txBody>
          <a:bodyPr wrap="none" lIns="90000" tIns="46800" rIns="90000" bIns="46800">
            <a:spAutoFit/>
          </a:bodyPr>
          <a:lstStyle/>
          <a:p>
            <a:r>
              <a:rPr lang="de-DE" sz="1400">
                <a:latin typeface="Arial Narrow" pitchFamily="34" charset="0"/>
              </a:rPr>
              <a:t>ZF2</a:t>
            </a:r>
          </a:p>
        </p:txBody>
      </p:sp>
      <p:sp>
        <p:nvSpPr>
          <p:cNvPr id="869459" name="Rectangle 143"/>
          <p:cNvSpPr>
            <a:spLocks noChangeArrowheads="1"/>
          </p:cNvSpPr>
          <p:nvPr/>
        </p:nvSpPr>
        <p:spPr bwMode="auto">
          <a:xfrm>
            <a:off x="1841500" y="1612900"/>
            <a:ext cx="676275" cy="1079500"/>
          </a:xfrm>
          <a:prstGeom prst="rect">
            <a:avLst/>
          </a:prstGeom>
          <a:noFill/>
          <a:ln w="28575">
            <a:solidFill>
              <a:srgbClr val="FFCC00"/>
            </a:solidFill>
            <a:prstDash val="lgDash"/>
            <a:miter lim="800000"/>
            <a:headEnd type="none" w="sm" len="sm"/>
            <a:tailEnd type="none" w="sm" len="sm"/>
          </a:ln>
        </p:spPr>
        <p:txBody>
          <a:bodyPr wrap="none" lIns="90000" tIns="46800" rIns="90000" bIns="46800" anchor="ctr"/>
          <a:lstStyle/>
          <a:p>
            <a:endParaRPr lang="de-DE"/>
          </a:p>
        </p:txBody>
      </p:sp>
      <p:sp>
        <p:nvSpPr>
          <p:cNvPr id="869460" name="Rectangle 144"/>
          <p:cNvSpPr>
            <a:spLocks noChangeArrowheads="1"/>
          </p:cNvSpPr>
          <p:nvPr/>
        </p:nvSpPr>
        <p:spPr bwMode="auto">
          <a:xfrm>
            <a:off x="3035300" y="1612900"/>
            <a:ext cx="676275" cy="1079500"/>
          </a:xfrm>
          <a:prstGeom prst="rect">
            <a:avLst/>
          </a:prstGeom>
          <a:noFill/>
          <a:ln w="28575">
            <a:solidFill>
              <a:srgbClr val="FFCC00"/>
            </a:solidFill>
            <a:prstDash val="lgDash"/>
            <a:miter lim="800000"/>
            <a:headEnd type="none" w="sm" len="sm"/>
            <a:tailEnd type="none" w="sm" len="sm"/>
          </a:ln>
        </p:spPr>
        <p:txBody>
          <a:bodyPr wrap="none" lIns="90000" tIns="46800" rIns="90000" bIns="46800" anchor="ctr"/>
          <a:lstStyle/>
          <a:p>
            <a:endParaRPr lang="de-DE"/>
          </a:p>
        </p:txBody>
      </p:sp>
      <p:sp>
        <p:nvSpPr>
          <p:cNvPr id="869461" name="Rectangle 145"/>
          <p:cNvSpPr>
            <a:spLocks noChangeArrowheads="1"/>
          </p:cNvSpPr>
          <p:nvPr/>
        </p:nvSpPr>
        <p:spPr bwMode="auto">
          <a:xfrm>
            <a:off x="4813300" y="1612900"/>
            <a:ext cx="676275" cy="1079500"/>
          </a:xfrm>
          <a:prstGeom prst="rect">
            <a:avLst/>
          </a:prstGeom>
          <a:noFill/>
          <a:ln w="28575">
            <a:solidFill>
              <a:srgbClr val="FFCC00"/>
            </a:solidFill>
            <a:prstDash val="lgDash"/>
            <a:miter lim="800000"/>
            <a:headEnd type="none" w="sm" len="sm"/>
            <a:tailEnd type="none" w="sm" len="sm"/>
          </a:ln>
        </p:spPr>
        <p:txBody>
          <a:bodyPr wrap="none" lIns="90000" tIns="46800" rIns="90000" bIns="46800" anchor="ctr"/>
          <a:lstStyle/>
          <a:p>
            <a:endParaRPr lang="de-DE"/>
          </a:p>
        </p:txBody>
      </p:sp>
      <p:sp>
        <p:nvSpPr>
          <p:cNvPr id="869462" name="Text Box 146"/>
          <p:cNvSpPr txBox="1">
            <a:spLocks noChangeArrowheads="1"/>
          </p:cNvSpPr>
          <p:nvPr/>
        </p:nvSpPr>
        <p:spPr bwMode="auto">
          <a:xfrm>
            <a:off x="7773988" y="4619625"/>
            <a:ext cx="844550" cy="525401"/>
          </a:xfrm>
          <a:prstGeom prst="rect">
            <a:avLst/>
          </a:prstGeom>
          <a:solidFill>
            <a:schemeClr val="bg2"/>
          </a:solidFill>
          <a:ln w="9525">
            <a:noFill/>
            <a:miter lim="800000"/>
            <a:headEnd/>
            <a:tailEnd/>
          </a:ln>
        </p:spPr>
        <p:txBody>
          <a:bodyPr lIns="90000" tIns="46800" rIns="90000" bIns="46800">
            <a:spAutoFit/>
          </a:bodyPr>
          <a:lstStyle/>
          <a:p>
            <a:pPr algn="ctr"/>
            <a:r>
              <a:rPr lang="de-DE" sz="1400" b="1" dirty="0">
                <a:solidFill>
                  <a:schemeClr val="bg1"/>
                </a:solidFill>
                <a:latin typeface="Arial Narrow" pitchFamily="34" charset="0"/>
              </a:rPr>
              <a:t>FIR</a:t>
            </a:r>
          </a:p>
          <a:p>
            <a:pPr algn="ctr"/>
            <a:r>
              <a:rPr lang="de-DE" sz="1400" b="1" dirty="0" err="1" smtClean="0">
                <a:solidFill>
                  <a:schemeClr val="bg1"/>
                </a:solidFill>
                <a:latin typeface="Arial Narrow" pitchFamily="34" charset="0"/>
              </a:rPr>
              <a:t>lowpass</a:t>
            </a:r>
            <a:endParaRPr lang="de-DE" sz="1400" b="1" dirty="0">
              <a:solidFill>
                <a:schemeClr val="bg1"/>
              </a:solidFill>
              <a:latin typeface="Arial Narrow" pitchFamily="34" charset="0"/>
            </a:endParaRPr>
          </a:p>
        </p:txBody>
      </p:sp>
      <p:sp>
        <p:nvSpPr>
          <p:cNvPr id="869463" name="Text Box 147"/>
          <p:cNvSpPr txBox="1">
            <a:spLocks noChangeArrowheads="1"/>
          </p:cNvSpPr>
          <p:nvPr/>
        </p:nvSpPr>
        <p:spPr bwMode="auto">
          <a:xfrm>
            <a:off x="5940425" y="4618038"/>
            <a:ext cx="877888" cy="525401"/>
          </a:xfrm>
          <a:prstGeom prst="rect">
            <a:avLst/>
          </a:prstGeom>
          <a:solidFill>
            <a:schemeClr val="bg2"/>
          </a:solidFill>
          <a:ln w="9525">
            <a:noFill/>
            <a:miter lim="800000"/>
            <a:headEnd/>
            <a:tailEnd/>
          </a:ln>
        </p:spPr>
        <p:txBody>
          <a:bodyPr lIns="90000" tIns="46800" rIns="90000" bIns="46800">
            <a:spAutoFit/>
          </a:bodyPr>
          <a:lstStyle/>
          <a:p>
            <a:pPr algn="ctr"/>
            <a:r>
              <a:rPr lang="de-DE" sz="1400" b="1" dirty="0">
                <a:solidFill>
                  <a:schemeClr val="bg1"/>
                </a:solidFill>
                <a:latin typeface="Arial Narrow" pitchFamily="34" charset="0"/>
              </a:rPr>
              <a:t>FIR</a:t>
            </a:r>
          </a:p>
          <a:p>
            <a:pPr algn="ctr"/>
            <a:r>
              <a:rPr lang="de-DE" sz="1400" b="1" dirty="0" err="1" smtClean="0">
                <a:solidFill>
                  <a:schemeClr val="bg1"/>
                </a:solidFill>
                <a:latin typeface="Arial Narrow" pitchFamily="34" charset="0"/>
              </a:rPr>
              <a:t>lowpass</a:t>
            </a:r>
            <a:endParaRPr lang="de-DE" sz="1400" b="1" dirty="0">
              <a:solidFill>
                <a:schemeClr val="bg1"/>
              </a:solidFill>
              <a:latin typeface="Arial Narrow" pitchFamily="34" charset="0"/>
            </a:endParaRPr>
          </a:p>
        </p:txBody>
      </p:sp>
    </p:spTree>
    <p:extLst>
      <p:ext uri="{BB962C8B-B14F-4D97-AF65-F5344CB8AC3E}">
        <p14:creationId xmlns:p14="http://schemas.microsoft.com/office/powerpoint/2010/main" val="1817944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liennummernplatzhalter 2"/>
          <p:cNvSpPr>
            <a:spLocks noGrp="1"/>
          </p:cNvSpPr>
          <p:nvPr>
            <p:ph type="sldNum" sz="quarter" idx="10"/>
          </p:nvPr>
        </p:nvSpPr>
        <p:spPr/>
        <p:txBody>
          <a:bodyPr/>
          <a:lstStyle/>
          <a:p>
            <a:pPr marL="457200" indent="-457200">
              <a:defRPr/>
            </a:pPr>
            <a:r>
              <a:rPr lang="de-DE" dirty="0">
                <a:latin typeface="+mn-lt"/>
              </a:rPr>
              <a:t>Univ.-Prof. Dr.rer.nat. Friedrich Jondral</a:t>
            </a:r>
          </a:p>
          <a:p>
            <a:pPr marL="457200" indent="-457200">
              <a:defRPr/>
            </a:pPr>
            <a:endParaRPr lang="de-DE" dirty="0">
              <a:latin typeface="+mn-lt"/>
            </a:endParaRPr>
          </a:p>
        </p:txBody>
      </p:sp>
      <p:sp>
        <p:nvSpPr>
          <p:cNvPr id="870402" name="Text Box 2"/>
          <p:cNvSpPr txBox="1">
            <a:spLocks noChangeArrowheads="1"/>
          </p:cNvSpPr>
          <p:nvPr/>
        </p:nvSpPr>
        <p:spPr bwMode="auto">
          <a:xfrm>
            <a:off x="251520" y="980728"/>
            <a:ext cx="8544496" cy="4966717"/>
          </a:xfrm>
          <a:prstGeom prst="rect">
            <a:avLst/>
          </a:prstGeom>
          <a:noFill/>
          <a:ln w="9525">
            <a:noFill/>
            <a:miter lim="800000"/>
            <a:headEnd/>
            <a:tailEnd/>
          </a:ln>
        </p:spPr>
        <p:txBody>
          <a:bodyPr lIns="108000" tIns="108000" rIns="72000" bIns="1080000"/>
          <a:lstStyle/>
          <a:p>
            <a:pPr marL="193675" indent="-193675"/>
            <a:endParaRPr lang="de-DE" sz="2000" b="1" i="1">
              <a:latin typeface="Arial Narrow" pitchFamily="34" charset="0"/>
            </a:endParaRPr>
          </a:p>
        </p:txBody>
      </p:sp>
      <p:sp>
        <p:nvSpPr>
          <p:cNvPr id="870403" name="Rectangle 3"/>
          <p:cNvSpPr>
            <a:spLocks noGrp="1" noChangeArrowheads="1"/>
          </p:cNvSpPr>
          <p:nvPr>
            <p:ph type="title"/>
          </p:nvPr>
        </p:nvSpPr>
        <p:spPr>
          <a:xfrm>
            <a:off x="276225" y="182563"/>
            <a:ext cx="6167983" cy="519112"/>
          </a:xfrm>
        </p:spPr>
        <p:txBody>
          <a:bodyPr/>
          <a:lstStyle/>
          <a:p>
            <a:pPr eaLnBrk="1" hangingPunct="1"/>
            <a:r>
              <a:rPr lang="en-US" dirty="0" smtClean="0"/>
              <a:t>Rx Structure: Direct Mixing </a:t>
            </a:r>
          </a:p>
        </p:txBody>
      </p:sp>
      <p:grpSp>
        <p:nvGrpSpPr>
          <p:cNvPr id="870404" name="Group 5"/>
          <p:cNvGrpSpPr>
            <a:grpSpLocks/>
          </p:cNvGrpSpPr>
          <p:nvPr/>
        </p:nvGrpSpPr>
        <p:grpSpPr bwMode="auto">
          <a:xfrm>
            <a:off x="1589088" y="2597150"/>
            <a:ext cx="287337" cy="287338"/>
            <a:chOff x="1408" y="3369"/>
            <a:chExt cx="181" cy="181"/>
          </a:xfrm>
        </p:grpSpPr>
        <p:sp>
          <p:nvSpPr>
            <p:cNvPr id="870481" name="Rectangle 6"/>
            <p:cNvSpPr>
              <a:spLocks noChangeArrowheads="1"/>
            </p:cNvSpPr>
            <p:nvPr/>
          </p:nvSpPr>
          <p:spPr bwMode="auto">
            <a:xfrm>
              <a:off x="1408" y="3369"/>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70482" name="AutoShape 7"/>
            <p:cNvSpPr>
              <a:spLocks noChangeArrowheads="1"/>
            </p:cNvSpPr>
            <p:nvPr/>
          </p:nvSpPr>
          <p:spPr bwMode="auto">
            <a:xfrm rot="5400000">
              <a:off x="1463" y="3424"/>
              <a:ext cx="79" cy="68"/>
            </a:xfrm>
            <a:prstGeom prst="triangle">
              <a:avLst>
                <a:gd name="adj" fmla="val 50000"/>
              </a:avLst>
            </a:prstGeom>
            <a:solidFill>
              <a:schemeClr val="bg2"/>
            </a:solidFill>
            <a:ln w="19050">
              <a:solidFill>
                <a:schemeClr val="bg1"/>
              </a:solidFill>
              <a:miter lim="800000"/>
              <a:headEnd/>
              <a:tailEnd/>
            </a:ln>
          </p:spPr>
          <p:txBody>
            <a:bodyPr wrap="none" lIns="90000" tIns="46800" rIns="90000" bIns="46800" anchor="ctr"/>
            <a:lstStyle/>
            <a:p>
              <a:endParaRPr lang="de-DE"/>
            </a:p>
          </p:txBody>
        </p:sp>
      </p:grpSp>
      <p:sp>
        <p:nvSpPr>
          <p:cNvPr id="870405" name="Freeform 8"/>
          <p:cNvSpPr>
            <a:spLocks/>
          </p:cNvSpPr>
          <p:nvPr/>
        </p:nvSpPr>
        <p:spPr bwMode="auto">
          <a:xfrm>
            <a:off x="658813" y="2022475"/>
            <a:ext cx="360362" cy="719138"/>
          </a:xfrm>
          <a:custGeom>
            <a:avLst/>
            <a:gdLst>
              <a:gd name="T0" fmla="*/ 0 w 341"/>
              <a:gd name="T1" fmla="*/ 0 h 479"/>
              <a:gd name="T2" fmla="*/ 0 w 341"/>
              <a:gd name="T3" fmla="*/ 2147483647 h 479"/>
              <a:gd name="T4" fmla="*/ 2147483647 w 341"/>
              <a:gd name="T5" fmla="*/ 2147483647 h 479"/>
              <a:gd name="T6" fmla="*/ 0 60000 65536"/>
              <a:gd name="T7" fmla="*/ 0 60000 65536"/>
              <a:gd name="T8" fmla="*/ 0 60000 65536"/>
              <a:gd name="T9" fmla="*/ 0 w 341"/>
              <a:gd name="T10" fmla="*/ 0 h 479"/>
              <a:gd name="T11" fmla="*/ 341 w 341"/>
              <a:gd name="T12" fmla="*/ 479 h 479"/>
            </a:gdLst>
            <a:ahLst/>
            <a:cxnLst>
              <a:cxn ang="T6">
                <a:pos x="T0" y="T1"/>
              </a:cxn>
              <a:cxn ang="T7">
                <a:pos x="T2" y="T3"/>
              </a:cxn>
              <a:cxn ang="T8">
                <a:pos x="T4" y="T5"/>
              </a:cxn>
            </a:cxnLst>
            <a:rect l="T9" t="T10" r="T11" b="T12"/>
            <a:pathLst>
              <a:path w="341" h="479">
                <a:moveTo>
                  <a:pt x="0" y="0"/>
                </a:moveTo>
                <a:lnTo>
                  <a:pt x="0" y="479"/>
                </a:lnTo>
                <a:lnTo>
                  <a:pt x="341" y="479"/>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870406" name="Freeform 9"/>
          <p:cNvSpPr>
            <a:spLocks/>
          </p:cNvSpPr>
          <p:nvPr/>
        </p:nvSpPr>
        <p:spPr bwMode="auto">
          <a:xfrm>
            <a:off x="515938" y="1919288"/>
            <a:ext cx="292100" cy="122237"/>
          </a:xfrm>
          <a:custGeom>
            <a:avLst/>
            <a:gdLst>
              <a:gd name="T0" fmla="*/ 2147483647 w 455"/>
              <a:gd name="T1" fmla="*/ 0 h 195"/>
              <a:gd name="T2" fmla="*/ 2147483647 w 455"/>
              <a:gd name="T3" fmla="*/ 2147483647 h 195"/>
              <a:gd name="T4" fmla="*/ 0 w 455"/>
              <a:gd name="T5" fmla="*/ 0 h 195"/>
              <a:gd name="T6" fmla="*/ 0 60000 65536"/>
              <a:gd name="T7" fmla="*/ 0 60000 65536"/>
              <a:gd name="T8" fmla="*/ 0 60000 65536"/>
              <a:gd name="T9" fmla="*/ 0 w 455"/>
              <a:gd name="T10" fmla="*/ 0 h 195"/>
              <a:gd name="T11" fmla="*/ 455 w 455"/>
              <a:gd name="T12" fmla="*/ 195 h 195"/>
            </a:gdLst>
            <a:ahLst/>
            <a:cxnLst>
              <a:cxn ang="T6">
                <a:pos x="T0" y="T1"/>
              </a:cxn>
              <a:cxn ang="T7">
                <a:pos x="T2" y="T3"/>
              </a:cxn>
              <a:cxn ang="T8">
                <a:pos x="T4" y="T5"/>
              </a:cxn>
            </a:cxnLst>
            <a:rect l="T9" t="T10" r="T11" b="T12"/>
            <a:pathLst>
              <a:path w="455" h="195">
                <a:moveTo>
                  <a:pt x="455" y="0"/>
                </a:moveTo>
                <a:lnTo>
                  <a:pt x="211" y="195"/>
                </a:lnTo>
                <a:lnTo>
                  <a:pt x="0" y="0"/>
                </a:lnTo>
              </a:path>
            </a:pathLst>
          </a:custGeom>
          <a:noFill/>
          <a:ln w="28575" cap="flat" cmpd="sng">
            <a:solidFill>
              <a:schemeClr val="tx1"/>
            </a:solidFill>
            <a:prstDash val="solid"/>
            <a:round/>
            <a:headEnd type="none" w="med" len="med"/>
            <a:tailEnd type="none" w="med" len="med"/>
          </a:ln>
        </p:spPr>
        <p:txBody>
          <a:bodyPr lIns="90000" tIns="46800" rIns="90000" bIns="46800"/>
          <a:lstStyle/>
          <a:p>
            <a:endParaRPr lang="de-DE"/>
          </a:p>
        </p:txBody>
      </p:sp>
      <p:grpSp>
        <p:nvGrpSpPr>
          <p:cNvPr id="870407" name="Group 10"/>
          <p:cNvGrpSpPr>
            <a:grpSpLocks/>
          </p:cNvGrpSpPr>
          <p:nvPr/>
        </p:nvGrpSpPr>
        <p:grpSpPr bwMode="auto">
          <a:xfrm>
            <a:off x="2486025" y="1811338"/>
            <a:ext cx="287338" cy="287337"/>
            <a:chOff x="3049" y="3248"/>
            <a:chExt cx="181" cy="181"/>
          </a:xfrm>
        </p:grpSpPr>
        <p:sp>
          <p:nvSpPr>
            <p:cNvPr id="870478" name="Oval 11"/>
            <p:cNvSpPr>
              <a:spLocks noChangeArrowheads="1"/>
            </p:cNvSpPr>
            <p:nvPr/>
          </p:nvSpPr>
          <p:spPr bwMode="auto">
            <a:xfrm rot="-2573612">
              <a:off x="3049" y="3248"/>
              <a:ext cx="181" cy="181"/>
            </a:xfrm>
            <a:prstGeom prst="ellipse">
              <a:avLst/>
            </a:prstGeom>
            <a:gradFill rotWithShape="0">
              <a:gsLst>
                <a:gs pos="0">
                  <a:schemeClr val="bg1"/>
                </a:gs>
                <a:gs pos="100000">
                  <a:srgbClr val="FF3300"/>
                </a:gs>
              </a:gsLst>
              <a:path path="shape">
                <a:fillToRect l="50000" t="50000" r="50000" b="50000"/>
              </a:path>
            </a:gradFill>
            <a:ln w="9525">
              <a:noFill/>
              <a:round/>
              <a:headEnd/>
              <a:tailEnd/>
            </a:ln>
          </p:spPr>
          <p:txBody>
            <a:bodyPr wrap="none" lIns="90000" tIns="46800" rIns="90000" bIns="46800" anchor="ctr"/>
            <a:lstStyle/>
            <a:p>
              <a:endParaRPr lang="de-DE"/>
            </a:p>
          </p:txBody>
        </p:sp>
        <p:sp>
          <p:nvSpPr>
            <p:cNvPr id="870479" name="Line 12"/>
            <p:cNvSpPr>
              <a:spLocks noChangeShapeType="1"/>
            </p:cNvSpPr>
            <p:nvPr/>
          </p:nvSpPr>
          <p:spPr bwMode="auto">
            <a:xfrm rot="19026388" flipV="1">
              <a:off x="3067" y="3339"/>
              <a:ext cx="145" cy="0"/>
            </a:xfrm>
            <a:prstGeom prst="line">
              <a:avLst/>
            </a:prstGeom>
            <a:noFill/>
            <a:ln w="19050">
              <a:solidFill>
                <a:schemeClr val="tx1"/>
              </a:solidFill>
              <a:round/>
              <a:headEnd/>
              <a:tailEnd/>
            </a:ln>
          </p:spPr>
          <p:txBody>
            <a:bodyPr lIns="90000" tIns="46800" rIns="90000" bIns="46800"/>
            <a:lstStyle/>
            <a:p>
              <a:endParaRPr lang="de-DE"/>
            </a:p>
          </p:txBody>
        </p:sp>
        <p:sp>
          <p:nvSpPr>
            <p:cNvPr id="870480" name="Line 13"/>
            <p:cNvSpPr>
              <a:spLocks noChangeShapeType="1"/>
            </p:cNvSpPr>
            <p:nvPr/>
          </p:nvSpPr>
          <p:spPr bwMode="auto">
            <a:xfrm rot="13626388" flipV="1">
              <a:off x="3068" y="3339"/>
              <a:ext cx="144" cy="0"/>
            </a:xfrm>
            <a:prstGeom prst="line">
              <a:avLst/>
            </a:prstGeom>
            <a:noFill/>
            <a:ln w="19050">
              <a:solidFill>
                <a:schemeClr val="tx1"/>
              </a:solidFill>
              <a:round/>
              <a:headEnd/>
              <a:tailEnd/>
            </a:ln>
          </p:spPr>
          <p:txBody>
            <a:bodyPr lIns="90000" tIns="46800" rIns="90000" bIns="46800"/>
            <a:lstStyle/>
            <a:p>
              <a:endParaRPr lang="de-DE"/>
            </a:p>
          </p:txBody>
        </p:sp>
      </p:grpSp>
      <p:grpSp>
        <p:nvGrpSpPr>
          <p:cNvPr id="870408" name="Group 14"/>
          <p:cNvGrpSpPr>
            <a:grpSpLocks/>
          </p:cNvGrpSpPr>
          <p:nvPr/>
        </p:nvGrpSpPr>
        <p:grpSpPr bwMode="auto">
          <a:xfrm>
            <a:off x="1014413" y="2597150"/>
            <a:ext cx="287337" cy="287338"/>
            <a:chOff x="948" y="3380"/>
            <a:chExt cx="181" cy="181"/>
          </a:xfrm>
        </p:grpSpPr>
        <p:sp>
          <p:nvSpPr>
            <p:cNvPr id="870472" name="Rectangle 15"/>
            <p:cNvSpPr>
              <a:spLocks noChangeArrowheads="1"/>
            </p:cNvSpPr>
            <p:nvPr/>
          </p:nvSpPr>
          <p:spPr bwMode="auto">
            <a:xfrm>
              <a:off x="948" y="3380"/>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70473" name="Line 16"/>
            <p:cNvSpPr>
              <a:spLocks noChangeShapeType="1"/>
            </p:cNvSpPr>
            <p:nvPr/>
          </p:nvSpPr>
          <p:spPr bwMode="auto">
            <a:xfrm flipV="1">
              <a:off x="1017" y="3400"/>
              <a:ext cx="41" cy="34"/>
            </a:xfrm>
            <a:prstGeom prst="line">
              <a:avLst/>
            </a:prstGeom>
            <a:noFill/>
            <a:ln w="9525">
              <a:solidFill>
                <a:schemeClr val="bg1"/>
              </a:solidFill>
              <a:round/>
              <a:headEnd/>
              <a:tailEnd/>
            </a:ln>
          </p:spPr>
          <p:txBody>
            <a:bodyPr lIns="90000" tIns="46800" rIns="90000" bIns="46800"/>
            <a:lstStyle/>
            <a:p>
              <a:endParaRPr lang="de-DE"/>
            </a:p>
          </p:txBody>
        </p:sp>
        <p:sp>
          <p:nvSpPr>
            <p:cNvPr id="870474" name="Line 17"/>
            <p:cNvSpPr>
              <a:spLocks noChangeShapeType="1"/>
            </p:cNvSpPr>
            <p:nvPr/>
          </p:nvSpPr>
          <p:spPr bwMode="auto">
            <a:xfrm flipV="1">
              <a:off x="1011" y="3496"/>
              <a:ext cx="41" cy="34"/>
            </a:xfrm>
            <a:prstGeom prst="line">
              <a:avLst/>
            </a:prstGeom>
            <a:noFill/>
            <a:ln w="9525">
              <a:solidFill>
                <a:schemeClr val="bg1"/>
              </a:solidFill>
              <a:round/>
              <a:headEnd/>
              <a:tailEnd/>
            </a:ln>
          </p:spPr>
          <p:txBody>
            <a:bodyPr lIns="90000" tIns="46800" rIns="90000" bIns="46800"/>
            <a:lstStyle/>
            <a:p>
              <a:endParaRPr lang="de-DE"/>
            </a:p>
          </p:txBody>
        </p:sp>
        <p:sp>
          <p:nvSpPr>
            <p:cNvPr id="870475" name="Freeform 18"/>
            <p:cNvSpPr>
              <a:spLocks/>
            </p:cNvSpPr>
            <p:nvPr/>
          </p:nvSpPr>
          <p:spPr bwMode="auto">
            <a:xfrm>
              <a:off x="989" y="3405"/>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70476" name="Freeform 19"/>
            <p:cNvSpPr>
              <a:spLocks/>
            </p:cNvSpPr>
            <p:nvPr/>
          </p:nvSpPr>
          <p:spPr bwMode="auto">
            <a:xfrm>
              <a:off x="989" y="3503"/>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70477" name="Freeform 20"/>
            <p:cNvSpPr>
              <a:spLocks/>
            </p:cNvSpPr>
            <p:nvPr/>
          </p:nvSpPr>
          <p:spPr bwMode="auto">
            <a:xfrm>
              <a:off x="989" y="3451"/>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grpSp>
        <p:nvGrpSpPr>
          <p:cNvPr id="870409" name="Group 21"/>
          <p:cNvGrpSpPr>
            <a:grpSpLocks/>
          </p:cNvGrpSpPr>
          <p:nvPr/>
        </p:nvGrpSpPr>
        <p:grpSpPr bwMode="auto">
          <a:xfrm>
            <a:off x="3744913" y="1795463"/>
            <a:ext cx="287337" cy="287337"/>
            <a:chOff x="2287" y="1067"/>
            <a:chExt cx="181" cy="181"/>
          </a:xfrm>
        </p:grpSpPr>
        <p:sp>
          <p:nvSpPr>
            <p:cNvPr id="870468" name="Rectangle 22"/>
            <p:cNvSpPr>
              <a:spLocks noChangeArrowheads="1"/>
            </p:cNvSpPr>
            <p:nvPr/>
          </p:nvSpPr>
          <p:spPr bwMode="auto">
            <a:xfrm>
              <a:off x="2287" y="1067"/>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70469" name="Line 23"/>
            <p:cNvSpPr>
              <a:spLocks noChangeShapeType="1"/>
            </p:cNvSpPr>
            <p:nvPr/>
          </p:nvSpPr>
          <p:spPr bwMode="auto">
            <a:xfrm flipV="1">
              <a:off x="2356" y="1109"/>
              <a:ext cx="41" cy="34"/>
            </a:xfrm>
            <a:prstGeom prst="line">
              <a:avLst/>
            </a:prstGeom>
            <a:noFill/>
            <a:ln w="9525">
              <a:solidFill>
                <a:schemeClr val="bg1"/>
              </a:solidFill>
              <a:round/>
              <a:headEnd/>
              <a:tailEnd/>
            </a:ln>
          </p:spPr>
          <p:txBody>
            <a:bodyPr lIns="90000" tIns="46800" rIns="90000" bIns="46800"/>
            <a:lstStyle/>
            <a:p>
              <a:endParaRPr lang="de-DE"/>
            </a:p>
          </p:txBody>
        </p:sp>
        <p:sp>
          <p:nvSpPr>
            <p:cNvPr id="870470" name="Freeform 24"/>
            <p:cNvSpPr>
              <a:spLocks/>
            </p:cNvSpPr>
            <p:nvPr/>
          </p:nvSpPr>
          <p:spPr bwMode="auto">
            <a:xfrm>
              <a:off x="2328" y="1114"/>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70471" name="Freeform 25"/>
            <p:cNvSpPr>
              <a:spLocks/>
            </p:cNvSpPr>
            <p:nvPr/>
          </p:nvSpPr>
          <p:spPr bwMode="auto">
            <a:xfrm>
              <a:off x="2328" y="1174"/>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grpSp>
        <p:nvGrpSpPr>
          <p:cNvPr id="870410" name="Group 26"/>
          <p:cNvGrpSpPr>
            <a:grpSpLocks/>
          </p:cNvGrpSpPr>
          <p:nvPr/>
        </p:nvGrpSpPr>
        <p:grpSpPr bwMode="auto">
          <a:xfrm>
            <a:off x="2501900" y="3392488"/>
            <a:ext cx="287338" cy="287337"/>
            <a:chOff x="3049" y="3248"/>
            <a:chExt cx="181" cy="181"/>
          </a:xfrm>
        </p:grpSpPr>
        <p:sp>
          <p:nvSpPr>
            <p:cNvPr id="870465" name="Oval 27"/>
            <p:cNvSpPr>
              <a:spLocks noChangeArrowheads="1"/>
            </p:cNvSpPr>
            <p:nvPr/>
          </p:nvSpPr>
          <p:spPr bwMode="auto">
            <a:xfrm rot="-2573612">
              <a:off x="3049" y="3248"/>
              <a:ext cx="181" cy="181"/>
            </a:xfrm>
            <a:prstGeom prst="ellipse">
              <a:avLst/>
            </a:prstGeom>
            <a:gradFill rotWithShape="0">
              <a:gsLst>
                <a:gs pos="0">
                  <a:schemeClr val="bg1"/>
                </a:gs>
                <a:gs pos="100000">
                  <a:srgbClr val="FF3300"/>
                </a:gs>
              </a:gsLst>
              <a:path path="shape">
                <a:fillToRect l="50000" t="50000" r="50000" b="50000"/>
              </a:path>
            </a:gradFill>
            <a:ln w="9525">
              <a:noFill/>
              <a:round/>
              <a:headEnd/>
              <a:tailEnd/>
            </a:ln>
          </p:spPr>
          <p:txBody>
            <a:bodyPr wrap="none" lIns="90000" tIns="46800" rIns="90000" bIns="46800" anchor="ctr"/>
            <a:lstStyle/>
            <a:p>
              <a:endParaRPr lang="de-DE"/>
            </a:p>
          </p:txBody>
        </p:sp>
        <p:sp>
          <p:nvSpPr>
            <p:cNvPr id="870466" name="Line 28"/>
            <p:cNvSpPr>
              <a:spLocks noChangeShapeType="1"/>
            </p:cNvSpPr>
            <p:nvPr/>
          </p:nvSpPr>
          <p:spPr bwMode="auto">
            <a:xfrm rot="19026388" flipV="1">
              <a:off x="3067" y="3339"/>
              <a:ext cx="145" cy="0"/>
            </a:xfrm>
            <a:prstGeom prst="line">
              <a:avLst/>
            </a:prstGeom>
            <a:noFill/>
            <a:ln w="19050">
              <a:solidFill>
                <a:schemeClr val="tx1"/>
              </a:solidFill>
              <a:round/>
              <a:headEnd/>
              <a:tailEnd/>
            </a:ln>
          </p:spPr>
          <p:txBody>
            <a:bodyPr lIns="90000" tIns="46800" rIns="90000" bIns="46800"/>
            <a:lstStyle/>
            <a:p>
              <a:endParaRPr lang="de-DE"/>
            </a:p>
          </p:txBody>
        </p:sp>
        <p:sp>
          <p:nvSpPr>
            <p:cNvPr id="870467" name="Line 29"/>
            <p:cNvSpPr>
              <a:spLocks noChangeShapeType="1"/>
            </p:cNvSpPr>
            <p:nvPr/>
          </p:nvSpPr>
          <p:spPr bwMode="auto">
            <a:xfrm rot="13626388" flipV="1">
              <a:off x="3068" y="3339"/>
              <a:ext cx="144" cy="0"/>
            </a:xfrm>
            <a:prstGeom prst="line">
              <a:avLst/>
            </a:prstGeom>
            <a:noFill/>
            <a:ln w="19050">
              <a:solidFill>
                <a:schemeClr val="tx1"/>
              </a:solidFill>
              <a:round/>
              <a:headEnd/>
              <a:tailEnd/>
            </a:ln>
          </p:spPr>
          <p:txBody>
            <a:bodyPr lIns="90000" tIns="46800" rIns="90000" bIns="46800"/>
            <a:lstStyle/>
            <a:p>
              <a:endParaRPr lang="de-DE"/>
            </a:p>
          </p:txBody>
        </p:sp>
      </p:grpSp>
      <p:grpSp>
        <p:nvGrpSpPr>
          <p:cNvPr id="870411" name="Group 30"/>
          <p:cNvGrpSpPr>
            <a:grpSpLocks/>
          </p:cNvGrpSpPr>
          <p:nvPr/>
        </p:nvGrpSpPr>
        <p:grpSpPr bwMode="auto">
          <a:xfrm>
            <a:off x="3200400" y="2230438"/>
            <a:ext cx="287338" cy="287337"/>
            <a:chOff x="3798" y="3691"/>
            <a:chExt cx="181" cy="181"/>
          </a:xfrm>
        </p:grpSpPr>
        <p:sp>
          <p:nvSpPr>
            <p:cNvPr id="870463" name="Oval 31"/>
            <p:cNvSpPr>
              <a:spLocks noChangeArrowheads="1"/>
            </p:cNvSpPr>
            <p:nvPr/>
          </p:nvSpPr>
          <p:spPr bwMode="auto">
            <a:xfrm>
              <a:off x="3798" y="3691"/>
              <a:ext cx="181" cy="181"/>
            </a:xfrm>
            <a:prstGeom prst="ellipse">
              <a:avLst/>
            </a:prstGeom>
            <a:solidFill>
              <a:schemeClr val="bg2"/>
            </a:solidFill>
            <a:ln w="9525">
              <a:noFill/>
              <a:round/>
              <a:headEnd/>
              <a:tailEnd/>
            </a:ln>
          </p:spPr>
          <p:txBody>
            <a:bodyPr wrap="none" lIns="90000" tIns="46800" rIns="90000" bIns="46800" anchor="ctr"/>
            <a:lstStyle/>
            <a:p>
              <a:endParaRPr lang="de-DE"/>
            </a:p>
          </p:txBody>
        </p:sp>
        <p:sp>
          <p:nvSpPr>
            <p:cNvPr id="870464" name="Freeform 32"/>
            <p:cNvSpPr>
              <a:spLocks/>
            </p:cNvSpPr>
            <p:nvPr/>
          </p:nvSpPr>
          <p:spPr bwMode="auto">
            <a:xfrm>
              <a:off x="3829" y="3765"/>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sp>
        <p:nvSpPr>
          <p:cNvPr id="870412" name="Line 33"/>
          <p:cNvSpPr>
            <a:spLocks noChangeShapeType="1"/>
          </p:cNvSpPr>
          <p:nvPr/>
        </p:nvSpPr>
        <p:spPr bwMode="auto">
          <a:xfrm>
            <a:off x="1301750" y="2740025"/>
            <a:ext cx="287338"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13" name="Line 34"/>
          <p:cNvSpPr>
            <a:spLocks noChangeShapeType="1"/>
          </p:cNvSpPr>
          <p:nvPr/>
        </p:nvSpPr>
        <p:spPr bwMode="auto">
          <a:xfrm>
            <a:off x="1876425" y="2740025"/>
            <a:ext cx="306388" cy="0"/>
          </a:xfrm>
          <a:prstGeom prst="line">
            <a:avLst/>
          </a:prstGeom>
          <a:noFill/>
          <a:ln w="28575">
            <a:solidFill>
              <a:schemeClr val="tx1"/>
            </a:solidFill>
            <a:round/>
            <a:headEnd/>
            <a:tailEnd type="oval" w="sm" len="sm"/>
          </a:ln>
        </p:spPr>
        <p:txBody>
          <a:bodyPr lIns="90000" tIns="46800" rIns="90000" bIns="46800"/>
          <a:lstStyle/>
          <a:p>
            <a:endParaRPr lang="de-DE"/>
          </a:p>
        </p:txBody>
      </p:sp>
      <p:sp>
        <p:nvSpPr>
          <p:cNvPr id="870414" name="Text Box 35"/>
          <p:cNvSpPr txBox="1">
            <a:spLocks noChangeArrowheads="1"/>
          </p:cNvSpPr>
          <p:nvPr/>
        </p:nvSpPr>
        <p:spPr bwMode="auto">
          <a:xfrm>
            <a:off x="763588" y="2201863"/>
            <a:ext cx="374650" cy="304800"/>
          </a:xfrm>
          <a:prstGeom prst="rect">
            <a:avLst/>
          </a:prstGeom>
          <a:noFill/>
          <a:ln w="9525">
            <a:noFill/>
            <a:miter lim="800000"/>
            <a:headEnd/>
            <a:tailEnd/>
          </a:ln>
        </p:spPr>
        <p:txBody>
          <a:bodyPr wrap="none" lIns="90000" tIns="46800" rIns="90000" bIns="46800">
            <a:spAutoFit/>
          </a:bodyPr>
          <a:lstStyle/>
          <a:p>
            <a:r>
              <a:rPr lang="de-DE" sz="1400">
                <a:latin typeface="Arial Narrow" pitchFamily="34" charset="0"/>
              </a:rPr>
              <a:t>RF</a:t>
            </a:r>
          </a:p>
        </p:txBody>
      </p:sp>
      <p:sp>
        <p:nvSpPr>
          <p:cNvPr id="870415" name="Text Box 36"/>
          <p:cNvSpPr txBox="1">
            <a:spLocks noChangeArrowheads="1"/>
          </p:cNvSpPr>
          <p:nvPr/>
        </p:nvSpPr>
        <p:spPr bwMode="auto">
          <a:xfrm>
            <a:off x="3542077" y="4516438"/>
            <a:ext cx="681896" cy="309958"/>
          </a:xfrm>
          <a:prstGeom prst="rect">
            <a:avLst/>
          </a:prstGeom>
          <a:noFill/>
          <a:ln w="9525">
            <a:noFill/>
            <a:miter lim="800000"/>
            <a:headEnd/>
            <a:tailEnd/>
          </a:ln>
        </p:spPr>
        <p:txBody>
          <a:bodyPr wrap="none" lIns="90000" tIns="46800" rIns="90000" bIns="46800">
            <a:spAutoFit/>
          </a:bodyPr>
          <a:lstStyle/>
          <a:p>
            <a:pPr algn="ctr"/>
            <a:r>
              <a:rPr lang="de-DE" sz="1400" b="1" dirty="0" err="1" smtClean="0">
                <a:solidFill>
                  <a:srgbClr val="008000"/>
                </a:solidFill>
                <a:latin typeface="Arial Narrow" pitchFamily="34" charset="0"/>
              </a:rPr>
              <a:t>control</a:t>
            </a:r>
            <a:endParaRPr lang="de-DE" sz="1400" b="1" dirty="0">
              <a:solidFill>
                <a:srgbClr val="008000"/>
              </a:solidFill>
              <a:latin typeface="Arial Narrow" pitchFamily="34" charset="0"/>
            </a:endParaRPr>
          </a:p>
        </p:txBody>
      </p:sp>
      <p:sp>
        <p:nvSpPr>
          <p:cNvPr id="870416" name="Line 37"/>
          <p:cNvSpPr>
            <a:spLocks noChangeShapeType="1"/>
          </p:cNvSpPr>
          <p:nvPr/>
        </p:nvSpPr>
        <p:spPr bwMode="auto">
          <a:xfrm flipV="1">
            <a:off x="617538" y="2390775"/>
            <a:ext cx="74612" cy="90488"/>
          </a:xfrm>
          <a:prstGeom prst="line">
            <a:avLst/>
          </a:prstGeom>
          <a:noFill/>
          <a:ln w="12700">
            <a:solidFill>
              <a:schemeClr val="tx1"/>
            </a:solidFill>
            <a:round/>
            <a:headEnd/>
            <a:tailEnd/>
          </a:ln>
        </p:spPr>
        <p:txBody>
          <a:bodyPr lIns="90000" tIns="46800" rIns="90000" bIns="46800"/>
          <a:lstStyle/>
          <a:p>
            <a:endParaRPr lang="de-DE"/>
          </a:p>
        </p:txBody>
      </p:sp>
      <p:sp>
        <p:nvSpPr>
          <p:cNvPr id="870417" name="Rectangle 39"/>
          <p:cNvSpPr>
            <a:spLocks noChangeArrowheads="1"/>
          </p:cNvSpPr>
          <p:nvPr/>
        </p:nvSpPr>
        <p:spPr bwMode="auto">
          <a:xfrm>
            <a:off x="4470400" y="1797050"/>
            <a:ext cx="287338" cy="287338"/>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70418" name="Freeform 40"/>
          <p:cNvSpPr>
            <a:spLocks/>
          </p:cNvSpPr>
          <p:nvPr/>
        </p:nvSpPr>
        <p:spPr bwMode="auto">
          <a:xfrm>
            <a:off x="4471988" y="1797050"/>
            <a:ext cx="287337" cy="287338"/>
          </a:xfrm>
          <a:custGeom>
            <a:avLst/>
            <a:gdLst>
              <a:gd name="T0" fmla="*/ 0 w 270"/>
              <a:gd name="T1" fmla="*/ 2147483647 h 271"/>
              <a:gd name="T2" fmla="*/ 2147483647 w 270"/>
              <a:gd name="T3" fmla="*/ 0 h 271"/>
              <a:gd name="T4" fmla="*/ 0 60000 65536"/>
              <a:gd name="T5" fmla="*/ 0 60000 65536"/>
              <a:gd name="T6" fmla="*/ 0 w 270"/>
              <a:gd name="T7" fmla="*/ 0 h 271"/>
              <a:gd name="T8" fmla="*/ 270 w 270"/>
              <a:gd name="T9" fmla="*/ 271 h 271"/>
            </a:gdLst>
            <a:ahLst/>
            <a:cxnLst>
              <a:cxn ang="T4">
                <a:pos x="T0" y="T1"/>
              </a:cxn>
              <a:cxn ang="T5">
                <a:pos x="T2" y="T3"/>
              </a:cxn>
            </a:cxnLst>
            <a:rect l="T6" t="T7" r="T8" b="T9"/>
            <a:pathLst>
              <a:path w="270" h="271">
                <a:moveTo>
                  <a:pt x="0" y="271"/>
                </a:moveTo>
                <a:lnTo>
                  <a:pt x="270" y="0"/>
                </a:lnTo>
              </a:path>
            </a:pathLst>
          </a:custGeom>
          <a:noFill/>
          <a:ln w="1270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70419" name="Text Box 41"/>
          <p:cNvSpPr txBox="1">
            <a:spLocks noChangeArrowheads="1"/>
          </p:cNvSpPr>
          <p:nvPr/>
        </p:nvSpPr>
        <p:spPr bwMode="auto">
          <a:xfrm>
            <a:off x="4413250" y="1731963"/>
            <a:ext cx="323850" cy="274637"/>
          </a:xfrm>
          <a:prstGeom prst="rect">
            <a:avLst/>
          </a:prstGeom>
          <a:noFill/>
          <a:ln w="9525">
            <a:noFill/>
            <a:miter lim="800000"/>
            <a:headEnd/>
            <a:tailEnd/>
          </a:ln>
        </p:spPr>
        <p:txBody>
          <a:bodyPr lIns="90000" tIns="46800" rIns="90000" bIns="46800">
            <a:spAutoFit/>
          </a:bodyPr>
          <a:lstStyle/>
          <a:p>
            <a:pPr>
              <a:spcBef>
                <a:spcPct val="50000"/>
              </a:spcBef>
            </a:pPr>
            <a:r>
              <a:rPr lang="de-DE" sz="1200" b="1">
                <a:solidFill>
                  <a:schemeClr val="bg1"/>
                </a:solidFill>
                <a:latin typeface="Arial Narrow" pitchFamily="34" charset="0"/>
              </a:rPr>
              <a:t>A</a:t>
            </a:r>
          </a:p>
        </p:txBody>
      </p:sp>
      <p:sp>
        <p:nvSpPr>
          <p:cNvPr id="870420" name="Text Box 42"/>
          <p:cNvSpPr txBox="1">
            <a:spLocks noChangeArrowheads="1"/>
          </p:cNvSpPr>
          <p:nvPr/>
        </p:nvSpPr>
        <p:spPr bwMode="auto">
          <a:xfrm>
            <a:off x="4546600" y="1865313"/>
            <a:ext cx="273050" cy="274637"/>
          </a:xfrm>
          <a:prstGeom prst="rect">
            <a:avLst/>
          </a:prstGeom>
          <a:noFill/>
          <a:ln w="9525">
            <a:noFill/>
            <a:miter lim="800000"/>
            <a:headEnd/>
            <a:tailEnd/>
          </a:ln>
        </p:spPr>
        <p:txBody>
          <a:bodyPr lIns="90000" tIns="46800" rIns="90000" bIns="46800">
            <a:spAutoFit/>
          </a:bodyPr>
          <a:lstStyle/>
          <a:p>
            <a:pPr>
              <a:spcBef>
                <a:spcPct val="50000"/>
              </a:spcBef>
            </a:pPr>
            <a:r>
              <a:rPr lang="de-DE" sz="1200" b="1">
                <a:solidFill>
                  <a:schemeClr val="bg1"/>
                </a:solidFill>
                <a:latin typeface="Arial Narrow" pitchFamily="34" charset="0"/>
              </a:rPr>
              <a:t>D</a:t>
            </a:r>
          </a:p>
        </p:txBody>
      </p:sp>
      <p:grpSp>
        <p:nvGrpSpPr>
          <p:cNvPr id="870421" name="Group 44"/>
          <p:cNvGrpSpPr>
            <a:grpSpLocks/>
          </p:cNvGrpSpPr>
          <p:nvPr/>
        </p:nvGrpSpPr>
        <p:grpSpPr bwMode="auto">
          <a:xfrm>
            <a:off x="2498725" y="2738438"/>
            <a:ext cx="287338" cy="287337"/>
            <a:chOff x="2566" y="3540"/>
            <a:chExt cx="181" cy="181"/>
          </a:xfrm>
        </p:grpSpPr>
        <p:sp>
          <p:nvSpPr>
            <p:cNvPr id="870461" name="Rectangle 45"/>
            <p:cNvSpPr>
              <a:spLocks noChangeArrowheads="1"/>
            </p:cNvSpPr>
            <p:nvPr/>
          </p:nvSpPr>
          <p:spPr bwMode="auto">
            <a:xfrm>
              <a:off x="2566" y="3540"/>
              <a:ext cx="181" cy="181"/>
            </a:xfrm>
            <a:prstGeom prst="rect">
              <a:avLst/>
            </a:prstGeom>
            <a:solidFill>
              <a:schemeClr val="bg2"/>
            </a:solidFill>
            <a:ln w="9525">
              <a:noFill/>
              <a:miter lim="800000"/>
              <a:headEnd/>
              <a:tailEnd/>
            </a:ln>
          </p:spPr>
          <p:txBody>
            <a:bodyPr wrap="none" lIns="7200" tIns="3600" rIns="7200" bIns="3600" anchor="ctr"/>
            <a:lstStyle/>
            <a:p>
              <a:pPr algn="ctr"/>
              <a:endParaRPr lang="de-DE" sz="1600" b="1">
                <a:solidFill>
                  <a:schemeClr val="tx2"/>
                </a:solidFill>
                <a:latin typeface="Arial Narrow" pitchFamily="34" charset="0"/>
              </a:endParaRPr>
            </a:p>
          </p:txBody>
        </p:sp>
        <p:sp>
          <p:nvSpPr>
            <p:cNvPr id="870462" name="Text Box 46"/>
            <p:cNvSpPr txBox="1">
              <a:spLocks noChangeArrowheads="1"/>
            </p:cNvSpPr>
            <p:nvPr/>
          </p:nvSpPr>
          <p:spPr bwMode="auto">
            <a:xfrm>
              <a:off x="2650" y="3562"/>
              <a:ext cx="10" cy="138"/>
            </a:xfrm>
            <a:prstGeom prst="rect">
              <a:avLst/>
            </a:prstGeom>
            <a:solidFill>
              <a:schemeClr val="bg2"/>
            </a:solidFill>
            <a:ln w="9525">
              <a:noFill/>
              <a:miter lim="800000"/>
              <a:headEnd/>
              <a:tailEnd/>
            </a:ln>
          </p:spPr>
          <p:txBody>
            <a:bodyPr wrap="none" lIns="7200" tIns="3600" rIns="7200" bIns="3600">
              <a:spAutoFit/>
            </a:bodyPr>
            <a:lstStyle/>
            <a:p>
              <a:pPr algn="ctr"/>
              <a:endParaRPr lang="de-DE" sz="1400">
                <a:solidFill>
                  <a:schemeClr val="bg1"/>
                </a:solidFill>
                <a:latin typeface="Symbol" pitchFamily="18" charset="2"/>
              </a:endParaRPr>
            </a:p>
          </p:txBody>
        </p:sp>
      </p:grpSp>
      <p:sp>
        <p:nvSpPr>
          <p:cNvPr id="870422" name="Text Box 47"/>
          <p:cNvSpPr txBox="1">
            <a:spLocks noChangeArrowheads="1"/>
          </p:cNvSpPr>
          <p:nvPr/>
        </p:nvSpPr>
        <p:spPr bwMode="auto">
          <a:xfrm>
            <a:off x="2533650" y="2801938"/>
            <a:ext cx="250825" cy="274637"/>
          </a:xfrm>
          <a:prstGeom prst="rect">
            <a:avLst/>
          </a:prstGeom>
          <a:noFill/>
          <a:ln w="9525">
            <a:noFill/>
            <a:miter lim="800000"/>
            <a:headEnd/>
            <a:tailEnd/>
          </a:ln>
        </p:spPr>
        <p:txBody>
          <a:bodyPr wrap="none" lIns="90000" tIns="46800" rIns="90000" bIns="46800">
            <a:spAutoFit/>
          </a:bodyPr>
          <a:lstStyle/>
          <a:p>
            <a:pPr algn="ctr"/>
            <a:r>
              <a:rPr lang="de-DE" sz="1200">
                <a:solidFill>
                  <a:schemeClr val="bg1"/>
                </a:solidFill>
                <a:latin typeface="Arial Narrow" pitchFamily="34" charset="0"/>
              </a:rPr>
              <a:t>2</a:t>
            </a:r>
          </a:p>
        </p:txBody>
      </p:sp>
      <p:sp>
        <p:nvSpPr>
          <p:cNvPr id="870423" name="Text Box 48"/>
          <p:cNvSpPr txBox="1">
            <a:spLocks noChangeArrowheads="1"/>
          </p:cNvSpPr>
          <p:nvPr/>
        </p:nvSpPr>
        <p:spPr bwMode="auto">
          <a:xfrm>
            <a:off x="2530475" y="2643188"/>
            <a:ext cx="265113" cy="274637"/>
          </a:xfrm>
          <a:prstGeom prst="rect">
            <a:avLst/>
          </a:prstGeom>
          <a:noFill/>
          <a:ln w="9525">
            <a:noFill/>
            <a:miter lim="800000"/>
            <a:headEnd/>
            <a:tailEnd/>
          </a:ln>
        </p:spPr>
        <p:txBody>
          <a:bodyPr wrap="none" lIns="90000" tIns="46800" rIns="90000" bIns="46800">
            <a:spAutoFit/>
          </a:bodyPr>
          <a:lstStyle/>
          <a:p>
            <a:pPr algn="ctr"/>
            <a:r>
              <a:rPr lang="de-DE" sz="1200">
                <a:solidFill>
                  <a:schemeClr val="bg1"/>
                </a:solidFill>
                <a:latin typeface="Symbol" pitchFamily="18" charset="2"/>
              </a:rPr>
              <a:t>p</a:t>
            </a:r>
          </a:p>
        </p:txBody>
      </p:sp>
      <p:sp>
        <p:nvSpPr>
          <p:cNvPr id="870424" name="Line 49"/>
          <p:cNvSpPr>
            <a:spLocks noChangeShapeType="1"/>
          </p:cNvSpPr>
          <p:nvPr/>
        </p:nvSpPr>
        <p:spPr bwMode="auto">
          <a:xfrm>
            <a:off x="2532063" y="2868613"/>
            <a:ext cx="46037" cy="0"/>
          </a:xfrm>
          <a:prstGeom prst="line">
            <a:avLst/>
          </a:prstGeom>
          <a:noFill/>
          <a:ln w="12700">
            <a:solidFill>
              <a:schemeClr val="bg1"/>
            </a:solidFill>
            <a:round/>
            <a:headEnd/>
            <a:tailEnd/>
          </a:ln>
        </p:spPr>
        <p:txBody>
          <a:bodyPr lIns="90000" tIns="46800" rIns="90000" bIns="46800"/>
          <a:lstStyle/>
          <a:p>
            <a:endParaRPr lang="de-DE"/>
          </a:p>
        </p:txBody>
      </p:sp>
      <p:sp>
        <p:nvSpPr>
          <p:cNvPr id="870425" name="Line 50"/>
          <p:cNvSpPr>
            <a:spLocks noChangeShapeType="1"/>
          </p:cNvSpPr>
          <p:nvPr/>
        </p:nvSpPr>
        <p:spPr bwMode="auto">
          <a:xfrm>
            <a:off x="2609850" y="2865438"/>
            <a:ext cx="107950" cy="0"/>
          </a:xfrm>
          <a:prstGeom prst="line">
            <a:avLst/>
          </a:prstGeom>
          <a:noFill/>
          <a:ln w="12700">
            <a:solidFill>
              <a:schemeClr val="bg1"/>
            </a:solidFill>
            <a:round/>
            <a:headEnd/>
            <a:tailEnd/>
          </a:ln>
        </p:spPr>
        <p:txBody>
          <a:bodyPr lIns="90000" tIns="46800" rIns="90000" bIns="46800"/>
          <a:lstStyle/>
          <a:p>
            <a:endParaRPr lang="de-DE"/>
          </a:p>
        </p:txBody>
      </p:sp>
      <p:sp>
        <p:nvSpPr>
          <p:cNvPr id="870426" name="Rectangle 51"/>
          <p:cNvSpPr>
            <a:spLocks noChangeArrowheads="1"/>
          </p:cNvSpPr>
          <p:nvPr/>
        </p:nvSpPr>
        <p:spPr bwMode="auto">
          <a:xfrm rot="-5400000">
            <a:off x="5106491" y="2606477"/>
            <a:ext cx="2201863" cy="390525"/>
          </a:xfrm>
          <a:prstGeom prst="rect">
            <a:avLst/>
          </a:prstGeom>
          <a:solidFill>
            <a:schemeClr val="bg2"/>
          </a:solidFill>
          <a:ln w="9525">
            <a:noFill/>
            <a:miter lim="800000"/>
            <a:headEnd/>
            <a:tailEnd/>
          </a:ln>
        </p:spPr>
        <p:txBody>
          <a:bodyPr wrap="none" lIns="90000" tIns="3600" rIns="90000" bIns="3600" anchor="ctr" anchorCtr="1"/>
          <a:lstStyle/>
          <a:p>
            <a:pPr algn="ctr"/>
            <a:r>
              <a:rPr lang="de-DE" sz="1600" b="1" dirty="0" err="1">
                <a:solidFill>
                  <a:schemeClr val="bg1"/>
                </a:solidFill>
                <a:latin typeface="Arial Narrow" pitchFamily="34" charset="0"/>
              </a:rPr>
              <a:t>s</a:t>
            </a:r>
            <a:r>
              <a:rPr lang="de-DE" sz="1600" b="1" dirty="0" err="1" smtClean="0">
                <a:solidFill>
                  <a:schemeClr val="bg1"/>
                </a:solidFill>
                <a:latin typeface="Arial Narrow" pitchFamily="34" charset="0"/>
              </a:rPr>
              <a:t>ampling</a:t>
            </a:r>
            <a:r>
              <a:rPr lang="de-DE" sz="1600" b="1" dirty="0" smtClean="0">
                <a:solidFill>
                  <a:schemeClr val="bg1"/>
                </a:solidFill>
                <a:latin typeface="Arial Narrow" pitchFamily="34" charset="0"/>
              </a:rPr>
              <a:t> rate </a:t>
            </a:r>
            <a:r>
              <a:rPr lang="de-DE" sz="1600" b="1" dirty="0" err="1" smtClean="0">
                <a:solidFill>
                  <a:schemeClr val="bg1"/>
                </a:solidFill>
                <a:latin typeface="Arial Narrow" pitchFamily="34" charset="0"/>
              </a:rPr>
              <a:t>adaptation</a:t>
            </a:r>
            <a:endParaRPr lang="de-DE" sz="1600" b="1" dirty="0">
              <a:solidFill>
                <a:schemeClr val="bg1"/>
              </a:solidFill>
              <a:latin typeface="Arial Narrow" pitchFamily="34" charset="0"/>
            </a:endParaRPr>
          </a:p>
        </p:txBody>
      </p:sp>
      <p:sp>
        <p:nvSpPr>
          <p:cNvPr id="870427" name="Rectangle 52"/>
          <p:cNvSpPr>
            <a:spLocks noChangeArrowheads="1"/>
          </p:cNvSpPr>
          <p:nvPr/>
        </p:nvSpPr>
        <p:spPr bwMode="auto">
          <a:xfrm rot="-5400000">
            <a:off x="4279106" y="2610644"/>
            <a:ext cx="2201863" cy="390525"/>
          </a:xfrm>
          <a:prstGeom prst="rect">
            <a:avLst/>
          </a:prstGeom>
          <a:solidFill>
            <a:schemeClr val="bg1"/>
          </a:solidFill>
          <a:ln w="3175">
            <a:solidFill>
              <a:schemeClr val="tx1"/>
            </a:solidFill>
            <a:miter lim="800000"/>
            <a:headEnd/>
            <a:tailEnd/>
          </a:ln>
        </p:spPr>
        <p:txBody>
          <a:bodyPr wrap="none" lIns="90000" tIns="3600" rIns="90000" bIns="3600" anchor="ctr" anchorCtr="1"/>
          <a:lstStyle/>
          <a:p>
            <a:pPr algn="ctr"/>
            <a:r>
              <a:rPr lang="de-DE" sz="1600" b="1" dirty="0">
                <a:latin typeface="Arial Narrow" pitchFamily="34" charset="0"/>
              </a:rPr>
              <a:t>I/Q </a:t>
            </a:r>
            <a:r>
              <a:rPr lang="de-DE" sz="1600" b="1" dirty="0" err="1" smtClean="0">
                <a:latin typeface="Arial Narrow" pitchFamily="34" charset="0"/>
              </a:rPr>
              <a:t>balance</a:t>
            </a:r>
            <a:endParaRPr lang="de-DE" sz="1600" b="1" dirty="0">
              <a:latin typeface="Arial Narrow" pitchFamily="34" charset="0"/>
            </a:endParaRPr>
          </a:p>
        </p:txBody>
      </p:sp>
      <p:sp>
        <p:nvSpPr>
          <p:cNvPr id="870428" name="Text Box 53"/>
          <p:cNvSpPr txBox="1">
            <a:spLocks noChangeArrowheads="1"/>
          </p:cNvSpPr>
          <p:nvPr/>
        </p:nvSpPr>
        <p:spPr bwMode="auto">
          <a:xfrm>
            <a:off x="6892019" y="1773238"/>
            <a:ext cx="1765525" cy="340735"/>
          </a:xfrm>
          <a:prstGeom prst="rect">
            <a:avLst/>
          </a:prstGeom>
          <a:noFill/>
          <a:ln w="9525">
            <a:noFill/>
            <a:miter lim="800000"/>
            <a:headEnd/>
            <a:tailEnd/>
          </a:ln>
        </p:spPr>
        <p:txBody>
          <a:bodyPr wrap="none" lIns="90000" tIns="46800" rIns="90000" bIns="46800">
            <a:spAutoFit/>
          </a:bodyPr>
          <a:lstStyle/>
          <a:p>
            <a:pPr algn="ctr"/>
            <a:r>
              <a:rPr lang="de-DE" sz="1600" b="1" dirty="0" err="1">
                <a:latin typeface="Arial Narrow" pitchFamily="34" charset="0"/>
              </a:rPr>
              <a:t>i</a:t>
            </a:r>
            <a:r>
              <a:rPr lang="de-DE" sz="1600" b="1" dirty="0" err="1" smtClean="0">
                <a:latin typeface="Arial Narrow" pitchFamily="34" charset="0"/>
              </a:rPr>
              <a:t>nphase</a:t>
            </a:r>
            <a:r>
              <a:rPr lang="de-DE" sz="1600" b="1" dirty="0" smtClean="0">
                <a:latin typeface="Arial Narrow" pitchFamily="34" charset="0"/>
              </a:rPr>
              <a:t> </a:t>
            </a:r>
            <a:r>
              <a:rPr lang="de-DE" sz="1600" b="1" dirty="0" err="1" smtClean="0">
                <a:latin typeface="Arial Narrow" pitchFamily="34" charset="0"/>
              </a:rPr>
              <a:t>component</a:t>
            </a:r>
            <a:endParaRPr lang="de-DE" sz="1600" b="1" dirty="0">
              <a:latin typeface="Arial Narrow" pitchFamily="34" charset="0"/>
            </a:endParaRPr>
          </a:p>
        </p:txBody>
      </p:sp>
      <p:sp>
        <p:nvSpPr>
          <p:cNvPr id="870429" name="Text Box 54"/>
          <p:cNvSpPr txBox="1">
            <a:spLocks noChangeArrowheads="1"/>
          </p:cNvSpPr>
          <p:nvPr/>
        </p:nvSpPr>
        <p:spPr bwMode="auto">
          <a:xfrm>
            <a:off x="6806703" y="3338513"/>
            <a:ext cx="2009181" cy="340735"/>
          </a:xfrm>
          <a:prstGeom prst="rect">
            <a:avLst/>
          </a:prstGeom>
          <a:noFill/>
          <a:ln w="9525">
            <a:noFill/>
            <a:miter lim="800000"/>
            <a:headEnd/>
            <a:tailEnd/>
          </a:ln>
        </p:spPr>
        <p:txBody>
          <a:bodyPr wrap="none" lIns="90000" tIns="46800" rIns="90000" bIns="46800">
            <a:spAutoFit/>
          </a:bodyPr>
          <a:lstStyle/>
          <a:p>
            <a:pPr algn="ctr"/>
            <a:r>
              <a:rPr lang="de-DE" sz="1600" b="1" dirty="0" err="1">
                <a:latin typeface="Arial Narrow" pitchFamily="34" charset="0"/>
              </a:rPr>
              <a:t>q</a:t>
            </a:r>
            <a:r>
              <a:rPr lang="de-DE" sz="1600" b="1" dirty="0" err="1" smtClean="0">
                <a:latin typeface="Arial Narrow" pitchFamily="34" charset="0"/>
              </a:rPr>
              <a:t>uadrature</a:t>
            </a:r>
            <a:r>
              <a:rPr lang="de-DE" sz="1600" b="1" dirty="0" smtClean="0">
                <a:latin typeface="Arial Narrow" pitchFamily="34" charset="0"/>
              </a:rPr>
              <a:t> </a:t>
            </a:r>
            <a:r>
              <a:rPr lang="de-DE" sz="1600" b="1" dirty="0" err="1" smtClean="0">
                <a:latin typeface="Arial Narrow" pitchFamily="34" charset="0"/>
              </a:rPr>
              <a:t>component</a:t>
            </a:r>
            <a:endParaRPr lang="de-DE" sz="1600" b="1" dirty="0">
              <a:latin typeface="Arial Narrow" pitchFamily="34" charset="0"/>
            </a:endParaRPr>
          </a:p>
        </p:txBody>
      </p:sp>
      <p:sp>
        <p:nvSpPr>
          <p:cNvPr id="870430" name="Line 55"/>
          <p:cNvSpPr>
            <a:spLocks noChangeShapeType="1"/>
          </p:cNvSpPr>
          <p:nvPr/>
        </p:nvSpPr>
        <p:spPr bwMode="auto">
          <a:xfrm>
            <a:off x="2630488" y="2376488"/>
            <a:ext cx="576262" cy="0"/>
          </a:xfrm>
          <a:prstGeom prst="line">
            <a:avLst/>
          </a:prstGeom>
          <a:noFill/>
          <a:ln w="28575">
            <a:solidFill>
              <a:schemeClr val="tx1"/>
            </a:solidFill>
            <a:round/>
            <a:headEnd type="oval" w="sm" len="sm"/>
            <a:tailEnd/>
          </a:ln>
        </p:spPr>
        <p:txBody>
          <a:bodyPr lIns="90000" tIns="46800" rIns="90000" bIns="46800"/>
          <a:lstStyle/>
          <a:p>
            <a:endParaRPr lang="de-DE"/>
          </a:p>
        </p:txBody>
      </p:sp>
      <p:sp>
        <p:nvSpPr>
          <p:cNvPr id="870431" name="Freeform 56"/>
          <p:cNvSpPr>
            <a:spLocks/>
          </p:cNvSpPr>
          <p:nvPr/>
        </p:nvSpPr>
        <p:spPr bwMode="auto">
          <a:xfrm>
            <a:off x="3895725" y="2073275"/>
            <a:ext cx="1588" cy="306388"/>
          </a:xfrm>
          <a:custGeom>
            <a:avLst/>
            <a:gdLst>
              <a:gd name="T0" fmla="*/ 0 w 1"/>
              <a:gd name="T1" fmla="*/ 2147483647 h 193"/>
              <a:gd name="T2" fmla="*/ 0 w 1"/>
              <a:gd name="T3" fmla="*/ 0 h 193"/>
              <a:gd name="T4" fmla="*/ 0 60000 65536"/>
              <a:gd name="T5" fmla="*/ 0 60000 65536"/>
              <a:gd name="T6" fmla="*/ 0 w 1"/>
              <a:gd name="T7" fmla="*/ 0 h 193"/>
              <a:gd name="T8" fmla="*/ 1 w 1"/>
              <a:gd name="T9" fmla="*/ 193 h 193"/>
            </a:gdLst>
            <a:ahLst/>
            <a:cxnLst>
              <a:cxn ang="T4">
                <a:pos x="T0" y="T1"/>
              </a:cxn>
              <a:cxn ang="T5">
                <a:pos x="T2" y="T3"/>
              </a:cxn>
            </a:cxnLst>
            <a:rect l="T6" t="T7" r="T8" b="T9"/>
            <a:pathLst>
              <a:path w="1" h="193">
                <a:moveTo>
                  <a:pt x="0" y="193"/>
                </a:moveTo>
                <a:lnTo>
                  <a:pt x="0" y="0"/>
                </a:lnTo>
              </a:path>
            </a:pathLst>
          </a:custGeom>
          <a:noFill/>
          <a:ln w="28575" cap="flat" cmpd="sng">
            <a:solidFill>
              <a:srgbClr val="008000"/>
            </a:solidFill>
            <a:prstDash val="solid"/>
            <a:round/>
            <a:headEnd type="oval" w="sm" len="sm"/>
            <a:tailEnd type="triangle" w="med" len="med"/>
          </a:ln>
        </p:spPr>
        <p:txBody>
          <a:bodyPr lIns="90000" tIns="46800" rIns="90000" bIns="46800"/>
          <a:lstStyle/>
          <a:p>
            <a:endParaRPr lang="de-DE"/>
          </a:p>
        </p:txBody>
      </p:sp>
      <p:sp>
        <p:nvSpPr>
          <p:cNvPr id="870432" name="Freeform 57"/>
          <p:cNvSpPr>
            <a:spLocks/>
          </p:cNvSpPr>
          <p:nvPr/>
        </p:nvSpPr>
        <p:spPr bwMode="auto">
          <a:xfrm>
            <a:off x="2178050" y="1952625"/>
            <a:ext cx="330200" cy="1589088"/>
          </a:xfrm>
          <a:custGeom>
            <a:avLst/>
            <a:gdLst>
              <a:gd name="T0" fmla="*/ 2147483647 w 208"/>
              <a:gd name="T1" fmla="*/ 0 h 1001"/>
              <a:gd name="T2" fmla="*/ 0 w 208"/>
              <a:gd name="T3" fmla="*/ 0 h 1001"/>
              <a:gd name="T4" fmla="*/ 2147483647 w 208"/>
              <a:gd name="T5" fmla="*/ 2147483647 h 1001"/>
              <a:gd name="T6" fmla="*/ 2147483647 w 208"/>
              <a:gd name="T7" fmla="*/ 2147483647 h 1001"/>
              <a:gd name="T8" fmla="*/ 0 60000 65536"/>
              <a:gd name="T9" fmla="*/ 0 60000 65536"/>
              <a:gd name="T10" fmla="*/ 0 60000 65536"/>
              <a:gd name="T11" fmla="*/ 0 60000 65536"/>
              <a:gd name="T12" fmla="*/ 0 w 208"/>
              <a:gd name="T13" fmla="*/ 0 h 1001"/>
              <a:gd name="T14" fmla="*/ 208 w 208"/>
              <a:gd name="T15" fmla="*/ 1001 h 1001"/>
            </a:gdLst>
            <a:ahLst/>
            <a:cxnLst>
              <a:cxn ang="T8">
                <a:pos x="T0" y="T1"/>
              </a:cxn>
              <a:cxn ang="T9">
                <a:pos x="T2" y="T3"/>
              </a:cxn>
              <a:cxn ang="T10">
                <a:pos x="T4" y="T5"/>
              </a:cxn>
              <a:cxn ang="T11">
                <a:pos x="T6" y="T7"/>
              </a:cxn>
            </a:cxnLst>
            <a:rect l="T12" t="T13" r="T14" b="T15"/>
            <a:pathLst>
              <a:path w="208" h="1001">
                <a:moveTo>
                  <a:pt x="198" y="0"/>
                </a:moveTo>
                <a:lnTo>
                  <a:pt x="0" y="0"/>
                </a:lnTo>
                <a:lnTo>
                  <a:pt x="4" y="999"/>
                </a:lnTo>
                <a:lnTo>
                  <a:pt x="208" y="1001"/>
                </a:lnTo>
              </a:path>
            </a:pathLst>
          </a:custGeom>
          <a:noFill/>
          <a:ln w="28575" cap="flat" cmpd="sng">
            <a:solidFill>
              <a:schemeClr val="tx1"/>
            </a:solidFill>
            <a:prstDash val="solid"/>
            <a:round/>
            <a:headEnd type="triangle" w="med" len="med"/>
            <a:tailEnd type="triangle" w="med" len="med"/>
          </a:ln>
        </p:spPr>
        <p:txBody>
          <a:bodyPr lIns="90000" tIns="46800" rIns="90000" bIns="46800"/>
          <a:lstStyle/>
          <a:p>
            <a:endParaRPr lang="de-DE"/>
          </a:p>
        </p:txBody>
      </p:sp>
      <p:sp>
        <p:nvSpPr>
          <p:cNvPr id="870433" name="Line 58"/>
          <p:cNvSpPr>
            <a:spLocks noChangeShapeType="1"/>
          </p:cNvSpPr>
          <p:nvPr/>
        </p:nvSpPr>
        <p:spPr bwMode="auto">
          <a:xfrm>
            <a:off x="2767013" y="1951038"/>
            <a:ext cx="1008062" cy="0"/>
          </a:xfrm>
          <a:prstGeom prst="line">
            <a:avLst/>
          </a:prstGeom>
          <a:noFill/>
          <a:ln w="28575">
            <a:solidFill>
              <a:schemeClr val="tx1"/>
            </a:solidFill>
            <a:round/>
            <a:headEnd/>
            <a:tailEnd type="triangle" w="med" len="med"/>
          </a:ln>
        </p:spPr>
        <p:txBody>
          <a:bodyPr lIns="90000" tIns="46800" rIns="90000" bIns="46800"/>
          <a:lstStyle/>
          <a:p>
            <a:endParaRPr lang="de-DE"/>
          </a:p>
        </p:txBody>
      </p:sp>
      <p:grpSp>
        <p:nvGrpSpPr>
          <p:cNvPr id="870434" name="Group 59"/>
          <p:cNvGrpSpPr>
            <a:grpSpLocks/>
          </p:cNvGrpSpPr>
          <p:nvPr/>
        </p:nvGrpSpPr>
        <p:grpSpPr bwMode="auto">
          <a:xfrm>
            <a:off x="3325813" y="3382963"/>
            <a:ext cx="287337" cy="287337"/>
            <a:chOff x="2287" y="1067"/>
            <a:chExt cx="181" cy="181"/>
          </a:xfrm>
        </p:grpSpPr>
        <p:sp>
          <p:nvSpPr>
            <p:cNvPr id="870457" name="Rectangle 60"/>
            <p:cNvSpPr>
              <a:spLocks noChangeArrowheads="1"/>
            </p:cNvSpPr>
            <p:nvPr/>
          </p:nvSpPr>
          <p:spPr bwMode="auto">
            <a:xfrm>
              <a:off x="2287" y="1067"/>
              <a:ext cx="181" cy="181"/>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70458" name="Line 61"/>
            <p:cNvSpPr>
              <a:spLocks noChangeShapeType="1"/>
            </p:cNvSpPr>
            <p:nvPr/>
          </p:nvSpPr>
          <p:spPr bwMode="auto">
            <a:xfrm flipV="1">
              <a:off x="2356" y="1109"/>
              <a:ext cx="41" cy="34"/>
            </a:xfrm>
            <a:prstGeom prst="line">
              <a:avLst/>
            </a:prstGeom>
            <a:noFill/>
            <a:ln w="9525">
              <a:solidFill>
                <a:schemeClr val="bg1"/>
              </a:solidFill>
              <a:round/>
              <a:headEnd/>
              <a:tailEnd/>
            </a:ln>
          </p:spPr>
          <p:txBody>
            <a:bodyPr lIns="90000" tIns="46800" rIns="90000" bIns="46800"/>
            <a:lstStyle/>
            <a:p>
              <a:endParaRPr lang="de-DE"/>
            </a:p>
          </p:txBody>
        </p:sp>
        <p:sp>
          <p:nvSpPr>
            <p:cNvPr id="870459" name="Freeform 62"/>
            <p:cNvSpPr>
              <a:spLocks/>
            </p:cNvSpPr>
            <p:nvPr/>
          </p:nvSpPr>
          <p:spPr bwMode="auto">
            <a:xfrm>
              <a:off x="2328" y="1114"/>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70460" name="Freeform 63"/>
            <p:cNvSpPr>
              <a:spLocks/>
            </p:cNvSpPr>
            <p:nvPr/>
          </p:nvSpPr>
          <p:spPr bwMode="auto">
            <a:xfrm>
              <a:off x="2328" y="1174"/>
              <a:ext cx="91" cy="23"/>
            </a:xfrm>
            <a:custGeom>
              <a:avLst/>
              <a:gdLst>
                <a:gd name="T0" fmla="*/ 0 w 107"/>
                <a:gd name="T1" fmla="*/ 9 h 32"/>
                <a:gd name="T2" fmla="*/ 12 w 107"/>
                <a:gd name="T3" fmla="*/ 1 h 32"/>
                <a:gd name="T4" fmla="*/ 50 w 107"/>
                <a:gd name="T5" fmla="*/ 12 h 32"/>
                <a:gd name="T6" fmla="*/ 65 w 107"/>
                <a:gd name="T7" fmla="*/ 3 h 32"/>
                <a:gd name="T8" fmla="*/ 0 60000 65536"/>
                <a:gd name="T9" fmla="*/ 0 60000 65536"/>
                <a:gd name="T10" fmla="*/ 0 60000 65536"/>
                <a:gd name="T11" fmla="*/ 0 60000 65536"/>
                <a:gd name="T12" fmla="*/ 0 w 107"/>
                <a:gd name="T13" fmla="*/ 0 h 32"/>
                <a:gd name="T14" fmla="*/ 107 w 107"/>
                <a:gd name="T15" fmla="*/ 32 h 32"/>
              </a:gdLst>
              <a:ahLst/>
              <a:cxnLst>
                <a:cxn ang="T8">
                  <a:pos x="T0" y="T1"/>
                </a:cxn>
                <a:cxn ang="T9">
                  <a:pos x="T2" y="T3"/>
                </a:cxn>
                <a:cxn ang="T10">
                  <a:pos x="T4" y="T5"/>
                </a:cxn>
                <a:cxn ang="T11">
                  <a:pos x="T6" y="T7"/>
                </a:cxn>
              </a:cxnLst>
              <a:rect l="T12" t="T13" r="T14" b="T15"/>
              <a:pathLst>
                <a:path w="107" h="32">
                  <a:moveTo>
                    <a:pt x="0" y="23"/>
                  </a:moveTo>
                  <a:cubicBezTo>
                    <a:pt x="3" y="19"/>
                    <a:pt x="6" y="0"/>
                    <a:pt x="19" y="1"/>
                  </a:cubicBezTo>
                  <a:cubicBezTo>
                    <a:pt x="32" y="2"/>
                    <a:pt x="66" y="30"/>
                    <a:pt x="81" y="31"/>
                  </a:cubicBezTo>
                  <a:cubicBezTo>
                    <a:pt x="96" y="32"/>
                    <a:pt x="102" y="13"/>
                    <a:pt x="107" y="8"/>
                  </a:cubicBezTo>
                </a:path>
              </a:pathLst>
            </a:custGeom>
            <a:solidFill>
              <a:schemeClr val="bg2"/>
            </a:solidFill>
            <a:ln w="19050" cap="flat" cmpd="sng">
              <a:solidFill>
                <a:schemeClr val="bg1"/>
              </a:solidFill>
              <a:prstDash val="solid"/>
              <a:round/>
              <a:headEnd type="none" w="med" len="med"/>
              <a:tailEnd type="none" w="med" len="med"/>
            </a:ln>
          </p:spPr>
          <p:txBody>
            <a:bodyPr lIns="90000" tIns="46800" rIns="90000" bIns="46800"/>
            <a:lstStyle/>
            <a:p>
              <a:endParaRPr lang="de-DE"/>
            </a:p>
          </p:txBody>
        </p:sp>
      </p:grpSp>
      <p:sp>
        <p:nvSpPr>
          <p:cNvPr id="870435" name="Line 64"/>
          <p:cNvSpPr>
            <a:spLocks noChangeShapeType="1"/>
          </p:cNvSpPr>
          <p:nvPr/>
        </p:nvSpPr>
        <p:spPr bwMode="auto">
          <a:xfrm>
            <a:off x="2792413" y="3538538"/>
            <a:ext cx="53975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36" name="Line 65"/>
          <p:cNvSpPr>
            <a:spLocks noChangeShapeType="1"/>
          </p:cNvSpPr>
          <p:nvPr/>
        </p:nvSpPr>
        <p:spPr bwMode="auto">
          <a:xfrm>
            <a:off x="2636838" y="2093913"/>
            <a:ext cx="0" cy="646112"/>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37" name="Line 66"/>
          <p:cNvSpPr>
            <a:spLocks noChangeShapeType="1"/>
          </p:cNvSpPr>
          <p:nvPr/>
        </p:nvSpPr>
        <p:spPr bwMode="auto">
          <a:xfrm>
            <a:off x="2636838" y="3027363"/>
            <a:ext cx="0" cy="360362"/>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38" name="Freeform 67"/>
          <p:cNvSpPr>
            <a:spLocks/>
          </p:cNvSpPr>
          <p:nvPr/>
        </p:nvSpPr>
        <p:spPr bwMode="auto">
          <a:xfrm>
            <a:off x="3470275" y="2378075"/>
            <a:ext cx="425450" cy="2151063"/>
          </a:xfrm>
          <a:custGeom>
            <a:avLst/>
            <a:gdLst>
              <a:gd name="T0" fmla="*/ 0 w 268"/>
              <a:gd name="T1" fmla="*/ 0 h 1355"/>
              <a:gd name="T2" fmla="*/ 2147483647 w 268"/>
              <a:gd name="T3" fmla="*/ 0 h 1355"/>
              <a:gd name="T4" fmla="*/ 2147483647 w 268"/>
              <a:gd name="T5" fmla="*/ 2147483647 h 1355"/>
              <a:gd name="T6" fmla="*/ 0 60000 65536"/>
              <a:gd name="T7" fmla="*/ 0 60000 65536"/>
              <a:gd name="T8" fmla="*/ 0 60000 65536"/>
              <a:gd name="T9" fmla="*/ 0 w 268"/>
              <a:gd name="T10" fmla="*/ 0 h 1355"/>
              <a:gd name="T11" fmla="*/ 268 w 268"/>
              <a:gd name="T12" fmla="*/ 1355 h 1355"/>
            </a:gdLst>
            <a:ahLst/>
            <a:cxnLst>
              <a:cxn ang="T6">
                <a:pos x="T0" y="T1"/>
              </a:cxn>
              <a:cxn ang="T7">
                <a:pos x="T2" y="T3"/>
              </a:cxn>
              <a:cxn ang="T8">
                <a:pos x="T4" y="T5"/>
              </a:cxn>
            </a:cxnLst>
            <a:rect l="T9" t="T10" r="T11" b="T12"/>
            <a:pathLst>
              <a:path w="268" h="1355">
                <a:moveTo>
                  <a:pt x="0" y="0"/>
                </a:moveTo>
                <a:lnTo>
                  <a:pt x="268" y="0"/>
                </a:lnTo>
                <a:lnTo>
                  <a:pt x="268" y="1355"/>
                </a:lnTo>
              </a:path>
            </a:pathLst>
          </a:custGeom>
          <a:noFill/>
          <a:ln w="28575" cap="flat" cmpd="sng">
            <a:solidFill>
              <a:srgbClr val="008000"/>
            </a:solidFill>
            <a:prstDash val="solid"/>
            <a:round/>
            <a:headEnd type="triangle" w="med" len="med"/>
            <a:tailEnd type="none" w="med" len="med"/>
          </a:ln>
        </p:spPr>
        <p:txBody>
          <a:bodyPr lIns="90000" tIns="46800" rIns="90000" bIns="46800"/>
          <a:lstStyle/>
          <a:p>
            <a:endParaRPr lang="de-DE"/>
          </a:p>
        </p:txBody>
      </p:sp>
      <p:sp>
        <p:nvSpPr>
          <p:cNvPr id="870439" name="Freeform 68"/>
          <p:cNvSpPr>
            <a:spLocks/>
          </p:cNvSpPr>
          <p:nvPr/>
        </p:nvSpPr>
        <p:spPr bwMode="auto">
          <a:xfrm>
            <a:off x="3479800" y="3668713"/>
            <a:ext cx="414338" cy="269875"/>
          </a:xfrm>
          <a:custGeom>
            <a:avLst/>
            <a:gdLst>
              <a:gd name="T0" fmla="*/ 0 w 268"/>
              <a:gd name="T1" fmla="*/ 0 h 170"/>
              <a:gd name="T2" fmla="*/ 0 w 268"/>
              <a:gd name="T3" fmla="*/ 2147483647 h 170"/>
              <a:gd name="T4" fmla="*/ 2147483647 w 268"/>
              <a:gd name="T5" fmla="*/ 2147483647 h 170"/>
              <a:gd name="T6" fmla="*/ 0 60000 65536"/>
              <a:gd name="T7" fmla="*/ 0 60000 65536"/>
              <a:gd name="T8" fmla="*/ 0 60000 65536"/>
              <a:gd name="T9" fmla="*/ 0 w 268"/>
              <a:gd name="T10" fmla="*/ 0 h 170"/>
              <a:gd name="T11" fmla="*/ 268 w 268"/>
              <a:gd name="T12" fmla="*/ 170 h 170"/>
            </a:gdLst>
            <a:ahLst/>
            <a:cxnLst>
              <a:cxn ang="T6">
                <a:pos x="T0" y="T1"/>
              </a:cxn>
              <a:cxn ang="T7">
                <a:pos x="T2" y="T3"/>
              </a:cxn>
              <a:cxn ang="T8">
                <a:pos x="T4" y="T5"/>
              </a:cxn>
            </a:cxnLst>
            <a:rect l="T9" t="T10" r="T11" b="T12"/>
            <a:pathLst>
              <a:path w="268" h="170">
                <a:moveTo>
                  <a:pt x="0" y="0"/>
                </a:moveTo>
                <a:lnTo>
                  <a:pt x="0" y="170"/>
                </a:lnTo>
                <a:lnTo>
                  <a:pt x="268" y="170"/>
                </a:lnTo>
              </a:path>
            </a:pathLst>
          </a:custGeom>
          <a:noFill/>
          <a:ln w="28575" cap="flat" cmpd="sng">
            <a:solidFill>
              <a:srgbClr val="008000"/>
            </a:solidFill>
            <a:prstDash val="solid"/>
            <a:round/>
            <a:headEnd type="triangle" w="med" len="med"/>
            <a:tailEnd type="oval" w="sm" len="sm"/>
          </a:ln>
        </p:spPr>
        <p:txBody>
          <a:bodyPr lIns="90000" tIns="46800" rIns="90000" bIns="46800"/>
          <a:lstStyle/>
          <a:p>
            <a:endParaRPr lang="de-DE"/>
          </a:p>
        </p:txBody>
      </p:sp>
      <p:sp>
        <p:nvSpPr>
          <p:cNvPr id="870440" name="Line 69"/>
          <p:cNvSpPr>
            <a:spLocks noChangeShapeType="1"/>
          </p:cNvSpPr>
          <p:nvPr/>
        </p:nvSpPr>
        <p:spPr bwMode="auto">
          <a:xfrm>
            <a:off x="3609975" y="3536950"/>
            <a:ext cx="900113"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41" name="Line 70"/>
          <p:cNvSpPr>
            <a:spLocks noChangeShapeType="1"/>
          </p:cNvSpPr>
          <p:nvPr/>
        </p:nvSpPr>
        <p:spPr bwMode="auto">
          <a:xfrm>
            <a:off x="4030663" y="1949450"/>
            <a:ext cx="43180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42" name="Rectangle 72"/>
          <p:cNvSpPr>
            <a:spLocks noChangeArrowheads="1"/>
          </p:cNvSpPr>
          <p:nvPr/>
        </p:nvSpPr>
        <p:spPr bwMode="auto">
          <a:xfrm>
            <a:off x="4505325" y="3390900"/>
            <a:ext cx="287338" cy="287338"/>
          </a:xfrm>
          <a:prstGeom prst="rect">
            <a:avLst/>
          </a:prstGeom>
          <a:solidFill>
            <a:schemeClr val="bg2"/>
          </a:solidFill>
          <a:ln w="9525">
            <a:noFill/>
            <a:miter lim="800000"/>
            <a:headEnd/>
            <a:tailEnd/>
          </a:ln>
        </p:spPr>
        <p:txBody>
          <a:bodyPr wrap="none" lIns="90000" tIns="46800" rIns="90000" bIns="46800" anchor="ctr"/>
          <a:lstStyle/>
          <a:p>
            <a:pPr algn="ctr"/>
            <a:endParaRPr lang="de-DE" sz="1600" b="1">
              <a:solidFill>
                <a:schemeClr val="tx2"/>
              </a:solidFill>
              <a:latin typeface="Arial Narrow" pitchFamily="34" charset="0"/>
            </a:endParaRPr>
          </a:p>
        </p:txBody>
      </p:sp>
      <p:sp>
        <p:nvSpPr>
          <p:cNvPr id="870443" name="Freeform 73"/>
          <p:cNvSpPr>
            <a:spLocks/>
          </p:cNvSpPr>
          <p:nvPr/>
        </p:nvSpPr>
        <p:spPr bwMode="auto">
          <a:xfrm>
            <a:off x="4506913" y="3390900"/>
            <a:ext cx="287337" cy="287338"/>
          </a:xfrm>
          <a:custGeom>
            <a:avLst/>
            <a:gdLst>
              <a:gd name="T0" fmla="*/ 0 w 270"/>
              <a:gd name="T1" fmla="*/ 2147483647 h 271"/>
              <a:gd name="T2" fmla="*/ 2147483647 w 270"/>
              <a:gd name="T3" fmla="*/ 0 h 271"/>
              <a:gd name="T4" fmla="*/ 0 60000 65536"/>
              <a:gd name="T5" fmla="*/ 0 60000 65536"/>
              <a:gd name="T6" fmla="*/ 0 w 270"/>
              <a:gd name="T7" fmla="*/ 0 h 271"/>
              <a:gd name="T8" fmla="*/ 270 w 270"/>
              <a:gd name="T9" fmla="*/ 271 h 271"/>
            </a:gdLst>
            <a:ahLst/>
            <a:cxnLst>
              <a:cxn ang="T4">
                <a:pos x="T0" y="T1"/>
              </a:cxn>
              <a:cxn ang="T5">
                <a:pos x="T2" y="T3"/>
              </a:cxn>
            </a:cxnLst>
            <a:rect l="T6" t="T7" r="T8" b="T9"/>
            <a:pathLst>
              <a:path w="270" h="271">
                <a:moveTo>
                  <a:pt x="0" y="271"/>
                </a:moveTo>
                <a:lnTo>
                  <a:pt x="270" y="0"/>
                </a:lnTo>
              </a:path>
            </a:pathLst>
          </a:custGeom>
          <a:noFill/>
          <a:ln w="12700" cap="flat" cmpd="sng">
            <a:solidFill>
              <a:schemeClr val="bg1"/>
            </a:solidFill>
            <a:prstDash val="solid"/>
            <a:round/>
            <a:headEnd type="none" w="med" len="med"/>
            <a:tailEnd type="none" w="med" len="med"/>
          </a:ln>
        </p:spPr>
        <p:txBody>
          <a:bodyPr lIns="90000" tIns="46800" rIns="90000" bIns="46800"/>
          <a:lstStyle/>
          <a:p>
            <a:endParaRPr lang="de-DE"/>
          </a:p>
        </p:txBody>
      </p:sp>
      <p:sp>
        <p:nvSpPr>
          <p:cNvPr id="870444" name="Text Box 74"/>
          <p:cNvSpPr txBox="1">
            <a:spLocks noChangeArrowheads="1"/>
          </p:cNvSpPr>
          <p:nvPr/>
        </p:nvSpPr>
        <p:spPr bwMode="auto">
          <a:xfrm>
            <a:off x="4448175" y="3325813"/>
            <a:ext cx="323850" cy="274637"/>
          </a:xfrm>
          <a:prstGeom prst="rect">
            <a:avLst/>
          </a:prstGeom>
          <a:noFill/>
          <a:ln w="9525">
            <a:noFill/>
            <a:miter lim="800000"/>
            <a:headEnd/>
            <a:tailEnd/>
          </a:ln>
        </p:spPr>
        <p:txBody>
          <a:bodyPr lIns="90000" tIns="46800" rIns="90000" bIns="46800">
            <a:spAutoFit/>
          </a:bodyPr>
          <a:lstStyle/>
          <a:p>
            <a:pPr>
              <a:spcBef>
                <a:spcPct val="50000"/>
              </a:spcBef>
            </a:pPr>
            <a:r>
              <a:rPr lang="de-DE" sz="1200" b="1">
                <a:solidFill>
                  <a:schemeClr val="bg1"/>
                </a:solidFill>
                <a:latin typeface="Arial Narrow" pitchFamily="34" charset="0"/>
              </a:rPr>
              <a:t>A</a:t>
            </a:r>
          </a:p>
        </p:txBody>
      </p:sp>
      <p:sp>
        <p:nvSpPr>
          <p:cNvPr id="870445" name="Text Box 75"/>
          <p:cNvSpPr txBox="1">
            <a:spLocks noChangeArrowheads="1"/>
          </p:cNvSpPr>
          <p:nvPr/>
        </p:nvSpPr>
        <p:spPr bwMode="auto">
          <a:xfrm>
            <a:off x="4581525" y="3459163"/>
            <a:ext cx="273050" cy="274637"/>
          </a:xfrm>
          <a:prstGeom prst="rect">
            <a:avLst/>
          </a:prstGeom>
          <a:noFill/>
          <a:ln w="9525">
            <a:noFill/>
            <a:miter lim="800000"/>
            <a:headEnd/>
            <a:tailEnd/>
          </a:ln>
        </p:spPr>
        <p:txBody>
          <a:bodyPr lIns="90000" tIns="46800" rIns="90000" bIns="46800">
            <a:spAutoFit/>
          </a:bodyPr>
          <a:lstStyle/>
          <a:p>
            <a:pPr>
              <a:spcBef>
                <a:spcPct val="50000"/>
              </a:spcBef>
            </a:pPr>
            <a:r>
              <a:rPr lang="de-DE" sz="1200" b="1">
                <a:solidFill>
                  <a:schemeClr val="bg1"/>
                </a:solidFill>
                <a:latin typeface="Arial Narrow" pitchFamily="34" charset="0"/>
              </a:rPr>
              <a:t>D</a:t>
            </a:r>
          </a:p>
        </p:txBody>
      </p:sp>
      <p:sp>
        <p:nvSpPr>
          <p:cNvPr id="870446" name="Line 76"/>
          <p:cNvSpPr>
            <a:spLocks noChangeShapeType="1"/>
          </p:cNvSpPr>
          <p:nvPr/>
        </p:nvSpPr>
        <p:spPr bwMode="auto">
          <a:xfrm>
            <a:off x="4759325" y="1947863"/>
            <a:ext cx="43180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47" name="Line 77"/>
          <p:cNvSpPr>
            <a:spLocks noChangeShapeType="1"/>
          </p:cNvSpPr>
          <p:nvPr/>
        </p:nvSpPr>
        <p:spPr bwMode="auto">
          <a:xfrm>
            <a:off x="5573713" y="1949450"/>
            <a:ext cx="43180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48" name="Line 78"/>
          <p:cNvSpPr>
            <a:spLocks noChangeShapeType="1"/>
          </p:cNvSpPr>
          <p:nvPr/>
        </p:nvSpPr>
        <p:spPr bwMode="auto">
          <a:xfrm>
            <a:off x="4791075" y="3522663"/>
            <a:ext cx="403225"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49" name="Line 79"/>
          <p:cNvSpPr>
            <a:spLocks noChangeShapeType="1"/>
          </p:cNvSpPr>
          <p:nvPr/>
        </p:nvSpPr>
        <p:spPr bwMode="auto">
          <a:xfrm>
            <a:off x="5573713" y="3511550"/>
            <a:ext cx="43180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50" name="Freeform 80"/>
          <p:cNvSpPr>
            <a:spLocks/>
          </p:cNvSpPr>
          <p:nvPr/>
        </p:nvSpPr>
        <p:spPr bwMode="auto">
          <a:xfrm>
            <a:off x="1152525" y="2878138"/>
            <a:ext cx="5060950" cy="1352550"/>
          </a:xfrm>
          <a:custGeom>
            <a:avLst/>
            <a:gdLst>
              <a:gd name="T0" fmla="*/ 2147483647 w 3188"/>
              <a:gd name="T1" fmla="*/ 2147483647 h 852"/>
              <a:gd name="T2" fmla="*/ 2147483647 w 3188"/>
              <a:gd name="T3" fmla="*/ 2147483647 h 852"/>
              <a:gd name="T4" fmla="*/ 0 w 3188"/>
              <a:gd name="T5" fmla="*/ 2147483647 h 852"/>
              <a:gd name="T6" fmla="*/ 0 w 3188"/>
              <a:gd name="T7" fmla="*/ 0 h 852"/>
              <a:gd name="T8" fmla="*/ 0 60000 65536"/>
              <a:gd name="T9" fmla="*/ 0 60000 65536"/>
              <a:gd name="T10" fmla="*/ 0 60000 65536"/>
              <a:gd name="T11" fmla="*/ 0 60000 65536"/>
              <a:gd name="T12" fmla="*/ 0 w 3188"/>
              <a:gd name="T13" fmla="*/ 0 h 852"/>
              <a:gd name="T14" fmla="*/ 3188 w 3188"/>
              <a:gd name="T15" fmla="*/ 852 h 852"/>
            </a:gdLst>
            <a:ahLst/>
            <a:cxnLst>
              <a:cxn ang="T8">
                <a:pos x="T0" y="T1"/>
              </a:cxn>
              <a:cxn ang="T9">
                <a:pos x="T2" y="T3"/>
              </a:cxn>
              <a:cxn ang="T10">
                <a:pos x="T4" y="T5"/>
              </a:cxn>
              <a:cxn ang="T11">
                <a:pos x="T6" y="T7"/>
              </a:cxn>
            </a:cxnLst>
            <a:rect l="T12" t="T13" r="T14" b="T15"/>
            <a:pathLst>
              <a:path w="3188" h="852">
                <a:moveTo>
                  <a:pt x="3186" y="644"/>
                </a:moveTo>
                <a:lnTo>
                  <a:pt x="3188" y="852"/>
                </a:lnTo>
                <a:lnTo>
                  <a:pt x="0" y="852"/>
                </a:lnTo>
                <a:lnTo>
                  <a:pt x="0" y="0"/>
                </a:lnTo>
              </a:path>
            </a:pathLst>
          </a:custGeom>
          <a:noFill/>
          <a:ln w="28575" cap="flat" cmpd="sng">
            <a:solidFill>
              <a:srgbClr val="008000"/>
            </a:solidFill>
            <a:prstDash val="solid"/>
            <a:round/>
            <a:headEnd type="none" w="med" len="med"/>
            <a:tailEnd type="triangle" w="med" len="med"/>
          </a:ln>
        </p:spPr>
        <p:txBody>
          <a:bodyPr lIns="90000" tIns="46800" rIns="90000" bIns="46800"/>
          <a:lstStyle/>
          <a:p>
            <a:endParaRPr lang="de-DE"/>
          </a:p>
        </p:txBody>
      </p:sp>
      <p:sp>
        <p:nvSpPr>
          <p:cNvPr id="870451" name="Oval 81"/>
          <p:cNvSpPr>
            <a:spLocks noChangeArrowheads="1"/>
          </p:cNvSpPr>
          <p:nvPr/>
        </p:nvSpPr>
        <p:spPr bwMode="auto">
          <a:xfrm>
            <a:off x="3844925" y="4181475"/>
            <a:ext cx="90488" cy="90488"/>
          </a:xfrm>
          <a:prstGeom prst="ellipse">
            <a:avLst/>
          </a:prstGeom>
          <a:solidFill>
            <a:srgbClr val="008000"/>
          </a:solidFill>
          <a:ln w="9525">
            <a:noFill/>
            <a:round/>
            <a:headEnd/>
            <a:tailEnd/>
          </a:ln>
        </p:spPr>
        <p:txBody>
          <a:bodyPr wrap="none" lIns="90000" tIns="46800" rIns="90000" bIns="46800" anchor="ctr"/>
          <a:lstStyle/>
          <a:p>
            <a:endParaRPr lang="de-DE"/>
          </a:p>
        </p:txBody>
      </p:sp>
      <p:sp>
        <p:nvSpPr>
          <p:cNvPr id="870452" name="Line 82"/>
          <p:cNvSpPr>
            <a:spLocks noChangeShapeType="1"/>
          </p:cNvSpPr>
          <p:nvPr/>
        </p:nvSpPr>
        <p:spPr bwMode="auto">
          <a:xfrm>
            <a:off x="6405563" y="1946275"/>
            <a:ext cx="43180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53" name="Line 83"/>
          <p:cNvSpPr>
            <a:spLocks noChangeShapeType="1"/>
          </p:cNvSpPr>
          <p:nvPr/>
        </p:nvSpPr>
        <p:spPr bwMode="auto">
          <a:xfrm>
            <a:off x="6405563" y="3508375"/>
            <a:ext cx="431800"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70455" name="Text Box 85"/>
          <p:cNvSpPr txBox="1">
            <a:spLocks noChangeArrowheads="1"/>
          </p:cNvSpPr>
          <p:nvPr/>
        </p:nvSpPr>
        <p:spPr bwMode="auto">
          <a:xfrm>
            <a:off x="2782888" y="2347913"/>
            <a:ext cx="374650" cy="304800"/>
          </a:xfrm>
          <a:prstGeom prst="rect">
            <a:avLst/>
          </a:prstGeom>
          <a:noFill/>
          <a:ln w="9525">
            <a:noFill/>
            <a:miter lim="800000"/>
            <a:headEnd/>
            <a:tailEnd/>
          </a:ln>
        </p:spPr>
        <p:txBody>
          <a:bodyPr wrap="none" lIns="90000" tIns="46800" rIns="90000" bIns="46800">
            <a:spAutoFit/>
          </a:bodyPr>
          <a:lstStyle/>
          <a:p>
            <a:r>
              <a:rPr lang="de-DE" sz="1400">
                <a:latin typeface="Arial Narrow" pitchFamily="34" charset="0"/>
              </a:rPr>
              <a:t>RF</a:t>
            </a:r>
          </a:p>
        </p:txBody>
      </p:sp>
      <p:sp>
        <p:nvSpPr>
          <p:cNvPr id="870456" name="Line 86"/>
          <p:cNvSpPr>
            <a:spLocks noChangeShapeType="1"/>
          </p:cNvSpPr>
          <p:nvPr/>
        </p:nvSpPr>
        <p:spPr bwMode="auto">
          <a:xfrm flipV="1">
            <a:off x="2827338" y="2330450"/>
            <a:ext cx="74612" cy="90488"/>
          </a:xfrm>
          <a:prstGeom prst="line">
            <a:avLst/>
          </a:prstGeom>
          <a:noFill/>
          <a:ln w="12700">
            <a:solidFill>
              <a:schemeClr val="tx1"/>
            </a:solidFill>
            <a:round/>
            <a:headEnd/>
            <a:tailEnd/>
          </a:ln>
        </p:spPr>
        <p:txBody>
          <a:bodyPr lIns="90000" tIns="46800" rIns="90000" bIns="46800"/>
          <a:lstStyle/>
          <a:p>
            <a:endParaRPr lang="de-DE"/>
          </a:p>
        </p:txBody>
      </p:sp>
    </p:spTree>
    <p:extLst>
      <p:ext uri="{BB962C8B-B14F-4D97-AF65-F5344CB8AC3E}">
        <p14:creationId xmlns:p14="http://schemas.microsoft.com/office/powerpoint/2010/main" val="3957723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r>
              <a:rPr lang="en-US" dirty="0" smtClean="0">
                <a:latin typeface="Arial" charset="0"/>
                <a:cs typeface="Arial" charset="0"/>
              </a:rPr>
              <a:t>Radio Spectrum</a:t>
            </a:r>
          </a:p>
        </p:txBody>
      </p:sp>
      <p:sp>
        <p:nvSpPr>
          <p:cNvPr id="27" name="Text Box 4"/>
          <p:cNvSpPr txBox="1">
            <a:spLocks noChangeArrowheads="1"/>
          </p:cNvSpPr>
          <p:nvPr/>
        </p:nvSpPr>
        <p:spPr bwMode="auto">
          <a:xfrm>
            <a:off x="615950" y="5732463"/>
            <a:ext cx="7916863" cy="396875"/>
          </a:xfrm>
          <a:prstGeom prst="rect">
            <a:avLst/>
          </a:prstGeom>
          <a:solidFill>
            <a:schemeClr val="bg1"/>
          </a:solidFill>
          <a:ln w="3175">
            <a:solidFill>
              <a:schemeClr val="bg2"/>
            </a:solidFill>
            <a:miter lim="800000"/>
            <a:headEnd/>
            <a:tailEnd/>
          </a:ln>
          <a:effectLst>
            <a:outerShdw dist="71842" dir="2700000" algn="ctr" rotWithShape="0">
              <a:srgbClr val="808080"/>
            </a:outerShdw>
          </a:effectLst>
        </p:spPr>
        <p:txBody>
          <a:bodyPr lIns="18000" tIns="10800" rIns="18000" bIns="10800" anchor="ctr"/>
          <a:lstStyle/>
          <a:p>
            <a:pPr algn="ctr">
              <a:defRPr/>
            </a:pPr>
            <a:r>
              <a:rPr lang="de-DE" sz="1000" dirty="0">
                <a:latin typeface="+mj-lt"/>
              </a:rPr>
              <a:t>L-Band: 1 - 2GHz ; S-Band: 2 - 4 GHz ; C-Band: 4 – 8 GHz ; X-Band: 8 – 12,4 GHz ; </a:t>
            </a:r>
            <a:r>
              <a:rPr lang="de-DE" sz="1000" dirty="0" err="1">
                <a:latin typeface="+mj-lt"/>
              </a:rPr>
              <a:t>Ku</a:t>
            </a:r>
            <a:r>
              <a:rPr lang="de-DE" sz="1000" dirty="0">
                <a:latin typeface="+mj-lt"/>
              </a:rPr>
              <a:t>-Band: 12,4 – 18 GHz ; K-Band: 18 – 26,5 GHz ;    Ka-Band: 26,5 – 40 GHz</a:t>
            </a:r>
          </a:p>
        </p:txBody>
      </p:sp>
      <p:graphicFrame>
        <p:nvGraphicFramePr>
          <p:cNvPr id="28" name="Group 114"/>
          <p:cNvGraphicFramePr>
            <a:graphicFrameLocks noGrp="1"/>
          </p:cNvGraphicFramePr>
          <p:nvPr>
            <p:extLst>
              <p:ext uri="{D42A27DB-BD31-4B8C-83A1-F6EECF244321}">
                <p14:modId xmlns:p14="http://schemas.microsoft.com/office/powerpoint/2010/main" val="3691153047"/>
              </p:ext>
            </p:extLst>
          </p:nvPr>
        </p:nvGraphicFramePr>
        <p:xfrm>
          <a:off x="539750" y="1557338"/>
          <a:ext cx="8135938" cy="3432176"/>
        </p:xfrm>
        <a:graphic>
          <a:graphicData uri="http://schemas.openxmlformats.org/drawingml/2006/table">
            <a:tbl>
              <a:tblPr/>
              <a:tblGrid>
                <a:gridCol w="936625"/>
                <a:gridCol w="1066800"/>
                <a:gridCol w="1033463"/>
                <a:gridCol w="1066800"/>
                <a:gridCol w="1081087"/>
                <a:gridCol w="935038"/>
                <a:gridCol w="1008062"/>
                <a:gridCol w="1008063"/>
              </a:tblGrid>
              <a:tr h="312738">
                <a:tc>
                  <a:txBody>
                    <a:bodyPr/>
                    <a:lstStyle/>
                    <a:p>
                      <a:pPr marL="0" marR="0" lvl="0" indent="0" algn="l" defTabSz="914400" rtl="0" eaLnBrk="1" fontAlgn="base" latinLnBrk="0" hangingPunct="1">
                        <a:lnSpc>
                          <a:spcPct val="100000"/>
                        </a:lnSpc>
                        <a:spcBef>
                          <a:spcPct val="20000"/>
                        </a:spcBef>
                        <a:spcAft>
                          <a:spcPct val="0"/>
                        </a:spcAft>
                        <a:buClr>
                          <a:srgbClr val="008000"/>
                        </a:buClr>
                        <a:buSzTx/>
                        <a:buFont typeface="Wingdings" pitchFamily="2" charset="2"/>
                        <a:buNone/>
                        <a:tabLst/>
                      </a:pPr>
                      <a:endParaRPr kumimoji="0" lang="en-US" sz="1000" b="1" i="0" u="none" strike="noStrike" cap="none" normalizeH="0" baseline="0" noProof="0" dirty="0" smtClean="0">
                        <a:ln>
                          <a:noFill/>
                        </a:ln>
                        <a:solidFill>
                          <a:schemeClr val="tx1"/>
                        </a:solidFill>
                        <a:effectLst/>
                        <a:latin typeface="Arial Narrow" pitchFamily="34" charset="0"/>
                      </a:endParaRP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Arial Narrow" pitchFamily="34" charset="0"/>
                        </a:rPr>
                        <a:t>Kilometer Waves</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Arial Narrow" pitchFamily="34" charset="0"/>
                        </a:rPr>
                        <a:t>Hectometer Waves</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Arial Narrow" pitchFamily="34" charset="0"/>
                        </a:rPr>
                        <a:t>Decameter Waves</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Arial Narrow" pitchFamily="34" charset="0"/>
                        </a:rPr>
                        <a:t>Meter Waves</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Arial Narrow" pitchFamily="34" charset="0"/>
                        </a:rPr>
                        <a:t>Decimeter Waves</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Arial Narrow" pitchFamily="34" charset="0"/>
                        </a:rPr>
                        <a:t>Centimeter Waves</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Arial Narrow" pitchFamily="34" charset="0"/>
                        </a:rPr>
                        <a:t>Millimeter Waves</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0066FF">
                        <a:alpha val="50000"/>
                      </a:srgbClr>
                    </a:solidFill>
                  </a:tcPr>
                </a:tc>
              </a:tr>
              <a:tr h="488950">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Very Low</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Frequency </a:t>
                      </a:r>
                      <a:r>
                        <a:rPr kumimoji="0" lang="en-US" sz="1000" b="1" i="0" u="none" strike="noStrike" cap="none" normalizeH="0" baseline="0" noProof="0" dirty="0" smtClean="0">
                          <a:ln>
                            <a:noFill/>
                          </a:ln>
                          <a:solidFill>
                            <a:schemeClr val="tx1"/>
                          </a:solidFill>
                          <a:effectLst/>
                          <a:latin typeface="+mj-lt"/>
                        </a:rPr>
                        <a:t>VLF</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Low</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Frequency </a:t>
                      </a:r>
                      <a:r>
                        <a:rPr kumimoji="0" lang="en-US" sz="1000" b="1" i="0" u="none" strike="noStrike" cap="none" normalizeH="0" baseline="0" noProof="0" dirty="0" smtClean="0">
                          <a:ln>
                            <a:noFill/>
                          </a:ln>
                          <a:solidFill>
                            <a:schemeClr val="tx1"/>
                          </a:solidFill>
                          <a:effectLst/>
                          <a:latin typeface="+mj-lt"/>
                        </a:rPr>
                        <a:t>LF</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Medium</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Frequency </a:t>
                      </a:r>
                      <a:r>
                        <a:rPr kumimoji="0" lang="en-US" sz="1000" b="1" i="0" u="none" strike="noStrike" cap="none" normalizeH="0" baseline="0" noProof="0" dirty="0" smtClean="0">
                          <a:ln>
                            <a:noFill/>
                          </a:ln>
                          <a:solidFill>
                            <a:schemeClr val="tx1"/>
                          </a:solidFill>
                          <a:effectLst/>
                          <a:latin typeface="+mj-lt"/>
                        </a:rPr>
                        <a:t>MF</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High</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Frequency </a:t>
                      </a:r>
                      <a:r>
                        <a:rPr kumimoji="0" lang="en-US" sz="1000" b="1" i="0" u="none" strike="noStrike" cap="none" normalizeH="0" baseline="0" noProof="0" dirty="0" smtClean="0">
                          <a:ln>
                            <a:noFill/>
                          </a:ln>
                          <a:solidFill>
                            <a:schemeClr val="tx1"/>
                          </a:solidFill>
                          <a:effectLst/>
                          <a:latin typeface="+mj-lt"/>
                        </a:rPr>
                        <a:t>HF</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Very High</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Frequency </a:t>
                      </a:r>
                      <a:r>
                        <a:rPr kumimoji="0" lang="en-US" sz="1000" b="1" i="0" u="none" strike="noStrike" cap="none" normalizeH="0" baseline="0" noProof="0" dirty="0" smtClean="0">
                          <a:ln>
                            <a:noFill/>
                          </a:ln>
                          <a:solidFill>
                            <a:schemeClr val="tx1"/>
                          </a:solidFill>
                          <a:effectLst/>
                          <a:latin typeface="+mj-lt"/>
                        </a:rPr>
                        <a:t>VHF</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Ultra High</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Frequency </a:t>
                      </a:r>
                      <a:r>
                        <a:rPr kumimoji="0" lang="en-US" sz="1000" b="1" i="0" u="none" strike="noStrike" cap="none" normalizeH="0" baseline="0" noProof="0" dirty="0" smtClean="0">
                          <a:ln>
                            <a:noFill/>
                          </a:ln>
                          <a:solidFill>
                            <a:schemeClr val="tx1"/>
                          </a:solidFill>
                          <a:effectLst/>
                          <a:latin typeface="+mj-lt"/>
                        </a:rPr>
                        <a:t>UHF</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Super High</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Frequency </a:t>
                      </a:r>
                      <a:r>
                        <a:rPr kumimoji="0" lang="en-US" sz="1000" b="1" i="0" u="none" strike="noStrike" cap="none" normalizeH="0" baseline="0" noProof="0" dirty="0" smtClean="0">
                          <a:ln>
                            <a:noFill/>
                          </a:ln>
                          <a:solidFill>
                            <a:schemeClr val="tx1"/>
                          </a:solidFill>
                          <a:effectLst/>
                          <a:latin typeface="+mj-lt"/>
                        </a:rPr>
                        <a:t>SHF</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Extremely High</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1" u="none" strike="noStrike" cap="none" normalizeH="0" baseline="0" noProof="0" dirty="0" smtClean="0">
                          <a:ln>
                            <a:noFill/>
                          </a:ln>
                          <a:solidFill>
                            <a:schemeClr val="tx1"/>
                          </a:solidFill>
                          <a:effectLst/>
                          <a:latin typeface="+mj-lt"/>
                        </a:rPr>
                        <a:t>Frequency </a:t>
                      </a:r>
                      <a:r>
                        <a:rPr kumimoji="0" lang="en-US" sz="1000" b="1" i="0" u="none" strike="noStrike" cap="none" normalizeH="0" baseline="0" noProof="0" dirty="0" smtClean="0">
                          <a:ln>
                            <a:noFill/>
                          </a:ln>
                          <a:solidFill>
                            <a:schemeClr val="tx1"/>
                          </a:solidFill>
                          <a:effectLst/>
                          <a:latin typeface="+mj-lt"/>
                        </a:rPr>
                        <a:t>EHF</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0066FF">
                        <a:alpha val="50000"/>
                      </a:srgbClr>
                    </a:solidFill>
                  </a:tcPr>
                </a:tc>
              </a:tr>
              <a:tr h="579438">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Ground Wave,</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Highest</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Distances</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Ground Wave</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0" u="none" strike="noStrike" cap="none" normalizeH="0" baseline="0" noProof="0" dirty="0" smtClean="0">
                          <a:ln>
                            <a:noFill/>
                          </a:ln>
                          <a:solidFill>
                            <a:schemeClr val="tx1"/>
                          </a:solidFill>
                          <a:effectLst/>
                          <a:latin typeface="+mj-lt"/>
                        </a:rPr>
                        <a:t>&gt; 1000 km</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Ground Wave</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1" i="0" u="none" strike="noStrike" cap="none" normalizeH="0" baseline="0" noProof="0" dirty="0" smtClean="0">
                          <a:ln>
                            <a:noFill/>
                          </a:ln>
                          <a:solidFill>
                            <a:schemeClr val="tx1"/>
                          </a:solidFill>
                          <a:effectLst/>
                          <a:latin typeface="+mj-lt"/>
                        </a:rPr>
                        <a:t>&gt; 100 km</a:t>
                      </a:r>
                      <a:endParaRPr kumimoji="0" lang="en-US" sz="1000" b="0" i="0" u="none" strike="noStrike" cap="none" normalizeH="0" baseline="0" noProof="0" dirty="0" smtClean="0">
                        <a:ln>
                          <a:noFill/>
                        </a:ln>
                        <a:solidFill>
                          <a:schemeClr val="tx1"/>
                        </a:solidFill>
                        <a:effectLst/>
                        <a:latin typeface="+mj-lt"/>
                      </a:endParaRP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Ground Wave</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ineffectual</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endParaRPr kumimoji="0" lang="en-US" sz="1000" b="0" i="0" u="none" strike="noStrike" cap="none" normalizeH="0" baseline="0" noProof="0" dirty="0" smtClean="0">
                        <a:ln>
                          <a:noFill/>
                        </a:ln>
                        <a:solidFill>
                          <a:schemeClr val="tx1"/>
                        </a:solidFill>
                        <a:effectLst/>
                        <a:latin typeface="+mj-lt"/>
                      </a:endParaRP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accent2">
                        <a:alpha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Optical Propagation</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gradFill rotWithShape="1">
                      <a:gsLst>
                        <a:gs pos="0">
                          <a:srgbClr val="EAEAEA"/>
                        </a:gs>
                        <a:gs pos="100000">
                          <a:srgbClr val="B2B2B2"/>
                        </a:gs>
                      </a:gsLst>
                      <a:lin ang="0" scaled="1"/>
                    </a:gra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endParaRPr kumimoji="0" lang="en-US" sz="1000" b="0" i="0" u="none" strike="noStrike" cap="none" normalizeH="0" baseline="0" noProof="0" dirty="0" smtClean="0">
                        <a:ln>
                          <a:noFill/>
                        </a:ln>
                        <a:solidFill>
                          <a:schemeClr val="tx1"/>
                        </a:solidFill>
                        <a:effectLst/>
                        <a:latin typeface="+mj-lt"/>
                      </a:endParaRP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0066FF">
                        <a:alpha val="50000"/>
                      </a:srgbClr>
                    </a:solidFill>
                  </a:tcPr>
                </a:tc>
              </a:tr>
              <a:tr h="1003300">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Ionospheric Wave</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ionospheric wave, attenuated on daytime,</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longer range than ionospheric wave at night </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ionospheric wave usable mainly during night time </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endParaRPr kumimoji="0" lang="en-US" sz="1000" b="0" i="0" u="none" strike="noStrike" cap="none" normalizeH="0" baseline="0" noProof="0" dirty="0" smtClean="0">
                        <a:ln>
                          <a:noFill/>
                        </a:ln>
                        <a:solidFill>
                          <a:schemeClr val="tx1"/>
                        </a:solidFill>
                        <a:effectLst/>
                        <a:latin typeface="+mj-lt"/>
                      </a:endParaRP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ionospheric wave for long distances; multiple reflections at  ionosphere and earth surface</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no ionospheric reflections, short range, frequency reuse possible </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OTH- connections by diffraction („scattering")</a:t>
                      </a:r>
                      <a:br>
                        <a:rPr kumimoji="0" lang="en-US" sz="1000" b="0" i="0" u="none" strike="noStrike" cap="none" normalizeH="0" baseline="0" noProof="0" dirty="0" smtClean="0">
                          <a:ln>
                            <a:noFill/>
                          </a:ln>
                          <a:solidFill>
                            <a:schemeClr val="tx1"/>
                          </a:solidFill>
                          <a:effectLst/>
                          <a:latin typeface="+mj-lt"/>
                        </a:rPr>
                      </a:br>
                      <a:r>
                        <a:rPr kumimoji="0" lang="en-US" sz="1000" b="0" i="0" u="none" strike="noStrike" cap="none" normalizeH="0" baseline="0" noProof="0" dirty="0" smtClean="0">
                          <a:ln>
                            <a:noFill/>
                          </a:ln>
                          <a:solidFill>
                            <a:schemeClr val="tx1"/>
                          </a:solidFill>
                          <a:effectLst/>
                          <a:latin typeface="+mj-lt"/>
                        </a:rPr>
                        <a:t>high attenuation</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molecule </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resonances at specific frequencies high attenuation) </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attenuation by rain, fog etc., still under investigation</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0066FF">
                        <a:alpha val="50000"/>
                      </a:srgbClr>
                    </a:solidFill>
                  </a:tcPr>
                </a:tc>
              </a:tr>
              <a:tr h="1047750">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Myriametric Wave</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(Under water reception possible, e.g. by submarines)</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Long Wave</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Medium Wave</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Short Wave</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Ultra Short Wave</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accent2">
                        <a:alpha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Micro Wave Links</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Satellite Radio</a:t>
                      </a:r>
                    </a:p>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r>
                        <a:rPr kumimoji="0" lang="en-US" sz="1000" b="0" i="0" u="none" strike="noStrike" cap="none" normalizeH="0" baseline="0" noProof="0" dirty="0" smtClean="0">
                          <a:ln>
                            <a:noFill/>
                          </a:ln>
                          <a:solidFill>
                            <a:schemeClr val="tx1"/>
                          </a:solidFill>
                          <a:effectLst/>
                          <a:latin typeface="+mj-lt"/>
                        </a:rPr>
                        <a:t>RADAR</a:t>
                      </a: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gradFill rotWithShape="1">
                      <a:gsLst>
                        <a:gs pos="0">
                          <a:srgbClr val="EAEAEA"/>
                        </a:gs>
                        <a:gs pos="100000">
                          <a:srgbClr val="B2B2B2"/>
                        </a:gs>
                      </a:gsLst>
                      <a:lin ang="0" scaled="1"/>
                    </a:gra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008000"/>
                        </a:buClr>
                        <a:buSzTx/>
                        <a:buFont typeface="Wingdings" pitchFamily="2" charset="2"/>
                        <a:buNone/>
                        <a:tabLst/>
                      </a:pPr>
                      <a:endParaRPr kumimoji="0" lang="en-US" sz="1000" b="0" i="0" u="none" strike="noStrike" cap="none" normalizeH="0" baseline="0" noProof="0" dirty="0" smtClean="0">
                        <a:ln>
                          <a:noFill/>
                        </a:ln>
                        <a:solidFill>
                          <a:schemeClr val="tx1"/>
                        </a:solidFill>
                        <a:effectLst/>
                        <a:latin typeface="+mj-lt"/>
                      </a:endParaRPr>
                    </a:p>
                  </a:txBody>
                  <a:tcPr marL="7620" marR="7620" marT="15240" marB="15240" anchor="ctr" anchorCtr="1"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0066FF">
                        <a:alpha val="50000"/>
                      </a:srgbClr>
                    </a:solidFill>
                  </a:tcPr>
                </a:tc>
              </a:tr>
            </a:tbl>
          </a:graphicData>
        </a:graphic>
      </p:graphicFrame>
      <p:sp>
        <p:nvSpPr>
          <p:cNvPr id="29" name="Text Box 60"/>
          <p:cNvSpPr txBox="1">
            <a:spLocks noChangeArrowheads="1"/>
          </p:cNvSpPr>
          <p:nvPr/>
        </p:nvSpPr>
        <p:spPr bwMode="auto">
          <a:xfrm>
            <a:off x="1687513" y="5416550"/>
            <a:ext cx="871537" cy="247650"/>
          </a:xfrm>
          <a:prstGeom prst="rect">
            <a:avLst/>
          </a:prstGeom>
          <a:noFill/>
          <a:ln>
            <a:noFill/>
          </a:ln>
          <a:effectLst/>
          <a:extLst/>
        </p:spPr>
        <p:txBody>
          <a:bodyPr wrap="none" lIns="90000" tIns="46800" rIns="90000" bIns="46800">
            <a:spAutoFit/>
          </a:bodyPr>
          <a:lstStyle/>
          <a:p>
            <a:pPr algn="ctr">
              <a:defRPr/>
            </a:pPr>
            <a:r>
              <a:rPr lang="en-US" sz="1000" b="1" dirty="0" smtClean="0">
                <a:latin typeface="+mj-lt"/>
              </a:rPr>
              <a:t>frequency</a:t>
            </a:r>
            <a:r>
              <a:rPr lang="de-DE" sz="1000" b="1" dirty="0" smtClean="0">
                <a:latin typeface="+mj-lt"/>
              </a:rPr>
              <a:t> </a:t>
            </a:r>
            <a:r>
              <a:rPr lang="de-DE" sz="1000" dirty="0">
                <a:latin typeface="+mj-lt"/>
              </a:rPr>
              <a:t>f</a:t>
            </a:r>
          </a:p>
        </p:txBody>
      </p:sp>
      <p:sp>
        <p:nvSpPr>
          <p:cNvPr id="30" name="Text Box 61"/>
          <p:cNvSpPr txBox="1">
            <a:spLocks noChangeArrowheads="1"/>
          </p:cNvSpPr>
          <p:nvPr/>
        </p:nvSpPr>
        <p:spPr bwMode="auto">
          <a:xfrm>
            <a:off x="1084263" y="5086350"/>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30 kHz</a:t>
            </a:r>
          </a:p>
        </p:txBody>
      </p:sp>
      <p:sp>
        <p:nvSpPr>
          <p:cNvPr id="31" name="Text Box 62"/>
          <p:cNvSpPr txBox="1">
            <a:spLocks noChangeArrowheads="1"/>
          </p:cNvSpPr>
          <p:nvPr/>
        </p:nvSpPr>
        <p:spPr bwMode="auto">
          <a:xfrm>
            <a:off x="2151063" y="5086350"/>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300 kHz</a:t>
            </a:r>
          </a:p>
        </p:txBody>
      </p:sp>
      <p:sp>
        <p:nvSpPr>
          <p:cNvPr id="32" name="Text Box 63"/>
          <p:cNvSpPr txBox="1">
            <a:spLocks noChangeArrowheads="1"/>
          </p:cNvSpPr>
          <p:nvPr/>
        </p:nvSpPr>
        <p:spPr bwMode="auto">
          <a:xfrm>
            <a:off x="3186113" y="5086350"/>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3 MHz</a:t>
            </a:r>
          </a:p>
        </p:txBody>
      </p:sp>
      <p:sp>
        <p:nvSpPr>
          <p:cNvPr id="33" name="Text Box 64"/>
          <p:cNvSpPr txBox="1">
            <a:spLocks noChangeArrowheads="1"/>
          </p:cNvSpPr>
          <p:nvPr/>
        </p:nvSpPr>
        <p:spPr bwMode="auto">
          <a:xfrm>
            <a:off x="4244975" y="5086350"/>
            <a:ext cx="773113"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30 MHz</a:t>
            </a:r>
          </a:p>
        </p:txBody>
      </p:sp>
      <p:sp>
        <p:nvSpPr>
          <p:cNvPr id="34" name="Text Box 65"/>
          <p:cNvSpPr txBox="1">
            <a:spLocks noChangeArrowheads="1"/>
          </p:cNvSpPr>
          <p:nvPr/>
        </p:nvSpPr>
        <p:spPr bwMode="auto">
          <a:xfrm>
            <a:off x="5335588" y="5086350"/>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300 MHz</a:t>
            </a:r>
          </a:p>
        </p:txBody>
      </p:sp>
      <p:sp>
        <p:nvSpPr>
          <p:cNvPr id="35" name="Text Box 66"/>
          <p:cNvSpPr txBox="1">
            <a:spLocks noChangeArrowheads="1"/>
          </p:cNvSpPr>
          <p:nvPr/>
        </p:nvSpPr>
        <p:spPr bwMode="auto">
          <a:xfrm>
            <a:off x="6272213" y="5086350"/>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3 GHz</a:t>
            </a:r>
          </a:p>
        </p:txBody>
      </p:sp>
      <p:sp>
        <p:nvSpPr>
          <p:cNvPr id="36" name="Text Box 67"/>
          <p:cNvSpPr txBox="1">
            <a:spLocks noChangeArrowheads="1"/>
          </p:cNvSpPr>
          <p:nvPr/>
        </p:nvSpPr>
        <p:spPr bwMode="auto">
          <a:xfrm>
            <a:off x="7280275" y="5086350"/>
            <a:ext cx="773113"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30 GHz</a:t>
            </a:r>
          </a:p>
        </p:txBody>
      </p:sp>
      <p:sp>
        <p:nvSpPr>
          <p:cNvPr id="37" name="Text Box 68"/>
          <p:cNvSpPr txBox="1">
            <a:spLocks noChangeArrowheads="1"/>
          </p:cNvSpPr>
          <p:nvPr/>
        </p:nvSpPr>
        <p:spPr bwMode="auto">
          <a:xfrm>
            <a:off x="638175" y="5238750"/>
            <a:ext cx="773113"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 kHz</a:t>
            </a:r>
          </a:p>
        </p:txBody>
      </p:sp>
      <p:sp>
        <p:nvSpPr>
          <p:cNvPr id="38" name="Text Box 69"/>
          <p:cNvSpPr txBox="1">
            <a:spLocks noChangeArrowheads="1"/>
          </p:cNvSpPr>
          <p:nvPr/>
        </p:nvSpPr>
        <p:spPr bwMode="auto">
          <a:xfrm>
            <a:off x="1614488" y="5238750"/>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100 kHz</a:t>
            </a:r>
          </a:p>
        </p:txBody>
      </p:sp>
      <p:sp>
        <p:nvSpPr>
          <p:cNvPr id="39" name="Text Box 70"/>
          <p:cNvSpPr txBox="1">
            <a:spLocks noChangeArrowheads="1"/>
          </p:cNvSpPr>
          <p:nvPr/>
        </p:nvSpPr>
        <p:spPr bwMode="auto">
          <a:xfrm>
            <a:off x="2673350" y="5238750"/>
            <a:ext cx="773113"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 MHz</a:t>
            </a:r>
          </a:p>
        </p:txBody>
      </p:sp>
      <p:sp>
        <p:nvSpPr>
          <p:cNvPr id="40" name="Text Box 71"/>
          <p:cNvSpPr txBox="1">
            <a:spLocks noChangeArrowheads="1"/>
          </p:cNvSpPr>
          <p:nvPr/>
        </p:nvSpPr>
        <p:spPr bwMode="auto">
          <a:xfrm>
            <a:off x="3727450" y="5238750"/>
            <a:ext cx="773113"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 MHz</a:t>
            </a:r>
          </a:p>
        </p:txBody>
      </p:sp>
      <p:sp>
        <p:nvSpPr>
          <p:cNvPr id="41" name="Text Box 72"/>
          <p:cNvSpPr txBox="1">
            <a:spLocks noChangeArrowheads="1"/>
          </p:cNvSpPr>
          <p:nvPr/>
        </p:nvSpPr>
        <p:spPr bwMode="auto">
          <a:xfrm>
            <a:off x="4806950" y="5238750"/>
            <a:ext cx="773113"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100 MHz</a:t>
            </a:r>
          </a:p>
        </p:txBody>
      </p:sp>
      <p:sp>
        <p:nvSpPr>
          <p:cNvPr id="42" name="Text Box 73"/>
          <p:cNvSpPr txBox="1">
            <a:spLocks noChangeArrowheads="1"/>
          </p:cNvSpPr>
          <p:nvPr/>
        </p:nvSpPr>
        <p:spPr bwMode="auto">
          <a:xfrm>
            <a:off x="5824538" y="5238750"/>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 GHz</a:t>
            </a:r>
          </a:p>
        </p:txBody>
      </p:sp>
      <p:sp>
        <p:nvSpPr>
          <p:cNvPr id="43" name="Text Box 74"/>
          <p:cNvSpPr txBox="1">
            <a:spLocks noChangeArrowheads="1"/>
          </p:cNvSpPr>
          <p:nvPr/>
        </p:nvSpPr>
        <p:spPr bwMode="auto">
          <a:xfrm>
            <a:off x="6775450" y="5238750"/>
            <a:ext cx="773113"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 GHz</a:t>
            </a:r>
          </a:p>
        </p:txBody>
      </p:sp>
      <p:sp>
        <p:nvSpPr>
          <p:cNvPr id="44" name="Text Box 75"/>
          <p:cNvSpPr txBox="1">
            <a:spLocks noChangeArrowheads="1"/>
          </p:cNvSpPr>
          <p:nvPr/>
        </p:nvSpPr>
        <p:spPr bwMode="auto">
          <a:xfrm>
            <a:off x="7804150" y="5238750"/>
            <a:ext cx="773113"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100 GHz</a:t>
            </a:r>
          </a:p>
        </p:txBody>
      </p:sp>
      <p:sp>
        <p:nvSpPr>
          <p:cNvPr id="45" name="Line 76"/>
          <p:cNvSpPr>
            <a:spLocks noChangeShapeType="1"/>
          </p:cNvSpPr>
          <p:nvPr/>
        </p:nvSpPr>
        <p:spPr bwMode="auto">
          <a:xfrm>
            <a:off x="2003425" y="4989513"/>
            <a:ext cx="0" cy="171450"/>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46" name="Line 77"/>
          <p:cNvSpPr>
            <a:spLocks noChangeShapeType="1"/>
          </p:cNvSpPr>
          <p:nvPr/>
        </p:nvSpPr>
        <p:spPr bwMode="auto">
          <a:xfrm>
            <a:off x="3063875" y="4984750"/>
            <a:ext cx="0" cy="171450"/>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47" name="Line 78"/>
          <p:cNvSpPr>
            <a:spLocks noChangeShapeType="1"/>
          </p:cNvSpPr>
          <p:nvPr/>
        </p:nvSpPr>
        <p:spPr bwMode="auto">
          <a:xfrm>
            <a:off x="4116388" y="4997450"/>
            <a:ext cx="0" cy="171450"/>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48" name="Line 79"/>
          <p:cNvSpPr>
            <a:spLocks noChangeShapeType="1"/>
          </p:cNvSpPr>
          <p:nvPr/>
        </p:nvSpPr>
        <p:spPr bwMode="auto">
          <a:xfrm>
            <a:off x="5195888" y="4991100"/>
            <a:ext cx="0" cy="171450"/>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49" name="Line 80"/>
          <p:cNvSpPr>
            <a:spLocks noChangeShapeType="1"/>
          </p:cNvSpPr>
          <p:nvPr/>
        </p:nvSpPr>
        <p:spPr bwMode="auto">
          <a:xfrm>
            <a:off x="6210300" y="4992688"/>
            <a:ext cx="0" cy="171450"/>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50" name="Line 81"/>
          <p:cNvSpPr>
            <a:spLocks noChangeShapeType="1"/>
          </p:cNvSpPr>
          <p:nvPr/>
        </p:nvSpPr>
        <p:spPr bwMode="auto">
          <a:xfrm>
            <a:off x="7164388" y="4979988"/>
            <a:ext cx="0" cy="171450"/>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51" name="Line 82"/>
          <p:cNvSpPr>
            <a:spLocks noChangeShapeType="1"/>
          </p:cNvSpPr>
          <p:nvPr/>
        </p:nvSpPr>
        <p:spPr bwMode="auto">
          <a:xfrm>
            <a:off x="8194675" y="4992688"/>
            <a:ext cx="0" cy="171450"/>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52" name="Line 83"/>
          <p:cNvSpPr>
            <a:spLocks noChangeShapeType="1"/>
          </p:cNvSpPr>
          <p:nvPr/>
        </p:nvSpPr>
        <p:spPr bwMode="auto">
          <a:xfrm>
            <a:off x="1025525" y="4997450"/>
            <a:ext cx="0" cy="171450"/>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53" name="Line 84"/>
          <p:cNvSpPr>
            <a:spLocks noChangeShapeType="1"/>
          </p:cNvSpPr>
          <p:nvPr/>
        </p:nvSpPr>
        <p:spPr bwMode="auto">
          <a:xfrm>
            <a:off x="1443038" y="5549900"/>
            <a:ext cx="315912" cy="0"/>
          </a:xfrm>
          <a:prstGeom prst="line">
            <a:avLst/>
          </a:prstGeom>
          <a:noFill/>
          <a:ln w="12700">
            <a:solidFill>
              <a:schemeClr val="tx1"/>
            </a:solidFill>
            <a:round/>
            <a:headEnd/>
            <a:tailEnd type="triangle" w="med" len="med"/>
          </a:ln>
          <a:effectLst/>
          <a:extLst/>
        </p:spPr>
        <p:txBody>
          <a:bodyPr lIns="90000" tIns="46800" rIns="90000" bIns="46800"/>
          <a:lstStyle/>
          <a:p>
            <a:pPr>
              <a:defRPr/>
            </a:pPr>
            <a:endParaRPr lang="de-DE">
              <a:latin typeface="+mj-lt"/>
            </a:endParaRPr>
          </a:p>
        </p:txBody>
      </p:sp>
      <p:sp>
        <p:nvSpPr>
          <p:cNvPr id="54" name="Text Box 85"/>
          <p:cNvSpPr txBox="1">
            <a:spLocks noChangeArrowheads="1"/>
          </p:cNvSpPr>
          <p:nvPr/>
        </p:nvSpPr>
        <p:spPr bwMode="auto">
          <a:xfrm>
            <a:off x="8283575" y="5029200"/>
            <a:ext cx="773113"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300 GHz</a:t>
            </a:r>
          </a:p>
        </p:txBody>
      </p:sp>
      <p:sp>
        <p:nvSpPr>
          <p:cNvPr id="55" name="Line 86"/>
          <p:cNvSpPr>
            <a:spLocks noChangeShapeType="1"/>
          </p:cNvSpPr>
          <p:nvPr/>
        </p:nvSpPr>
        <p:spPr bwMode="auto">
          <a:xfrm>
            <a:off x="2543175" y="4992688"/>
            <a:ext cx="0" cy="71437"/>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56" name="Line 87"/>
          <p:cNvSpPr>
            <a:spLocks noChangeShapeType="1"/>
          </p:cNvSpPr>
          <p:nvPr/>
        </p:nvSpPr>
        <p:spPr bwMode="auto">
          <a:xfrm>
            <a:off x="3573463" y="4991100"/>
            <a:ext cx="0" cy="71438"/>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57" name="Line 88"/>
          <p:cNvSpPr>
            <a:spLocks noChangeShapeType="1"/>
          </p:cNvSpPr>
          <p:nvPr/>
        </p:nvSpPr>
        <p:spPr bwMode="auto">
          <a:xfrm>
            <a:off x="4641850" y="4997450"/>
            <a:ext cx="0" cy="71438"/>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58" name="Line 89"/>
          <p:cNvSpPr>
            <a:spLocks noChangeShapeType="1"/>
          </p:cNvSpPr>
          <p:nvPr/>
        </p:nvSpPr>
        <p:spPr bwMode="auto">
          <a:xfrm>
            <a:off x="5726113" y="4991100"/>
            <a:ext cx="0" cy="71438"/>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59" name="Line 90"/>
          <p:cNvSpPr>
            <a:spLocks noChangeShapeType="1"/>
          </p:cNvSpPr>
          <p:nvPr/>
        </p:nvSpPr>
        <p:spPr bwMode="auto">
          <a:xfrm>
            <a:off x="6659563" y="4997450"/>
            <a:ext cx="0" cy="71438"/>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60" name="Line 91"/>
          <p:cNvSpPr>
            <a:spLocks noChangeShapeType="1"/>
          </p:cNvSpPr>
          <p:nvPr/>
        </p:nvSpPr>
        <p:spPr bwMode="auto">
          <a:xfrm>
            <a:off x="7667625" y="4995863"/>
            <a:ext cx="0" cy="71437"/>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61" name="Line 92"/>
          <p:cNvSpPr>
            <a:spLocks noChangeShapeType="1"/>
          </p:cNvSpPr>
          <p:nvPr/>
        </p:nvSpPr>
        <p:spPr bwMode="auto">
          <a:xfrm>
            <a:off x="8667750" y="4997450"/>
            <a:ext cx="0" cy="71438"/>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62" name="Line 93"/>
          <p:cNvSpPr>
            <a:spLocks noChangeShapeType="1"/>
          </p:cNvSpPr>
          <p:nvPr/>
        </p:nvSpPr>
        <p:spPr bwMode="auto">
          <a:xfrm>
            <a:off x="1471613" y="4994275"/>
            <a:ext cx="0" cy="71438"/>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63" name="Line 94"/>
          <p:cNvSpPr>
            <a:spLocks noChangeShapeType="1"/>
          </p:cNvSpPr>
          <p:nvPr/>
        </p:nvSpPr>
        <p:spPr bwMode="auto">
          <a:xfrm>
            <a:off x="1471613" y="1468438"/>
            <a:ext cx="0" cy="71437"/>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64" name="Line 95"/>
          <p:cNvSpPr>
            <a:spLocks noChangeShapeType="1"/>
          </p:cNvSpPr>
          <p:nvPr/>
        </p:nvSpPr>
        <p:spPr bwMode="auto">
          <a:xfrm>
            <a:off x="2541588" y="1481138"/>
            <a:ext cx="0" cy="71437"/>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65" name="Line 96"/>
          <p:cNvSpPr>
            <a:spLocks noChangeShapeType="1"/>
          </p:cNvSpPr>
          <p:nvPr/>
        </p:nvSpPr>
        <p:spPr bwMode="auto">
          <a:xfrm>
            <a:off x="3573463" y="1468438"/>
            <a:ext cx="0" cy="71437"/>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66" name="Line 97"/>
          <p:cNvSpPr>
            <a:spLocks noChangeShapeType="1"/>
          </p:cNvSpPr>
          <p:nvPr/>
        </p:nvSpPr>
        <p:spPr bwMode="auto">
          <a:xfrm>
            <a:off x="4638675" y="1481138"/>
            <a:ext cx="0" cy="71437"/>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67" name="Line 98"/>
          <p:cNvSpPr>
            <a:spLocks noChangeShapeType="1"/>
          </p:cNvSpPr>
          <p:nvPr/>
        </p:nvSpPr>
        <p:spPr bwMode="auto">
          <a:xfrm>
            <a:off x="6657975" y="1468438"/>
            <a:ext cx="0" cy="71437"/>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68" name="Line 99"/>
          <p:cNvSpPr>
            <a:spLocks noChangeShapeType="1"/>
          </p:cNvSpPr>
          <p:nvPr/>
        </p:nvSpPr>
        <p:spPr bwMode="auto">
          <a:xfrm>
            <a:off x="7670800" y="1481138"/>
            <a:ext cx="0" cy="71437"/>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69" name="Line 100"/>
          <p:cNvSpPr>
            <a:spLocks noChangeShapeType="1"/>
          </p:cNvSpPr>
          <p:nvPr/>
        </p:nvSpPr>
        <p:spPr bwMode="auto">
          <a:xfrm>
            <a:off x="8675688" y="1468438"/>
            <a:ext cx="0" cy="71437"/>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70" name="Line 101"/>
          <p:cNvSpPr>
            <a:spLocks noChangeShapeType="1"/>
          </p:cNvSpPr>
          <p:nvPr/>
        </p:nvSpPr>
        <p:spPr bwMode="auto">
          <a:xfrm>
            <a:off x="539750" y="1468438"/>
            <a:ext cx="0" cy="71437"/>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71" name="Line 102"/>
          <p:cNvSpPr>
            <a:spLocks noChangeShapeType="1"/>
          </p:cNvSpPr>
          <p:nvPr/>
        </p:nvSpPr>
        <p:spPr bwMode="auto">
          <a:xfrm>
            <a:off x="5724525" y="1485900"/>
            <a:ext cx="0" cy="71438"/>
          </a:xfrm>
          <a:prstGeom prst="line">
            <a:avLst/>
          </a:prstGeom>
          <a:noFill/>
          <a:ln w="6350">
            <a:solidFill>
              <a:schemeClr val="tx1"/>
            </a:solidFill>
            <a:round/>
            <a:headEnd/>
            <a:tailEnd/>
          </a:ln>
          <a:effectLst/>
          <a:extLst/>
        </p:spPr>
        <p:txBody>
          <a:bodyPr lIns="90000" tIns="46800" rIns="90000" bIns="46800"/>
          <a:lstStyle/>
          <a:p>
            <a:pPr>
              <a:defRPr/>
            </a:pPr>
            <a:endParaRPr lang="de-DE">
              <a:latin typeface="+mj-lt"/>
            </a:endParaRPr>
          </a:p>
        </p:txBody>
      </p:sp>
      <p:sp>
        <p:nvSpPr>
          <p:cNvPr id="72" name="Text Box 103"/>
          <p:cNvSpPr txBox="1">
            <a:spLocks noChangeArrowheads="1"/>
          </p:cNvSpPr>
          <p:nvPr/>
        </p:nvSpPr>
        <p:spPr bwMode="auto">
          <a:xfrm>
            <a:off x="150813" y="1281113"/>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100 km</a:t>
            </a:r>
          </a:p>
        </p:txBody>
      </p:sp>
      <p:sp>
        <p:nvSpPr>
          <p:cNvPr id="73" name="Text Box 104"/>
          <p:cNvSpPr txBox="1">
            <a:spLocks noChangeArrowheads="1"/>
          </p:cNvSpPr>
          <p:nvPr/>
        </p:nvSpPr>
        <p:spPr bwMode="auto">
          <a:xfrm>
            <a:off x="1081088" y="1281113"/>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 km</a:t>
            </a:r>
          </a:p>
        </p:txBody>
      </p:sp>
      <p:sp>
        <p:nvSpPr>
          <p:cNvPr id="74" name="Text Box 105"/>
          <p:cNvSpPr txBox="1">
            <a:spLocks noChangeArrowheads="1"/>
          </p:cNvSpPr>
          <p:nvPr/>
        </p:nvSpPr>
        <p:spPr bwMode="auto">
          <a:xfrm>
            <a:off x="8281988" y="1277938"/>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dirty="0">
                <a:latin typeface="+mj-lt"/>
              </a:rPr>
              <a:t>1 mm</a:t>
            </a:r>
          </a:p>
        </p:txBody>
      </p:sp>
      <p:sp>
        <p:nvSpPr>
          <p:cNvPr id="75" name="Text Box 106"/>
          <p:cNvSpPr txBox="1">
            <a:spLocks noChangeArrowheads="1"/>
          </p:cNvSpPr>
          <p:nvPr/>
        </p:nvSpPr>
        <p:spPr bwMode="auto">
          <a:xfrm>
            <a:off x="2116138" y="1281113"/>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 km</a:t>
            </a:r>
          </a:p>
        </p:txBody>
      </p:sp>
      <p:sp>
        <p:nvSpPr>
          <p:cNvPr id="76" name="Text Box 107"/>
          <p:cNvSpPr txBox="1">
            <a:spLocks noChangeArrowheads="1"/>
          </p:cNvSpPr>
          <p:nvPr/>
        </p:nvSpPr>
        <p:spPr bwMode="auto">
          <a:xfrm>
            <a:off x="3170238" y="1281113"/>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100 m</a:t>
            </a:r>
          </a:p>
        </p:txBody>
      </p:sp>
      <p:sp>
        <p:nvSpPr>
          <p:cNvPr id="77" name="Text Box 108"/>
          <p:cNvSpPr txBox="1">
            <a:spLocks noChangeArrowheads="1"/>
          </p:cNvSpPr>
          <p:nvPr/>
        </p:nvSpPr>
        <p:spPr bwMode="auto">
          <a:xfrm>
            <a:off x="4262438" y="1281113"/>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 m</a:t>
            </a:r>
          </a:p>
        </p:txBody>
      </p:sp>
      <p:sp>
        <p:nvSpPr>
          <p:cNvPr id="78" name="Text Box 109"/>
          <p:cNvSpPr txBox="1">
            <a:spLocks noChangeArrowheads="1"/>
          </p:cNvSpPr>
          <p:nvPr/>
        </p:nvSpPr>
        <p:spPr bwMode="auto">
          <a:xfrm>
            <a:off x="5337175" y="1281113"/>
            <a:ext cx="773113"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 m</a:t>
            </a:r>
          </a:p>
        </p:txBody>
      </p:sp>
      <p:sp>
        <p:nvSpPr>
          <p:cNvPr id="79" name="Text Box 110"/>
          <p:cNvSpPr txBox="1">
            <a:spLocks noChangeArrowheads="1"/>
          </p:cNvSpPr>
          <p:nvPr/>
        </p:nvSpPr>
        <p:spPr bwMode="auto">
          <a:xfrm>
            <a:off x="6261100" y="1281113"/>
            <a:ext cx="788988"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10 cm</a:t>
            </a:r>
          </a:p>
        </p:txBody>
      </p:sp>
      <p:sp>
        <p:nvSpPr>
          <p:cNvPr id="80" name="Text Box 111"/>
          <p:cNvSpPr txBox="1">
            <a:spLocks noChangeArrowheads="1"/>
          </p:cNvSpPr>
          <p:nvPr/>
        </p:nvSpPr>
        <p:spPr bwMode="auto">
          <a:xfrm>
            <a:off x="7285038" y="1281113"/>
            <a:ext cx="773112" cy="247650"/>
          </a:xfrm>
          <a:prstGeom prst="rect">
            <a:avLst/>
          </a:prstGeom>
          <a:noFill/>
          <a:ln>
            <a:noFill/>
          </a:ln>
          <a:effectLst/>
          <a:extLst/>
        </p:spPr>
        <p:txBody>
          <a:bodyPr lIns="90000" tIns="46800" rIns="90000" bIns="46800">
            <a:spAutoFit/>
          </a:bodyPr>
          <a:lstStyle/>
          <a:p>
            <a:pPr algn="ctr">
              <a:spcBef>
                <a:spcPct val="50000"/>
              </a:spcBef>
              <a:defRPr/>
            </a:pPr>
            <a:r>
              <a:rPr lang="de-DE" sz="1000">
                <a:latin typeface="+mj-lt"/>
              </a:rPr>
              <a:t>1 cm</a:t>
            </a:r>
          </a:p>
        </p:txBody>
      </p:sp>
      <p:sp>
        <p:nvSpPr>
          <p:cNvPr id="81" name="Text Box 112"/>
          <p:cNvSpPr txBox="1">
            <a:spLocks noChangeArrowheads="1"/>
          </p:cNvSpPr>
          <p:nvPr/>
        </p:nvSpPr>
        <p:spPr bwMode="auto">
          <a:xfrm>
            <a:off x="4511675" y="1079500"/>
            <a:ext cx="984250" cy="249238"/>
          </a:xfrm>
          <a:prstGeom prst="rect">
            <a:avLst/>
          </a:prstGeom>
          <a:noFill/>
          <a:ln>
            <a:noFill/>
          </a:ln>
          <a:effectLst/>
          <a:extLst/>
        </p:spPr>
        <p:txBody>
          <a:bodyPr wrap="none" lIns="90000" tIns="46800" rIns="90000" bIns="46800">
            <a:spAutoFit/>
          </a:bodyPr>
          <a:lstStyle/>
          <a:p>
            <a:pPr algn="ctr">
              <a:defRPr/>
            </a:pPr>
            <a:r>
              <a:rPr lang="en-US" sz="1000" b="1" dirty="0" smtClean="0">
                <a:latin typeface="+mj-lt"/>
              </a:rPr>
              <a:t>wave length </a:t>
            </a:r>
            <a:r>
              <a:rPr lang="de-DE" sz="1000" dirty="0" smtClean="0">
                <a:latin typeface="+mj-lt"/>
              </a:rPr>
              <a:t>l</a:t>
            </a:r>
            <a:endParaRPr lang="de-DE" sz="1000" dirty="0">
              <a:latin typeface="+mj-lt"/>
            </a:endParaRPr>
          </a:p>
        </p:txBody>
      </p:sp>
      <p:sp>
        <p:nvSpPr>
          <p:cNvPr id="82" name="Line 113"/>
          <p:cNvSpPr>
            <a:spLocks noChangeShapeType="1"/>
          </p:cNvSpPr>
          <p:nvPr/>
        </p:nvSpPr>
        <p:spPr bwMode="auto">
          <a:xfrm flipH="1">
            <a:off x="3829050" y="1208088"/>
            <a:ext cx="719138" cy="0"/>
          </a:xfrm>
          <a:prstGeom prst="line">
            <a:avLst/>
          </a:prstGeom>
          <a:noFill/>
          <a:ln w="19050">
            <a:solidFill>
              <a:schemeClr val="tx1"/>
            </a:solidFill>
            <a:round/>
            <a:headEnd/>
            <a:tailEnd type="triangle" w="med" len="med"/>
          </a:ln>
          <a:effectLst/>
          <a:extLst/>
        </p:spPr>
        <p:txBody>
          <a:bodyPr lIns="90000" tIns="46800" rIns="90000" bIns="46800"/>
          <a:lstStyle/>
          <a:p>
            <a:pPr>
              <a:defRPr/>
            </a:pPr>
            <a:endParaRPr lang="de-DE">
              <a:latin typeface="+mj-lt"/>
            </a:endParaRPr>
          </a:p>
        </p:txBody>
      </p:sp>
      <p:sp>
        <p:nvSpPr>
          <p:cNvPr id="83" name="Foliennummernplatzhalter 2"/>
          <p:cNvSpPr txBox="1">
            <a:spLocks/>
          </p:cNvSpPr>
          <p:nvPr/>
        </p:nvSpPr>
        <p:spPr bwMode="auto">
          <a:xfrm>
            <a:off x="1701800" y="6445250"/>
            <a:ext cx="42481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3685815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Line 53"/>
          <p:cNvSpPr>
            <a:spLocks noChangeShapeType="1"/>
          </p:cNvSpPr>
          <p:nvPr/>
        </p:nvSpPr>
        <p:spPr bwMode="auto">
          <a:xfrm rot="-5400000">
            <a:off x="4446587" y="4037013"/>
            <a:ext cx="390525" cy="0"/>
          </a:xfrm>
          <a:prstGeom prst="line">
            <a:avLst/>
          </a:prstGeom>
          <a:noFill/>
          <a:ln w="57150">
            <a:solidFill>
              <a:schemeClr val="bg2"/>
            </a:solidFill>
            <a:round/>
            <a:headEnd type="none" w="sm" len="sm"/>
            <a:tailEnd type="none" w="sm" len="sm"/>
          </a:ln>
        </p:spPr>
        <p:txBody>
          <a:bodyPr lIns="90000" tIns="46800" rIns="90000" bIns="46800"/>
          <a:lstStyle/>
          <a:p>
            <a:endParaRPr lang="de-DE"/>
          </a:p>
        </p:txBody>
      </p:sp>
      <p:sp>
        <p:nvSpPr>
          <p:cNvPr id="835587" name="Rectangle 3"/>
          <p:cNvSpPr>
            <a:spLocks noGrp="1" noChangeArrowheads="1"/>
          </p:cNvSpPr>
          <p:nvPr>
            <p:ph type="title"/>
          </p:nvPr>
        </p:nvSpPr>
        <p:spPr>
          <a:xfrm>
            <a:off x="276225" y="123825"/>
            <a:ext cx="4635500" cy="519113"/>
          </a:xfrm>
        </p:spPr>
        <p:txBody>
          <a:bodyPr/>
          <a:lstStyle/>
          <a:p>
            <a:pPr eaLnBrk="1" hangingPunct="1"/>
            <a:r>
              <a:rPr lang="de-DE" dirty="0" smtClean="0"/>
              <a:t>Multi Band Radio</a:t>
            </a:r>
            <a:endParaRPr lang="en-US" dirty="0" smtClean="0"/>
          </a:p>
        </p:txBody>
      </p:sp>
      <p:sp>
        <p:nvSpPr>
          <p:cNvPr id="646153" name="Text Box 9"/>
          <p:cNvSpPr txBox="1">
            <a:spLocks noChangeArrowheads="1"/>
          </p:cNvSpPr>
          <p:nvPr/>
        </p:nvSpPr>
        <p:spPr bwMode="auto">
          <a:xfrm>
            <a:off x="3541713" y="1789113"/>
            <a:ext cx="1079500" cy="360362"/>
          </a:xfrm>
          <a:prstGeom prst="rect">
            <a:avLst/>
          </a:prstGeom>
          <a:solidFill>
            <a:schemeClr val="bg1"/>
          </a:solidFill>
          <a:ln w="12700">
            <a:solidFill>
              <a:schemeClr val="tx1"/>
            </a:solidFill>
            <a:miter lim="800000"/>
            <a:headEnd/>
            <a:tailEnd/>
          </a:ln>
          <a:effectLst>
            <a:outerShdw dist="89803" dir="2700000" algn="ctr" rotWithShape="0">
              <a:srgbClr val="808080"/>
            </a:outerShdw>
          </a:effectLst>
        </p:spPr>
        <p:txBody>
          <a:bodyPr lIns="90000" tIns="46800" rIns="90000" bIns="46800"/>
          <a:lstStyle/>
          <a:p>
            <a:pPr algn="ctr">
              <a:spcBef>
                <a:spcPct val="50000"/>
              </a:spcBef>
              <a:defRPr/>
            </a:pPr>
            <a:r>
              <a:rPr lang="de-DE" sz="1600" b="1" dirty="0">
                <a:latin typeface="Arial Narrow" pitchFamily="34" charset="0"/>
              </a:rPr>
              <a:t>HF </a:t>
            </a:r>
            <a:r>
              <a:rPr lang="de-DE" sz="1600" b="1" dirty="0" err="1" smtClean="0">
                <a:latin typeface="Arial Narrow" pitchFamily="34" charset="0"/>
              </a:rPr>
              <a:t>Tx</a:t>
            </a:r>
            <a:r>
              <a:rPr lang="de-DE" sz="1600" b="1" dirty="0" smtClean="0">
                <a:latin typeface="Arial Narrow" pitchFamily="34" charset="0"/>
              </a:rPr>
              <a:t>/</a:t>
            </a:r>
            <a:r>
              <a:rPr lang="de-DE" sz="1600" b="1" dirty="0" err="1" smtClean="0">
                <a:latin typeface="Arial Narrow" pitchFamily="34" charset="0"/>
              </a:rPr>
              <a:t>Rx</a:t>
            </a:r>
            <a:endParaRPr lang="de-DE" sz="1600" b="1" dirty="0">
              <a:latin typeface="Arial Narrow" pitchFamily="34" charset="0"/>
            </a:endParaRPr>
          </a:p>
        </p:txBody>
      </p:sp>
      <p:sp>
        <p:nvSpPr>
          <p:cNvPr id="646154" name="Text Box 10"/>
          <p:cNvSpPr txBox="1">
            <a:spLocks noChangeArrowheads="1"/>
          </p:cNvSpPr>
          <p:nvPr/>
        </p:nvSpPr>
        <p:spPr bwMode="auto">
          <a:xfrm>
            <a:off x="3541713" y="2474913"/>
            <a:ext cx="1079500" cy="360362"/>
          </a:xfrm>
          <a:prstGeom prst="rect">
            <a:avLst/>
          </a:prstGeom>
          <a:solidFill>
            <a:srgbClr val="FFFF99"/>
          </a:solidFill>
          <a:ln w="12700">
            <a:solidFill>
              <a:schemeClr val="tx1"/>
            </a:solidFill>
            <a:miter lim="800000"/>
            <a:headEnd/>
            <a:tailEnd/>
          </a:ln>
          <a:effectLst>
            <a:outerShdw dist="89803" dir="2700000" algn="ctr" rotWithShape="0">
              <a:srgbClr val="808080"/>
            </a:outerShdw>
          </a:effectLst>
        </p:spPr>
        <p:txBody>
          <a:bodyPr lIns="90000" tIns="46800" rIns="90000" bIns="46800"/>
          <a:lstStyle/>
          <a:p>
            <a:pPr algn="ctr">
              <a:spcBef>
                <a:spcPct val="50000"/>
              </a:spcBef>
              <a:defRPr/>
            </a:pPr>
            <a:r>
              <a:rPr lang="de-DE" sz="1600" b="1" dirty="0">
                <a:latin typeface="Arial Narrow" pitchFamily="34" charset="0"/>
              </a:rPr>
              <a:t>VHF </a:t>
            </a:r>
            <a:r>
              <a:rPr lang="de-DE" sz="1600" b="1" dirty="0" err="1" smtClean="0">
                <a:latin typeface="Arial Narrow" pitchFamily="34" charset="0"/>
              </a:rPr>
              <a:t>Tx</a:t>
            </a:r>
            <a:r>
              <a:rPr lang="de-DE" sz="1600" b="1" dirty="0" smtClean="0">
                <a:latin typeface="Arial Narrow" pitchFamily="34" charset="0"/>
              </a:rPr>
              <a:t>/</a:t>
            </a:r>
            <a:r>
              <a:rPr lang="de-DE" sz="1600" b="1" dirty="0" err="1" smtClean="0">
                <a:latin typeface="Arial Narrow" pitchFamily="34" charset="0"/>
              </a:rPr>
              <a:t>Rx</a:t>
            </a:r>
            <a:endParaRPr lang="de-DE" sz="1600" b="1" dirty="0">
              <a:latin typeface="Arial Narrow" pitchFamily="34" charset="0"/>
            </a:endParaRPr>
          </a:p>
        </p:txBody>
      </p:sp>
      <p:sp>
        <p:nvSpPr>
          <p:cNvPr id="646155" name="Text Box 11"/>
          <p:cNvSpPr txBox="1">
            <a:spLocks noChangeArrowheads="1"/>
          </p:cNvSpPr>
          <p:nvPr/>
        </p:nvSpPr>
        <p:spPr bwMode="auto">
          <a:xfrm>
            <a:off x="3541713" y="3148013"/>
            <a:ext cx="1079500" cy="360362"/>
          </a:xfrm>
          <a:prstGeom prst="rect">
            <a:avLst/>
          </a:prstGeom>
          <a:solidFill>
            <a:schemeClr val="folHlink"/>
          </a:solidFill>
          <a:ln w="12700">
            <a:solidFill>
              <a:schemeClr val="tx1"/>
            </a:solidFill>
            <a:miter lim="800000"/>
            <a:headEnd/>
            <a:tailEnd/>
          </a:ln>
          <a:effectLst>
            <a:outerShdw dist="89803" dir="2700000" algn="ctr" rotWithShape="0">
              <a:srgbClr val="808080"/>
            </a:outerShdw>
          </a:effectLst>
        </p:spPr>
        <p:txBody>
          <a:bodyPr lIns="90000" tIns="46800" rIns="90000" bIns="46800"/>
          <a:lstStyle/>
          <a:p>
            <a:pPr algn="ctr">
              <a:spcBef>
                <a:spcPct val="50000"/>
              </a:spcBef>
              <a:defRPr/>
            </a:pPr>
            <a:r>
              <a:rPr lang="de-DE" sz="1600" b="1" dirty="0">
                <a:latin typeface="Arial Narrow" pitchFamily="34" charset="0"/>
              </a:rPr>
              <a:t>UHF </a:t>
            </a:r>
            <a:r>
              <a:rPr lang="de-DE" sz="1600" b="1" dirty="0" err="1" smtClean="0">
                <a:latin typeface="Arial Narrow" pitchFamily="34" charset="0"/>
              </a:rPr>
              <a:t>Tx</a:t>
            </a:r>
            <a:r>
              <a:rPr lang="de-DE" sz="1600" b="1" dirty="0" smtClean="0">
                <a:latin typeface="Arial Narrow" pitchFamily="34" charset="0"/>
              </a:rPr>
              <a:t>/</a:t>
            </a:r>
            <a:r>
              <a:rPr lang="de-DE" sz="1600" b="1" dirty="0" err="1" smtClean="0">
                <a:latin typeface="Arial Narrow" pitchFamily="34" charset="0"/>
              </a:rPr>
              <a:t>Rx</a:t>
            </a:r>
            <a:endParaRPr lang="de-DE" sz="1600" b="1" dirty="0">
              <a:latin typeface="Arial Narrow" pitchFamily="34" charset="0"/>
            </a:endParaRPr>
          </a:p>
        </p:txBody>
      </p:sp>
      <p:sp>
        <p:nvSpPr>
          <p:cNvPr id="835593" name="Text Box 12"/>
          <p:cNvSpPr txBox="1">
            <a:spLocks noChangeArrowheads="1"/>
          </p:cNvSpPr>
          <p:nvPr/>
        </p:nvSpPr>
        <p:spPr bwMode="auto">
          <a:xfrm>
            <a:off x="3541713" y="3808413"/>
            <a:ext cx="1079500" cy="360362"/>
          </a:xfrm>
          <a:prstGeom prst="rect">
            <a:avLst/>
          </a:prstGeom>
          <a:solidFill>
            <a:srgbClr val="0066FF">
              <a:alpha val="50195"/>
            </a:srgbClr>
          </a:solidFill>
          <a:ln w="12700">
            <a:solidFill>
              <a:schemeClr val="tx1"/>
            </a:solidFill>
            <a:miter lim="800000"/>
            <a:headEnd/>
            <a:tailEnd/>
          </a:ln>
        </p:spPr>
        <p:txBody>
          <a:bodyPr lIns="90000" tIns="46800" rIns="90000" bIns="46800"/>
          <a:lstStyle/>
          <a:p>
            <a:pPr algn="ctr">
              <a:spcBef>
                <a:spcPct val="50000"/>
              </a:spcBef>
            </a:pPr>
            <a:r>
              <a:rPr lang="de-DE" sz="1600" b="1" dirty="0">
                <a:latin typeface="Arial Narrow" pitchFamily="34" charset="0"/>
              </a:rPr>
              <a:t>SHF </a:t>
            </a:r>
            <a:r>
              <a:rPr lang="de-DE" sz="1600" b="1" dirty="0" err="1" smtClean="0">
                <a:latin typeface="Arial Narrow" pitchFamily="34" charset="0"/>
              </a:rPr>
              <a:t>Tx</a:t>
            </a:r>
            <a:r>
              <a:rPr lang="de-DE" sz="1600" b="1" dirty="0" smtClean="0">
                <a:latin typeface="Arial Narrow" pitchFamily="34" charset="0"/>
              </a:rPr>
              <a:t>/</a:t>
            </a:r>
            <a:r>
              <a:rPr lang="de-DE" sz="1600" b="1" dirty="0" err="1" smtClean="0">
                <a:latin typeface="Arial Narrow" pitchFamily="34" charset="0"/>
              </a:rPr>
              <a:t>Rx</a:t>
            </a:r>
            <a:endParaRPr lang="de-DE" sz="1600" b="1" dirty="0">
              <a:latin typeface="Arial Narrow" pitchFamily="34" charset="0"/>
            </a:endParaRPr>
          </a:p>
        </p:txBody>
      </p:sp>
      <p:sp>
        <p:nvSpPr>
          <p:cNvPr id="646157" name="Text Box 13"/>
          <p:cNvSpPr txBox="1">
            <a:spLocks noChangeArrowheads="1"/>
          </p:cNvSpPr>
          <p:nvPr/>
        </p:nvSpPr>
        <p:spPr bwMode="auto">
          <a:xfrm>
            <a:off x="3541713" y="4532313"/>
            <a:ext cx="1079500" cy="360362"/>
          </a:xfrm>
          <a:prstGeom prst="rect">
            <a:avLst/>
          </a:prstGeom>
          <a:solidFill>
            <a:srgbClr val="DDDDDD"/>
          </a:solidFill>
          <a:ln w="12700">
            <a:solidFill>
              <a:schemeClr val="tx1"/>
            </a:solidFill>
            <a:miter lim="800000"/>
            <a:headEnd/>
            <a:tailEnd/>
          </a:ln>
          <a:effectLst>
            <a:outerShdw dist="89803" dir="2700000" algn="ctr" rotWithShape="0">
              <a:srgbClr val="808080"/>
            </a:outerShdw>
          </a:effectLst>
        </p:spPr>
        <p:txBody>
          <a:bodyPr lIns="90000" tIns="46800" rIns="90000" bIns="46800"/>
          <a:lstStyle/>
          <a:p>
            <a:pPr algn="ctr">
              <a:spcBef>
                <a:spcPct val="50000"/>
              </a:spcBef>
              <a:defRPr/>
            </a:pPr>
            <a:r>
              <a:rPr lang="de-DE" sz="1600" b="1" dirty="0">
                <a:latin typeface="Arial Narrow" pitchFamily="34" charset="0"/>
              </a:rPr>
              <a:t>EHF </a:t>
            </a:r>
            <a:r>
              <a:rPr lang="de-DE" sz="1600" b="1" dirty="0" err="1" smtClean="0">
                <a:latin typeface="Arial Narrow" pitchFamily="34" charset="0"/>
              </a:rPr>
              <a:t>Tx</a:t>
            </a:r>
            <a:r>
              <a:rPr lang="de-DE" sz="1600" b="1" dirty="0" smtClean="0">
                <a:latin typeface="Arial Narrow" pitchFamily="34" charset="0"/>
              </a:rPr>
              <a:t>/</a:t>
            </a:r>
            <a:r>
              <a:rPr lang="de-DE" sz="1600" b="1" dirty="0" err="1" smtClean="0">
                <a:latin typeface="Arial Narrow" pitchFamily="34" charset="0"/>
              </a:rPr>
              <a:t>Rx</a:t>
            </a:r>
            <a:endParaRPr lang="de-DE" sz="1600" b="1" dirty="0">
              <a:latin typeface="Arial Narrow" pitchFamily="34" charset="0"/>
            </a:endParaRPr>
          </a:p>
        </p:txBody>
      </p:sp>
      <p:sp>
        <p:nvSpPr>
          <p:cNvPr id="835595" name="Freeform 16"/>
          <p:cNvSpPr>
            <a:spLocks/>
          </p:cNvSpPr>
          <p:nvPr/>
        </p:nvSpPr>
        <p:spPr bwMode="auto">
          <a:xfrm>
            <a:off x="2836863" y="1711325"/>
            <a:ext cx="719137" cy="252413"/>
          </a:xfrm>
          <a:custGeom>
            <a:avLst/>
            <a:gdLst>
              <a:gd name="T0" fmla="*/ 2147483647 w 487"/>
              <a:gd name="T1" fmla="*/ 2147483647 h 162"/>
              <a:gd name="T2" fmla="*/ 0 w 487"/>
              <a:gd name="T3" fmla="*/ 2147483647 h 162"/>
              <a:gd name="T4" fmla="*/ 0 w 487"/>
              <a:gd name="T5" fmla="*/ 0 h 162"/>
              <a:gd name="T6" fmla="*/ 0 60000 65536"/>
              <a:gd name="T7" fmla="*/ 0 60000 65536"/>
              <a:gd name="T8" fmla="*/ 0 60000 65536"/>
              <a:gd name="T9" fmla="*/ 0 w 487"/>
              <a:gd name="T10" fmla="*/ 0 h 162"/>
              <a:gd name="T11" fmla="*/ 487 w 487"/>
              <a:gd name="T12" fmla="*/ 162 h 162"/>
            </a:gdLst>
            <a:ahLst/>
            <a:cxnLst>
              <a:cxn ang="T6">
                <a:pos x="T0" y="T1"/>
              </a:cxn>
              <a:cxn ang="T7">
                <a:pos x="T2" y="T3"/>
              </a:cxn>
              <a:cxn ang="T8">
                <a:pos x="T4" y="T5"/>
              </a:cxn>
            </a:cxnLst>
            <a:rect l="T9" t="T10" r="T11" b="T12"/>
            <a:pathLst>
              <a:path w="487" h="162">
                <a:moveTo>
                  <a:pt x="487" y="162"/>
                </a:moveTo>
                <a:lnTo>
                  <a:pt x="0" y="162"/>
                </a:lnTo>
                <a:lnTo>
                  <a:pt x="0" y="0"/>
                </a:lnTo>
              </a:path>
            </a:pathLst>
          </a:custGeom>
          <a:noFill/>
          <a:ln w="28575" cap="flat" cmpd="sng">
            <a:solidFill>
              <a:schemeClr val="tx1"/>
            </a:solidFill>
            <a:prstDash val="solid"/>
            <a:round/>
            <a:headEnd type="triangle" w="med" len="med"/>
            <a:tailEnd type="triangle" w="med" len="med"/>
          </a:ln>
        </p:spPr>
        <p:txBody>
          <a:bodyPr lIns="90000" tIns="46800" rIns="90000" bIns="46800"/>
          <a:lstStyle/>
          <a:p>
            <a:endParaRPr lang="de-DE"/>
          </a:p>
        </p:txBody>
      </p:sp>
      <p:sp>
        <p:nvSpPr>
          <p:cNvPr id="835596" name="Freeform 17"/>
          <p:cNvSpPr>
            <a:spLocks/>
          </p:cNvSpPr>
          <p:nvPr/>
        </p:nvSpPr>
        <p:spPr bwMode="auto">
          <a:xfrm>
            <a:off x="2476500" y="2409825"/>
            <a:ext cx="1079500" cy="252413"/>
          </a:xfrm>
          <a:custGeom>
            <a:avLst/>
            <a:gdLst>
              <a:gd name="T0" fmla="*/ 2147483647 w 487"/>
              <a:gd name="T1" fmla="*/ 2147483647 h 162"/>
              <a:gd name="T2" fmla="*/ 0 w 487"/>
              <a:gd name="T3" fmla="*/ 2147483647 h 162"/>
              <a:gd name="T4" fmla="*/ 0 w 487"/>
              <a:gd name="T5" fmla="*/ 0 h 162"/>
              <a:gd name="T6" fmla="*/ 0 60000 65536"/>
              <a:gd name="T7" fmla="*/ 0 60000 65536"/>
              <a:gd name="T8" fmla="*/ 0 60000 65536"/>
              <a:gd name="T9" fmla="*/ 0 w 487"/>
              <a:gd name="T10" fmla="*/ 0 h 162"/>
              <a:gd name="T11" fmla="*/ 487 w 487"/>
              <a:gd name="T12" fmla="*/ 162 h 162"/>
            </a:gdLst>
            <a:ahLst/>
            <a:cxnLst>
              <a:cxn ang="T6">
                <a:pos x="T0" y="T1"/>
              </a:cxn>
              <a:cxn ang="T7">
                <a:pos x="T2" y="T3"/>
              </a:cxn>
              <a:cxn ang="T8">
                <a:pos x="T4" y="T5"/>
              </a:cxn>
            </a:cxnLst>
            <a:rect l="T9" t="T10" r="T11" b="T12"/>
            <a:pathLst>
              <a:path w="487" h="162">
                <a:moveTo>
                  <a:pt x="487" y="162"/>
                </a:moveTo>
                <a:lnTo>
                  <a:pt x="0" y="162"/>
                </a:lnTo>
                <a:lnTo>
                  <a:pt x="0" y="0"/>
                </a:lnTo>
              </a:path>
            </a:pathLst>
          </a:custGeom>
          <a:noFill/>
          <a:ln w="28575" cap="flat" cmpd="sng">
            <a:solidFill>
              <a:schemeClr val="tx1"/>
            </a:solidFill>
            <a:prstDash val="solid"/>
            <a:round/>
            <a:headEnd type="triangle" w="med" len="med"/>
            <a:tailEnd type="triangle" w="med" len="med"/>
          </a:ln>
        </p:spPr>
        <p:txBody>
          <a:bodyPr lIns="90000" tIns="46800" rIns="90000" bIns="46800"/>
          <a:lstStyle/>
          <a:p>
            <a:endParaRPr lang="de-DE"/>
          </a:p>
        </p:txBody>
      </p:sp>
      <p:sp>
        <p:nvSpPr>
          <p:cNvPr id="835597" name="Freeform 18"/>
          <p:cNvSpPr>
            <a:spLocks/>
          </p:cNvSpPr>
          <p:nvPr/>
        </p:nvSpPr>
        <p:spPr bwMode="auto">
          <a:xfrm>
            <a:off x="2116138" y="3070225"/>
            <a:ext cx="1439862" cy="252413"/>
          </a:xfrm>
          <a:custGeom>
            <a:avLst/>
            <a:gdLst>
              <a:gd name="T0" fmla="*/ 2147483647 w 487"/>
              <a:gd name="T1" fmla="*/ 2147483647 h 162"/>
              <a:gd name="T2" fmla="*/ 0 w 487"/>
              <a:gd name="T3" fmla="*/ 2147483647 h 162"/>
              <a:gd name="T4" fmla="*/ 0 w 487"/>
              <a:gd name="T5" fmla="*/ 0 h 162"/>
              <a:gd name="T6" fmla="*/ 0 60000 65536"/>
              <a:gd name="T7" fmla="*/ 0 60000 65536"/>
              <a:gd name="T8" fmla="*/ 0 60000 65536"/>
              <a:gd name="T9" fmla="*/ 0 w 487"/>
              <a:gd name="T10" fmla="*/ 0 h 162"/>
              <a:gd name="T11" fmla="*/ 487 w 487"/>
              <a:gd name="T12" fmla="*/ 162 h 162"/>
            </a:gdLst>
            <a:ahLst/>
            <a:cxnLst>
              <a:cxn ang="T6">
                <a:pos x="T0" y="T1"/>
              </a:cxn>
              <a:cxn ang="T7">
                <a:pos x="T2" y="T3"/>
              </a:cxn>
              <a:cxn ang="T8">
                <a:pos x="T4" y="T5"/>
              </a:cxn>
            </a:cxnLst>
            <a:rect l="T9" t="T10" r="T11" b="T12"/>
            <a:pathLst>
              <a:path w="487" h="162">
                <a:moveTo>
                  <a:pt x="487" y="162"/>
                </a:moveTo>
                <a:lnTo>
                  <a:pt x="0" y="162"/>
                </a:lnTo>
                <a:lnTo>
                  <a:pt x="0" y="0"/>
                </a:lnTo>
              </a:path>
            </a:pathLst>
          </a:custGeom>
          <a:noFill/>
          <a:ln w="28575" cap="flat" cmpd="sng">
            <a:solidFill>
              <a:schemeClr val="tx1"/>
            </a:solidFill>
            <a:prstDash val="solid"/>
            <a:round/>
            <a:headEnd type="triangle" w="med" len="med"/>
            <a:tailEnd type="triangle" w="med" len="med"/>
          </a:ln>
        </p:spPr>
        <p:txBody>
          <a:bodyPr lIns="90000" tIns="46800" rIns="90000" bIns="46800"/>
          <a:lstStyle/>
          <a:p>
            <a:endParaRPr lang="de-DE"/>
          </a:p>
        </p:txBody>
      </p:sp>
      <p:sp>
        <p:nvSpPr>
          <p:cNvPr id="835598" name="Freeform 19"/>
          <p:cNvSpPr>
            <a:spLocks/>
          </p:cNvSpPr>
          <p:nvPr/>
        </p:nvSpPr>
        <p:spPr bwMode="auto">
          <a:xfrm>
            <a:off x="1755775" y="3717925"/>
            <a:ext cx="1800225" cy="252413"/>
          </a:xfrm>
          <a:custGeom>
            <a:avLst/>
            <a:gdLst>
              <a:gd name="T0" fmla="*/ 2147483647 w 487"/>
              <a:gd name="T1" fmla="*/ 2147483647 h 162"/>
              <a:gd name="T2" fmla="*/ 0 w 487"/>
              <a:gd name="T3" fmla="*/ 2147483647 h 162"/>
              <a:gd name="T4" fmla="*/ 0 w 487"/>
              <a:gd name="T5" fmla="*/ 0 h 162"/>
              <a:gd name="T6" fmla="*/ 0 60000 65536"/>
              <a:gd name="T7" fmla="*/ 0 60000 65536"/>
              <a:gd name="T8" fmla="*/ 0 60000 65536"/>
              <a:gd name="T9" fmla="*/ 0 w 487"/>
              <a:gd name="T10" fmla="*/ 0 h 162"/>
              <a:gd name="T11" fmla="*/ 487 w 487"/>
              <a:gd name="T12" fmla="*/ 162 h 162"/>
            </a:gdLst>
            <a:ahLst/>
            <a:cxnLst>
              <a:cxn ang="T6">
                <a:pos x="T0" y="T1"/>
              </a:cxn>
              <a:cxn ang="T7">
                <a:pos x="T2" y="T3"/>
              </a:cxn>
              <a:cxn ang="T8">
                <a:pos x="T4" y="T5"/>
              </a:cxn>
            </a:cxnLst>
            <a:rect l="T9" t="T10" r="T11" b="T12"/>
            <a:pathLst>
              <a:path w="487" h="162">
                <a:moveTo>
                  <a:pt x="487" y="162"/>
                </a:moveTo>
                <a:lnTo>
                  <a:pt x="0" y="162"/>
                </a:lnTo>
                <a:lnTo>
                  <a:pt x="0" y="0"/>
                </a:lnTo>
              </a:path>
            </a:pathLst>
          </a:custGeom>
          <a:noFill/>
          <a:ln w="28575" cap="flat" cmpd="sng">
            <a:solidFill>
              <a:schemeClr val="tx1"/>
            </a:solidFill>
            <a:prstDash val="solid"/>
            <a:round/>
            <a:headEnd type="triangle" w="med" len="med"/>
            <a:tailEnd type="triangle" w="med" len="med"/>
          </a:ln>
        </p:spPr>
        <p:txBody>
          <a:bodyPr lIns="90000" tIns="46800" rIns="90000" bIns="46800"/>
          <a:lstStyle/>
          <a:p>
            <a:endParaRPr lang="de-DE"/>
          </a:p>
        </p:txBody>
      </p:sp>
      <p:sp>
        <p:nvSpPr>
          <p:cNvPr id="835599" name="Freeform 20"/>
          <p:cNvSpPr>
            <a:spLocks/>
          </p:cNvSpPr>
          <p:nvPr/>
        </p:nvSpPr>
        <p:spPr bwMode="auto">
          <a:xfrm>
            <a:off x="1397000" y="4467225"/>
            <a:ext cx="2159000" cy="252413"/>
          </a:xfrm>
          <a:custGeom>
            <a:avLst/>
            <a:gdLst>
              <a:gd name="T0" fmla="*/ 2147483647 w 487"/>
              <a:gd name="T1" fmla="*/ 2147483647 h 162"/>
              <a:gd name="T2" fmla="*/ 0 w 487"/>
              <a:gd name="T3" fmla="*/ 2147483647 h 162"/>
              <a:gd name="T4" fmla="*/ 0 w 487"/>
              <a:gd name="T5" fmla="*/ 0 h 162"/>
              <a:gd name="T6" fmla="*/ 0 60000 65536"/>
              <a:gd name="T7" fmla="*/ 0 60000 65536"/>
              <a:gd name="T8" fmla="*/ 0 60000 65536"/>
              <a:gd name="T9" fmla="*/ 0 w 487"/>
              <a:gd name="T10" fmla="*/ 0 h 162"/>
              <a:gd name="T11" fmla="*/ 487 w 487"/>
              <a:gd name="T12" fmla="*/ 162 h 162"/>
            </a:gdLst>
            <a:ahLst/>
            <a:cxnLst>
              <a:cxn ang="T6">
                <a:pos x="T0" y="T1"/>
              </a:cxn>
              <a:cxn ang="T7">
                <a:pos x="T2" y="T3"/>
              </a:cxn>
              <a:cxn ang="T8">
                <a:pos x="T4" y="T5"/>
              </a:cxn>
            </a:cxnLst>
            <a:rect l="T9" t="T10" r="T11" b="T12"/>
            <a:pathLst>
              <a:path w="487" h="162">
                <a:moveTo>
                  <a:pt x="487" y="162"/>
                </a:moveTo>
                <a:lnTo>
                  <a:pt x="0" y="162"/>
                </a:lnTo>
                <a:lnTo>
                  <a:pt x="0" y="0"/>
                </a:lnTo>
              </a:path>
            </a:pathLst>
          </a:custGeom>
          <a:noFill/>
          <a:ln w="28575" cap="flat" cmpd="sng">
            <a:solidFill>
              <a:schemeClr val="tx1"/>
            </a:solidFill>
            <a:prstDash val="solid"/>
            <a:round/>
            <a:headEnd type="triangle" w="med" len="med"/>
            <a:tailEnd type="triangle" w="med" len="med"/>
          </a:ln>
        </p:spPr>
        <p:txBody>
          <a:bodyPr lIns="90000" tIns="46800" rIns="90000" bIns="46800"/>
          <a:lstStyle/>
          <a:p>
            <a:endParaRPr lang="de-DE"/>
          </a:p>
        </p:txBody>
      </p:sp>
      <p:sp>
        <p:nvSpPr>
          <p:cNvPr id="835600" name="Text Box 21"/>
          <p:cNvSpPr txBox="1">
            <a:spLocks noChangeArrowheads="1"/>
          </p:cNvSpPr>
          <p:nvPr/>
        </p:nvSpPr>
        <p:spPr bwMode="auto">
          <a:xfrm>
            <a:off x="2119313" y="1438275"/>
            <a:ext cx="1419225" cy="336550"/>
          </a:xfrm>
          <a:prstGeom prst="rect">
            <a:avLst/>
          </a:prstGeom>
          <a:noFill/>
          <a:ln w="9525">
            <a:noFill/>
            <a:miter lim="800000"/>
            <a:headEnd/>
            <a:tailEnd/>
          </a:ln>
        </p:spPr>
        <p:txBody>
          <a:bodyPr wrap="none" lIns="90000" tIns="46800" rIns="90000" bIns="46800">
            <a:spAutoFit/>
          </a:bodyPr>
          <a:lstStyle/>
          <a:p>
            <a:pPr algn="ctr"/>
            <a:r>
              <a:rPr lang="de-DE" sz="1600">
                <a:latin typeface="Arial Narrow" pitchFamily="34" charset="0"/>
              </a:rPr>
              <a:t>3 MHz – 30 MHz</a:t>
            </a:r>
          </a:p>
        </p:txBody>
      </p:sp>
      <p:sp>
        <p:nvSpPr>
          <p:cNvPr id="835601" name="Text Box 22"/>
          <p:cNvSpPr txBox="1">
            <a:spLocks noChangeArrowheads="1"/>
          </p:cNvSpPr>
          <p:nvPr/>
        </p:nvSpPr>
        <p:spPr bwMode="auto">
          <a:xfrm>
            <a:off x="1671638" y="2124075"/>
            <a:ext cx="1603375" cy="336550"/>
          </a:xfrm>
          <a:prstGeom prst="rect">
            <a:avLst/>
          </a:prstGeom>
          <a:noFill/>
          <a:ln w="9525">
            <a:noFill/>
            <a:miter lim="800000"/>
            <a:headEnd/>
            <a:tailEnd/>
          </a:ln>
        </p:spPr>
        <p:txBody>
          <a:bodyPr wrap="none" lIns="90000" tIns="46800" rIns="90000" bIns="46800">
            <a:spAutoFit/>
          </a:bodyPr>
          <a:lstStyle/>
          <a:p>
            <a:pPr algn="ctr"/>
            <a:r>
              <a:rPr lang="de-DE" sz="1600">
                <a:latin typeface="Arial Narrow" pitchFamily="34" charset="0"/>
              </a:rPr>
              <a:t>30 MHz – 300 MHz</a:t>
            </a:r>
          </a:p>
        </p:txBody>
      </p:sp>
      <p:sp>
        <p:nvSpPr>
          <p:cNvPr id="835602" name="Text Box 23"/>
          <p:cNvSpPr txBox="1">
            <a:spLocks noChangeArrowheads="1"/>
          </p:cNvSpPr>
          <p:nvPr/>
        </p:nvSpPr>
        <p:spPr bwMode="auto">
          <a:xfrm>
            <a:off x="1365250" y="2784475"/>
            <a:ext cx="1503363" cy="336550"/>
          </a:xfrm>
          <a:prstGeom prst="rect">
            <a:avLst/>
          </a:prstGeom>
          <a:noFill/>
          <a:ln w="9525">
            <a:noFill/>
            <a:miter lim="800000"/>
            <a:headEnd/>
            <a:tailEnd/>
          </a:ln>
        </p:spPr>
        <p:txBody>
          <a:bodyPr wrap="none" lIns="90000" tIns="46800" rIns="90000" bIns="46800">
            <a:spAutoFit/>
          </a:bodyPr>
          <a:lstStyle/>
          <a:p>
            <a:pPr algn="ctr"/>
            <a:r>
              <a:rPr lang="de-DE" sz="1600">
                <a:latin typeface="Arial Narrow" pitchFamily="34" charset="0"/>
              </a:rPr>
              <a:t>300 MHz – 3 GHz</a:t>
            </a:r>
          </a:p>
        </p:txBody>
      </p:sp>
      <p:sp>
        <p:nvSpPr>
          <p:cNvPr id="835603" name="Text Box 24"/>
          <p:cNvSpPr txBox="1">
            <a:spLocks noChangeArrowheads="1"/>
          </p:cNvSpPr>
          <p:nvPr/>
        </p:nvSpPr>
        <p:spPr bwMode="auto">
          <a:xfrm>
            <a:off x="1058863" y="3444875"/>
            <a:ext cx="1403350" cy="336550"/>
          </a:xfrm>
          <a:prstGeom prst="rect">
            <a:avLst/>
          </a:prstGeom>
          <a:noFill/>
          <a:ln w="9525">
            <a:noFill/>
            <a:miter lim="800000"/>
            <a:headEnd/>
            <a:tailEnd/>
          </a:ln>
        </p:spPr>
        <p:txBody>
          <a:bodyPr wrap="none" lIns="90000" tIns="46800" rIns="90000" bIns="46800">
            <a:spAutoFit/>
          </a:bodyPr>
          <a:lstStyle/>
          <a:p>
            <a:pPr algn="ctr"/>
            <a:r>
              <a:rPr lang="de-DE" sz="1600">
                <a:latin typeface="Arial Narrow" pitchFamily="34" charset="0"/>
              </a:rPr>
              <a:t>3 GHz – 30 GHz</a:t>
            </a:r>
          </a:p>
        </p:txBody>
      </p:sp>
      <p:sp>
        <p:nvSpPr>
          <p:cNvPr id="835604" name="Text Box 25"/>
          <p:cNvSpPr txBox="1">
            <a:spLocks noChangeArrowheads="1"/>
          </p:cNvSpPr>
          <p:nvPr/>
        </p:nvSpPr>
        <p:spPr bwMode="auto">
          <a:xfrm>
            <a:off x="611188" y="4168775"/>
            <a:ext cx="1587500" cy="336550"/>
          </a:xfrm>
          <a:prstGeom prst="rect">
            <a:avLst/>
          </a:prstGeom>
          <a:noFill/>
          <a:ln w="9525">
            <a:noFill/>
            <a:miter lim="800000"/>
            <a:headEnd/>
            <a:tailEnd/>
          </a:ln>
        </p:spPr>
        <p:txBody>
          <a:bodyPr wrap="none" lIns="90000" tIns="46800" rIns="90000" bIns="46800">
            <a:spAutoFit/>
          </a:bodyPr>
          <a:lstStyle/>
          <a:p>
            <a:pPr algn="ctr"/>
            <a:r>
              <a:rPr lang="de-DE" sz="1600">
                <a:latin typeface="Arial Narrow" pitchFamily="34" charset="0"/>
              </a:rPr>
              <a:t>30 GHz – 300 GHz</a:t>
            </a:r>
          </a:p>
        </p:txBody>
      </p:sp>
      <p:grpSp>
        <p:nvGrpSpPr>
          <p:cNvPr id="835605" name="Group 38"/>
          <p:cNvGrpSpPr>
            <a:grpSpLocks/>
          </p:cNvGrpSpPr>
          <p:nvPr/>
        </p:nvGrpSpPr>
        <p:grpSpPr bwMode="auto">
          <a:xfrm>
            <a:off x="6030913" y="2932113"/>
            <a:ext cx="827087" cy="827087"/>
            <a:chOff x="3495" y="2927"/>
            <a:chExt cx="521" cy="521"/>
          </a:xfrm>
        </p:grpSpPr>
        <p:sp>
          <p:nvSpPr>
            <p:cNvPr id="835618" name="Rectangle 26"/>
            <p:cNvSpPr>
              <a:spLocks noChangeArrowheads="1"/>
            </p:cNvSpPr>
            <p:nvPr/>
          </p:nvSpPr>
          <p:spPr bwMode="auto">
            <a:xfrm>
              <a:off x="3495" y="2927"/>
              <a:ext cx="521" cy="521"/>
            </a:xfrm>
            <a:prstGeom prst="rect">
              <a:avLst/>
            </a:prstGeom>
            <a:solidFill>
              <a:schemeClr val="bg1"/>
            </a:solidFill>
            <a:ln w="12700">
              <a:solidFill>
                <a:schemeClr val="tx1"/>
              </a:solidFill>
              <a:miter lim="800000"/>
              <a:headEnd/>
              <a:tailEnd/>
            </a:ln>
          </p:spPr>
          <p:txBody>
            <a:bodyPr wrap="none" lIns="90000" tIns="46800" rIns="90000" bIns="46800" anchor="ctr"/>
            <a:lstStyle/>
            <a:p>
              <a:endParaRPr lang="de-DE"/>
            </a:p>
          </p:txBody>
        </p:sp>
        <p:sp>
          <p:nvSpPr>
            <p:cNvPr id="835619" name="Oval 27"/>
            <p:cNvSpPr>
              <a:spLocks noChangeArrowheads="1"/>
            </p:cNvSpPr>
            <p:nvPr/>
          </p:nvSpPr>
          <p:spPr bwMode="auto">
            <a:xfrm>
              <a:off x="3821" y="3153"/>
              <a:ext cx="68" cy="68"/>
            </a:xfrm>
            <a:prstGeom prst="ellipse">
              <a:avLst/>
            </a:prstGeom>
            <a:solidFill>
              <a:schemeClr val="tx1"/>
            </a:solidFill>
            <a:ln w="9525">
              <a:noFill/>
              <a:round/>
              <a:headEnd/>
              <a:tailEnd/>
            </a:ln>
          </p:spPr>
          <p:txBody>
            <a:bodyPr wrap="none" lIns="90000" tIns="46800" rIns="90000" bIns="46800" anchor="ctr"/>
            <a:lstStyle/>
            <a:p>
              <a:endParaRPr lang="de-DE"/>
            </a:p>
          </p:txBody>
        </p:sp>
        <p:sp>
          <p:nvSpPr>
            <p:cNvPr id="835620" name="Oval 28"/>
            <p:cNvSpPr>
              <a:spLocks noChangeArrowheads="1"/>
            </p:cNvSpPr>
            <p:nvPr/>
          </p:nvSpPr>
          <p:spPr bwMode="auto">
            <a:xfrm>
              <a:off x="3581" y="3249"/>
              <a:ext cx="68" cy="68"/>
            </a:xfrm>
            <a:prstGeom prst="ellipse">
              <a:avLst/>
            </a:prstGeom>
            <a:solidFill>
              <a:schemeClr val="tx1"/>
            </a:solidFill>
            <a:ln w="9525">
              <a:noFill/>
              <a:round/>
              <a:headEnd/>
              <a:tailEnd/>
            </a:ln>
          </p:spPr>
          <p:txBody>
            <a:bodyPr wrap="none" lIns="90000" tIns="46800" rIns="90000" bIns="46800" anchor="ctr"/>
            <a:lstStyle/>
            <a:p>
              <a:endParaRPr lang="de-DE"/>
            </a:p>
          </p:txBody>
        </p:sp>
        <p:sp>
          <p:nvSpPr>
            <p:cNvPr id="835621" name="Oval 29"/>
            <p:cNvSpPr>
              <a:spLocks noChangeArrowheads="1"/>
            </p:cNvSpPr>
            <p:nvPr/>
          </p:nvSpPr>
          <p:spPr bwMode="auto">
            <a:xfrm>
              <a:off x="3611" y="3345"/>
              <a:ext cx="68" cy="68"/>
            </a:xfrm>
            <a:prstGeom prst="ellipse">
              <a:avLst/>
            </a:prstGeom>
            <a:solidFill>
              <a:schemeClr val="tx1"/>
            </a:solidFill>
            <a:ln w="9525">
              <a:noFill/>
              <a:round/>
              <a:headEnd/>
              <a:tailEnd/>
            </a:ln>
          </p:spPr>
          <p:txBody>
            <a:bodyPr wrap="none" lIns="90000" tIns="46800" rIns="90000" bIns="46800" anchor="ctr"/>
            <a:lstStyle/>
            <a:p>
              <a:endParaRPr lang="de-DE"/>
            </a:p>
          </p:txBody>
        </p:sp>
        <p:sp>
          <p:nvSpPr>
            <p:cNvPr id="835622" name="Oval 30"/>
            <p:cNvSpPr>
              <a:spLocks noChangeArrowheads="1"/>
            </p:cNvSpPr>
            <p:nvPr/>
          </p:nvSpPr>
          <p:spPr bwMode="auto">
            <a:xfrm>
              <a:off x="3566" y="3156"/>
              <a:ext cx="68" cy="68"/>
            </a:xfrm>
            <a:prstGeom prst="ellipse">
              <a:avLst/>
            </a:prstGeom>
            <a:solidFill>
              <a:schemeClr val="tx1"/>
            </a:solidFill>
            <a:ln w="9525">
              <a:noFill/>
              <a:round/>
              <a:headEnd/>
              <a:tailEnd/>
            </a:ln>
          </p:spPr>
          <p:txBody>
            <a:bodyPr wrap="none" lIns="90000" tIns="46800" rIns="90000" bIns="46800" anchor="ctr"/>
            <a:lstStyle/>
            <a:p>
              <a:endParaRPr lang="de-DE"/>
            </a:p>
          </p:txBody>
        </p:sp>
        <p:sp>
          <p:nvSpPr>
            <p:cNvPr id="835623" name="Oval 33"/>
            <p:cNvSpPr>
              <a:spLocks noChangeArrowheads="1"/>
            </p:cNvSpPr>
            <p:nvPr/>
          </p:nvSpPr>
          <p:spPr bwMode="auto">
            <a:xfrm flipV="1">
              <a:off x="3581" y="3063"/>
              <a:ext cx="68" cy="68"/>
            </a:xfrm>
            <a:prstGeom prst="ellipse">
              <a:avLst/>
            </a:prstGeom>
            <a:solidFill>
              <a:schemeClr val="tx1"/>
            </a:solidFill>
            <a:ln w="9525">
              <a:noFill/>
              <a:round/>
              <a:headEnd/>
              <a:tailEnd/>
            </a:ln>
          </p:spPr>
          <p:txBody>
            <a:bodyPr wrap="none" lIns="90000" tIns="46800" rIns="90000" bIns="46800" anchor="ctr"/>
            <a:lstStyle/>
            <a:p>
              <a:endParaRPr lang="de-DE"/>
            </a:p>
          </p:txBody>
        </p:sp>
        <p:sp>
          <p:nvSpPr>
            <p:cNvPr id="835624" name="Oval 34"/>
            <p:cNvSpPr>
              <a:spLocks noChangeArrowheads="1"/>
            </p:cNvSpPr>
            <p:nvPr/>
          </p:nvSpPr>
          <p:spPr bwMode="auto">
            <a:xfrm flipV="1">
              <a:off x="3611" y="2967"/>
              <a:ext cx="68" cy="68"/>
            </a:xfrm>
            <a:prstGeom prst="ellipse">
              <a:avLst/>
            </a:prstGeom>
            <a:solidFill>
              <a:schemeClr val="tx1"/>
            </a:solidFill>
            <a:ln w="9525">
              <a:noFill/>
              <a:round/>
              <a:headEnd/>
              <a:tailEnd/>
            </a:ln>
          </p:spPr>
          <p:txBody>
            <a:bodyPr wrap="none" lIns="90000" tIns="46800" rIns="90000" bIns="46800" anchor="ctr"/>
            <a:lstStyle/>
            <a:p>
              <a:endParaRPr lang="de-DE"/>
            </a:p>
          </p:txBody>
        </p:sp>
        <p:sp>
          <p:nvSpPr>
            <p:cNvPr id="835625" name="Arc 36"/>
            <p:cNvSpPr>
              <a:spLocks/>
            </p:cNvSpPr>
            <p:nvPr/>
          </p:nvSpPr>
          <p:spPr bwMode="auto">
            <a:xfrm rot="18793711" flipH="1">
              <a:off x="3720" y="3120"/>
              <a:ext cx="136"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chemeClr val="tx1"/>
              </a:solidFill>
              <a:round/>
              <a:headEnd type="triangle" w="sm" len="sm"/>
              <a:tailEnd type="triangle" w="sm" len="sm"/>
            </a:ln>
          </p:spPr>
          <p:txBody>
            <a:bodyPr wrap="none" lIns="90000" tIns="46800" rIns="90000" bIns="46800" anchor="ctr"/>
            <a:lstStyle/>
            <a:p>
              <a:endParaRPr lang="de-DE"/>
            </a:p>
          </p:txBody>
        </p:sp>
        <p:sp>
          <p:nvSpPr>
            <p:cNvPr id="835626" name="Line 37"/>
            <p:cNvSpPr>
              <a:spLocks noChangeShapeType="1"/>
            </p:cNvSpPr>
            <p:nvPr/>
          </p:nvSpPr>
          <p:spPr bwMode="auto">
            <a:xfrm>
              <a:off x="3624" y="3105"/>
              <a:ext cx="216" cy="75"/>
            </a:xfrm>
            <a:prstGeom prst="line">
              <a:avLst/>
            </a:prstGeom>
            <a:noFill/>
            <a:ln w="28575">
              <a:solidFill>
                <a:schemeClr val="tx1"/>
              </a:solidFill>
              <a:round/>
              <a:headEnd/>
              <a:tailEnd/>
            </a:ln>
          </p:spPr>
          <p:txBody>
            <a:bodyPr lIns="90000" tIns="46800" rIns="90000" bIns="46800"/>
            <a:lstStyle/>
            <a:p>
              <a:endParaRPr lang="de-DE"/>
            </a:p>
          </p:txBody>
        </p:sp>
      </p:grpSp>
      <p:sp>
        <p:nvSpPr>
          <p:cNvPr id="835606" name="Line 39"/>
          <p:cNvSpPr>
            <a:spLocks noChangeShapeType="1"/>
          </p:cNvSpPr>
          <p:nvPr/>
        </p:nvSpPr>
        <p:spPr bwMode="auto">
          <a:xfrm>
            <a:off x="4622800" y="3335338"/>
            <a:ext cx="1493838"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35607" name="Freeform 41"/>
          <p:cNvSpPr>
            <a:spLocks/>
          </p:cNvSpPr>
          <p:nvPr/>
        </p:nvSpPr>
        <p:spPr bwMode="auto">
          <a:xfrm>
            <a:off x="4622800" y="2665413"/>
            <a:ext cx="1582738" cy="503237"/>
          </a:xfrm>
          <a:custGeom>
            <a:avLst/>
            <a:gdLst>
              <a:gd name="T0" fmla="*/ 0 w 1031"/>
              <a:gd name="T1" fmla="*/ 0 h 284"/>
              <a:gd name="T2" fmla="*/ 2147483647 w 1031"/>
              <a:gd name="T3" fmla="*/ 0 h 284"/>
              <a:gd name="T4" fmla="*/ 2147483647 w 1031"/>
              <a:gd name="T5" fmla="*/ 2147483647 h 284"/>
              <a:gd name="T6" fmla="*/ 2147483647 w 1031"/>
              <a:gd name="T7" fmla="*/ 2147483647 h 284"/>
              <a:gd name="T8" fmla="*/ 0 60000 65536"/>
              <a:gd name="T9" fmla="*/ 0 60000 65536"/>
              <a:gd name="T10" fmla="*/ 0 60000 65536"/>
              <a:gd name="T11" fmla="*/ 0 60000 65536"/>
              <a:gd name="T12" fmla="*/ 0 w 1031"/>
              <a:gd name="T13" fmla="*/ 0 h 284"/>
              <a:gd name="T14" fmla="*/ 1031 w 1031"/>
              <a:gd name="T15" fmla="*/ 284 h 284"/>
            </a:gdLst>
            <a:ahLst/>
            <a:cxnLst>
              <a:cxn ang="T8">
                <a:pos x="T0" y="T1"/>
              </a:cxn>
              <a:cxn ang="T9">
                <a:pos x="T2" y="T3"/>
              </a:cxn>
              <a:cxn ang="T10">
                <a:pos x="T4" y="T5"/>
              </a:cxn>
              <a:cxn ang="T11">
                <a:pos x="T6" y="T7"/>
              </a:cxn>
            </a:cxnLst>
            <a:rect l="T12" t="T13" r="T14" b="T15"/>
            <a:pathLst>
              <a:path w="1031" h="284">
                <a:moveTo>
                  <a:pt x="0" y="0"/>
                </a:moveTo>
                <a:lnTo>
                  <a:pt x="382" y="0"/>
                </a:lnTo>
                <a:lnTo>
                  <a:pt x="382" y="284"/>
                </a:lnTo>
                <a:lnTo>
                  <a:pt x="1031" y="284"/>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835608" name="Freeform 42"/>
          <p:cNvSpPr>
            <a:spLocks/>
          </p:cNvSpPr>
          <p:nvPr/>
        </p:nvSpPr>
        <p:spPr bwMode="auto">
          <a:xfrm flipV="1">
            <a:off x="4622800" y="3490913"/>
            <a:ext cx="1582738" cy="503237"/>
          </a:xfrm>
          <a:custGeom>
            <a:avLst/>
            <a:gdLst>
              <a:gd name="T0" fmla="*/ 0 w 1031"/>
              <a:gd name="T1" fmla="*/ 0 h 284"/>
              <a:gd name="T2" fmla="*/ 2147483647 w 1031"/>
              <a:gd name="T3" fmla="*/ 0 h 284"/>
              <a:gd name="T4" fmla="*/ 2147483647 w 1031"/>
              <a:gd name="T5" fmla="*/ 2147483647 h 284"/>
              <a:gd name="T6" fmla="*/ 2147483647 w 1031"/>
              <a:gd name="T7" fmla="*/ 2147483647 h 284"/>
              <a:gd name="T8" fmla="*/ 0 60000 65536"/>
              <a:gd name="T9" fmla="*/ 0 60000 65536"/>
              <a:gd name="T10" fmla="*/ 0 60000 65536"/>
              <a:gd name="T11" fmla="*/ 0 60000 65536"/>
              <a:gd name="T12" fmla="*/ 0 w 1031"/>
              <a:gd name="T13" fmla="*/ 0 h 284"/>
              <a:gd name="T14" fmla="*/ 1031 w 1031"/>
              <a:gd name="T15" fmla="*/ 284 h 284"/>
            </a:gdLst>
            <a:ahLst/>
            <a:cxnLst>
              <a:cxn ang="T8">
                <a:pos x="T0" y="T1"/>
              </a:cxn>
              <a:cxn ang="T9">
                <a:pos x="T2" y="T3"/>
              </a:cxn>
              <a:cxn ang="T10">
                <a:pos x="T4" y="T5"/>
              </a:cxn>
              <a:cxn ang="T11">
                <a:pos x="T6" y="T7"/>
              </a:cxn>
            </a:cxnLst>
            <a:rect l="T12" t="T13" r="T14" b="T15"/>
            <a:pathLst>
              <a:path w="1031" h="284">
                <a:moveTo>
                  <a:pt x="0" y="0"/>
                </a:moveTo>
                <a:lnTo>
                  <a:pt x="382" y="0"/>
                </a:lnTo>
                <a:lnTo>
                  <a:pt x="382" y="284"/>
                </a:lnTo>
                <a:lnTo>
                  <a:pt x="1031" y="284"/>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835609" name="Freeform 43"/>
          <p:cNvSpPr>
            <a:spLocks/>
          </p:cNvSpPr>
          <p:nvPr/>
        </p:nvSpPr>
        <p:spPr bwMode="auto">
          <a:xfrm>
            <a:off x="4622800" y="3643313"/>
            <a:ext cx="1582738" cy="1066800"/>
          </a:xfrm>
          <a:custGeom>
            <a:avLst/>
            <a:gdLst>
              <a:gd name="T0" fmla="*/ 0 w 997"/>
              <a:gd name="T1" fmla="*/ 2147483647 h 672"/>
              <a:gd name="T2" fmla="*/ 2147483647 w 997"/>
              <a:gd name="T3" fmla="*/ 2147483647 h 672"/>
              <a:gd name="T4" fmla="*/ 2147483647 w 997"/>
              <a:gd name="T5" fmla="*/ 0 h 672"/>
              <a:gd name="T6" fmla="*/ 2147483647 w 997"/>
              <a:gd name="T7" fmla="*/ 2147483647 h 672"/>
              <a:gd name="T8" fmla="*/ 0 60000 65536"/>
              <a:gd name="T9" fmla="*/ 0 60000 65536"/>
              <a:gd name="T10" fmla="*/ 0 60000 65536"/>
              <a:gd name="T11" fmla="*/ 0 60000 65536"/>
              <a:gd name="T12" fmla="*/ 0 w 997"/>
              <a:gd name="T13" fmla="*/ 0 h 672"/>
              <a:gd name="T14" fmla="*/ 997 w 997"/>
              <a:gd name="T15" fmla="*/ 672 h 672"/>
            </a:gdLst>
            <a:ahLst/>
            <a:cxnLst>
              <a:cxn ang="T8">
                <a:pos x="T0" y="T1"/>
              </a:cxn>
              <a:cxn ang="T9">
                <a:pos x="T2" y="T3"/>
              </a:cxn>
              <a:cxn ang="T10">
                <a:pos x="T4" y="T5"/>
              </a:cxn>
              <a:cxn ang="T11">
                <a:pos x="T6" y="T7"/>
              </a:cxn>
            </a:cxnLst>
            <a:rect l="T12" t="T13" r="T14" b="T15"/>
            <a:pathLst>
              <a:path w="997" h="672">
                <a:moveTo>
                  <a:pt x="0" y="672"/>
                </a:moveTo>
                <a:lnTo>
                  <a:pt x="597" y="671"/>
                </a:lnTo>
                <a:lnTo>
                  <a:pt x="597" y="0"/>
                </a:lnTo>
                <a:lnTo>
                  <a:pt x="997" y="2"/>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835610" name="Freeform 44"/>
          <p:cNvSpPr>
            <a:spLocks/>
          </p:cNvSpPr>
          <p:nvPr/>
        </p:nvSpPr>
        <p:spPr bwMode="auto">
          <a:xfrm>
            <a:off x="4622800" y="1976438"/>
            <a:ext cx="1589088" cy="1068387"/>
          </a:xfrm>
          <a:custGeom>
            <a:avLst/>
            <a:gdLst>
              <a:gd name="T0" fmla="*/ 0 w 1001"/>
              <a:gd name="T1" fmla="*/ 0 h 673"/>
              <a:gd name="T2" fmla="*/ 2147483647 w 1001"/>
              <a:gd name="T3" fmla="*/ 2147483647 h 673"/>
              <a:gd name="T4" fmla="*/ 2147483647 w 1001"/>
              <a:gd name="T5" fmla="*/ 2147483647 h 673"/>
              <a:gd name="T6" fmla="*/ 2147483647 w 1001"/>
              <a:gd name="T7" fmla="*/ 2147483647 h 673"/>
              <a:gd name="T8" fmla="*/ 0 60000 65536"/>
              <a:gd name="T9" fmla="*/ 0 60000 65536"/>
              <a:gd name="T10" fmla="*/ 0 60000 65536"/>
              <a:gd name="T11" fmla="*/ 0 60000 65536"/>
              <a:gd name="T12" fmla="*/ 0 w 1001"/>
              <a:gd name="T13" fmla="*/ 0 h 673"/>
              <a:gd name="T14" fmla="*/ 1001 w 1001"/>
              <a:gd name="T15" fmla="*/ 673 h 673"/>
            </a:gdLst>
            <a:ahLst/>
            <a:cxnLst>
              <a:cxn ang="T8">
                <a:pos x="T0" y="T1"/>
              </a:cxn>
              <a:cxn ang="T9">
                <a:pos x="T2" y="T3"/>
              </a:cxn>
              <a:cxn ang="T10">
                <a:pos x="T4" y="T5"/>
              </a:cxn>
              <a:cxn ang="T11">
                <a:pos x="T6" y="T7"/>
              </a:cxn>
            </a:cxnLst>
            <a:rect l="T12" t="T13" r="T14" b="T15"/>
            <a:pathLst>
              <a:path w="1001" h="673">
                <a:moveTo>
                  <a:pt x="0" y="0"/>
                </a:moveTo>
                <a:lnTo>
                  <a:pt x="601" y="2"/>
                </a:lnTo>
                <a:lnTo>
                  <a:pt x="601" y="673"/>
                </a:lnTo>
                <a:lnTo>
                  <a:pt x="1001" y="671"/>
                </a:lnTo>
              </a:path>
            </a:pathLst>
          </a:custGeom>
          <a:noFill/>
          <a:ln w="28575" cap="flat" cmpd="sng">
            <a:solidFill>
              <a:schemeClr val="tx1"/>
            </a:solidFill>
            <a:prstDash val="solid"/>
            <a:round/>
            <a:headEnd type="none" w="med" len="med"/>
            <a:tailEnd type="triangle" w="med" len="med"/>
          </a:ln>
        </p:spPr>
        <p:txBody>
          <a:bodyPr lIns="90000" tIns="46800" rIns="90000" bIns="46800"/>
          <a:lstStyle/>
          <a:p>
            <a:endParaRPr lang="de-DE"/>
          </a:p>
        </p:txBody>
      </p:sp>
      <p:sp>
        <p:nvSpPr>
          <p:cNvPr id="835611" name="Text Box 45"/>
          <p:cNvSpPr txBox="1">
            <a:spLocks noChangeArrowheads="1"/>
          </p:cNvSpPr>
          <p:nvPr/>
        </p:nvSpPr>
        <p:spPr bwMode="auto">
          <a:xfrm>
            <a:off x="5805381" y="2598738"/>
            <a:ext cx="1271800" cy="340735"/>
          </a:xfrm>
          <a:prstGeom prst="rect">
            <a:avLst/>
          </a:prstGeom>
          <a:noFill/>
          <a:ln w="9525">
            <a:noFill/>
            <a:miter lim="800000"/>
            <a:headEnd/>
            <a:tailEnd/>
          </a:ln>
        </p:spPr>
        <p:txBody>
          <a:bodyPr wrap="none" lIns="90000" tIns="46800" rIns="90000" bIns="46800">
            <a:spAutoFit/>
          </a:bodyPr>
          <a:lstStyle/>
          <a:p>
            <a:pPr algn="ctr"/>
            <a:r>
              <a:rPr lang="de-DE" sz="1600" b="1" dirty="0">
                <a:latin typeface="Arial Narrow" pitchFamily="34" charset="0"/>
              </a:rPr>
              <a:t>b</a:t>
            </a:r>
            <a:r>
              <a:rPr lang="de-DE" sz="1600" b="1" dirty="0" smtClean="0">
                <a:latin typeface="Arial Narrow" pitchFamily="34" charset="0"/>
              </a:rPr>
              <a:t>and </a:t>
            </a:r>
            <a:r>
              <a:rPr lang="de-DE" sz="1600" b="1" dirty="0" err="1" smtClean="0">
                <a:latin typeface="Arial Narrow" pitchFamily="34" charset="0"/>
              </a:rPr>
              <a:t>selector</a:t>
            </a:r>
            <a:endParaRPr lang="de-DE" sz="1600" b="1" dirty="0">
              <a:latin typeface="Arial Narrow" pitchFamily="34" charset="0"/>
            </a:endParaRPr>
          </a:p>
        </p:txBody>
      </p:sp>
      <p:sp>
        <p:nvSpPr>
          <p:cNvPr id="835612" name="Text Box 46"/>
          <p:cNvSpPr txBox="1">
            <a:spLocks noChangeArrowheads="1"/>
          </p:cNvSpPr>
          <p:nvPr/>
        </p:nvSpPr>
        <p:spPr bwMode="auto">
          <a:xfrm>
            <a:off x="7130534" y="2974975"/>
            <a:ext cx="536021" cy="340735"/>
          </a:xfrm>
          <a:prstGeom prst="rect">
            <a:avLst/>
          </a:prstGeom>
          <a:noFill/>
          <a:ln w="9525">
            <a:noFill/>
            <a:miter lim="800000"/>
            <a:headEnd/>
            <a:tailEnd/>
          </a:ln>
        </p:spPr>
        <p:txBody>
          <a:bodyPr wrap="none" lIns="90000" tIns="46800" rIns="90000" bIns="46800">
            <a:spAutoFit/>
          </a:bodyPr>
          <a:lstStyle/>
          <a:p>
            <a:pPr algn="ctr"/>
            <a:r>
              <a:rPr lang="de-DE" sz="1600" b="1" dirty="0" err="1" smtClean="0">
                <a:latin typeface="Arial Narrow" pitchFamily="34" charset="0"/>
              </a:rPr>
              <a:t>to</a:t>
            </a:r>
            <a:r>
              <a:rPr lang="de-DE" sz="1600" b="1" dirty="0" smtClean="0">
                <a:latin typeface="Arial Narrow" pitchFamily="34" charset="0"/>
              </a:rPr>
              <a:t> IF</a:t>
            </a:r>
            <a:endParaRPr lang="de-DE" sz="1600" b="1" dirty="0">
              <a:latin typeface="Arial Narrow" pitchFamily="34" charset="0"/>
            </a:endParaRPr>
          </a:p>
        </p:txBody>
      </p:sp>
      <p:sp>
        <p:nvSpPr>
          <p:cNvPr id="835613" name="Line 47"/>
          <p:cNvSpPr>
            <a:spLocks noChangeShapeType="1"/>
          </p:cNvSpPr>
          <p:nvPr/>
        </p:nvSpPr>
        <p:spPr bwMode="auto">
          <a:xfrm>
            <a:off x="6608763" y="3335338"/>
            <a:ext cx="1439862" cy="0"/>
          </a:xfrm>
          <a:prstGeom prst="line">
            <a:avLst/>
          </a:prstGeom>
          <a:noFill/>
          <a:ln w="28575">
            <a:solidFill>
              <a:schemeClr val="tx1"/>
            </a:solidFill>
            <a:round/>
            <a:headEnd/>
            <a:tailEnd type="triangle" w="med" len="med"/>
          </a:ln>
        </p:spPr>
        <p:txBody>
          <a:bodyPr lIns="90000" tIns="46800" rIns="90000" bIns="46800"/>
          <a:lstStyle/>
          <a:p>
            <a:endParaRPr lang="de-DE"/>
          </a:p>
        </p:txBody>
      </p:sp>
      <p:sp>
        <p:nvSpPr>
          <p:cNvPr id="835614" name="Line 48"/>
          <p:cNvSpPr>
            <a:spLocks noChangeShapeType="1"/>
          </p:cNvSpPr>
          <p:nvPr/>
        </p:nvSpPr>
        <p:spPr bwMode="auto">
          <a:xfrm>
            <a:off x="5370513" y="5486400"/>
            <a:ext cx="3065462" cy="0"/>
          </a:xfrm>
          <a:prstGeom prst="line">
            <a:avLst/>
          </a:prstGeom>
          <a:noFill/>
          <a:ln w="28575">
            <a:solidFill>
              <a:srgbClr val="00B050"/>
            </a:solidFill>
            <a:round/>
            <a:headEnd/>
            <a:tailEnd/>
          </a:ln>
        </p:spPr>
        <p:txBody>
          <a:bodyPr lIns="90000" tIns="46800" rIns="90000" bIns="46800"/>
          <a:lstStyle/>
          <a:p>
            <a:endParaRPr lang="de-DE"/>
          </a:p>
        </p:txBody>
      </p:sp>
      <p:sp>
        <p:nvSpPr>
          <p:cNvPr id="835615" name="Text Box 49"/>
          <p:cNvSpPr txBox="1">
            <a:spLocks noChangeArrowheads="1"/>
          </p:cNvSpPr>
          <p:nvPr/>
        </p:nvSpPr>
        <p:spPr bwMode="auto">
          <a:xfrm>
            <a:off x="7558913" y="5164138"/>
            <a:ext cx="750824" cy="340735"/>
          </a:xfrm>
          <a:prstGeom prst="rect">
            <a:avLst/>
          </a:prstGeom>
          <a:noFill/>
          <a:ln w="9525">
            <a:noFill/>
            <a:miter lim="800000"/>
            <a:headEnd/>
            <a:tailEnd/>
          </a:ln>
        </p:spPr>
        <p:txBody>
          <a:bodyPr wrap="none" lIns="90000" tIns="46800" rIns="90000" bIns="46800">
            <a:spAutoFit/>
          </a:bodyPr>
          <a:lstStyle/>
          <a:p>
            <a:pPr algn="ctr"/>
            <a:r>
              <a:rPr lang="de-DE" sz="1600" b="1" dirty="0" err="1" smtClean="0">
                <a:solidFill>
                  <a:srgbClr val="00B050"/>
                </a:solidFill>
                <a:latin typeface="Arial Narrow" pitchFamily="34" charset="0"/>
              </a:rPr>
              <a:t>control</a:t>
            </a:r>
            <a:endParaRPr lang="de-DE" sz="1600" b="1" dirty="0">
              <a:solidFill>
                <a:srgbClr val="00B050"/>
              </a:solidFill>
              <a:latin typeface="Arial Narrow" pitchFamily="34" charset="0"/>
            </a:endParaRPr>
          </a:p>
        </p:txBody>
      </p:sp>
      <p:sp>
        <p:nvSpPr>
          <p:cNvPr id="835616" name="Line 50"/>
          <p:cNvSpPr>
            <a:spLocks noChangeShapeType="1"/>
          </p:cNvSpPr>
          <p:nvPr/>
        </p:nvSpPr>
        <p:spPr bwMode="auto">
          <a:xfrm>
            <a:off x="6413500" y="3763963"/>
            <a:ext cx="0" cy="1722437"/>
          </a:xfrm>
          <a:prstGeom prst="line">
            <a:avLst/>
          </a:prstGeom>
          <a:noFill/>
          <a:ln w="28575">
            <a:solidFill>
              <a:srgbClr val="00B050"/>
            </a:solidFill>
            <a:round/>
            <a:headEnd type="triangle" w="med" len="med"/>
            <a:tailEnd type="triangle" w="med" len="med"/>
          </a:ln>
        </p:spPr>
        <p:txBody>
          <a:bodyPr lIns="90000" tIns="46800" rIns="90000" bIns="46800"/>
          <a:lstStyle/>
          <a:p>
            <a:endParaRPr lang="de-DE"/>
          </a:p>
        </p:txBody>
      </p:sp>
      <p:sp>
        <p:nvSpPr>
          <p:cNvPr id="835617" name="Line 52"/>
          <p:cNvSpPr>
            <a:spLocks noChangeShapeType="1"/>
          </p:cNvSpPr>
          <p:nvPr/>
        </p:nvSpPr>
        <p:spPr bwMode="auto">
          <a:xfrm>
            <a:off x="3592513" y="4205288"/>
            <a:ext cx="1057275" cy="0"/>
          </a:xfrm>
          <a:prstGeom prst="line">
            <a:avLst/>
          </a:prstGeom>
          <a:noFill/>
          <a:ln w="57150">
            <a:solidFill>
              <a:schemeClr val="bg2"/>
            </a:solidFill>
            <a:round/>
            <a:headEnd type="none" w="sm" len="sm"/>
            <a:tailEnd type="none" w="sm" len="sm"/>
          </a:ln>
        </p:spPr>
        <p:txBody>
          <a:bodyPr lIns="90000" tIns="46800" rIns="90000" bIns="46800"/>
          <a:lstStyle/>
          <a:p>
            <a:endParaRPr lang="de-DE"/>
          </a:p>
        </p:txBody>
      </p:sp>
      <p:sp>
        <p:nvSpPr>
          <p:cNvPr id="44" name="Foliennummernplatzhalter 2"/>
          <p:cNvSpPr txBox="1">
            <a:spLocks noGrp="1"/>
          </p:cNvSpPr>
          <p:nvPr>
            <p:ph type="sldNum"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defRPr/>
            </a:pPr>
            <a:r>
              <a:rPr lang="de-DE" dirty="0" smtClean="0">
                <a:latin typeface="+mn-lt"/>
              </a:rPr>
              <a:t>Univ.-Prof. Dr.rer.nat. Friedrich Jondral</a:t>
            </a:r>
          </a:p>
          <a:p>
            <a:pPr marL="457200" indent="-457200">
              <a:defRPr/>
            </a:pPr>
            <a:endParaRPr lang="de-DE" dirty="0">
              <a:latin typeface="+mn-lt"/>
            </a:endParaRPr>
          </a:p>
        </p:txBody>
      </p:sp>
    </p:spTree>
    <p:extLst>
      <p:ext uri="{BB962C8B-B14F-4D97-AF65-F5344CB8AC3E}">
        <p14:creationId xmlns:p14="http://schemas.microsoft.com/office/powerpoint/2010/main" val="1780753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ADC </a:t>
            </a:r>
            <a:r>
              <a:rPr lang="de-DE" dirty="0" err="1" smtClean="0"/>
              <a:t>Principles</a:t>
            </a:r>
            <a:endParaRPr lang="de-DE"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1052736"/>
            <a:ext cx="2736304" cy="2635399"/>
          </a:xfrm>
          <a:prstGeom prst="rect">
            <a:avLst/>
          </a:prstGeom>
          <a:solidFill>
            <a:srgbClr val="FFFF00"/>
          </a:solidFill>
          <a:ln>
            <a:noFill/>
          </a:ln>
          <a:effectLst/>
        </p:spPr>
      </p:pic>
      <p:graphicFrame>
        <p:nvGraphicFramePr>
          <p:cNvPr id="4" name="Objekt 3"/>
          <p:cNvGraphicFramePr>
            <a:graphicFrameLocks noChangeAspect="1"/>
          </p:cNvGraphicFramePr>
          <p:nvPr>
            <p:extLst>
              <p:ext uri="{D42A27DB-BD31-4B8C-83A1-F6EECF244321}">
                <p14:modId xmlns:p14="http://schemas.microsoft.com/office/powerpoint/2010/main" val="801241781"/>
              </p:ext>
            </p:extLst>
          </p:nvPr>
        </p:nvGraphicFramePr>
        <p:xfrm>
          <a:off x="4283968" y="1412776"/>
          <a:ext cx="4386411" cy="1463692"/>
        </p:xfrm>
        <a:graphic>
          <a:graphicData uri="http://schemas.openxmlformats.org/presentationml/2006/ole">
            <mc:AlternateContent xmlns:mc="http://schemas.openxmlformats.org/markup-compatibility/2006">
              <mc:Choice xmlns:v="urn:schemas-microsoft-com:vml" Requires="v">
                <p:oleObj spid="_x0000_s4128" name="CorelDRAW" r:id="rId4" imgW="10875264" imgH="3627120" progId="CorelDRAW.Graphic.13">
                  <p:embed/>
                </p:oleObj>
              </mc:Choice>
              <mc:Fallback>
                <p:oleObj name="CorelDRAW" r:id="rId4" imgW="10875264" imgH="3627120" progId="CorelDRAW.Graphic.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412776"/>
                        <a:ext cx="4386411" cy="1463692"/>
                      </a:xfrm>
                      <a:prstGeom prst="rect">
                        <a:avLst/>
                      </a:prstGeom>
                      <a:solidFill>
                        <a:srgbClr val="FFFF00"/>
                      </a:solidFill>
                      <a:ln>
                        <a:noFill/>
                      </a:ln>
                      <a:effec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814104993"/>
              </p:ext>
            </p:extLst>
          </p:nvPr>
        </p:nvGraphicFramePr>
        <p:xfrm>
          <a:off x="683568" y="4365104"/>
          <a:ext cx="4184551" cy="1631611"/>
        </p:xfrm>
        <a:graphic>
          <a:graphicData uri="http://schemas.openxmlformats.org/presentationml/2006/ole">
            <mc:AlternateContent xmlns:mc="http://schemas.openxmlformats.org/markup-compatibility/2006">
              <mc:Choice xmlns:v="urn:schemas-microsoft-com:vml" Requires="v">
                <p:oleObj spid="_x0000_s4129" name="CorelDRAW" r:id="rId6" imgW="6200280" imgH="2418480" progId="CorelDRAW.Graphic.13">
                  <p:embed/>
                </p:oleObj>
              </mc:Choice>
              <mc:Fallback>
                <p:oleObj name="CorelDRAW" r:id="rId6" imgW="6200280" imgH="2418480" progId="CorelDRAW.Graphic.1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4365104"/>
                        <a:ext cx="4184551" cy="1631611"/>
                      </a:xfrm>
                      <a:prstGeom prst="rect">
                        <a:avLst/>
                      </a:prstGeom>
                      <a:solidFill>
                        <a:srgbClr val="FFFF00"/>
                      </a:solidFill>
                      <a:ln>
                        <a:noFill/>
                      </a:ln>
                      <a:effectLst/>
                    </p:spPr>
                  </p:pic>
                </p:oleObj>
              </mc:Fallback>
            </mc:AlternateContent>
          </a:graphicData>
        </a:graphic>
      </p:graphicFrame>
      <p:sp>
        <p:nvSpPr>
          <p:cNvPr id="7" name="Textfeld 6"/>
          <p:cNvSpPr txBox="1"/>
          <p:nvPr/>
        </p:nvSpPr>
        <p:spPr>
          <a:xfrm>
            <a:off x="827584" y="3717032"/>
            <a:ext cx="1728192" cy="369332"/>
          </a:xfrm>
          <a:prstGeom prst="rect">
            <a:avLst/>
          </a:prstGeom>
          <a:noFill/>
        </p:spPr>
        <p:txBody>
          <a:bodyPr wrap="square" rtlCol="0">
            <a:spAutoFit/>
          </a:bodyPr>
          <a:lstStyle/>
          <a:p>
            <a:r>
              <a:rPr lang="de-DE" b="1" dirty="0" err="1" smtClean="0">
                <a:solidFill>
                  <a:srgbClr val="00B050"/>
                </a:solidFill>
              </a:rPr>
              <a:t>flash</a:t>
            </a:r>
            <a:endParaRPr lang="de-DE" b="1" dirty="0">
              <a:solidFill>
                <a:srgbClr val="00B050"/>
              </a:solidFill>
            </a:endParaRPr>
          </a:p>
        </p:txBody>
      </p:sp>
      <p:sp>
        <p:nvSpPr>
          <p:cNvPr id="9" name="Textfeld 8"/>
          <p:cNvSpPr txBox="1"/>
          <p:nvPr/>
        </p:nvSpPr>
        <p:spPr>
          <a:xfrm>
            <a:off x="4355976" y="2996952"/>
            <a:ext cx="1728192" cy="369332"/>
          </a:xfrm>
          <a:prstGeom prst="rect">
            <a:avLst/>
          </a:prstGeom>
          <a:noFill/>
        </p:spPr>
        <p:txBody>
          <a:bodyPr wrap="square" rtlCol="0">
            <a:spAutoFit/>
          </a:bodyPr>
          <a:lstStyle/>
          <a:p>
            <a:r>
              <a:rPr lang="de-DE" b="1" dirty="0" err="1">
                <a:solidFill>
                  <a:srgbClr val="00B050"/>
                </a:solidFill>
              </a:rPr>
              <a:t>m</a:t>
            </a:r>
            <a:r>
              <a:rPr lang="de-DE" b="1" dirty="0" err="1" smtClean="0">
                <a:solidFill>
                  <a:srgbClr val="00B050"/>
                </a:solidFill>
              </a:rPr>
              <a:t>ulti</a:t>
            </a:r>
            <a:r>
              <a:rPr lang="de-DE" b="1" dirty="0" smtClean="0">
                <a:solidFill>
                  <a:srgbClr val="00B050"/>
                </a:solidFill>
              </a:rPr>
              <a:t> </a:t>
            </a:r>
            <a:r>
              <a:rPr lang="de-DE" b="1" dirty="0" err="1" smtClean="0">
                <a:solidFill>
                  <a:srgbClr val="00B050"/>
                </a:solidFill>
              </a:rPr>
              <a:t>stage</a:t>
            </a:r>
            <a:endParaRPr lang="de-DE" b="1" dirty="0">
              <a:solidFill>
                <a:srgbClr val="00B050"/>
              </a:solidFill>
            </a:endParaRPr>
          </a:p>
        </p:txBody>
      </p:sp>
      <p:sp>
        <p:nvSpPr>
          <p:cNvPr id="10" name="Textfeld 9"/>
          <p:cNvSpPr txBox="1"/>
          <p:nvPr/>
        </p:nvSpPr>
        <p:spPr>
          <a:xfrm>
            <a:off x="4860032" y="5661248"/>
            <a:ext cx="1728192" cy="369332"/>
          </a:xfrm>
          <a:prstGeom prst="rect">
            <a:avLst/>
          </a:prstGeom>
          <a:noFill/>
        </p:spPr>
        <p:txBody>
          <a:bodyPr wrap="square" rtlCol="0">
            <a:spAutoFit/>
          </a:bodyPr>
          <a:lstStyle/>
          <a:p>
            <a:r>
              <a:rPr lang="el-GR" b="1" dirty="0" smtClean="0">
                <a:solidFill>
                  <a:srgbClr val="00B050"/>
                </a:solidFill>
              </a:rPr>
              <a:t>Σ</a:t>
            </a:r>
            <a:r>
              <a:rPr lang="de-DE" b="1" dirty="0">
                <a:solidFill>
                  <a:srgbClr val="00B050"/>
                </a:solidFill>
              </a:rPr>
              <a:t>-</a:t>
            </a:r>
            <a:r>
              <a:rPr lang="de-DE" b="1" dirty="0" smtClean="0">
                <a:solidFill>
                  <a:srgbClr val="00B050"/>
                </a:solidFill>
              </a:rPr>
              <a:t>Δ</a:t>
            </a:r>
            <a:endParaRPr lang="de-DE" b="1" dirty="0">
              <a:solidFill>
                <a:srgbClr val="00B050"/>
              </a:solidFill>
            </a:endParaRPr>
          </a:p>
        </p:txBody>
      </p:sp>
    </p:spTree>
    <p:extLst>
      <p:ext uri="{BB962C8B-B14F-4D97-AF65-F5344CB8AC3E}">
        <p14:creationId xmlns:p14="http://schemas.microsoft.com/office/powerpoint/2010/main" val="4205701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ADC System</a:t>
            </a:r>
            <a:endParaRPr lang="de-DE" dirty="0"/>
          </a:p>
        </p:txBody>
      </p:sp>
      <p:sp>
        <p:nvSpPr>
          <p:cNvPr id="3" name="Fußzeilenplatzhalter 2"/>
          <p:cNvSpPr>
            <a:spLocks noGrp="1"/>
          </p:cNvSpPr>
          <p:nvPr>
            <p:ph type="ftr" sz="quarter" idx="10"/>
          </p:nvPr>
        </p:nvSpPr>
        <p:spPr/>
        <p:txBody>
          <a:bodyPr/>
          <a:lstStyle/>
          <a:p>
            <a:pPr>
              <a:defRPr/>
            </a:pPr>
            <a:r>
              <a:rPr lang="en-US" smtClean="0"/>
              <a:t>Univ.-Prof. Dr.rer.nat. Friedrich Jondral</a:t>
            </a:r>
            <a:endParaRPr lang="en-US" dirty="0"/>
          </a:p>
        </p:txBody>
      </p:sp>
      <p:graphicFrame>
        <p:nvGraphicFramePr>
          <p:cNvPr id="4" name="Objekt 3"/>
          <p:cNvGraphicFramePr>
            <a:graphicFrameLocks noChangeAspect="1"/>
          </p:cNvGraphicFramePr>
          <p:nvPr>
            <p:extLst>
              <p:ext uri="{D42A27DB-BD31-4B8C-83A1-F6EECF244321}">
                <p14:modId xmlns:p14="http://schemas.microsoft.com/office/powerpoint/2010/main" val="3290384570"/>
              </p:ext>
            </p:extLst>
          </p:nvPr>
        </p:nvGraphicFramePr>
        <p:xfrm>
          <a:off x="2411760" y="2204864"/>
          <a:ext cx="3640138" cy="800100"/>
        </p:xfrm>
        <a:graphic>
          <a:graphicData uri="http://schemas.openxmlformats.org/presentationml/2006/ole">
            <mc:AlternateContent xmlns:mc="http://schemas.openxmlformats.org/markup-compatibility/2006">
              <mc:Choice xmlns:v="urn:schemas-microsoft-com:vml" Requires="v">
                <p:oleObj spid="_x0000_s5137" name="Equation" r:id="rId3" imgW="2082600" imgH="457200" progId="Equation.DSMT4">
                  <p:embed/>
                </p:oleObj>
              </mc:Choice>
              <mc:Fallback>
                <p:oleObj name="Equation" r:id="rId3" imgW="2082600" imgH="457200" progId="Equation.DSMT4">
                  <p:embed/>
                  <p:pic>
                    <p:nvPicPr>
                      <p:cNvPr id="0" name=""/>
                      <p:cNvPicPr>
                        <a:picLocks noChangeAspect="1" noChangeArrowheads="1"/>
                      </p:cNvPicPr>
                      <p:nvPr/>
                    </p:nvPicPr>
                    <p:blipFill>
                      <a:blip r:embed="rId4"/>
                      <a:srcRect/>
                      <a:stretch>
                        <a:fillRect/>
                      </a:stretch>
                    </p:blipFill>
                    <p:spPr bwMode="auto">
                      <a:xfrm>
                        <a:off x="2411760" y="2204864"/>
                        <a:ext cx="36401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feld 4"/>
          <p:cNvSpPr txBox="1"/>
          <p:nvPr/>
        </p:nvSpPr>
        <p:spPr>
          <a:xfrm>
            <a:off x="467544" y="1340768"/>
            <a:ext cx="8424936" cy="3416320"/>
          </a:xfrm>
          <a:prstGeom prst="rect">
            <a:avLst/>
          </a:prstGeom>
          <a:noFill/>
        </p:spPr>
        <p:txBody>
          <a:bodyPr wrap="square" rtlCol="0">
            <a:spAutoFit/>
          </a:bodyPr>
          <a:lstStyle/>
          <a:p>
            <a:r>
              <a:rPr lang="de-DE" dirty="0" smtClean="0"/>
              <a:t>The signal-</a:t>
            </a:r>
            <a:r>
              <a:rPr lang="de-DE" dirty="0" err="1" smtClean="0"/>
              <a:t>to</a:t>
            </a:r>
            <a:r>
              <a:rPr lang="de-DE" dirty="0" smtClean="0"/>
              <a:t>-</a:t>
            </a:r>
            <a:r>
              <a:rPr lang="de-DE" dirty="0" err="1" smtClean="0"/>
              <a:t>quantization</a:t>
            </a:r>
            <a:r>
              <a:rPr lang="de-DE" dirty="0" smtClean="0"/>
              <a:t> </a:t>
            </a:r>
            <a:r>
              <a:rPr lang="de-DE" dirty="0" err="1" smtClean="0"/>
              <a:t>noise</a:t>
            </a:r>
            <a:r>
              <a:rPr lang="de-DE" dirty="0" smtClean="0"/>
              <a:t> </a:t>
            </a:r>
            <a:r>
              <a:rPr lang="de-DE" dirty="0" err="1" smtClean="0"/>
              <a:t>ratio</a:t>
            </a:r>
            <a:r>
              <a:rPr lang="de-DE" dirty="0" smtClean="0"/>
              <a:t> </a:t>
            </a:r>
            <a:r>
              <a:rPr lang="de-DE" dirty="0" err="1" smtClean="0"/>
              <a:t>of</a:t>
            </a:r>
            <a:r>
              <a:rPr lang="de-DE" dirty="0" smtClean="0"/>
              <a:t> an ADC </a:t>
            </a:r>
            <a:r>
              <a:rPr lang="de-DE" dirty="0" err="1" smtClean="0"/>
              <a:t>is</a:t>
            </a:r>
            <a:r>
              <a:rPr lang="de-DE" dirty="0" smtClean="0"/>
              <a:t> </a:t>
            </a:r>
            <a:r>
              <a:rPr lang="de-DE" dirty="0" err="1" smtClean="0"/>
              <a:t>mainly</a:t>
            </a:r>
            <a:r>
              <a:rPr lang="de-DE" dirty="0" smtClean="0"/>
              <a:t> </a:t>
            </a:r>
            <a:r>
              <a:rPr lang="de-DE" dirty="0" err="1" smtClean="0"/>
              <a:t>determined</a:t>
            </a:r>
            <a:r>
              <a:rPr lang="de-DE" dirty="0" smtClean="0"/>
              <a:t> </a:t>
            </a:r>
            <a:r>
              <a:rPr lang="de-DE" dirty="0" err="1" smtClean="0"/>
              <a:t>by</a:t>
            </a:r>
            <a:r>
              <a:rPr lang="de-DE" dirty="0" smtClean="0"/>
              <a:t> </a:t>
            </a:r>
            <a:r>
              <a:rPr lang="de-DE" dirty="0" err="1" smtClean="0"/>
              <a:t>its</a:t>
            </a:r>
            <a:r>
              <a:rPr lang="de-DE" dirty="0" smtClean="0"/>
              <a:t> </a:t>
            </a:r>
            <a:r>
              <a:rPr lang="de-DE" dirty="0" err="1" smtClean="0"/>
              <a:t>resolution</a:t>
            </a:r>
            <a:r>
              <a:rPr lang="de-DE" dirty="0" smtClean="0"/>
              <a:t> b:</a:t>
            </a:r>
          </a:p>
          <a:p>
            <a:endParaRPr lang="de-DE" dirty="0"/>
          </a:p>
          <a:p>
            <a:endParaRPr lang="de-DE" dirty="0" smtClean="0"/>
          </a:p>
          <a:p>
            <a:endParaRPr lang="de-DE" dirty="0"/>
          </a:p>
          <a:p>
            <a:endParaRPr lang="de-DE" dirty="0" smtClean="0"/>
          </a:p>
          <a:p>
            <a:endParaRPr lang="de-DE" dirty="0"/>
          </a:p>
          <a:p>
            <a:r>
              <a:rPr lang="de-DE" dirty="0" smtClean="0"/>
              <a:t>Additional </a:t>
            </a:r>
            <a:r>
              <a:rPr lang="de-DE" dirty="0" err="1" smtClean="0"/>
              <a:t>features</a:t>
            </a:r>
            <a:r>
              <a:rPr lang="de-DE" dirty="0" smtClean="0"/>
              <a:t> </a:t>
            </a:r>
            <a:r>
              <a:rPr lang="de-DE" dirty="0" err="1" smtClean="0"/>
              <a:t>that</a:t>
            </a:r>
            <a:r>
              <a:rPr lang="de-DE" dirty="0" smtClean="0"/>
              <a:t> </a:t>
            </a:r>
            <a:r>
              <a:rPr lang="de-DE" dirty="0" err="1" smtClean="0"/>
              <a:t>have</a:t>
            </a:r>
            <a:r>
              <a:rPr lang="de-DE" dirty="0" smtClean="0"/>
              <a:t> </a:t>
            </a:r>
            <a:r>
              <a:rPr lang="de-DE" dirty="0" err="1" smtClean="0"/>
              <a:t>to</a:t>
            </a:r>
            <a:r>
              <a:rPr lang="de-DE" dirty="0" smtClean="0"/>
              <a:t> </a:t>
            </a:r>
            <a:r>
              <a:rPr lang="de-DE" dirty="0" err="1" smtClean="0"/>
              <a:t>be</a:t>
            </a:r>
            <a:r>
              <a:rPr lang="de-DE" dirty="0" smtClean="0"/>
              <a:t> </a:t>
            </a:r>
            <a:r>
              <a:rPr lang="de-DE" dirty="0" err="1" smtClean="0"/>
              <a:t>considered</a:t>
            </a:r>
            <a:r>
              <a:rPr lang="de-DE" dirty="0" smtClean="0"/>
              <a:t>:</a:t>
            </a:r>
          </a:p>
          <a:p>
            <a:pPr marL="285750" indent="-285750">
              <a:buFont typeface="Wingdings" panose="05000000000000000000" pitchFamily="2" charset="2"/>
              <a:buChar char="§"/>
            </a:pPr>
            <a:r>
              <a:rPr lang="de-DE" dirty="0" err="1" smtClean="0"/>
              <a:t>Aperture</a:t>
            </a:r>
            <a:r>
              <a:rPr lang="de-DE" dirty="0" smtClean="0"/>
              <a:t> </a:t>
            </a:r>
            <a:r>
              <a:rPr lang="de-DE" dirty="0" err="1" smtClean="0"/>
              <a:t>jitter</a:t>
            </a:r>
            <a:endParaRPr lang="de-DE" dirty="0" smtClean="0"/>
          </a:p>
          <a:p>
            <a:pPr marL="285750" indent="-285750">
              <a:buFont typeface="Wingdings" panose="05000000000000000000" pitchFamily="2" charset="2"/>
              <a:buChar char="§"/>
            </a:pPr>
            <a:r>
              <a:rPr lang="de-DE" dirty="0" err="1" smtClean="0"/>
              <a:t>Linearity</a:t>
            </a:r>
            <a:endParaRPr lang="de-DE" dirty="0" smtClean="0"/>
          </a:p>
          <a:p>
            <a:endParaRPr lang="de-DE" dirty="0"/>
          </a:p>
          <a:p>
            <a:r>
              <a:rPr lang="de-DE" dirty="0" smtClean="0"/>
              <a:t>ADC </a:t>
            </a:r>
            <a:r>
              <a:rPr lang="de-DE" dirty="0" err="1" smtClean="0"/>
              <a:t>has</a:t>
            </a:r>
            <a:r>
              <a:rPr lang="de-DE" dirty="0" smtClean="0"/>
              <a:t> </a:t>
            </a:r>
            <a:r>
              <a:rPr lang="de-DE" dirty="0" err="1" smtClean="0"/>
              <a:t>to</a:t>
            </a:r>
            <a:r>
              <a:rPr lang="de-DE" dirty="0" smtClean="0"/>
              <a:t> </a:t>
            </a:r>
            <a:r>
              <a:rPr lang="de-DE" dirty="0" err="1" smtClean="0"/>
              <a:t>be</a:t>
            </a:r>
            <a:r>
              <a:rPr lang="de-DE" dirty="0" smtClean="0"/>
              <a:t> </a:t>
            </a:r>
            <a:r>
              <a:rPr lang="de-DE" dirty="0" err="1" smtClean="0"/>
              <a:t>seen</a:t>
            </a:r>
            <a:r>
              <a:rPr lang="de-DE" dirty="0" smtClean="0"/>
              <a:t> </a:t>
            </a:r>
            <a:r>
              <a:rPr lang="de-DE" dirty="0" err="1" smtClean="0"/>
              <a:t>as</a:t>
            </a:r>
            <a:r>
              <a:rPr lang="de-DE" dirty="0" smtClean="0"/>
              <a:t> a </a:t>
            </a:r>
            <a:r>
              <a:rPr lang="de-DE" dirty="0" err="1" smtClean="0"/>
              <a:t>system</a:t>
            </a:r>
            <a:r>
              <a:rPr lang="de-DE" dirty="0" smtClean="0"/>
              <a:t> </a:t>
            </a:r>
            <a:r>
              <a:rPr lang="de-DE" dirty="0" err="1" smtClean="0"/>
              <a:t>with</a:t>
            </a:r>
            <a:r>
              <a:rPr lang="de-DE" dirty="0" smtClean="0"/>
              <a:t> an analog </a:t>
            </a:r>
            <a:r>
              <a:rPr lang="de-DE" dirty="0" err="1" smtClean="0"/>
              <a:t>input</a:t>
            </a:r>
            <a:r>
              <a:rPr lang="de-DE" dirty="0" smtClean="0"/>
              <a:t> </a:t>
            </a:r>
            <a:r>
              <a:rPr lang="de-DE" dirty="0" err="1" smtClean="0"/>
              <a:t>and</a:t>
            </a:r>
            <a:r>
              <a:rPr lang="de-DE" dirty="0" smtClean="0"/>
              <a:t> a digital </a:t>
            </a:r>
            <a:r>
              <a:rPr lang="de-DE" dirty="0" err="1" smtClean="0"/>
              <a:t>output</a:t>
            </a:r>
            <a:r>
              <a:rPr lang="de-DE" dirty="0" smtClean="0"/>
              <a:t> (I/Q).</a:t>
            </a:r>
            <a:endParaRPr lang="de-DE" dirty="0"/>
          </a:p>
        </p:txBody>
      </p:sp>
    </p:spTree>
    <p:extLst>
      <p:ext uri="{BB962C8B-B14F-4D97-AF65-F5344CB8AC3E}">
        <p14:creationId xmlns:p14="http://schemas.microsoft.com/office/powerpoint/2010/main" val="2724374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IT_master_ppt2003_en">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3069</Words>
  <Application>Microsoft Office PowerPoint</Application>
  <PresentationFormat>Bildschirmpräsentation (4:3)</PresentationFormat>
  <Paragraphs>730</Paragraphs>
  <Slides>37</Slides>
  <Notes>0</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37</vt:i4>
      </vt:variant>
    </vt:vector>
  </HeadingPairs>
  <TitlesOfParts>
    <vt:vector size="40" baseType="lpstr">
      <vt:lpstr>KIT_master_ppt2003_en</vt:lpstr>
      <vt:lpstr>CorelDRAW</vt:lpstr>
      <vt:lpstr>Equation</vt:lpstr>
      <vt:lpstr>PowerPoint-Präsentation</vt:lpstr>
      <vt:lpstr>Overview</vt:lpstr>
      <vt:lpstr>Tx Structure</vt:lpstr>
      <vt:lpstr>Rx Structure: Super Het </vt:lpstr>
      <vt:lpstr>Rx Structure: Direct Mixing </vt:lpstr>
      <vt:lpstr>Radio Spectrum</vt:lpstr>
      <vt:lpstr>Multi Band Radio</vt:lpstr>
      <vt:lpstr>ADC Principles</vt:lpstr>
      <vt:lpstr>ADC System</vt:lpstr>
      <vt:lpstr>Walden Survey</vt:lpstr>
      <vt:lpstr>Parameter Controlled SDR</vt:lpstr>
      <vt:lpstr>Parameter Controlled SDR</vt:lpstr>
      <vt:lpstr>Modular SDR</vt:lpstr>
      <vt:lpstr>Modular SDR</vt:lpstr>
      <vt:lpstr>Velcro SDR</vt:lpstr>
      <vt:lpstr>Velcro SDR</vt:lpstr>
      <vt:lpstr>Mobile Cellular Terminals </vt:lpstr>
      <vt:lpstr>Re-useable Radio Architecture</vt:lpstr>
      <vt:lpstr>SCA: SDR Reconfigurability/Portability</vt:lpstr>
      <vt:lpstr>CR: Vision</vt:lpstr>
      <vt:lpstr>CR: Definition</vt:lpstr>
      <vt:lpstr>Reality</vt:lpstr>
      <vt:lpstr>Dynamic Spectrum Access (DSA)</vt:lpstr>
      <vt:lpstr>DSA: Questions</vt:lpstr>
      <vt:lpstr>Dynamic / Detection Time</vt:lpstr>
      <vt:lpstr>Time/Frequency Plane</vt:lpstr>
      <vt:lpstr>Energy Detector</vt:lpstr>
      <vt:lpstr>Energy Detector</vt:lpstr>
      <vt:lpstr>Proposed Solution 1</vt:lpstr>
      <vt:lpstr>Distributed Detection and Boosting</vt:lpstr>
      <vt:lpstr>Proposed Solution 2</vt:lpstr>
      <vt:lpstr>Data Base Query</vt:lpstr>
      <vt:lpstr>Don‘t forget</vt:lpstr>
      <vt:lpstr>Book and Journal Publications</vt:lpstr>
      <vt:lpstr>Book and Journal Publications</vt:lpstr>
      <vt:lpstr>Book and Journal Publications</vt:lpstr>
      <vt:lpstr>Ph.D. Theses</vt:lpstr>
    </vt:vector>
  </TitlesOfParts>
  <Company>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olbrich</dc:creator>
  <cp:lastModifiedBy>jondral</cp:lastModifiedBy>
  <cp:revision>355</cp:revision>
  <cp:lastPrinted>2013-11-25T08:33:52Z</cp:lastPrinted>
  <dcterms:created xsi:type="dcterms:W3CDTF">2012-01-11T08:24:56Z</dcterms:created>
  <dcterms:modified xsi:type="dcterms:W3CDTF">2014-02-27T07:48:59Z</dcterms:modified>
</cp:coreProperties>
</file>