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2"/>
  </p:notesMasterIdLst>
  <p:handoutMasterIdLst>
    <p:handoutMasterId r:id="rId33"/>
  </p:handoutMasterIdLst>
  <p:sldIdLst>
    <p:sldId id="283" r:id="rId3"/>
    <p:sldId id="284" r:id="rId4"/>
    <p:sldId id="286" r:id="rId5"/>
    <p:sldId id="285" r:id="rId6"/>
    <p:sldId id="287" r:id="rId7"/>
    <p:sldId id="292" r:id="rId8"/>
    <p:sldId id="288" r:id="rId9"/>
    <p:sldId id="289" r:id="rId10"/>
    <p:sldId id="290" r:id="rId11"/>
    <p:sldId id="293" r:id="rId12"/>
    <p:sldId id="291" r:id="rId13"/>
    <p:sldId id="294" r:id="rId14"/>
    <p:sldId id="296" r:id="rId15"/>
    <p:sldId id="297" r:id="rId16"/>
    <p:sldId id="298" r:id="rId17"/>
    <p:sldId id="299" r:id="rId18"/>
    <p:sldId id="301" r:id="rId19"/>
    <p:sldId id="300" r:id="rId20"/>
    <p:sldId id="303" r:id="rId21"/>
    <p:sldId id="302" r:id="rId22"/>
    <p:sldId id="304" r:id="rId23"/>
    <p:sldId id="305" r:id="rId24"/>
    <p:sldId id="306" r:id="rId25"/>
    <p:sldId id="308" r:id="rId26"/>
    <p:sldId id="307" r:id="rId27"/>
    <p:sldId id="310" r:id="rId28"/>
    <p:sldId id="312" r:id="rId29"/>
    <p:sldId id="295" r:id="rId30"/>
    <p:sldId id="311" r:id="rId31"/>
  </p:sldIdLst>
  <p:sldSz cx="12195175" cy="6859588"/>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98" autoAdjust="0"/>
  </p:normalViewPr>
  <p:slideViewPr>
    <p:cSldViewPr>
      <p:cViewPr varScale="1">
        <p:scale>
          <a:sx n="80" d="100"/>
          <a:sy n="80" d="100"/>
        </p:scale>
        <p:origin x="-348" y="-78"/>
      </p:cViewPr>
      <p:guideLst>
        <p:guide orient="horz" pos="2161"/>
        <p:guide pos="3842"/>
      </p:guideLst>
    </p:cSldViewPr>
  </p:slideViewPr>
  <p:notesTextViewPr>
    <p:cViewPr>
      <p:scale>
        <a:sx n="1" d="1"/>
        <a:sy n="1" d="1"/>
      </p:scale>
      <p:origin x="0" y="0"/>
    </p:cViewPr>
  </p:notesTextViewPr>
  <p:notesViewPr>
    <p:cSldViewPr>
      <p:cViewPr varScale="1">
        <p:scale>
          <a:sx n="68" d="100"/>
          <a:sy n="68" d="100"/>
        </p:scale>
        <p:origin x="-277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C4CAD8F6-FF7C-447F-A91D-4FA7CFC9C0C5}" type="datetimeFigureOut">
              <a:rPr lang="en-GB" smtClean="0"/>
              <a:t>04/03/2014</a:t>
            </a:fld>
            <a:endParaRPr lang="en-GB"/>
          </a:p>
        </p:txBody>
      </p:sp>
      <p:sp>
        <p:nvSpPr>
          <p:cNvPr id="4" name="Fußzeilenplatzhalt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F3B7EE11-88F6-4E42-B196-8CF9EA9FE22F}" type="slidenum">
              <a:rPr lang="en-GB" smtClean="0"/>
              <a:t>‹#›</a:t>
            </a:fld>
            <a:endParaRPr lang="en-GB"/>
          </a:p>
        </p:txBody>
      </p:sp>
    </p:spTree>
    <p:extLst>
      <p:ext uri="{BB962C8B-B14F-4D97-AF65-F5344CB8AC3E}">
        <p14:creationId xmlns:p14="http://schemas.microsoft.com/office/powerpoint/2010/main" val="76739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45B75E70-762A-4375-AA7C-DE9BB7CC9339}" type="datetimeFigureOut">
              <a:rPr lang="de-DE" smtClean="0"/>
              <a:pPr/>
              <a:t>04.03.2014</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DF1895BC-06EC-475A-97CA-BF53472F2E03}" type="slidenum">
              <a:rPr lang="de-DE" smtClean="0"/>
              <a:pPr/>
              <a:t>‹#›</a:t>
            </a:fld>
            <a:endParaRPr lang="de-DE" dirty="0"/>
          </a:p>
        </p:txBody>
      </p:sp>
    </p:spTree>
    <p:extLst>
      <p:ext uri="{BB962C8B-B14F-4D97-AF65-F5344CB8AC3E}">
        <p14:creationId xmlns:p14="http://schemas.microsoft.com/office/powerpoint/2010/main" val="163683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become</a:t>
            </a:r>
            <a:r>
              <a:rPr lang="en-GB" baseline="0" dirty="0" smtClean="0"/>
              <a:t>s a hot topic to use </a:t>
            </a:r>
            <a:r>
              <a:rPr lang="en-GB" dirty="0" smtClean="0"/>
              <a:t>GPU</a:t>
            </a:r>
            <a:r>
              <a:rPr lang="en-GB" baseline="0" dirty="0" smtClean="0"/>
              <a:t> to perform general-purpose computation and to accelerate SDR implementation. </a:t>
            </a:r>
            <a:r>
              <a:rPr lang="en-GB" baseline="0" dirty="0" smtClean="0"/>
              <a:t>Derived from network coding project (NEXT) ended last year, employ a GPU to accelerate MUD receiver for satellite return links. </a:t>
            </a:r>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1</a:t>
            </a:fld>
            <a:endParaRPr lang="de-DE" dirty="0"/>
          </a:p>
        </p:txBody>
      </p:sp>
    </p:spTree>
    <p:extLst>
      <p:ext uri="{BB962C8B-B14F-4D97-AF65-F5344CB8AC3E}">
        <p14:creationId xmlns:p14="http://schemas.microsoft.com/office/powerpoint/2010/main" val="220745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following part of</a:t>
            </a:r>
            <a:r>
              <a:rPr lang="en-US" baseline="0" dirty="0" smtClean="0"/>
              <a:t> the presentation let’s have a look at the principle of GPU and how to use it to accelerate SDR system.</a:t>
            </a:r>
            <a:endParaRPr lang="en-US" dirty="0" smtClean="0"/>
          </a:p>
          <a:p>
            <a:endParaRPr lang="en-US" b="1"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10</a:t>
            </a:fld>
            <a:endParaRPr lang="de-DE" dirty="0"/>
          </a:p>
        </p:txBody>
      </p:sp>
    </p:spTree>
    <p:extLst>
      <p:ext uri="{BB962C8B-B14F-4D97-AF65-F5344CB8AC3E}">
        <p14:creationId xmlns:p14="http://schemas.microsoft.com/office/powerpoint/2010/main" val="110497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GPUs are originally designed to optimize the floating-point calculations for image and video rendering. GPGPU technique is to utilize a GPU to perform general computations in applications traditionally handled by the CPU.</a:t>
            </a:r>
          </a:p>
          <a:p>
            <a:r>
              <a:rPr lang="en-US" dirty="0" smtClean="0"/>
              <a:t>From</a:t>
            </a:r>
            <a:r>
              <a:rPr lang="en-US" baseline="0" dirty="0" smtClean="0"/>
              <a:t> this figure we can see…Although GPU we used in NEXT is not the fastest GPU on the market anymore, compared to CPU, much more processing cores and much higher processing performance.</a:t>
            </a:r>
          </a:p>
          <a:p>
            <a:r>
              <a:rPr lang="en-US" baseline="0" dirty="0" smtClean="0"/>
              <a:t>On the other hand, …GPU has big advantage compared to CPU in terms of memory bandwidth.</a:t>
            </a:r>
          </a:p>
        </p:txBody>
      </p:sp>
      <p:sp>
        <p:nvSpPr>
          <p:cNvPr id="4" name="Slide Number Placeholder 3"/>
          <p:cNvSpPr>
            <a:spLocks noGrp="1"/>
          </p:cNvSpPr>
          <p:nvPr>
            <p:ph type="sldNum" sz="quarter" idx="10"/>
          </p:nvPr>
        </p:nvSpPr>
        <p:spPr/>
        <p:txBody>
          <a:bodyPr/>
          <a:lstStyle/>
          <a:p>
            <a:fld id="{DF1895BC-06EC-475A-97CA-BF53472F2E03}" type="slidenum">
              <a:rPr lang="de-DE" smtClean="0"/>
              <a:pPr/>
              <a:t>11</a:t>
            </a:fld>
            <a:endParaRPr lang="de-DE" dirty="0"/>
          </a:p>
        </p:txBody>
      </p:sp>
    </p:spTree>
    <p:extLst>
      <p:ext uri="{BB962C8B-B14F-4D97-AF65-F5344CB8AC3E}">
        <p14:creationId xmlns:p14="http://schemas.microsoft.com/office/powerpoint/2010/main" val="268290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reason behind</a:t>
            </a:r>
            <a:r>
              <a:rPr lang="en-GB" baseline="0" dirty="0" smtClean="0"/>
              <a:t> such differences between CPU and GPU i</a:t>
            </a:r>
            <a:r>
              <a:rPr lang="en-GB" dirty="0" smtClean="0"/>
              <a:t>s their different fundamental design philosophies.</a:t>
            </a:r>
          </a:p>
          <a:p>
            <a:r>
              <a:rPr lang="en-GB" dirty="0" smtClean="0"/>
              <a:t>Big number of transistors</a:t>
            </a:r>
            <a:r>
              <a:rPr lang="en-GB" baseline="0" dirty="0" smtClean="0"/>
              <a:t> are used as c</a:t>
            </a:r>
            <a:r>
              <a:rPr lang="en-GB" dirty="0" smtClean="0"/>
              <a:t>ontrol logic units </a:t>
            </a:r>
            <a:r>
              <a:rPr lang="en-GB" dirty="0" smtClean="0"/>
              <a:t>(for </a:t>
            </a:r>
            <a:r>
              <a:rPr lang="en-GB" dirty="0" smtClean="0"/>
              <a:t>the complex flow </a:t>
            </a:r>
            <a:r>
              <a:rPr lang="en-GB" dirty="0" smtClean="0"/>
              <a:t>control)</a:t>
            </a:r>
            <a:endParaRPr lang="en-GB" dirty="0" smtClean="0"/>
          </a:p>
          <a:p>
            <a:r>
              <a:rPr lang="en-GB" dirty="0" smtClean="0"/>
              <a:t>Large cache </a:t>
            </a:r>
            <a:r>
              <a:rPr lang="en-GB" dirty="0" smtClean="0"/>
              <a:t>memories( </a:t>
            </a:r>
            <a:r>
              <a:rPr lang="en-GB" dirty="0" smtClean="0"/>
              <a:t>to reduce the instruction and data access latencies of large complex </a:t>
            </a:r>
            <a:r>
              <a:rPr lang="en-GB" dirty="0" smtClean="0"/>
              <a:t>applications)</a:t>
            </a:r>
            <a:endParaRPr lang="en-GB" dirty="0" smtClean="0"/>
          </a:p>
          <a:p>
            <a:endParaRPr lang="en-GB" sz="1200" b="0" i="0" kern="1200" dirty="0" smtClean="0">
              <a:solidFill>
                <a:schemeClr val="tx1"/>
              </a:solidFill>
              <a:effectLst/>
              <a:latin typeface="Arial" pitchFamily="34" charset="0"/>
              <a:ea typeface="+mn-ea"/>
              <a:cs typeface="+mn-cs"/>
            </a:endParaRPr>
          </a:p>
          <a:p>
            <a:r>
              <a:rPr lang="en-US" sz="1200" b="0" i="0" kern="1200" dirty="0" smtClean="0">
                <a:solidFill>
                  <a:schemeClr val="tx1"/>
                </a:solidFill>
                <a:effectLst/>
                <a:latin typeface="Arial" pitchFamily="34" charset="0"/>
                <a:ea typeface="+mn-ea"/>
                <a:cs typeface="+mn-cs"/>
              </a:rPr>
              <a:t>GPU is specialized for compute-intensive, highly parallel computation </a:t>
            </a:r>
            <a:r>
              <a:rPr lang="en-US" sz="1200" b="0" i="0" kern="1200" dirty="0" smtClean="0">
                <a:solidFill>
                  <a:schemeClr val="tx1"/>
                </a:solidFill>
                <a:effectLst/>
                <a:latin typeface="Arial" pitchFamily="34" charset="0"/>
                <a:ea typeface="+mn-ea"/>
                <a:cs typeface="+mn-cs"/>
              </a:rPr>
              <a:t>for </a:t>
            </a:r>
            <a:r>
              <a:rPr lang="en-US" sz="1200" b="0" i="0" kern="1200" dirty="0" smtClean="0">
                <a:solidFill>
                  <a:schemeClr val="tx1"/>
                </a:solidFill>
                <a:effectLst/>
                <a:latin typeface="Arial" pitchFamily="34" charset="0"/>
                <a:ea typeface="+mn-ea"/>
                <a:cs typeface="+mn-cs"/>
              </a:rPr>
              <a:t>graphics </a:t>
            </a:r>
            <a:r>
              <a:rPr lang="en-US" sz="1200" b="0" i="0" kern="1200" dirty="0" smtClean="0">
                <a:solidFill>
                  <a:schemeClr val="tx1"/>
                </a:solidFill>
                <a:effectLst/>
                <a:latin typeface="Arial" pitchFamily="34" charset="0"/>
                <a:ea typeface="+mn-ea"/>
                <a:cs typeface="+mn-cs"/>
              </a:rPr>
              <a:t>rendering </a:t>
            </a:r>
            <a:r>
              <a:rPr lang="en-US" sz="1200" b="0" i="0" kern="1200" dirty="0" smtClean="0">
                <a:solidFill>
                  <a:schemeClr val="tx1"/>
                </a:solidFill>
                <a:effectLst/>
                <a:latin typeface="Arial" pitchFamily="34" charset="0"/>
                <a:ea typeface="+mn-ea"/>
                <a:cs typeface="+mn-cs"/>
              </a:rPr>
              <a:t>- and therefore designed in a way that more transistors are devoted to data processing rather than data caching and flow control</a:t>
            </a:r>
          </a:p>
          <a:p>
            <a:endParaRPr lang="en-GB" dirty="0" smtClean="0"/>
          </a:p>
          <a:p>
            <a:r>
              <a:rPr lang="en-GB" dirty="0" smtClean="0"/>
              <a:t>(More specifically, the GPU is especially well-suited to address problems that can be expressed as data-parallel computations – the same program is executed on many data elements in parallel – with high arithmetic intensity – the ratio of arithmetic operations to memory operations. Because the same program is executed for each data element, there is a lower requirement for sophisticated flow control, and because it is executed on many data elements and has high arithmetic intensity, the memory access latency can be hidden with calculations instead of big data caches.) </a:t>
            </a:r>
          </a:p>
        </p:txBody>
      </p:sp>
      <p:sp>
        <p:nvSpPr>
          <p:cNvPr id="4" name="Slide Number Placeholder 3"/>
          <p:cNvSpPr>
            <a:spLocks noGrp="1"/>
          </p:cNvSpPr>
          <p:nvPr>
            <p:ph type="sldNum" sz="quarter" idx="10"/>
          </p:nvPr>
        </p:nvSpPr>
        <p:spPr/>
        <p:txBody>
          <a:bodyPr/>
          <a:lstStyle/>
          <a:p>
            <a:fld id="{DF1895BC-06EC-475A-97CA-BF53472F2E03}" type="slidenum">
              <a:rPr lang="de-DE" smtClean="0"/>
              <a:pPr/>
              <a:t>12</a:t>
            </a:fld>
            <a:endParaRPr lang="de-DE" dirty="0"/>
          </a:p>
        </p:txBody>
      </p:sp>
    </p:spTree>
    <p:extLst>
      <p:ext uri="{BB962C8B-B14F-4D97-AF65-F5344CB8AC3E}">
        <p14:creationId xmlns:p14="http://schemas.microsoft.com/office/powerpoint/2010/main" val="313324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simplify</a:t>
            </a:r>
            <a:r>
              <a:rPr lang="en-US" baseline="0" dirty="0" smtClean="0"/>
              <a:t> the development of general-purpose computation on GPUs…</a:t>
            </a:r>
          </a:p>
          <a:p>
            <a:r>
              <a:rPr lang="en-US" baseline="0" dirty="0" smtClean="0"/>
              <a:t>With such architecture…</a:t>
            </a:r>
          </a:p>
          <a:p>
            <a:r>
              <a:rPr lang="en-US" baseline="0" dirty="0" smtClean="0"/>
              <a:t>The best thing is…</a:t>
            </a:r>
          </a:p>
          <a:p>
            <a:r>
              <a:rPr lang="en-US" baseline="0" dirty="0" smtClean="0"/>
              <a:t>By using different levels of API provided by CUDA architecture, it becomes much easier for developers to execute general computations on GPU.</a:t>
            </a:r>
          </a:p>
          <a:p>
            <a:endParaRPr lang="en-US" baseline="0" dirty="0" smtClean="0"/>
          </a:p>
          <a:p>
            <a:r>
              <a:rPr lang="en-US" baseline="0" dirty="0" smtClean="0"/>
              <a:t>(</a:t>
            </a:r>
            <a:r>
              <a:rPr lang="en-GB" dirty="0" smtClean="0"/>
              <a:t>required users to continue to disguise their computations as graphics problems, but they would have needed to continue writing their computations in a graphics-oriented shading language such as OpenGL’s GLSL or Microsoft’s HLSL</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13</a:t>
            </a:fld>
            <a:endParaRPr lang="de-DE" dirty="0"/>
          </a:p>
        </p:txBody>
      </p:sp>
    </p:spTree>
    <p:extLst>
      <p:ext uri="{BB962C8B-B14F-4D97-AF65-F5344CB8AC3E}">
        <p14:creationId xmlns:p14="http://schemas.microsoft.com/office/powerpoint/2010/main" val="258342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with all the benefits of GPU introduced before, it doesn’t mean</a:t>
            </a:r>
            <a:r>
              <a:rPr lang="en-US" baseline="0" dirty="0" smtClean="0"/>
              <a:t> that GPU can replace CPU to build a standalone SDR system. We still need CPU to execute codes running in sequential order and use CPU to initialize GPU to perform codes that can be parallelized. </a:t>
            </a:r>
          </a:p>
          <a:p>
            <a:r>
              <a:rPr lang="en-US" baseline="0" dirty="0" smtClean="0"/>
              <a:t>Moreover, CPU and GPU maintain…, which means GPU cannot directly access data stored in CPU’s memory and vice versa.</a:t>
            </a:r>
            <a:endParaRPr lang="en-US" dirty="0" smtClean="0"/>
          </a:p>
          <a:p>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14</a:t>
            </a:fld>
            <a:endParaRPr lang="de-DE" dirty="0"/>
          </a:p>
        </p:txBody>
      </p:sp>
    </p:spTree>
    <p:extLst>
      <p:ext uri="{BB962C8B-B14F-4D97-AF65-F5344CB8AC3E}">
        <p14:creationId xmlns:p14="http://schemas.microsoft.com/office/powerpoint/2010/main" val="235157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can take our</a:t>
            </a:r>
            <a:r>
              <a:rPr lang="en-GB" baseline="0" dirty="0" smtClean="0"/>
              <a:t> LDPC decoder as an example to show how to parallelize computations on GPU.</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LDPC code can be represented by such a Tanner graph. With the standard iterative decoding algorithm known as belief propagation (BP), have to calculate messages passing from each check node to variable node along the edges of this graph and vice versa. For the CPU with single thread, start from first check node, calculate message…then move to next check node. After finished with all check nodes, it start to calculate messages from variable to check node. Such iterative decoding process repeat several times, which </a:t>
            </a:r>
            <a:r>
              <a:rPr lang="en-GB" baseline="0" dirty="0" smtClean="0"/>
              <a:t>is very computation-intensive for CPU. Actually, decoding operations can be parallelized by GPU.</a:t>
            </a:r>
            <a:endParaRPr lang="en-GB" dirty="0" smtClean="0"/>
          </a:p>
          <a:p>
            <a:r>
              <a:rPr lang="en-US" baseline="0" dirty="0" smtClean="0"/>
              <a:t>We can assign…</a:t>
            </a:r>
          </a:p>
          <a:p>
            <a:r>
              <a:rPr lang="en-US" baseline="0" dirty="0" smtClean="0"/>
              <a:t>With the parallelization on GPU, our LDPC decoder…</a:t>
            </a:r>
            <a:endParaRPr lang="en-GB" dirty="0" smtClean="0"/>
          </a:p>
          <a:p>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15</a:t>
            </a:fld>
            <a:endParaRPr lang="de-DE" dirty="0"/>
          </a:p>
        </p:txBody>
      </p:sp>
    </p:spTree>
    <p:extLst>
      <p:ext uri="{BB962C8B-B14F-4D97-AF65-F5344CB8AC3E}">
        <p14:creationId xmlns:p14="http://schemas.microsoft.com/office/powerpoint/2010/main" val="3577093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can take our</a:t>
            </a:r>
            <a:r>
              <a:rPr lang="en-GB" baseline="0" dirty="0" smtClean="0"/>
              <a:t> LDPC decoder as an example to show how to parallelize computations on GPU.</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LDPC code can be represented by such a Tanner graph. With the standard iterative decoding algorithm known as belief propagation (BP), have to calculate messages passing from each check node to variable node along the edges of this graph and vice versa. For the CPU with single thread, start from first check node, calculate message…then move to next check node. After finished with all check nodes, it start to calculate messages from variable to check node. Such iterative decoding process repeat several times, which </a:t>
            </a:r>
            <a:r>
              <a:rPr lang="en-GB" baseline="0" dirty="0" smtClean="0"/>
              <a:t>is very computation-intensive for CPU. However, decoding operations can be parallelized by GPU.</a:t>
            </a:r>
            <a:endParaRPr lang="en-GB" dirty="0" smtClean="0"/>
          </a:p>
          <a:p>
            <a:r>
              <a:rPr lang="en-US" baseline="0" dirty="0" smtClean="0"/>
              <a:t>We can assign…</a:t>
            </a:r>
          </a:p>
          <a:p>
            <a:r>
              <a:rPr lang="en-US" baseline="0" dirty="0" smtClean="0"/>
              <a:t>With the parallelization on GPU, our LDPC decoder…</a:t>
            </a:r>
            <a:endParaRPr lang="en-GB" dirty="0" smtClean="0"/>
          </a:p>
          <a:p>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16</a:t>
            </a:fld>
            <a:endParaRPr lang="de-DE" dirty="0"/>
          </a:p>
        </p:txBody>
      </p:sp>
    </p:spTree>
    <p:extLst>
      <p:ext uri="{BB962C8B-B14F-4D97-AF65-F5344CB8AC3E}">
        <p14:creationId xmlns:p14="http://schemas.microsoft.com/office/powerpoint/2010/main" val="109977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the basic</a:t>
            </a:r>
            <a:r>
              <a:rPr lang="en-US" baseline="0" dirty="0" smtClean="0"/>
              <a:t> concepts of GPGPU have been introduced, now show how we used GPU to accelerate the SDR implementation of our MUD.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17</a:t>
            </a:fld>
            <a:endParaRPr lang="de-DE" dirty="0"/>
          </a:p>
        </p:txBody>
      </p:sp>
    </p:spTree>
    <p:extLst>
      <p:ext uri="{BB962C8B-B14F-4D97-AF65-F5344CB8AC3E}">
        <p14:creationId xmlns:p14="http://schemas.microsoft.com/office/powerpoint/2010/main" val="268243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system design introduced before, except for a reconfigurable hardware for sampling and </a:t>
            </a:r>
            <a:r>
              <a:rPr lang="en-US" dirty="0" smtClean="0"/>
              <a:t>AD </a:t>
            </a:r>
            <a:r>
              <a:rPr lang="en-US" dirty="0" smtClean="0"/>
              <a:t>conversion, implement</a:t>
            </a:r>
            <a:r>
              <a:rPr lang="en-US" baseline="0" dirty="0" smtClean="0"/>
              <a:t>ed </a:t>
            </a:r>
            <a:r>
              <a:rPr lang="en-US" dirty="0" smtClean="0"/>
              <a:t>all components of our MUD receiver from scratch in software,</a:t>
            </a:r>
            <a:r>
              <a:rPr lang="en-US" baseline="0" dirty="0" smtClean="0"/>
              <a:t> which can be shown in this figure.</a:t>
            </a:r>
            <a:endParaRPr lang="en-US" dirty="0" smtClean="0"/>
          </a:p>
          <a:p>
            <a:r>
              <a:rPr lang="en-US" dirty="0" smtClean="0"/>
              <a:t>As mentioned before,</a:t>
            </a:r>
            <a:r>
              <a:rPr lang="en-US" baseline="0" dirty="0" smtClean="0"/>
              <a:t> main bottlenecks are… First of all, we implemented these most computation-intensive parts on GPU.</a:t>
            </a:r>
          </a:p>
          <a:p>
            <a:r>
              <a:rPr lang="en-US" baseline="0" dirty="0" smtClean="0"/>
              <a:t>…which means the data transfer between CPU and GPU memories have to repeated for 4 times. Because…PCI much lower bandwidth, such data transfer has bad impact on performance, which should be minimized.</a:t>
            </a:r>
          </a:p>
          <a:p>
            <a:r>
              <a:rPr lang="en-US" dirty="0" smtClean="0"/>
              <a:t>We decided to implement</a:t>
            </a:r>
            <a:r>
              <a:rPr lang="en-US" baseline="0" dirty="0" smtClean="0"/>
              <a:t> all… </a:t>
            </a:r>
            <a:r>
              <a:rPr lang="en-US" sz="1200" b="0" i="0" u="none" strike="noStrike" kern="1200" baseline="0" dirty="0" smtClean="0">
                <a:solidFill>
                  <a:schemeClr val="tx1"/>
                </a:solidFill>
                <a:latin typeface="Arial" pitchFamily="34" charset="0"/>
                <a:ea typeface="+mn-ea"/>
                <a:cs typeface="+mn-cs"/>
              </a:rPr>
              <a:t>Although some components won’t be speed up from the GPU implementation, the benefit of running all components on GPU is to minimize…</a:t>
            </a:r>
            <a:endParaRPr lang="en-US" dirty="0" smtClean="0"/>
          </a:p>
        </p:txBody>
      </p:sp>
      <p:sp>
        <p:nvSpPr>
          <p:cNvPr id="4" name="Slide Number Placeholder 3"/>
          <p:cNvSpPr>
            <a:spLocks noGrp="1"/>
          </p:cNvSpPr>
          <p:nvPr>
            <p:ph type="sldNum" sz="quarter" idx="10"/>
          </p:nvPr>
        </p:nvSpPr>
        <p:spPr/>
        <p:txBody>
          <a:bodyPr/>
          <a:lstStyle/>
          <a:p>
            <a:fld id="{DF1895BC-06EC-475A-97CA-BF53472F2E03}" type="slidenum">
              <a:rPr lang="de-DE" smtClean="0"/>
              <a:pPr/>
              <a:t>18</a:t>
            </a:fld>
            <a:endParaRPr lang="de-DE" dirty="0"/>
          </a:p>
        </p:txBody>
      </p:sp>
    </p:spTree>
    <p:extLst>
      <p:ext uri="{BB962C8B-B14F-4D97-AF65-F5344CB8AC3E}">
        <p14:creationId xmlns:p14="http://schemas.microsoft.com/office/powerpoint/2010/main" val="4061331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a:t>
            </a:r>
            <a:r>
              <a:rPr lang="en-US" baseline="0" dirty="0" smtClean="0"/>
              <a:t> on such GPU-accelerated implementation of MUD receiver,…</a:t>
            </a:r>
            <a:endParaRPr lang="en-US" dirty="0" smtClean="0"/>
          </a:p>
          <a:p>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19</a:t>
            </a:fld>
            <a:endParaRPr lang="de-DE" dirty="0"/>
          </a:p>
        </p:txBody>
      </p:sp>
    </p:spTree>
    <p:extLst>
      <p:ext uri="{BB962C8B-B14F-4D97-AF65-F5344CB8AC3E}">
        <p14:creationId xmlns:p14="http://schemas.microsoft.com/office/powerpoint/2010/main" val="137711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presentation won’t go into much details of theoretical algorithms used in our system. Only brief introduction of MUD algorithms in our system, which are relevant to GPU implementation. Will </a:t>
            </a:r>
            <a:r>
              <a:rPr lang="en-US" dirty="0" smtClean="0"/>
              <a:t>mainly focus on very</a:t>
            </a:r>
            <a:r>
              <a:rPr lang="en-US" baseline="0" dirty="0" smtClean="0"/>
              <a:t> practical implementation work by using GPU. Will show you basic concept of GPU, how it works </a:t>
            </a:r>
            <a:r>
              <a:rPr lang="en-US" baseline="0" dirty="0" smtClean="0"/>
              <a:t>for SDR and </a:t>
            </a:r>
            <a:r>
              <a:rPr lang="en-US" baseline="0" dirty="0" smtClean="0"/>
              <a:t>its performance gain compared to CPU</a:t>
            </a:r>
            <a:endParaRPr lang="en-US" dirty="0" smtClean="0"/>
          </a:p>
          <a:p>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2</a:t>
            </a:fld>
            <a:endParaRPr lang="de-DE" dirty="0"/>
          </a:p>
        </p:txBody>
      </p:sp>
    </p:spTree>
    <p:extLst>
      <p:ext uri="{BB962C8B-B14F-4D97-AF65-F5344CB8AC3E}">
        <p14:creationId xmlns:p14="http://schemas.microsoft.com/office/powerpoint/2010/main" val="126189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such transmission symbol</a:t>
            </a:r>
            <a:r>
              <a:rPr lang="en-US" baseline="0" dirty="0" smtClean="0"/>
              <a:t> rate</a:t>
            </a:r>
            <a:r>
              <a:rPr lang="en-US" dirty="0" smtClean="0"/>
              <a:t> </a:t>
            </a:r>
          </a:p>
          <a:p>
            <a:endParaRPr lang="en-US" dirty="0" smtClean="0"/>
          </a:p>
          <a:p>
            <a:r>
              <a:rPr lang="en-US" dirty="0" smtClean="0"/>
              <a:t>the total processing time to decode one frame for both users</a:t>
            </a:r>
          </a:p>
          <a:p>
            <a:endParaRPr lang="en-US" dirty="0" smtClean="0"/>
          </a:p>
          <a:p>
            <a:r>
              <a:rPr lang="en-US" dirty="0" smtClean="0"/>
              <a:t>(</a:t>
            </a:r>
            <a:r>
              <a:rPr lang="en-US" sz="1200" b="0" i="0" u="none" strike="noStrike" kern="1200" baseline="0" dirty="0" smtClean="0">
                <a:solidFill>
                  <a:schemeClr val="tx1"/>
                </a:solidFill>
                <a:latin typeface="Arial" pitchFamily="34" charset="0"/>
                <a:ea typeface="+mn-ea"/>
                <a:cs typeface="+mn-cs"/>
              </a:rPr>
              <a:t>the baud-rate used in our system for both user terminals is 62500 symbols per second.</a:t>
            </a:r>
            <a:r>
              <a:rPr lang="en-US" dirty="0" smtClean="0"/>
              <a:t>)</a:t>
            </a:r>
          </a:p>
          <a:p>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20</a:t>
            </a:fld>
            <a:endParaRPr lang="de-DE" dirty="0"/>
          </a:p>
        </p:txBody>
      </p:sp>
    </p:spTree>
    <p:extLst>
      <p:ext uri="{BB962C8B-B14F-4D97-AF65-F5344CB8AC3E}">
        <p14:creationId xmlns:p14="http://schemas.microsoft.com/office/powerpoint/2010/main" val="1443763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Average decoding </a:t>
            </a:r>
            <a:r>
              <a:rPr lang="en-US" baseline="0" dirty="0" smtClean="0"/>
              <a:t>throughput </a:t>
            </a:r>
            <a:r>
              <a:rPr lang="en-US" baseline="0" dirty="0" smtClean="0"/>
              <a:t>for both users to decode one packet grows </a:t>
            </a:r>
            <a:r>
              <a:rPr lang="en-US" baseline="0" dirty="0" smtClean="0"/>
              <a:t>with the increase of SNR. With GPU acceleration, even for SNR as low as 2.45dB (PER: ~40%)</a:t>
            </a:r>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21</a:t>
            </a:fld>
            <a:endParaRPr lang="de-DE" dirty="0"/>
          </a:p>
        </p:txBody>
      </p:sp>
    </p:spTree>
    <p:extLst>
      <p:ext uri="{BB962C8B-B14F-4D97-AF65-F5344CB8AC3E}">
        <p14:creationId xmlns:p14="http://schemas.microsoft.com/office/powerpoint/2010/main" val="3321442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GPU acceleration, achieve much better decoding throughput.</a:t>
            </a:r>
          </a:p>
          <a:p>
            <a:r>
              <a:rPr lang="en-US" baseline="0" dirty="0" smtClean="0"/>
              <a:t>still </a:t>
            </a:r>
            <a:r>
              <a:rPr lang="en-US" baseline="0" dirty="0" smtClean="0"/>
              <a:t>some space to improve.</a:t>
            </a:r>
          </a:p>
          <a:p>
            <a:r>
              <a:rPr lang="en-US" dirty="0" smtClean="0"/>
              <a:t>From the work</a:t>
            </a:r>
            <a:r>
              <a:rPr lang="en-US" baseline="0" dirty="0" smtClean="0"/>
              <a:t> we’ve done…</a:t>
            </a:r>
          </a:p>
          <a:p>
            <a:r>
              <a:rPr lang="en-US" baseline="0" dirty="0" smtClean="0"/>
              <a:t>Can keep most parts of ur existing implementation running on CPU and only move some computation-intensive parts to GPU.</a:t>
            </a:r>
          </a:p>
          <a:p>
            <a:r>
              <a:rPr lang="en-US" baseline="0" dirty="0" smtClean="0"/>
              <a:t>You can also use CUDA…</a:t>
            </a:r>
            <a:r>
              <a:rPr lang="en-US" baseline="0" dirty="0" err="1" smtClean="0"/>
              <a:t>Matlab</a:t>
            </a:r>
            <a:r>
              <a:rPr lang="en-US" baseline="0" dirty="0" smtClean="0"/>
              <a:t> to speed up ur simulations running on </a:t>
            </a:r>
            <a:r>
              <a:rPr lang="en-US" baseline="0" dirty="0" err="1" smtClean="0"/>
              <a:t>Matlab</a:t>
            </a:r>
            <a:r>
              <a:rPr lang="en-US" baseline="0" dirty="0" smtClean="0"/>
              <a:t>.</a:t>
            </a:r>
          </a:p>
          <a:p>
            <a:r>
              <a:rPr lang="en-US" baseline="0" dirty="0" smtClean="0"/>
              <a:t>with </a:t>
            </a:r>
            <a:r>
              <a:rPr lang="en-US" baseline="0" dirty="0" smtClean="0"/>
              <a:t>GPU, </a:t>
            </a:r>
            <a:r>
              <a:rPr lang="en-US" baseline="0" dirty="0" smtClean="0"/>
              <a:t>might get </a:t>
            </a:r>
            <a:r>
              <a:rPr lang="en-US" baseline="0" dirty="0" smtClean="0"/>
              <a:t>ur </a:t>
            </a:r>
            <a:r>
              <a:rPr lang="en-US" baseline="0" dirty="0" err="1" smtClean="0"/>
              <a:t>reults</a:t>
            </a:r>
            <a:r>
              <a:rPr lang="en-US" baseline="0" dirty="0" smtClean="0"/>
              <a:t> in hours instead of days/weeks of waiting.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23</a:t>
            </a:fld>
            <a:endParaRPr lang="de-DE" dirty="0"/>
          </a:p>
        </p:txBody>
      </p:sp>
    </p:spTree>
    <p:extLst>
      <p:ext uri="{BB962C8B-B14F-4D97-AF65-F5344CB8AC3E}">
        <p14:creationId xmlns:p14="http://schemas.microsoft.com/office/powerpoint/2010/main" val="313117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As an extension of our work… Told us they had some issues with SDR implementation of their PNC system into </a:t>
            </a:r>
            <a:r>
              <a:rPr lang="en-US" sz="1200" b="0" i="0" u="none" strike="noStrike" kern="1200" baseline="0" dirty="0" err="1" smtClean="0">
                <a:solidFill>
                  <a:schemeClr val="tx1"/>
                </a:solidFill>
                <a:latin typeface="Arial" pitchFamily="34" charset="0"/>
                <a:ea typeface="+mn-ea"/>
                <a:cs typeface="+mn-cs"/>
              </a:rPr>
              <a:t>gnuradio</a:t>
            </a:r>
            <a:r>
              <a:rPr lang="en-US" sz="1200" b="0" i="0" u="none" strike="noStrike" kern="1200" baseline="0" dirty="0" smtClean="0">
                <a:solidFill>
                  <a:schemeClr val="tx1"/>
                </a:solidFill>
                <a:latin typeface="Arial" pitchFamily="34" charset="0"/>
                <a:ea typeface="+mn-ea"/>
                <a:cs typeface="+mn-cs"/>
              </a:rPr>
              <a:t>. Because of the processing performance of some </a:t>
            </a:r>
            <a:r>
              <a:rPr lang="en-US" sz="1200" b="0" i="0" u="none" strike="noStrike" kern="1200" baseline="0" dirty="0" err="1" smtClean="0">
                <a:solidFill>
                  <a:schemeClr val="tx1"/>
                </a:solidFill>
                <a:latin typeface="Arial" pitchFamily="34" charset="0"/>
                <a:ea typeface="+mn-ea"/>
                <a:cs typeface="+mn-cs"/>
              </a:rPr>
              <a:t>gnuradio</a:t>
            </a:r>
            <a:r>
              <a:rPr lang="en-US" sz="1200" b="0" i="0" u="none" strike="noStrike" kern="1200" baseline="0" dirty="0" smtClean="0">
                <a:solidFill>
                  <a:schemeClr val="tx1"/>
                </a:solidFill>
                <a:latin typeface="Arial" pitchFamily="34" charset="0"/>
                <a:ea typeface="+mn-ea"/>
                <a:cs typeface="+mn-cs"/>
              </a:rPr>
              <a:t> blocks they developed, they cannot make their system process in real time. Why not combine GPU with </a:t>
            </a:r>
            <a:r>
              <a:rPr lang="en-US" sz="1200" b="0" i="0" u="none" strike="noStrike" kern="1200" baseline="0" dirty="0" err="1" smtClean="0">
                <a:solidFill>
                  <a:schemeClr val="tx1"/>
                </a:solidFill>
                <a:latin typeface="Arial" pitchFamily="34" charset="0"/>
                <a:ea typeface="+mn-ea"/>
                <a:cs typeface="+mn-cs"/>
              </a:rPr>
              <a:t>gnuradio</a:t>
            </a:r>
            <a:r>
              <a:rPr lang="en-US" sz="1200" b="0" i="0" u="none" strike="noStrike" kern="1200" baseline="0" dirty="0" smtClean="0">
                <a:solidFill>
                  <a:schemeClr val="tx1"/>
                </a:solidFill>
                <a:latin typeface="Arial" pitchFamily="34" charset="0"/>
                <a:ea typeface="+mn-ea"/>
                <a:cs typeface="+mn-cs"/>
              </a:rPr>
              <a:t>, in other words to use GPU to speed up the processing of </a:t>
            </a:r>
            <a:r>
              <a:rPr lang="en-US" sz="1200" b="0" i="0" u="none" strike="noStrike" kern="1200" baseline="0" dirty="0" err="1" smtClean="0">
                <a:solidFill>
                  <a:schemeClr val="tx1"/>
                </a:solidFill>
                <a:latin typeface="Arial" pitchFamily="34" charset="0"/>
                <a:ea typeface="+mn-ea"/>
                <a:cs typeface="+mn-cs"/>
              </a:rPr>
              <a:t>gnuradio</a:t>
            </a:r>
            <a:r>
              <a:rPr lang="en-US" sz="1200" b="0" i="0" u="none" strike="noStrike" kern="1200" baseline="0" dirty="0" smtClean="0">
                <a:solidFill>
                  <a:schemeClr val="tx1"/>
                </a:solidFill>
                <a:latin typeface="Arial" pitchFamily="34" charset="0"/>
                <a:ea typeface="+mn-ea"/>
                <a:cs typeface="+mn-cs"/>
              </a:rPr>
              <a:t> blocks.</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All </a:t>
            </a:r>
            <a:r>
              <a:rPr lang="en-US" sz="1200" b="0" i="0" u="none" strike="noStrike" kern="1200" baseline="0" dirty="0" smtClean="0">
                <a:solidFill>
                  <a:schemeClr val="tx1"/>
                </a:solidFill>
                <a:latin typeface="Arial" pitchFamily="34" charset="0"/>
                <a:ea typeface="+mn-ea"/>
                <a:cs typeface="+mn-cs"/>
              </a:rPr>
              <a:t>the performance critical functions are implemented in C++ while their organization, control and the connections between the blocks are implemented in Python [2]. The Simplified Wrapper and Interface Generator (SWIG) tool is used to create the interface between C++ and Python.</a:t>
            </a:r>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24</a:t>
            </a:fld>
            <a:endParaRPr lang="de-DE" dirty="0"/>
          </a:p>
        </p:txBody>
      </p:sp>
    </p:spTree>
    <p:extLst>
      <p:ext uri="{BB962C8B-B14F-4D97-AF65-F5344CB8AC3E}">
        <p14:creationId xmlns:p14="http://schemas.microsoft.com/office/powerpoint/2010/main" val="1055229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Persons</a:t>
            </a:r>
            <a:r>
              <a:rPr lang="en-US" baseline="0" dirty="0" smtClean="0"/>
              <a:t> who are familiar with </a:t>
            </a:r>
            <a:r>
              <a:rPr lang="en-US" baseline="0" dirty="0" err="1" smtClean="0"/>
              <a:t>gnuradio</a:t>
            </a:r>
            <a:r>
              <a:rPr lang="en-US" baseline="0" dirty="0" smtClean="0"/>
              <a:t> will recognize this is typical diagram from </a:t>
            </a:r>
            <a:r>
              <a:rPr lang="en-US" baseline="0" dirty="0" err="1" smtClean="0"/>
              <a:t>gnuradio</a:t>
            </a:r>
            <a:r>
              <a:rPr lang="en-US" baseline="0" dirty="0" smtClean="0"/>
              <a:t> companion, which shows simple case of a point to point communication with LDPC channel coding. </a:t>
            </a:r>
            <a:r>
              <a:rPr lang="en-US" dirty="0" smtClean="0"/>
              <a:t>Most</a:t>
            </a:r>
            <a:r>
              <a:rPr lang="en-US" baseline="0" dirty="0" smtClean="0"/>
              <a:t> blocks just drag and drop. Develop </a:t>
            </a:r>
            <a:r>
              <a:rPr lang="en-US" baseline="0" dirty="0" err="1" smtClean="0"/>
              <a:t>ldpc</a:t>
            </a:r>
            <a:r>
              <a:rPr lang="en-US" baseline="0" dirty="0" smtClean="0"/>
              <a:t> encoder and decoder by ourselves. Since </a:t>
            </a:r>
            <a:r>
              <a:rPr lang="en-US" baseline="0" dirty="0" err="1" smtClean="0"/>
              <a:t>ldpc</a:t>
            </a:r>
            <a:r>
              <a:rPr lang="en-US" baseline="0" dirty="0" smtClean="0"/>
              <a:t> decoder is main bottleneck on receiver side, we tried to use GPU to accelerate this block. Managed to implement this block both on </a:t>
            </a:r>
            <a:r>
              <a:rPr lang="en-US" baseline="0" dirty="0" err="1" smtClean="0"/>
              <a:t>cpu</a:t>
            </a:r>
            <a:r>
              <a:rPr lang="en-US" baseline="0" dirty="0" smtClean="0"/>
              <a:t> and GPU.  There is still some space to improve, this is just to prove the concept</a:t>
            </a:r>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25</a:t>
            </a:fld>
            <a:endParaRPr lang="de-DE" dirty="0"/>
          </a:p>
        </p:txBody>
      </p:sp>
    </p:spTree>
    <p:extLst>
      <p:ext uri="{BB962C8B-B14F-4D97-AF65-F5344CB8AC3E}">
        <p14:creationId xmlns:p14="http://schemas.microsoft.com/office/powerpoint/2010/main" val="1825288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such</a:t>
            </a:r>
            <a:r>
              <a:rPr lang="en-US" baseline="0" dirty="0" smtClean="0"/>
              <a:t> differences in fundamental hardware design, CPU-based SDR system has very limited number of concurrent threads, for instance…, while GPU-based system can support more than…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here we can see compared to CPU…</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following part another advantage of GPU-based SDR, which is its high flexibility.</a:t>
            </a:r>
            <a:endParaRPr lang="en-US" dirty="0" smtClean="0"/>
          </a:p>
        </p:txBody>
      </p:sp>
      <p:sp>
        <p:nvSpPr>
          <p:cNvPr id="4" name="Slide Number Placeholder 3"/>
          <p:cNvSpPr>
            <a:spLocks noGrp="1"/>
          </p:cNvSpPr>
          <p:nvPr>
            <p:ph type="sldNum" sz="quarter" idx="10"/>
          </p:nvPr>
        </p:nvSpPr>
        <p:spPr/>
        <p:txBody>
          <a:bodyPr/>
          <a:lstStyle/>
          <a:p>
            <a:fld id="{DF1895BC-06EC-475A-97CA-BF53472F2E03}" type="slidenum">
              <a:rPr lang="de-DE" smtClean="0"/>
              <a:pPr/>
              <a:t>28</a:t>
            </a:fld>
            <a:endParaRPr lang="de-DE" dirty="0"/>
          </a:p>
        </p:txBody>
      </p:sp>
    </p:spTree>
    <p:extLst>
      <p:ext uri="{BB962C8B-B14F-4D97-AF65-F5344CB8AC3E}">
        <p14:creationId xmlns:p14="http://schemas.microsoft.com/office/powerpoint/2010/main" val="170437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start with a brief introduction of MUD for satellite return</a:t>
            </a:r>
            <a:r>
              <a:rPr lang="en-US" baseline="0" dirty="0" smtClean="0"/>
              <a:t> links.</a:t>
            </a:r>
            <a:endParaRPr lang="en-US" dirty="0" smtClean="0"/>
          </a:p>
          <a:p>
            <a:endParaRPr lang="en-US" dirty="0"/>
          </a:p>
        </p:txBody>
      </p:sp>
      <p:sp>
        <p:nvSpPr>
          <p:cNvPr id="4" name="Slide Number Placeholder 3"/>
          <p:cNvSpPr>
            <a:spLocks noGrp="1"/>
          </p:cNvSpPr>
          <p:nvPr>
            <p:ph type="sldNum" sz="quarter" idx="10"/>
          </p:nvPr>
        </p:nvSpPr>
        <p:spPr/>
        <p:txBody>
          <a:bodyPr/>
          <a:lstStyle/>
          <a:p>
            <a:fld id="{DF1895BC-06EC-475A-97CA-BF53472F2E03}" type="slidenum">
              <a:rPr lang="de-DE" smtClean="0"/>
              <a:pPr/>
              <a:t>3</a:t>
            </a:fld>
            <a:endParaRPr lang="de-DE" dirty="0"/>
          </a:p>
        </p:txBody>
      </p:sp>
    </p:spTree>
    <p:extLst>
      <p:ext uri="{BB962C8B-B14F-4D97-AF65-F5344CB8AC3E}">
        <p14:creationId xmlns:p14="http://schemas.microsoft.com/office/powerpoint/2010/main" val="150770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In the past decade some new </a:t>
            </a:r>
            <a:r>
              <a:rPr lang="en-US" sz="1200" b="0" i="0" u="none" strike="noStrike" kern="1200" baseline="0" dirty="0" smtClean="0">
                <a:solidFill>
                  <a:schemeClr val="tx1"/>
                </a:solidFill>
                <a:latin typeface="Arial" pitchFamily="34" charset="0"/>
                <a:ea typeface="+mn-ea"/>
                <a:cs typeface="+mn-cs"/>
              </a:rPr>
              <a:t>applications </a:t>
            </a:r>
            <a:r>
              <a:rPr lang="en-US" sz="1200" b="0" i="0" u="none" strike="noStrike" kern="1200" baseline="0" dirty="0" err="1" smtClean="0">
                <a:solidFill>
                  <a:schemeClr val="tx1"/>
                </a:solidFill>
                <a:latin typeface="Arial" pitchFamily="34" charset="0"/>
                <a:ea typeface="+mn-ea"/>
                <a:cs typeface="+mn-cs"/>
              </a:rPr>
              <a:t>e.g</a:t>
            </a:r>
            <a:r>
              <a:rPr lang="en-US" sz="1200" b="0" i="0" u="none" strike="noStrike" kern="1200" baseline="0" dirty="0" smtClean="0">
                <a:solidFill>
                  <a:schemeClr val="tx1"/>
                </a:solidFill>
                <a:latin typeface="Arial" pitchFamily="34" charset="0"/>
                <a:ea typeface="+mn-ea"/>
                <a:cs typeface="+mn-cs"/>
              </a:rPr>
              <a:t> internet over satellite, </a:t>
            </a:r>
            <a:r>
              <a:rPr lang="en-US" sz="1200" b="0" i="0" u="none" strike="noStrike" kern="1200" baseline="0" dirty="0" smtClean="0">
                <a:solidFill>
                  <a:schemeClr val="tx1"/>
                </a:solidFill>
                <a:latin typeface="Arial" pitchFamily="34" charset="0"/>
                <a:ea typeface="+mn-ea"/>
                <a:cs typeface="+mn-cs"/>
              </a:rPr>
              <a:t>require a bidirectional satellite communication links, which use not only satellite forward link but also satellite return link.</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If multi users </a:t>
            </a:r>
            <a:r>
              <a:rPr lang="en-US" sz="1200" b="0" i="0" u="none" strike="noStrike" kern="1200" baseline="0" dirty="0" smtClean="0">
                <a:solidFill>
                  <a:schemeClr val="tx1"/>
                </a:solidFill>
                <a:latin typeface="Arial" pitchFamily="34" charset="0"/>
                <a:ea typeface="+mn-ea"/>
                <a:cs typeface="+mn-cs"/>
              </a:rPr>
              <a:t>to </a:t>
            </a:r>
            <a:r>
              <a:rPr lang="en-US" sz="1200" b="0" i="0" u="none" strike="noStrike" kern="1200" baseline="0" dirty="0" smtClean="0">
                <a:solidFill>
                  <a:schemeClr val="tx1"/>
                </a:solidFill>
                <a:latin typeface="Arial" pitchFamily="34" charset="0"/>
                <a:ea typeface="+mn-ea"/>
                <a:cs typeface="+mn-cs"/>
              </a:rPr>
              <a:t>share satellite return link, considered as…</a:t>
            </a:r>
          </a:p>
          <a:p>
            <a:r>
              <a:rPr lang="en-US" sz="1200" b="0" i="0" u="none" strike="noStrike" kern="1200" baseline="0" dirty="0" smtClean="0">
                <a:solidFill>
                  <a:schemeClr val="tx1"/>
                </a:solidFill>
                <a:latin typeface="Arial" pitchFamily="34" charset="0"/>
                <a:ea typeface="+mn-ea"/>
                <a:cs typeface="+mn-cs"/>
              </a:rPr>
              <a:t>Issue solved by </a:t>
            </a:r>
            <a:r>
              <a:rPr lang="en-US" sz="1200" b="0" i="0" u="none" strike="noStrike" kern="1200" baseline="0" dirty="0" err="1" smtClean="0">
                <a:solidFill>
                  <a:schemeClr val="tx1"/>
                </a:solidFill>
                <a:latin typeface="Arial" pitchFamily="34" charset="0"/>
                <a:ea typeface="+mn-ea"/>
                <a:cs typeface="+mn-cs"/>
              </a:rPr>
              <a:t>orthogonalization</a:t>
            </a:r>
            <a:r>
              <a:rPr lang="en-US" sz="1200" b="0" i="0" u="none" strike="noStrike" kern="1200" baseline="0" dirty="0" smtClean="0">
                <a:solidFill>
                  <a:schemeClr val="tx1"/>
                </a:solidFill>
                <a:latin typeface="Arial" pitchFamily="34" charset="0"/>
                <a:ea typeface="+mn-ea"/>
                <a:cs typeface="+mn-cs"/>
              </a:rPr>
              <a:t>.</a:t>
            </a:r>
          </a:p>
          <a:p>
            <a:r>
              <a:rPr lang="en-US" dirty="0" smtClean="0"/>
              <a:t>Digital Video Broadcasting - Return Channel via Satellite (DVB-RCS)</a:t>
            </a:r>
            <a:r>
              <a:rPr lang="en-US" baseline="0" dirty="0" smtClean="0"/>
              <a:t> uses </a:t>
            </a:r>
            <a:r>
              <a:rPr lang="en-US" dirty="0" smtClean="0"/>
              <a:t>Multi Frequency TDMA (MF-TDMA)</a:t>
            </a:r>
          </a:p>
          <a:p>
            <a:endParaRPr lang="en-US" dirty="0" smtClean="0"/>
          </a:p>
          <a:p>
            <a:r>
              <a:rPr lang="en-US" sz="1200" b="0" i="0" u="none" strike="noStrike" kern="1200" baseline="0" dirty="0" smtClean="0">
                <a:solidFill>
                  <a:schemeClr val="tx1"/>
                </a:solidFill>
                <a:latin typeface="Arial" pitchFamily="34" charset="0"/>
                <a:ea typeface="+mn-ea"/>
                <a:cs typeface="+mn-cs"/>
              </a:rPr>
              <a:t>Although there is a big amount of literature in the field of MUD, there are actually only a few practical implementations for satellite systems. The first reason is due to high complexity. The second reason is MUD techniques are very sensitive to synchronization and channel estimation errors.</a:t>
            </a:r>
            <a:endParaRPr lang="en-US" dirty="0" smtClean="0"/>
          </a:p>
        </p:txBody>
      </p:sp>
      <p:sp>
        <p:nvSpPr>
          <p:cNvPr id="4" name="Slide Number Placeholder 3"/>
          <p:cNvSpPr>
            <a:spLocks noGrp="1"/>
          </p:cNvSpPr>
          <p:nvPr>
            <p:ph type="sldNum" sz="quarter" idx="10"/>
          </p:nvPr>
        </p:nvSpPr>
        <p:spPr/>
        <p:txBody>
          <a:bodyPr/>
          <a:lstStyle/>
          <a:p>
            <a:fld id="{DF1895BC-06EC-475A-97CA-BF53472F2E03}" type="slidenum">
              <a:rPr lang="de-DE" smtClean="0"/>
              <a:pPr/>
              <a:t>4</a:t>
            </a:fld>
            <a:endParaRPr lang="de-DE" dirty="0"/>
          </a:p>
        </p:txBody>
      </p:sp>
    </p:spTree>
    <p:extLst>
      <p:ext uri="{BB962C8B-B14F-4D97-AF65-F5344CB8AC3E}">
        <p14:creationId xmlns:p14="http://schemas.microsoft.com/office/powerpoint/2010/main" val="167301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Within </a:t>
            </a:r>
            <a:r>
              <a:rPr lang="en-US" baseline="0" noProof="0" dirty="0" smtClean="0"/>
              <a:t>NEXT project, developed a MUD receiver.</a:t>
            </a:r>
            <a:endParaRPr lang="en-US" noProof="0" dirty="0" smtClean="0"/>
          </a:p>
          <a:p>
            <a:r>
              <a:rPr lang="en-US" noProof="0" dirty="0" smtClean="0"/>
              <a:t>-Two users transmit at the same frequency and time</a:t>
            </a:r>
          </a:p>
          <a:p>
            <a:r>
              <a:rPr lang="en-US" baseline="0" noProof="0" dirty="0" smtClean="0"/>
              <a:t>      -&gt;Through a </a:t>
            </a:r>
            <a:r>
              <a:rPr lang="en-US" baseline="0" noProof="0" dirty="0" smtClean="0"/>
              <a:t>return link, </a:t>
            </a:r>
            <a:r>
              <a:rPr lang="en-US" baseline="0" noProof="0" dirty="0" smtClean="0"/>
              <a:t>on the receiver side s</a:t>
            </a:r>
            <a:r>
              <a:rPr lang="en-US" noProof="0" dirty="0" smtClean="0"/>
              <a:t>ignals from two users</a:t>
            </a:r>
            <a:r>
              <a:rPr lang="en-US" baseline="0" noProof="0" dirty="0" smtClean="0"/>
              <a:t> </a:t>
            </a:r>
            <a:r>
              <a:rPr lang="en-US" noProof="0" dirty="0" smtClean="0"/>
              <a:t>are overlapped.</a:t>
            </a:r>
          </a:p>
          <a:p>
            <a:r>
              <a:rPr lang="en-US" noProof="0" dirty="0" smtClean="0"/>
              <a:t>-The objectives of</a:t>
            </a:r>
            <a:r>
              <a:rPr lang="en-US" baseline="0" noProof="0" dirty="0" smtClean="0"/>
              <a:t> our work are not only to </a:t>
            </a:r>
            <a:r>
              <a:rPr lang="en-US" baseline="0" noProof="0" dirty="0" smtClean="0"/>
              <a:t>design and implement a </a:t>
            </a:r>
            <a:r>
              <a:rPr lang="en-US" baseline="0" noProof="0" dirty="0" smtClean="0"/>
              <a:t>MUD receiver </a:t>
            </a:r>
            <a:r>
              <a:rPr lang="en-US" baseline="0" noProof="0" dirty="0" smtClean="0"/>
              <a:t>in SDR to </a:t>
            </a:r>
            <a:r>
              <a:rPr lang="en-US" baseline="0" noProof="0" dirty="0" smtClean="0"/>
              <a:t>decode properly such overlapped signals from multi users, but also to optimize it to increase the decoding </a:t>
            </a:r>
            <a:r>
              <a:rPr lang="en-US" baseline="0" noProof="0" smtClean="0"/>
              <a:t>throughput </a:t>
            </a:r>
            <a:r>
              <a:rPr lang="en-US" baseline="0" noProof="0" smtClean="0"/>
              <a:t>to </a:t>
            </a:r>
            <a:r>
              <a:rPr lang="en-US" baseline="0" noProof="0" dirty="0" smtClean="0"/>
              <a:t>be able to decode in </a:t>
            </a:r>
            <a:r>
              <a:rPr lang="en-US" noProof="0" dirty="0" smtClean="0"/>
              <a:t>real-time.</a:t>
            </a:r>
          </a:p>
        </p:txBody>
      </p:sp>
      <p:sp>
        <p:nvSpPr>
          <p:cNvPr id="4" name="Slide Number Placeholder 3"/>
          <p:cNvSpPr>
            <a:spLocks noGrp="1"/>
          </p:cNvSpPr>
          <p:nvPr>
            <p:ph type="sldNum" sz="quarter" idx="10"/>
          </p:nvPr>
        </p:nvSpPr>
        <p:spPr/>
        <p:txBody>
          <a:bodyPr/>
          <a:lstStyle/>
          <a:p>
            <a:fld id="{DF1895BC-06EC-475A-97CA-BF53472F2E03}" type="slidenum">
              <a:rPr lang="de-DE" smtClean="0"/>
              <a:pPr/>
              <a:t>5</a:t>
            </a:fld>
            <a:endParaRPr lang="de-DE" dirty="0"/>
          </a:p>
        </p:txBody>
      </p:sp>
    </p:spTree>
    <p:extLst>
      <p:ext uri="{BB962C8B-B14F-4D97-AF65-F5344CB8AC3E}">
        <p14:creationId xmlns:p14="http://schemas.microsoft.com/office/powerpoint/2010/main" val="276122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mentioned</a:t>
            </a:r>
            <a:r>
              <a:rPr lang="en-US" baseline="0" dirty="0" smtClean="0"/>
              <a:t> before, high complexity restricts the adoption of MUD techs. In the next part of presentation, will focus on the system design from perspective of system complexity, which is relevant to our practical implementation.</a:t>
            </a:r>
            <a:endParaRPr lang="en-US" dirty="0" smtClean="0"/>
          </a:p>
        </p:txBody>
      </p:sp>
      <p:sp>
        <p:nvSpPr>
          <p:cNvPr id="4" name="Slide Number Placeholder 3"/>
          <p:cNvSpPr>
            <a:spLocks noGrp="1"/>
          </p:cNvSpPr>
          <p:nvPr>
            <p:ph type="sldNum" sz="quarter" idx="10"/>
          </p:nvPr>
        </p:nvSpPr>
        <p:spPr/>
        <p:txBody>
          <a:bodyPr/>
          <a:lstStyle/>
          <a:p>
            <a:fld id="{DF1895BC-06EC-475A-97CA-BF53472F2E03}" type="slidenum">
              <a:rPr lang="de-DE" smtClean="0"/>
              <a:pPr/>
              <a:t>6</a:t>
            </a:fld>
            <a:endParaRPr lang="de-DE" dirty="0"/>
          </a:p>
        </p:txBody>
      </p:sp>
    </p:spTree>
    <p:extLst>
      <p:ext uri="{BB962C8B-B14F-4D97-AF65-F5344CB8AC3E}">
        <p14:creationId xmlns:p14="http://schemas.microsoft.com/office/powerpoint/2010/main" val="376562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noProof="0" dirty="0" smtClean="0"/>
              <a:t>The optimal MUD algorithm…</a:t>
            </a:r>
          </a:p>
          <a:p>
            <a:pPr marL="0" marR="0" lvl="1" indent="0" algn="l" defTabSz="914400" rtl="0" eaLnBrk="1" fontAlgn="auto" latinLnBrk="0" hangingPunct="1">
              <a:lnSpc>
                <a:spcPct val="100000"/>
              </a:lnSpc>
              <a:spcBef>
                <a:spcPts val="0"/>
              </a:spcBef>
              <a:spcAft>
                <a:spcPts val="0"/>
              </a:spcAft>
              <a:buClrTx/>
              <a:buSzTx/>
              <a:buFontTx/>
              <a:buNone/>
              <a:tabLst/>
              <a:defRPr/>
            </a:pPr>
            <a:r>
              <a:rPr lang="en-US" noProof="0" dirty="0" smtClean="0"/>
              <a:t>Suboptimal MUD (e.g.</a:t>
            </a:r>
            <a:r>
              <a:rPr lang="en-US" baseline="0" noProof="0" dirty="0" smtClean="0"/>
              <a:t> PIC/SIC</a:t>
            </a:r>
            <a:r>
              <a:rPr lang="en-US" noProof="0" dirty="0" smtClean="0"/>
              <a:t>)</a:t>
            </a:r>
            <a:br>
              <a:rPr lang="en-US" noProof="0" dirty="0" smtClean="0"/>
            </a:br>
            <a:endParaRPr lang="en-US" noProof="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noProof="0" dirty="0" smtClean="0"/>
              <a:t>(Synchronization is challenging due to multi-user interference)</a:t>
            </a:r>
          </a:p>
        </p:txBody>
      </p:sp>
      <p:sp>
        <p:nvSpPr>
          <p:cNvPr id="4" name="Slide Number Placeholder 3"/>
          <p:cNvSpPr>
            <a:spLocks noGrp="1"/>
          </p:cNvSpPr>
          <p:nvPr>
            <p:ph type="sldNum" sz="quarter" idx="10"/>
          </p:nvPr>
        </p:nvSpPr>
        <p:spPr/>
        <p:txBody>
          <a:bodyPr/>
          <a:lstStyle/>
          <a:p>
            <a:fld id="{DF1895BC-06EC-475A-97CA-BF53472F2E03}" type="slidenum">
              <a:rPr lang="de-DE" smtClean="0"/>
              <a:pPr/>
              <a:t>7</a:t>
            </a:fld>
            <a:endParaRPr lang="de-DE" dirty="0"/>
          </a:p>
        </p:txBody>
      </p:sp>
    </p:spTree>
    <p:extLst>
      <p:ext uri="{BB962C8B-B14F-4D97-AF65-F5344CB8AC3E}">
        <p14:creationId xmlns:p14="http://schemas.microsoft.com/office/powerpoint/2010/main" val="22040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SIC is based on a simple idea: User 1 is decoded when treating the interference from the user 2 as Gaussian noise. After decoding user 1, its waveform is reconstructed and removed from the received signal. If this reconstruction is perfect, user 2 is now free of interference and can be decoded.</a:t>
            </a:r>
          </a:p>
          <a:p>
            <a:r>
              <a:rPr lang="en-US" sz="1200" b="1" i="0" u="none" strike="noStrike" kern="1200" baseline="0" dirty="0" smtClean="0">
                <a:solidFill>
                  <a:schemeClr val="tx1"/>
                </a:solidFill>
                <a:latin typeface="Arial" pitchFamily="34" charset="0"/>
                <a:ea typeface="+mn-ea"/>
                <a:cs typeface="+mn-cs"/>
              </a:rPr>
              <a:t>Multi-stage SIC</a:t>
            </a:r>
            <a:r>
              <a:rPr lang="en-US" sz="1200" b="0" i="0" u="none" strike="noStrike" kern="1200" baseline="0" dirty="0" smtClean="0">
                <a:solidFill>
                  <a:schemeClr val="tx1"/>
                </a:solidFill>
                <a:latin typeface="Arial" pitchFamily="34" charset="0"/>
                <a:ea typeface="+mn-ea"/>
                <a:cs typeface="+mn-cs"/>
              </a:rPr>
              <a:t>: the basic SIC process is repeated for several times and each execution of SIC is denoted as a stage. </a:t>
            </a:r>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(If </a:t>
            </a:r>
            <a:r>
              <a:rPr lang="en-US" sz="1200" b="0" i="0" u="none" strike="noStrike" kern="1200" baseline="0" dirty="0" smtClean="0">
                <a:solidFill>
                  <a:schemeClr val="tx1"/>
                </a:solidFill>
                <a:latin typeface="Arial" pitchFamily="34" charset="0"/>
                <a:ea typeface="+mn-ea"/>
                <a:cs typeface="+mn-cs"/>
              </a:rPr>
              <a:t>the user 2 signal cannot be recovered error free after the first stage, basic SIC process is repeated until the maximum number of stages is reached, or until both users are decoded </a:t>
            </a:r>
            <a:r>
              <a:rPr lang="en-US" sz="1200" b="0" i="0" u="none" strike="noStrike" kern="1200" baseline="0" dirty="0" smtClean="0">
                <a:solidFill>
                  <a:schemeClr val="tx1"/>
                </a:solidFill>
                <a:latin typeface="Arial" pitchFamily="34" charset="0"/>
                <a:ea typeface="+mn-ea"/>
                <a:cs typeface="+mn-cs"/>
              </a:rPr>
              <a:t>correctly)</a:t>
            </a:r>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However, if have bad waveform reconstruction, error propagation. On the other hand, sensitive to channel estimation errors, meanwhile in our system have strong phase noise due to oscillator. So in order to improve SIC… an iterative channel estimation and decoding algorithm EM is used. The basic idea of this algorithm is to use not only pilot symbols but also data symbols to estimate the channel.</a:t>
            </a:r>
          </a:p>
          <a:p>
            <a:r>
              <a:rPr lang="en-US" sz="1200" b="0" i="0" u="none" strike="noStrike" kern="1200" baseline="0" dirty="0" smtClean="0">
                <a:solidFill>
                  <a:schemeClr val="tx1"/>
                </a:solidFill>
                <a:latin typeface="Arial" pitchFamily="34" charset="0"/>
                <a:ea typeface="+mn-ea"/>
                <a:cs typeface="+mn-cs"/>
              </a:rPr>
              <a:t>Channel coding: irregular </a:t>
            </a:r>
            <a:r>
              <a:rPr lang="en-US" sz="1200" b="0" i="0" u="none" strike="noStrike" kern="1200" baseline="0" dirty="0" smtClean="0">
                <a:solidFill>
                  <a:schemeClr val="tx1"/>
                </a:solidFill>
                <a:latin typeface="Arial" pitchFamily="34" charset="0"/>
                <a:ea typeface="+mn-ea"/>
                <a:cs typeface="+mn-cs"/>
              </a:rPr>
              <a:t>binary LDPC</a:t>
            </a:r>
            <a:r>
              <a:rPr lang="en-US" sz="1200" b="0" i="0" u="none" strike="noStrike" kern="1200" baseline="0" dirty="0" smtClean="0">
                <a:solidFill>
                  <a:schemeClr val="tx1"/>
                </a:solidFill>
                <a:latin typeface="Arial" pitchFamily="34" charset="0"/>
                <a:ea typeface="+mn-ea"/>
                <a:cs typeface="+mn-cs"/>
              </a:rPr>
              <a:t>. Give more details about our LDPC later </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a standard deviation of 2.29 degree for the phase increments between consecutive symbols</a:t>
            </a:r>
            <a:endParaRPr lang="en-US" dirty="0" smtClean="0"/>
          </a:p>
          <a:p>
            <a:r>
              <a:rPr lang="de-DE" dirty="0" smtClean="0"/>
              <a:t>(Partial IC (</a:t>
            </a:r>
            <a:r>
              <a:rPr lang="el-GR" dirty="0" smtClean="0"/>
              <a:t>α</a:t>
            </a:r>
            <a:r>
              <a:rPr lang="de-DE" dirty="0" smtClean="0"/>
              <a:t> ≤1))</a:t>
            </a:r>
          </a:p>
        </p:txBody>
      </p:sp>
      <p:sp>
        <p:nvSpPr>
          <p:cNvPr id="4" name="Slide Number Placeholder 3"/>
          <p:cNvSpPr>
            <a:spLocks noGrp="1"/>
          </p:cNvSpPr>
          <p:nvPr>
            <p:ph type="sldNum" sz="quarter" idx="10"/>
          </p:nvPr>
        </p:nvSpPr>
        <p:spPr/>
        <p:txBody>
          <a:bodyPr/>
          <a:lstStyle/>
          <a:p>
            <a:fld id="{DF1895BC-06EC-475A-97CA-BF53472F2E03}" type="slidenum">
              <a:rPr lang="de-DE" smtClean="0"/>
              <a:pPr/>
              <a:t>8</a:t>
            </a:fld>
            <a:endParaRPr lang="de-DE" dirty="0"/>
          </a:p>
        </p:txBody>
      </p:sp>
    </p:spTree>
    <p:extLst>
      <p:ext uri="{BB962C8B-B14F-4D97-AF65-F5344CB8AC3E}">
        <p14:creationId xmlns:p14="http://schemas.microsoft.com/office/powerpoint/2010/main" val="277478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a:t>
            </a:r>
            <a:r>
              <a:rPr lang="en-US" baseline="0" dirty="0" smtClean="0"/>
              <a:t> SIC has linear complexity on number of users, from the practical implementation point of view, it’s still quite complex. Especially combined with sophisticated </a:t>
            </a:r>
            <a:r>
              <a:rPr lang="en-US" baseline="0" dirty="0" smtClean="0"/>
              <a:t>channel estimation and  </a:t>
            </a:r>
            <a:r>
              <a:rPr lang="en-US" baseline="0" dirty="0" smtClean="0"/>
              <a:t>channel coding introduced before, </a:t>
            </a:r>
            <a:r>
              <a:rPr lang="en-US" sz="1200" b="0" i="0" u="none" strike="noStrike" kern="1200" baseline="0" dirty="0" smtClean="0">
                <a:solidFill>
                  <a:schemeClr val="tx1"/>
                </a:solidFill>
                <a:latin typeface="Arial" pitchFamily="34" charset="0"/>
                <a:ea typeface="+mn-ea"/>
                <a:cs typeface="+mn-cs"/>
              </a:rPr>
              <a:t>it is very challenging to achieve a real-time implementation of MUD. (</a:t>
            </a:r>
            <a:r>
              <a:rPr lang="en-US" dirty="0" smtClean="0"/>
              <a:t>i.e. the average decoding time of a data frame is lower than its frame duration.)</a:t>
            </a:r>
          </a:p>
          <a:p>
            <a:r>
              <a:rPr lang="en-US" dirty="0" smtClean="0"/>
              <a:t>LDPC decoding: very computation-intensive</a:t>
            </a:r>
          </a:p>
          <a:p>
            <a:r>
              <a:rPr lang="en-US" dirty="0" smtClean="0"/>
              <a:t>EM: the output of channel decoder is</a:t>
            </a:r>
            <a:r>
              <a:rPr lang="en-US" baseline="0" dirty="0" smtClean="0"/>
              <a:t> used again to estimate channel. Such process has to be repeated for several times, which increases the total decoding time significantly.</a:t>
            </a:r>
          </a:p>
          <a:p>
            <a:r>
              <a:rPr lang="en-US" baseline="0" dirty="0" err="1" smtClean="0"/>
              <a:t>Downsamling</a:t>
            </a:r>
            <a:r>
              <a:rPr lang="en-US" baseline="0" dirty="0" smtClean="0"/>
              <a:t> and IC: cos of the oversampling factor 4, they have to work on much more data samples, which increases the processing time as well.</a:t>
            </a:r>
          </a:p>
          <a:p>
            <a:r>
              <a:rPr lang="en-US" dirty="0" smtClean="0"/>
              <a:t>In</a:t>
            </a:r>
            <a:r>
              <a:rPr lang="en-US" baseline="0" dirty="0" smtClean="0"/>
              <a:t> order to overcome these bottlenecks, </a:t>
            </a:r>
            <a:r>
              <a:rPr lang="en-US" dirty="0" smtClean="0"/>
              <a:t>conventionally</a:t>
            </a:r>
            <a:r>
              <a:rPr lang="en-US" baseline="0" dirty="0" smtClean="0"/>
              <a:t>…are used to speed up these computation-intensive parts. Their drawbacks are</a:t>
            </a:r>
            <a:r>
              <a:rPr lang="en-US" sz="1200" b="0" i="0" u="none" strike="noStrike" kern="1200" baseline="0" dirty="0" smtClean="0">
                <a:solidFill>
                  <a:schemeClr val="tx1"/>
                </a:solidFill>
                <a:latin typeface="Arial" pitchFamily="34" charset="0"/>
                <a:ea typeface="+mn-ea"/>
                <a:cs typeface="+mn-cs"/>
              </a:rPr>
              <a:t> considerable development effort and lack of flexibility. For instance, for FPGA-based LDPC decoder, every time change to different coding design, have to start a new design and development process on FPGA, time consuming.</a:t>
            </a:r>
          </a:p>
          <a:p>
            <a:r>
              <a:rPr lang="en-US" sz="1200" b="0" i="0" u="none" strike="noStrike" kern="1200" baseline="0" dirty="0" smtClean="0">
                <a:solidFill>
                  <a:schemeClr val="tx1"/>
                </a:solidFill>
                <a:latin typeface="Arial" pitchFamily="34" charset="0"/>
                <a:ea typeface="+mn-ea"/>
                <a:cs typeface="+mn-cs"/>
              </a:rPr>
              <a:t>In recent years general purpose computing on graphics processing unit (GPGPU) has become an attractive alternative to FPGA and DSP to achieve high-performance SDR systems. Compared to CPU-based SDR, provide much higher processing performance. Compared to FPGA, it is easier to develop and has higher flexibility.</a:t>
            </a:r>
          </a:p>
        </p:txBody>
      </p:sp>
      <p:sp>
        <p:nvSpPr>
          <p:cNvPr id="4" name="Slide Number Placeholder 3"/>
          <p:cNvSpPr>
            <a:spLocks noGrp="1"/>
          </p:cNvSpPr>
          <p:nvPr>
            <p:ph type="sldNum" sz="quarter" idx="10"/>
          </p:nvPr>
        </p:nvSpPr>
        <p:spPr/>
        <p:txBody>
          <a:bodyPr/>
          <a:lstStyle/>
          <a:p>
            <a:fld id="{DF1895BC-06EC-475A-97CA-BF53472F2E03}" type="slidenum">
              <a:rPr lang="de-DE" smtClean="0"/>
              <a:pPr/>
              <a:t>9</a:t>
            </a:fld>
            <a:endParaRPr lang="de-DE" dirty="0"/>
          </a:p>
        </p:txBody>
      </p:sp>
    </p:spTree>
    <p:extLst>
      <p:ext uri="{BB962C8B-B14F-4D97-AF65-F5344CB8AC3E}">
        <p14:creationId xmlns:p14="http://schemas.microsoft.com/office/powerpoint/2010/main" val="2823052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Picture 2" descr="\\psf\Host\Users\cd\Desktop\Startbild_16zu9-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ctrTitle" hasCustomPrompt="1"/>
          </p:nvPr>
        </p:nvSpPr>
        <p:spPr>
          <a:xfrm>
            <a:off x="878399" y="1573200"/>
            <a:ext cx="10864800" cy="741600"/>
          </a:xfrm>
        </p:spPr>
        <p:txBody>
          <a:bodyPr/>
          <a:lstStyle>
            <a:lvl1pPr>
              <a:tabLst>
                <a:tab pos="2038350" algn="l"/>
              </a:tabLst>
              <a:defRPr b="1"/>
            </a:lvl1pPr>
          </a:lstStyle>
          <a:p>
            <a:pPr lvl="0"/>
            <a:r>
              <a:rPr lang="en-GB" noProof="0" dirty="0" smtClean="0"/>
              <a:t>Click here to insert lecture title</a:t>
            </a:r>
            <a:endParaRPr lang="de-DE" noProof="0" dirty="0" smtClean="0"/>
          </a:p>
        </p:txBody>
      </p:sp>
      <p:sp>
        <p:nvSpPr>
          <p:cNvPr id="16" name="Rectangle 37"/>
          <p:cNvSpPr>
            <a:spLocks noGrp="1" noChangeArrowheads="1"/>
          </p:cNvSpPr>
          <p:nvPr>
            <p:ph type="subTitle" idx="1" hasCustomPrompt="1"/>
          </p:nvPr>
        </p:nvSpPr>
        <p:spPr>
          <a:xfrm>
            <a:off x="878399" y="2430000"/>
            <a:ext cx="10864800" cy="1152000"/>
          </a:xfrm>
        </p:spPr>
        <p:txBody>
          <a:bodyPr/>
          <a:lstStyle>
            <a:lvl1pPr marL="0" indent="0">
              <a:buFontTx/>
              <a:buNone/>
              <a:defRPr sz="2400" baseline="0">
                <a:solidFill>
                  <a:srgbClr val="686868"/>
                </a:solidFill>
              </a:defRPr>
            </a:lvl1pPr>
          </a:lstStyle>
          <a:p>
            <a:pPr lvl="0"/>
            <a:r>
              <a:rPr lang="en-GB" noProof="0" dirty="0" smtClean="0"/>
              <a:t>Click here to insert lecture subtitle</a:t>
            </a:r>
          </a:p>
        </p:txBody>
      </p:sp>
      <p:sp>
        <p:nvSpPr>
          <p:cNvPr id="4" name="Fußzeilenplatzhalter 3"/>
          <p:cNvSpPr>
            <a:spLocks noGrp="1"/>
          </p:cNvSpPr>
          <p:nvPr>
            <p:ph type="ftr" sz="quarter" idx="10"/>
          </p:nvPr>
        </p:nvSpPr>
        <p:spPr/>
        <p:txBody>
          <a:bodyPr/>
          <a:lstStyle/>
          <a:p>
            <a:pPr>
              <a:defRPr/>
            </a:pPr>
            <a:r>
              <a:rPr lang="en-GB" dirty="0" smtClean="0"/>
              <a:t>&gt; Sino-German Workshop &gt; Chen Tang &gt; 03.2014</a:t>
            </a:r>
            <a:endParaRPr lang="en-GB" dirty="0"/>
          </a:p>
        </p:txBody>
      </p:sp>
      <p:sp>
        <p:nvSpPr>
          <p:cNvPr id="5" name="Foliennummernplatzhalter 4"/>
          <p:cNvSpPr>
            <a:spLocks noGrp="1"/>
          </p:cNvSpPr>
          <p:nvPr>
            <p:ph type="sldNum" sz="quarter" idx="11"/>
          </p:nvPr>
        </p:nvSpPr>
        <p:spPr/>
        <p:txBody>
          <a:bodyPr/>
          <a:lstStyle/>
          <a:p>
            <a:pPr>
              <a:defRPr/>
            </a:pPr>
            <a:r>
              <a:rPr lang="en-GB" noProof="0" smtClean="0"/>
              <a:t>DLR.de  •  Chart </a:t>
            </a:r>
            <a:fld id="{A5AC3FBE-A647-41C9-A8C3-4435ED4FC895}" type="slidenum">
              <a:rPr lang="en-GB" noProof="0" smtClean="0"/>
              <a:pPr>
                <a:defRPr/>
              </a:pPr>
              <a:t>‹#›</a:t>
            </a:fld>
            <a:endParaRPr lang="en-GB" noProof="0" dirty="0"/>
          </a:p>
        </p:txBody>
      </p:sp>
      <p:pic>
        <p:nvPicPr>
          <p:cNvPr id="8" name="Picture 4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2930" y="5598000"/>
            <a:ext cx="1080000" cy="95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8537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smtClean="0"/>
              <a:t>Click here to insert chart title</a:t>
            </a:r>
            <a:endParaRPr lang="en-GB" dirty="0"/>
          </a:p>
        </p:txBody>
      </p:sp>
      <p:sp>
        <p:nvSpPr>
          <p:cNvPr id="11" name="Textplatzhalter 10"/>
          <p:cNvSpPr>
            <a:spLocks noGrp="1"/>
          </p:cNvSpPr>
          <p:nvPr>
            <p:ph type="body" sz="quarter" idx="12" hasCustomPrompt="1"/>
          </p:nvPr>
        </p:nvSpPr>
        <p:spPr>
          <a:xfrm>
            <a:off x="486000" y="1591200"/>
            <a:ext cx="112212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ußzeilenplatzhalter 3"/>
          <p:cNvSpPr>
            <a:spLocks noGrp="1"/>
          </p:cNvSpPr>
          <p:nvPr>
            <p:ph type="ftr" sz="quarter" idx="13"/>
          </p:nvPr>
        </p:nvSpPr>
        <p:spPr/>
        <p:txBody>
          <a:bodyPr/>
          <a:lstStyle/>
          <a:p>
            <a:pPr>
              <a:defRPr/>
            </a:pPr>
            <a:r>
              <a:rPr lang="en-GB" dirty="0" smtClean="0"/>
              <a:t>&gt; Sino-German Workshop &gt; Chen Tang &gt; 03.2014</a:t>
            </a:r>
            <a:endParaRPr lang="en-GB" dirty="0"/>
          </a:p>
        </p:txBody>
      </p:sp>
      <p:sp>
        <p:nvSpPr>
          <p:cNvPr id="6" name="Foliennummernplatzhalter 5"/>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a:t>
            </a:fld>
            <a:endParaRPr lang="en-GB" noProof="0" dirty="0"/>
          </a:p>
        </p:txBody>
      </p:sp>
    </p:spTree>
    <p:extLst>
      <p:ext uri="{BB962C8B-B14F-4D97-AF65-F5344CB8AC3E}">
        <p14:creationId xmlns:p14="http://schemas.microsoft.com/office/powerpoint/2010/main" val="1391502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smtClean="0"/>
              <a:t>Click here to insert chart title</a:t>
            </a:r>
            <a:endParaRPr lang="en-GB" dirty="0"/>
          </a:p>
        </p:txBody>
      </p:sp>
      <p:sp>
        <p:nvSpPr>
          <p:cNvPr id="11" name="Textplatzhalter 10"/>
          <p:cNvSpPr>
            <a:spLocks noGrp="1"/>
          </p:cNvSpPr>
          <p:nvPr>
            <p:ph type="body" sz="quarter" idx="12" hasCustomPrompt="1"/>
          </p:nvPr>
        </p:nvSpPr>
        <p:spPr>
          <a:xfrm>
            <a:off x="486000" y="1591200"/>
            <a:ext cx="54828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Bildplatzhalter 5"/>
          <p:cNvSpPr>
            <a:spLocks noGrp="1"/>
          </p:cNvSpPr>
          <p:nvPr>
            <p:ph type="pic" sz="quarter" idx="13" hasCustomPrompt="1"/>
          </p:nvPr>
        </p:nvSpPr>
        <p:spPr>
          <a:xfrm>
            <a:off x="6224400" y="1591200"/>
            <a:ext cx="5482800" cy="4338000"/>
          </a:xfrm>
        </p:spPr>
        <p:txBody>
          <a:bodyPr/>
          <a:lstStyle>
            <a:lvl1pPr marL="0" marR="0" indent="0" algn="l" defTabSz="914400" rtl="0" eaLnBrk="1" fontAlgn="auto" latinLnBrk="0" hangingPunct="1">
              <a:lnSpc>
                <a:spcPct val="100000"/>
              </a:lnSpc>
              <a:spcBef>
                <a:spcPts val="300"/>
              </a:spcBef>
              <a:spcAft>
                <a:spcPts val="300"/>
              </a:spcAft>
              <a:buClrTx/>
              <a:buSzTx/>
              <a:buFont typeface="Arial" pitchFamily="34" charset="0"/>
              <a:buNone/>
              <a:tabLst/>
              <a:defRPr/>
            </a:lvl1pPr>
          </a:lstStyle>
          <a:p>
            <a:r>
              <a:rPr lang="en-GB" noProof="0" dirty="0" smtClean="0"/>
              <a:t>Click onto symbol to insert picture</a:t>
            </a:r>
          </a:p>
          <a:p>
            <a:endParaRPr lang="en-GB" noProof="0" dirty="0"/>
          </a:p>
        </p:txBody>
      </p:sp>
      <p:sp>
        <p:nvSpPr>
          <p:cNvPr id="4" name="Fußzeilenplatzhalter 3"/>
          <p:cNvSpPr>
            <a:spLocks noGrp="1"/>
          </p:cNvSpPr>
          <p:nvPr>
            <p:ph type="ftr" sz="quarter" idx="14"/>
          </p:nvPr>
        </p:nvSpPr>
        <p:spPr/>
        <p:txBody>
          <a:bodyPr/>
          <a:lstStyle/>
          <a:p>
            <a:pPr>
              <a:defRPr/>
            </a:pPr>
            <a:r>
              <a:rPr lang="en-GB" dirty="0" smtClean="0"/>
              <a:t>&gt; Sino-German Workshop &gt; Chen Tang &gt; 03.2014</a:t>
            </a:r>
            <a:endParaRPr lang="en-GB" dirty="0"/>
          </a:p>
        </p:txBody>
      </p:sp>
      <p:sp>
        <p:nvSpPr>
          <p:cNvPr id="7" name="Foliennummernplatzhalter 6"/>
          <p:cNvSpPr>
            <a:spLocks noGrp="1"/>
          </p:cNvSpPr>
          <p:nvPr>
            <p:ph type="sldNum" sz="quarter" idx="15"/>
          </p:nvPr>
        </p:nvSpPr>
        <p:spPr/>
        <p:txBody>
          <a:bodyPr/>
          <a:lstStyle/>
          <a:p>
            <a:pPr>
              <a:defRPr/>
            </a:pPr>
            <a:r>
              <a:rPr lang="en-GB" noProof="0" smtClean="0"/>
              <a:t>DLR.de  •  Chart </a:t>
            </a:r>
            <a:fld id="{A5AC3FBE-A647-41C9-A8C3-4435ED4FC895}" type="slidenum">
              <a:rPr lang="en-GB" noProof="0" smtClean="0"/>
              <a:pPr>
                <a:defRPr/>
              </a:pPr>
              <a:t>‹#›</a:t>
            </a:fld>
            <a:endParaRPr lang="en-GB" noProof="0" dirty="0"/>
          </a:p>
        </p:txBody>
      </p:sp>
    </p:spTree>
    <p:extLst>
      <p:ext uri="{BB962C8B-B14F-4D97-AF65-F5344CB8AC3E}">
        <p14:creationId xmlns:p14="http://schemas.microsoft.com/office/powerpoint/2010/main" val="27006789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 Inhalt links">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smtClean="0"/>
              <a:t>Click here to insert chart title</a:t>
            </a:r>
            <a:endParaRPr lang="en-GB" dirty="0"/>
          </a:p>
        </p:txBody>
      </p:sp>
      <p:sp>
        <p:nvSpPr>
          <p:cNvPr id="11" name="Textplatzhalter 10"/>
          <p:cNvSpPr>
            <a:spLocks noGrp="1"/>
          </p:cNvSpPr>
          <p:nvPr>
            <p:ph type="body" sz="quarter" idx="12" hasCustomPrompt="1"/>
          </p:nvPr>
        </p:nvSpPr>
        <p:spPr>
          <a:xfrm>
            <a:off x="486000" y="1591200"/>
            <a:ext cx="54828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ußzeilenplatzhalter 3"/>
          <p:cNvSpPr>
            <a:spLocks noGrp="1"/>
          </p:cNvSpPr>
          <p:nvPr>
            <p:ph type="ftr" sz="quarter" idx="14"/>
          </p:nvPr>
        </p:nvSpPr>
        <p:spPr/>
        <p:txBody>
          <a:bodyPr/>
          <a:lstStyle/>
          <a:p>
            <a:pPr>
              <a:defRPr/>
            </a:pPr>
            <a:r>
              <a:rPr lang="en-GB" dirty="0" smtClean="0"/>
              <a:t>&gt; Sino-German Workshop &gt; Chen Tang &gt; 03.2014</a:t>
            </a:r>
            <a:endParaRPr lang="en-GB" dirty="0"/>
          </a:p>
        </p:txBody>
      </p:sp>
      <p:sp>
        <p:nvSpPr>
          <p:cNvPr id="7" name="Foliennummernplatzhalter 6"/>
          <p:cNvSpPr>
            <a:spLocks noGrp="1"/>
          </p:cNvSpPr>
          <p:nvPr>
            <p:ph type="sldNum" sz="quarter" idx="15"/>
          </p:nvPr>
        </p:nvSpPr>
        <p:spPr/>
        <p:txBody>
          <a:bodyPr/>
          <a:lstStyle/>
          <a:p>
            <a:pPr>
              <a:defRPr/>
            </a:pPr>
            <a:r>
              <a:rPr lang="en-GB" noProof="0" smtClean="0"/>
              <a:t>DLR.de  •  Chart </a:t>
            </a:r>
            <a:fld id="{A5AC3FBE-A647-41C9-A8C3-4435ED4FC895}" type="slidenum">
              <a:rPr lang="en-GB" noProof="0" smtClean="0"/>
              <a:pPr>
                <a:defRPr/>
              </a:pPr>
              <a:t>‹#›</a:t>
            </a:fld>
            <a:endParaRPr lang="en-GB" noProof="0" dirty="0"/>
          </a:p>
        </p:txBody>
      </p:sp>
    </p:spTree>
    <p:extLst>
      <p:ext uri="{BB962C8B-B14F-4D97-AF65-F5344CB8AC3E}">
        <p14:creationId xmlns:p14="http://schemas.microsoft.com/office/powerpoint/2010/main" val="39936201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smtClean="0"/>
              <a:t>Click here to insert chart title</a:t>
            </a:r>
            <a:endParaRPr lang="en-GB" dirty="0"/>
          </a:p>
        </p:txBody>
      </p:sp>
      <p:sp>
        <p:nvSpPr>
          <p:cNvPr id="11" name="Textplatzhalter 10"/>
          <p:cNvSpPr>
            <a:spLocks noGrp="1"/>
          </p:cNvSpPr>
          <p:nvPr>
            <p:ph type="body" sz="quarter" idx="12" hasCustomPrompt="1"/>
          </p:nvPr>
        </p:nvSpPr>
        <p:spPr>
          <a:xfrm>
            <a:off x="486000" y="1591200"/>
            <a:ext cx="54828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ußzeilenplatzhalter 3"/>
          <p:cNvSpPr>
            <a:spLocks noGrp="1"/>
          </p:cNvSpPr>
          <p:nvPr>
            <p:ph type="ftr" sz="quarter" idx="14"/>
          </p:nvPr>
        </p:nvSpPr>
        <p:spPr/>
        <p:txBody>
          <a:bodyPr/>
          <a:lstStyle/>
          <a:p>
            <a:pPr>
              <a:defRPr/>
            </a:pPr>
            <a:r>
              <a:rPr lang="en-GB" dirty="0" smtClean="0"/>
              <a:t>&gt; Sino-German Workshop &gt; Chen Tang &gt; 03.2014</a:t>
            </a:r>
          </a:p>
          <a:p>
            <a:pPr>
              <a:defRPr/>
            </a:pPr>
            <a:r>
              <a:rPr lang="en-GB" dirty="0" smtClean="0"/>
              <a:t>Author  •  Document &gt; Date</a:t>
            </a:r>
            <a:endParaRPr lang="en-GB" dirty="0"/>
          </a:p>
        </p:txBody>
      </p:sp>
      <p:sp>
        <p:nvSpPr>
          <p:cNvPr id="7" name="Foliennummernplatzhalter 6"/>
          <p:cNvSpPr>
            <a:spLocks noGrp="1"/>
          </p:cNvSpPr>
          <p:nvPr>
            <p:ph type="sldNum" sz="quarter" idx="15"/>
          </p:nvPr>
        </p:nvSpPr>
        <p:spPr/>
        <p:txBody>
          <a:bodyPr/>
          <a:lstStyle/>
          <a:p>
            <a:pPr>
              <a:defRPr/>
            </a:pPr>
            <a:r>
              <a:rPr lang="en-GB" noProof="0" smtClean="0"/>
              <a:t>DLR.de  •  Chart </a:t>
            </a:r>
            <a:fld id="{A5AC3FBE-A647-41C9-A8C3-4435ED4FC895}" type="slidenum">
              <a:rPr lang="en-GB" noProof="0" smtClean="0"/>
              <a:pPr>
                <a:defRPr/>
              </a:pPr>
              <a:t>‹#›</a:t>
            </a:fld>
            <a:endParaRPr lang="en-GB" noProof="0" dirty="0"/>
          </a:p>
        </p:txBody>
      </p:sp>
      <p:sp>
        <p:nvSpPr>
          <p:cNvPr id="6" name="Textplatzhalter 10"/>
          <p:cNvSpPr>
            <a:spLocks noGrp="1"/>
          </p:cNvSpPr>
          <p:nvPr>
            <p:ph type="body" sz="quarter" idx="16" hasCustomPrompt="1"/>
          </p:nvPr>
        </p:nvSpPr>
        <p:spPr>
          <a:xfrm>
            <a:off x="6224400" y="1591200"/>
            <a:ext cx="54828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1051793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9" name="Textplatzhalter 1"/>
          <p:cNvSpPr>
            <a:spLocks noGrp="1"/>
          </p:cNvSpPr>
          <p:nvPr>
            <p:ph type="body" idx="11" hasCustomPrompt="1"/>
          </p:nvPr>
        </p:nvSpPr>
        <p:spPr>
          <a:xfrm>
            <a:off x="485999" y="1591200"/>
            <a:ext cx="5482800" cy="334800"/>
          </a:xfrm>
        </p:spPr>
        <p:txBody>
          <a:bodyPr/>
          <a:lstStyle>
            <a:lvl1pPr marL="0" indent="0">
              <a:buFontTx/>
              <a:buNone/>
              <a:defRPr b="1"/>
            </a:lvl1pPr>
          </a:lstStyle>
          <a:p>
            <a:pPr lvl="0"/>
            <a:r>
              <a:rPr lang="en-GB" noProof="0" dirty="0" smtClean="0"/>
              <a:t>Click here to insert header line</a:t>
            </a:r>
          </a:p>
        </p:txBody>
      </p:sp>
      <p:sp>
        <p:nvSpPr>
          <p:cNvPr id="12" name="Textplatzhalter 2"/>
          <p:cNvSpPr>
            <a:spLocks noGrp="1"/>
          </p:cNvSpPr>
          <p:nvPr>
            <p:ph type="body" sz="quarter" idx="12" hasCustomPrompt="1"/>
          </p:nvPr>
        </p:nvSpPr>
        <p:spPr>
          <a:xfrm>
            <a:off x="6224399" y="1591200"/>
            <a:ext cx="5482800" cy="334800"/>
          </a:xfrm>
        </p:spPr>
        <p:txBody>
          <a:bodyPr/>
          <a:lstStyle>
            <a:lvl1pPr marL="0" indent="0">
              <a:buFontTx/>
              <a:buNone/>
              <a:defRPr b="1"/>
            </a:lvl1pPr>
          </a:lstStyle>
          <a:p>
            <a:pPr lvl="0"/>
            <a:r>
              <a:rPr lang="en-GB" noProof="0" dirty="0" smtClean="0"/>
              <a:t>Click here to insert header line</a:t>
            </a:r>
          </a:p>
        </p:txBody>
      </p:sp>
      <p:sp>
        <p:nvSpPr>
          <p:cNvPr id="2" name="Titel 1"/>
          <p:cNvSpPr>
            <a:spLocks noGrp="1"/>
          </p:cNvSpPr>
          <p:nvPr>
            <p:ph type="title" hasCustomPrompt="1"/>
          </p:nvPr>
        </p:nvSpPr>
        <p:spPr/>
        <p:txBody>
          <a:bodyPr/>
          <a:lstStyle/>
          <a:p>
            <a:r>
              <a:rPr lang="en-GB" noProof="0" dirty="0" smtClean="0"/>
              <a:t>Click here to insert chart title</a:t>
            </a:r>
            <a:endParaRPr lang="en-GB" dirty="0"/>
          </a:p>
        </p:txBody>
      </p:sp>
      <p:sp>
        <p:nvSpPr>
          <p:cNvPr id="7" name="Textplatzhalter 6"/>
          <p:cNvSpPr>
            <a:spLocks noGrp="1"/>
          </p:cNvSpPr>
          <p:nvPr>
            <p:ph type="body" sz="quarter" idx="15" hasCustomPrompt="1"/>
          </p:nvPr>
        </p:nvSpPr>
        <p:spPr>
          <a:xfrm>
            <a:off x="486000" y="2141999"/>
            <a:ext cx="5482800" cy="37872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extplatzhalter 6"/>
          <p:cNvSpPr>
            <a:spLocks noGrp="1"/>
          </p:cNvSpPr>
          <p:nvPr>
            <p:ph type="body" sz="quarter" idx="16" hasCustomPrompt="1"/>
          </p:nvPr>
        </p:nvSpPr>
        <p:spPr>
          <a:xfrm>
            <a:off x="6224400" y="2142000"/>
            <a:ext cx="5482800" cy="37872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ußzeilenplatzhalter 4"/>
          <p:cNvSpPr>
            <a:spLocks noGrp="1"/>
          </p:cNvSpPr>
          <p:nvPr>
            <p:ph type="ftr" sz="quarter" idx="17"/>
          </p:nvPr>
        </p:nvSpPr>
        <p:spPr/>
        <p:txBody>
          <a:bodyPr/>
          <a:lstStyle/>
          <a:p>
            <a:pPr>
              <a:defRPr/>
            </a:pPr>
            <a:r>
              <a:rPr lang="en-GB" dirty="0" smtClean="0"/>
              <a:t>&gt; Sino-German Workshop &gt; Chen Tang &gt; 03.2014</a:t>
            </a:r>
            <a:endParaRPr lang="en-GB" dirty="0"/>
          </a:p>
        </p:txBody>
      </p:sp>
      <p:sp>
        <p:nvSpPr>
          <p:cNvPr id="6" name="Foliennummernplatzhalter 5"/>
          <p:cNvSpPr>
            <a:spLocks noGrp="1"/>
          </p:cNvSpPr>
          <p:nvPr>
            <p:ph type="sldNum" sz="quarter" idx="18"/>
          </p:nvPr>
        </p:nvSpPr>
        <p:spPr/>
        <p:txBody>
          <a:bodyPr/>
          <a:lstStyle/>
          <a:p>
            <a:pPr>
              <a:defRPr/>
            </a:pPr>
            <a:r>
              <a:rPr lang="en-GB" noProof="0" smtClean="0"/>
              <a:t>DLR.de  •  Chart </a:t>
            </a:r>
            <a:fld id="{A5AC3FBE-A647-41C9-A8C3-4435ED4FC895}" type="slidenum">
              <a:rPr lang="en-GB" noProof="0" smtClean="0"/>
              <a:pPr>
                <a:defRPr/>
              </a:pPr>
              <a:t>‹#›</a:t>
            </a:fld>
            <a:endParaRPr lang="en-GB" noProof="0" dirty="0"/>
          </a:p>
        </p:txBody>
      </p:sp>
    </p:spTree>
    <p:extLst>
      <p:ext uri="{BB962C8B-B14F-4D97-AF65-F5344CB8AC3E}">
        <p14:creationId xmlns:p14="http://schemas.microsoft.com/office/powerpoint/2010/main" val="35384776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dirty="0"/>
          </a:p>
        </p:txBody>
      </p:sp>
      <p:sp>
        <p:nvSpPr>
          <p:cNvPr id="5" name="Fußzeilenplatzhalter 4"/>
          <p:cNvSpPr>
            <a:spLocks noGrp="1"/>
          </p:cNvSpPr>
          <p:nvPr>
            <p:ph type="ftr" sz="quarter" idx="10"/>
          </p:nvPr>
        </p:nvSpPr>
        <p:spPr/>
        <p:txBody>
          <a:bodyPr/>
          <a:lstStyle/>
          <a:p>
            <a:pPr>
              <a:defRPr/>
            </a:pPr>
            <a:r>
              <a:rPr lang="en-GB" dirty="0" smtClean="0"/>
              <a:t>&gt; Sino-German Workshop &gt; Chen Tang &gt; 03.2014</a:t>
            </a:r>
            <a:endParaRPr lang="en-GB" dirty="0"/>
          </a:p>
        </p:txBody>
      </p:sp>
      <p:sp>
        <p:nvSpPr>
          <p:cNvPr id="6" name="Foliennummernplatzhalter 5"/>
          <p:cNvSpPr>
            <a:spLocks noGrp="1"/>
          </p:cNvSpPr>
          <p:nvPr>
            <p:ph type="sldNum" sz="quarter" idx="11"/>
          </p:nvPr>
        </p:nvSpPr>
        <p:spPr/>
        <p:txBody>
          <a:bodyPr/>
          <a:lstStyle/>
          <a:p>
            <a:pPr>
              <a:defRPr/>
            </a:pPr>
            <a:r>
              <a:rPr lang="en-GB" noProof="0" smtClean="0"/>
              <a:t>DLR.de  •  Chart </a:t>
            </a:r>
            <a:fld id="{A5AC3FBE-A647-41C9-A8C3-4435ED4FC895}" type="slidenum">
              <a:rPr lang="en-GB" noProof="0" smtClean="0"/>
              <a:pPr>
                <a:defRPr/>
              </a:pPr>
              <a:t>‹#›</a:t>
            </a:fld>
            <a:endParaRPr lang="en-GB" noProof="0" dirty="0"/>
          </a:p>
        </p:txBody>
      </p:sp>
    </p:spTree>
    <p:extLst>
      <p:ext uri="{BB962C8B-B14F-4D97-AF65-F5344CB8AC3E}">
        <p14:creationId xmlns:p14="http://schemas.microsoft.com/office/powerpoint/2010/main" val="40193871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en-GB" dirty="0" smtClean="0"/>
              <a:t>&gt; Sino-German Workshop &gt; Chen Tang &gt; 03.2014</a:t>
            </a:r>
            <a:endParaRPr lang="en-GB" dirty="0"/>
          </a:p>
        </p:txBody>
      </p:sp>
      <p:sp>
        <p:nvSpPr>
          <p:cNvPr id="5" name="Foliennummernplatzhalter 4"/>
          <p:cNvSpPr>
            <a:spLocks noGrp="1"/>
          </p:cNvSpPr>
          <p:nvPr>
            <p:ph type="sldNum" sz="quarter" idx="11"/>
          </p:nvPr>
        </p:nvSpPr>
        <p:spPr/>
        <p:txBody>
          <a:bodyPr/>
          <a:lstStyle/>
          <a:p>
            <a:pPr>
              <a:defRPr/>
            </a:pPr>
            <a:r>
              <a:rPr lang="en-GB" noProof="0" smtClean="0"/>
              <a:t>DLR.de  •  Chart </a:t>
            </a:r>
            <a:fld id="{A5AC3FBE-A647-41C9-A8C3-4435ED4FC895}" type="slidenum">
              <a:rPr lang="en-GB" noProof="0" smtClean="0"/>
              <a:pPr>
                <a:defRPr/>
              </a:pPr>
              <a:t>‹#›</a:t>
            </a:fld>
            <a:endParaRPr lang="en-GB" noProof="0" dirty="0"/>
          </a:p>
        </p:txBody>
      </p:sp>
    </p:spTree>
    <p:extLst>
      <p:ext uri="{BB962C8B-B14F-4D97-AF65-F5344CB8AC3E}">
        <p14:creationId xmlns:p14="http://schemas.microsoft.com/office/powerpoint/2010/main" val="5176835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r ohne Hintergrun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en-GB" dirty="0" smtClean="0"/>
              <a:t>&gt; Sino-German Workshop &gt; Chen Tang &gt; 03.2014</a:t>
            </a:r>
            <a:endParaRPr lang="en-GB" dirty="0"/>
          </a:p>
        </p:txBody>
      </p:sp>
      <p:sp>
        <p:nvSpPr>
          <p:cNvPr id="5" name="Foliennummernplatzhalter 4"/>
          <p:cNvSpPr>
            <a:spLocks noGrp="1"/>
          </p:cNvSpPr>
          <p:nvPr>
            <p:ph type="sldNum" sz="quarter" idx="11"/>
          </p:nvPr>
        </p:nvSpPr>
        <p:spPr/>
        <p:txBody>
          <a:bodyPr/>
          <a:lstStyle/>
          <a:p>
            <a:pPr>
              <a:defRPr/>
            </a:pPr>
            <a:r>
              <a:rPr lang="en-GB" noProof="0" smtClean="0"/>
              <a:t>DLR.de  •  Chart </a:t>
            </a:r>
            <a:fld id="{A5AC3FBE-A647-41C9-A8C3-4435ED4FC895}" type="slidenum">
              <a:rPr lang="en-GB" noProof="0" smtClean="0"/>
              <a:pPr>
                <a:defRPr/>
              </a:pPr>
              <a:t>‹#›</a:t>
            </a:fld>
            <a:endParaRPr lang="en-GB" noProof="0" dirty="0"/>
          </a:p>
        </p:txBody>
      </p:sp>
    </p:spTree>
    <p:extLst>
      <p:ext uri="{BB962C8B-B14F-4D97-AF65-F5344CB8AC3E}">
        <p14:creationId xmlns:p14="http://schemas.microsoft.com/office/powerpoint/2010/main" val="27228442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Grafik 10" descr="Folie-03.png"/>
          <p:cNvPicPr>
            <a:picLocks noChangeAspect="1"/>
          </p:cNvPicPr>
          <p:nvPr/>
        </p:nvPicPr>
        <p:blipFill>
          <a:blip r:embed="rId11">
            <a:extLst>
              <a:ext uri="{28A0092B-C50C-407E-A947-70E740481C1C}">
                <a14:useLocalDpi xmlns:a14="http://schemas.microsoft.com/office/drawing/2010/main" val="0"/>
              </a:ext>
            </a:extLst>
          </a:blip>
          <a:srcRect t="89587"/>
          <a:stretch>
            <a:fillRect/>
          </a:stretch>
        </p:blipFill>
        <p:spPr bwMode="auto">
          <a:xfrm>
            <a:off x="1588" y="6143625"/>
            <a:ext cx="121856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bwMode="auto">
          <a:xfrm>
            <a:off x="485999" y="648000"/>
            <a:ext cx="11221200"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smtClean="0"/>
              <a:t>Click here to insert chart title</a:t>
            </a:r>
            <a:endParaRPr lang="de-DE" noProof="0" dirty="0" smtClean="0"/>
          </a:p>
        </p:txBody>
      </p:sp>
      <p:sp>
        <p:nvSpPr>
          <p:cNvPr id="10" name="Rectangle 3"/>
          <p:cNvSpPr>
            <a:spLocks noGrp="1" noChangeArrowheads="1"/>
          </p:cNvSpPr>
          <p:nvPr>
            <p:ph type="body" idx="1"/>
          </p:nvPr>
        </p:nvSpPr>
        <p:spPr bwMode="auto">
          <a:xfrm>
            <a:off x="485999" y="1591200"/>
            <a:ext cx="11221200" cy="43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smtClean="0"/>
              <a:t>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Rectangle 54"/>
          <p:cNvSpPr>
            <a:spLocks noGrp="1" noChangeArrowheads="1"/>
          </p:cNvSpPr>
          <p:nvPr>
            <p:ph type="ftr" sz="quarter" idx="3"/>
          </p:nvPr>
        </p:nvSpPr>
        <p:spPr bwMode="auto">
          <a:xfrm>
            <a:off x="1529999" y="126000"/>
            <a:ext cx="101772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sz="800">
                <a:solidFill>
                  <a:srgbClr val="686868"/>
                </a:solidFill>
                <a:latin typeface="Arial" pitchFamily="34" charset="0"/>
                <a:cs typeface="Arial" pitchFamily="34" charset="0"/>
              </a:defRPr>
            </a:lvl1pPr>
          </a:lstStyle>
          <a:p>
            <a:pPr>
              <a:defRPr/>
            </a:pPr>
            <a:r>
              <a:rPr lang="en-GB" dirty="0" smtClean="0"/>
              <a:t>&gt; Sino-German Workshop &gt; Chen Tang &gt; 03.2014</a:t>
            </a:r>
            <a:endParaRPr lang="en-GB" dirty="0"/>
          </a:p>
        </p:txBody>
      </p:sp>
      <p:sp>
        <p:nvSpPr>
          <p:cNvPr id="12" name="Rectangle 55"/>
          <p:cNvSpPr>
            <a:spLocks noGrp="1" noChangeArrowheads="1"/>
          </p:cNvSpPr>
          <p:nvPr>
            <p:ph type="sldNum" sz="quarter" idx="4"/>
          </p:nvPr>
        </p:nvSpPr>
        <p:spPr bwMode="auto">
          <a:xfrm>
            <a:off x="486000" y="126000"/>
            <a:ext cx="10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lang="de-DE" sz="800" kern="1200">
                <a:solidFill>
                  <a:srgbClr val="686868"/>
                </a:solidFill>
                <a:latin typeface="Arial" charset="0"/>
                <a:ea typeface="ヒラギノ角ゴ Pro W3" charset="-128"/>
                <a:cs typeface="+mn-cs"/>
              </a:defRPr>
            </a:lvl1pPr>
          </a:lstStyle>
          <a:p>
            <a:pPr>
              <a:defRPr/>
            </a:pPr>
            <a:r>
              <a:rPr lang="en-GB" noProof="0" dirty="0" smtClean="0"/>
              <a:t>DLR.de  •  Chart </a:t>
            </a:r>
            <a:fld id="{A5AC3FBE-A647-41C9-A8C3-4435ED4FC895}" type="slidenum">
              <a:rPr lang="en-GB" noProof="0" smtClean="0"/>
              <a:pPr>
                <a:defRPr/>
              </a:pPr>
              <a:t>‹#›</a:t>
            </a:fld>
            <a:endParaRPr lang="en-GB" noProof="0" dirty="0"/>
          </a:p>
        </p:txBody>
      </p:sp>
    </p:spTree>
    <p:extLst>
      <p:ext uri="{BB962C8B-B14F-4D97-AF65-F5344CB8AC3E}">
        <p14:creationId xmlns:p14="http://schemas.microsoft.com/office/powerpoint/2010/main" val="331836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1" r:id="rId4"/>
    <p:sldLayoutId id="2147483662" r:id="rId5"/>
    <p:sldLayoutId id="2147483658" r:id="rId6"/>
    <p:sldLayoutId id="2147483655" r:id="rId7"/>
    <p:sldLayoutId id="2147483656" r:id="rId8"/>
    <p:sldLayoutId id="2147483660" r:id="rId9"/>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p:titleStyle>
    <p:body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en-US" dirty="0"/>
              <a:t>GPU-accelerated SDR Implementation of Multi-User Detector </a:t>
            </a:r>
            <a:r>
              <a:rPr lang="en-US" dirty="0" smtClean="0"/>
              <a:t/>
            </a:r>
            <a:br>
              <a:rPr lang="en-US" dirty="0" smtClean="0"/>
            </a:br>
            <a:r>
              <a:rPr lang="en-US" dirty="0" smtClean="0"/>
              <a:t>for </a:t>
            </a:r>
            <a:r>
              <a:rPr lang="en-US" dirty="0"/>
              <a:t>Satellite Return Links</a:t>
            </a:r>
            <a:endParaRPr lang="en-GB" dirty="0"/>
          </a:p>
        </p:txBody>
      </p:sp>
      <p:sp>
        <p:nvSpPr>
          <p:cNvPr id="9" name="Untertitel 8"/>
          <p:cNvSpPr>
            <a:spLocks noGrp="1"/>
          </p:cNvSpPr>
          <p:nvPr>
            <p:ph type="subTitle" idx="1"/>
          </p:nvPr>
        </p:nvSpPr>
        <p:spPr/>
        <p:txBody>
          <a:bodyPr/>
          <a:lstStyle/>
          <a:p>
            <a:endParaRPr lang="en-GB" dirty="0"/>
          </a:p>
        </p:txBody>
      </p:sp>
      <p:sp>
        <p:nvSpPr>
          <p:cNvPr id="4" name="Fußzeilenplatzhalter 3"/>
          <p:cNvSpPr>
            <a:spLocks noGrp="1"/>
          </p:cNvSpPr>
          <p:nvPr>
            <p:ph type="ftr" sz="quarter" idx="10"/>
          </p:nvPr>
        </p:nvSpPr>
        <p:spPr/>
        <p:txBody>
          <a:bodyPr/>
          <a:lstStyle/>
          <a:p>
            <a:pPr>
              <a:defRPr/>
            </a:pPr>
            <a:r>
              <a:rPr lang="en-GB" dirty="0"/>
              <a:t>&gt; Sino-German Workshop &gt; Chen Tang &gt; 03.2014</a:t>
            </a:r>
          </a:p>
        </p:txBody>
      </p:sp>
      <p:sp>
        <p:nvSpPr>
          <p:cNvPr id="5" name="Foliennummernplatzhalter 4"/>
          <p:cNvSpPr>
            <a:spLocks noGrp="1"/>
          </p:cNvSpPr>
          <p:nvPr>
            <p:ph type="sldNum" sz="quarter" idx="11"/>
          </p:nvPr>
        </p:nvSpPr>
        <p:spPr/>
        <p:txBody>
          <a:bodyPr/>
          <a:lstStyle/>
          <a:p>
            <a:r>
              <a:rPr lang="en-GB" noProof="0" dirty="0" smtClean="0"/>
              <a:t>DLR.de  •  Chart </a:t>
            </a:r>
            <a:fld id="{A5AC3FBE-A647-41C9-A8C3-4435ED4FC895}" type="slidenum">
              <a:rPr lang="en-GB" noProof="0" smtClean="0"/>
              <a:pPr/>
              <a:t>1</a:t>
            </a:fld>
            <a:endParaRPr lang="en-GB" noProof="0" dirty="0"/>
          </a:p>
        </p:txBody>
      </p:sp>
      <p:sp>
        <p:nvSpPr>
          <p:cNvPr id="6" name="Rectangle 6"/>
          <p:cNvSpPr>
            <a:spLocks noChangeArrowheads="1"/>
          </p:cNvSpPr>
          <p:nvPr/>
        </p:nvSpPr>
        <p:spPr bwMode="auto">
          <a:xfrm>
            <a:off x="913011" y="3284439"/>
            <a:ext cx="5256584" cy="237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ts val="2900"/>
              </a:lnSpc>
              <a:spcBef>
                <a:spcPct val="0"/>
              </a:spcBef>
              <a:spcAft>
                <a:spcPct val="0"/>
              </a:spcAft>
              <a:tabLst>
                <a:tab pos="2038350" algn="l"/>
              </a:tabLst>
            </a:pPr>
            <a:r>
              <a:rPr lang="de-DE" sz="2000" b="1" dirty="0">
                <a:solidFill>
                  <a:srgbClr val="686868"/>
                </a:solidFill>
                <a:latin typeface="Arial" pitchFamily="34" charset="0"/>
                <a:ea typeface="+mj-ea"/>
                <a:cs typeface="Arial" pitchFamily="34" charset="0"/>
              </a:rPr>
              <a:t>Chen </a:t>
            </a:r>
            <a:r>
              <a:rPr lang="de-DE" sz="2000" b="1" dirty="0" smtClean="0">
                <a:solidFill>
                  <a:srgbClr val="686868"/>
                </a:solidFill>
                <a:latin typeface="Arial" pitchFamily="34" charset="0"/>
                <a:ea typeface="+mj-ea"/>
                <a:cs typeface="Arial" pitchFamily="34" charset="0"/>
              </a:rPr>
              <a:t>Tang</a:t>
            </a:r>
          </a:p>
          <a:p>
            <a:pPr fontAlgn="base">
              <a:lnSpc>
                <a:spcPts val="2900"/>
              </a:lnSpc>
              <a:spcBef>
                <a:spcPct val="0"/>
              </a:spcBef>
              <a:spcAft>
                <a:spcPct val="0"/>
              </a:spcAft>
              <a:tabLst>
                <a:tab pos="2038350" algn="l"/>
              </a:tabLst>
            </a:pPr>
            <a:endParaRPr lang="de-DE" sz="2000" b="1" dirty="0" smtClean="0">
              <a:solidFill>
                <a:srgbClr val="686868"/>
              </a:solidFill>
              <a:latin typeface="Arial" pitchFamily="34" charset="0"/>
              <a:ea typeface="+mj-ea"/>
              <a:cs typeface="Arial" pitchFamily="34" charset="0"/>
            </a:endParaRPr>
          </a:p>
          <a:p>
            <a:pPr fontAlgn="base">
              <a:lnSpc>
                <a:spcPts val="2900"/>
              </a:lnSpc>
              <a:spcBef>
                <a:spcPct val="0"/>
              </a:spcBef>
              <a:spcAft>
                <a:spcPct val="0"/>
              </a:spcAft>
              <a:tabLst>
                <a:tab pos="2038350" algn="l"/>
              </a:tabLst>
            </a:pPr>
            <a:r>
              <a:rPr lang="de-DE" sz="2000" b="1" dirty="0" smtClean="0">
                <a:solidFill>
                  <a:srgbClr val="686868"/>
                </a:solidFill>
                <a:latin typeface="Arial" pitchFamily="34" charset="0"/>
                <a:ea typeface="+mj-ea"/>
                <a:cs typeface="Arial" pitchFamily="34" charset="0"/>
              </a:rPr>
              <a:t>Institute </a:t>
            </a:r>
            <a:r>
              <a:rPr lang="de-DE" sz="2000" b="1" dirty="0" err="1" smtClean="0">
                <a:solidFill>
                  <a:srgbClr val="686868"/>
                </a:solidFill>
                <a:latin typeface="Arial" pitchFamily="34" charset="0"/>
                <a:ea typeface="+mj-ea"/>
                <a:cs typeface="Arial" pitchFamily="34" charset="0"/>
              </a:rPr>
              <a:t>of</a:t>
            </a:r>
            <a:r>
              <a:rPr lang="de-DE" sz="2000" b="1" dirty="0" smtClean="0">
                <a:solidFill>
                  <a:srgbClr val="686868"/>
                </a:solidFill>
                <a:latin typeface="Arial" pitchFamily="34" charset="0"/>
                <a:ea typeface="+mj-ea"/>
                <a:cs typeface="Arial" pitchFamily="34" charset="0"/>
              </a:rPr>
              <a:t> Communication </a:t>
            </a:r>
            <a:r>
              <a:rPr lang="de-DE" sz="2000" b="1" dirty="0" err="1" smtClean="0">
                <a:solidFill>
                  <a:srgbClr val="686868"/>
                </a:solidFill>
                <a:latin typeface="Arial" pitchFamily="34" charset="0"/>
                <a:ea typeface="+mj-ea"/>
                <a:cs typeface="Arial" pitchFamily="34" charset="0"/>
              </a:rPr>
              <a:t>and</a:t>
            </a:r>
            <a:r>
              <a:rPr lang="de-DE" sz="2000" b="1" dirty="0" smtClean="0">
                <a:solidFill>
                  <a:srgbClr val="686868"/>
                </a:solidFill>
                <a:latin typeface="Arial" pitchFamily="34" charset="0"/>
                <a:ea typeface="+mj-ea"/>
                <a:cs typeface="Arial" pitchFamily="34" charset="0"/>
              </a:rPr>
              <a:t> Navigation</a:t>
            </a:r>
          </a:p>
          <a:p>
            <a:pPr fontAlgn="base">
              <a:lnSpc>
                <a:spcPts val="2900"/>
              </a:lnSpc>
              <a:spcBef>
                <a:spcPct val="0"/>
              </a:spcBef>
              <a:spcAft>
                <a:spcPct val="0"/>
              </a:spcAft>
              <a:tabLst>
                <a:tab pos="2038350" algn="l"/>
              </a:tabLst>
            </a:pPr>
            <a:r>
              <a:rPr lang="de-DE" sz="2000" b="1" dirty="0" smtClean="0">
                <a:solidFill>
                  <a:srgbClr val="686868"/>
                </a:solidFill>
                <a:latin typeface="Arial" pitchFamily="34" charset="0"/>
                <a:ea typeface="+mj-ea"/>
                <a:cs typeface="Arial" pitchFamily="34" charset="0"/>
              </a:rPr>
              <a:t>German Aerospace Center</a:t>
            </a:r>
            <a:endParaRPr lang="de-DE" sz="2000" b="1" dirty="0">
              <a:solidFill>
                <a:srgbClr val="686868"/>
              </a:solidFill>
              <a:latin typeface="Arial" pitchFamily="34" charset="0"/>
              <a:ea typeface="+mj-ea"/>
              <a:cs typeface="Arial" pitchFamily="34" charset="0"/>
            </a:endParaRPr>
          </a:p>
        </p:txBody>
      </p:sp>
    </p:spTree>
    <p:extLst>
      <p:ext uri="{BB962C8B-B14F-4D97-AF65-F5344CB8AC3E}">
        <p14:creationId xmlns:p14="http://schemas.microsoft.com/office/powerpoint/2010/main" val="44784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27" y="648000"/>
            <a:ext cx="10650172" cy="738000"/>
          </a:xfrm>
        </p:spPr>
        <p:txBody>
          <a:bodyPr/>
          <a:lstStyle/>
          <a:p>
            <a:r>
              <a:rPr lang="en-GB" dirty="0"/>
              <a:t>Overview</a:t>
            </a:r>
            <a:endParaRPr lang="en-US" dirty="0"/>
          </a:p>
        </p:txBody>
      </p:sp>
      <p:sp>
        <p:nvSpPr>
          <p:cNvPr id="3" name="Text Placeholder 2"/>
          <p:cNvSpPr>
            <a:spLocks noGrp="1"/>
          </p:cNvSpPr>
          <p:nvPr>
            <p:ph type="body" sz="quarter" idx="12"/>
          </p:nvPr>
        </p:nvSpPr>
        <p:spPr>
          <a:xfrm>
            <a:off x="1417067" y="1591200"/>
            <a:ext cx="9289032" cy="4338000"/>
          </a:xfrm>
        </p:spPr>
        <p:txBody>
          <a:bodyPr/>
          <a:lstStyle/>
          <a:p>
            <a:r>
              <a:rPr lang="en-GB" dirty="0">
                <a:solidFill>
                  <a:schemeClr val="bg1">
                    <a:lumMod val="85000"/>
                  </a:schemeClr>
                </a:solidFill>
              </a:rPr>
              <a:t>Introduction and Motivation</a:t>
            </a:r>
          </a:p>
          <a:p>
            <a:endParaRPr lang="en-GB" dirty="0"/>
          </a:p>
          <a:p>
            <a:r>
              <a:rPr lang="en-GB" dirty="0">
                <a:solidFill>
                  <a:schemeClr val="bg1">
                    <a:lumMod val="85000"/>
                  </a:schemeClr>
                </a:solidFill>
              </a:rPr>
              <a:t>MUD System Design</a:t>
            </a:r>
          </a:p>
          <a:p>
            <a:endParaRPr lang="en-GB" dirty="0">
              <a:solidFill>
                <a:schemeClr val="bg1">
                  <a:lumMod val="85000"/>
                </a:schemeClr>
              </a:solidFill>
            </a:endParaRPr>
          </a:p>
          <a:p>
            <a:r>
              <a:rPr lang="en-GB" dirty="0"/>
              <a:t>GPU CUDA Architecture</a:t>
            </a:r>
          </a:p>
          <a:p>
            <a:endParaRPr lang="en-GB" dirty="0">
              <a:solidFill>
                <a:schemeClr val="bg1">
                  <a:lumMod val="85000"/>
                </a:schemeClr>
              </a:solidFill>
            </a:endParaRPr>
          </a:p>
          <a:p>
            <a:r>
              <a:rPr lang="en-GB" dirty="0">
                <a:solidFill>
                  <a:schemeClr val="bg1">
                    <a:lumMod val="85000"/>
                  </a:schemeClr>
                </a:solidFill>
              </a:rPr>
              <a:t>GPU-accelerated Implementation of MUD</a:t>
            </a:r>
          </a:p>
          <a:p>
            <a:endParaRPr lang="en-GB" dirty="0">
              <a:solidFill>
                <a:schemeClr val="bg1">
                  <a:lumMod val="85000"/>
                </a:schemeClr>
              </a:solidFill>
            </a:endParaRPr>
          </a:p>
          <a:p>
            <a:r>
              <a:rPr lang="en-GB" dirty="0">
                <a:solidFill>
                  <a:schemeClr val="bg1">
                    <a:lumMod val="85000"/>
                  </a:schemeClr>
                </a:solidFill>
              </a:rPr>
              <a:t>Simulation Result</a:t>
            </a:r>
          </a:p>
          <a:p>
            <a:endParaRPr lang="en-GB" dirty="0">
              <a:solidFill>
                <a:schemeClr val="bg1">
                  <a:lumMod val="85000"/>
                </a:schemeClr>
              </a:solidFill>
            </a:endParaRPr>
          </a:p>
          <a:p>
            <a:r>
              <a:rPr lang="en-GB" dirty="0">
                <a:solidFill>
                  <a:schemeClr val="bg1">
                    <a:lumMod val="85000"/>
                  </a:schemeClr>
                </a:solidFill>
              </a:rPr>
              <a:t>Summary</a:t>
            </a:r>
          </a:p>
          <a:p>
            <a:endParaRPr lang="en-GB" dirty="0"/>
          </a:p>
          <a:p>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10</a:t>
            </a:fld>
            <a:endParaRPr lang="en-GB" noProof="0" dirty="0"/>
          </a:p>
        </p:txBody>
      </p:sp>
    </p:spTree>
    <p:extLst>
      <p:ext uri="{BB962C8B-B14F-4D97-AF65-F5344CB8AC3E}">
        <p14:creationId xmlns:p14="http://schemas.microsoft.com/office/powerpoint/2010/main" val="1834938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11</a:t>
            </a:fld>
            <a:endParaRPr lang="en-GB" noProof="0" dirty="0"/>
          </a:p>
        </p:txBody>
      </p:sp>
      <p:sp>
        <p:nvSpPr>
          <p:cNvPr id="6" name="Title 1"/>
          <p:cNvSpPr txBox="1">
            <a:spLocks/>
          </p:cNvSpPr>
          <p:nvPr/>
        </p:nvSpPr>
        <p:spPr bwMode="auto">
          <a:xfrm>
            <a:off x="1143000" y="815986"/>
            <a:ext cx="7342188" cy="7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US" kern="0" dirty="0" smtClean="0">
                <a:solidFill>
                  <a:srgbClr val="454545"/>
                </a:solidFill>
                <a:latin typeface="Arial"/>
                <a:cs typeface="+mj-cs"/>
              </a:rPr>
              <a:t>GPGPU</a:t>
            </a:r>
            <a:endParaRPr lang="en-US" dirty="0"/>
          </a:p>
        </p:txBody>
      </p:sp>
      <p:sp>
        <p:nvSpPr>
          <p:cNvPr id="7" name="Content Placeholder 2"/>
          <p:cNvSpPr txBox="1">
            <a:spLocks/>
          </p:cNvSpPr>
          <p:nvPr/>
        </p:nvSpPr>
        <p:spPr bwMode="auto">
          <a:xfrm>
            <a:off x="688032" y="1619442"/>
            <a:ext cx="5468144" cy="180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smtClean="0"/>
              <a:t>GPUs are massively multithreaded multi-cores chips</a:t>
            </a:r>
          </a:p>
          <a:p>
            <a:pPr lvl="1"/>
            <a:r>
              <a:rPr lang="en-GB" sz="1600" dirty="0" smtClean="0"/>
              <a:t>Image and video rendering</a:t>
            </a:r>
          </a:p>
          <a:p>
            <a:pPr lvl="1"/>
            <a:r>
              <a:rPr lang="en-GB" sz="1600" dirty="0" smtClean="0"/>
              <a:t>General-purpose computations</a:t>
            </a:r>
          </a:p>
          <a:p>
            <a:pPr lvl="1"/>
            <a:endParaRPr lang="en-GB" sz="1600" dirty="0" smtClean="0"/>
          </a:p>
          <a:p>
            <a:pPr lvl="1"/>
            <a:endParaRPr lang="en-GB" sz="1600" dirty="0" smtClean="0"/>
          </a:p>
          <a:p>
            <a:pPr lvl="1"/>
            <a:endParaRPr lang="en-US" dirty="0"/>
          </a:p>
        </p:txBody>
      </p:sp>
      <p:pic>
        <p:nvPicPr>
          <p:cNvPr id="14" name="Picture 3" descr="D:\Users\tang_ch\SDR\Visit RMIT\Presentation\memory-bandwidth.png"/>
          <p:cNvPicPr>
            <a:picLocks noChangeAspect="1" noChangeArrowheads="1"/>
          </p:cNvPicPr>
          <p:nvPr/>
        </p:nvPicPr>
        <p:blipFill rotWithShape="1">
          <a:blip r:embed="rId3">
            <a:extLst>
              <a:ext uri="{28A0092B-C50C-407E-A947-70E740481C1C}">
                <a14:useLocalDpi xmlns:a14="http://schemas.microsoft.com/office/drawing/2010/main" val="0"/>
              </a:ext>
            </a:extLst>
          </a:blip>
          <a:srcRect l="7536" t="2730" r="11833" b="1817"/>
          <a:stretch/>
        </p:blipFill>
        <p:spPr bwMode="auto">
          <a:xfrm>
            <a:off x="6726118" y="1820008"/>
            <a:ext cx="5222631" cy="42020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914011" y="6145773"/>
            <a:ext cx="1670329" cy="92333"/>
          </a:xfrm>
          <a:prstGeom prst="rect">
            <a:avLst/>
          </a:prstGeom>
          <a:noFill/>
        </p:spPr>
        <p:txBody>
          <a:bodyPr wrap="none" lIns="0" tIns="0" rIns="0" bIns="0" rtlCol="0">
            <a:spAutoFit/>
          </a:bodyPr>
          <a:lstStyle/>
          <a:p>
            <a:r>
              <a:rPr lang="en-US" sz="600" dirty="0">
                <a:latin typeface="Arial" pitchFamily="34" charset="0"/>
                <a:cs typeface="Arial" pitchFamily="34" charset="0"/>
              </a:rPr>
              <a:t>Ref: </a:t>
            </a:r>
            <a:r>
              <a:rPr lang="en-US" sz="600" dirty="0" err="1" smtClean="0">
                <a:latin typeface="Arial" pitchFamily="34" charset="0"/>
                <a:cs typeface="Arial" pitchFamily="34" charset="0"/>
              </a:rPr>
              <a:t>Nvidia</a:t>
            </a:r>
            <a:r>
              <a:rPr lang="en-US" sz="600" dirty="0" smtClean="0">
                <a:latin typeface="Arial" pitchFamily="34" charset="0"/>
                <a:cs typeface="Arial" pitchFamily="34" charset="0"/>
              </a:rPr>
              <a:t> </a:t>
            </a:r>
            <a:r>
              <a:rPr lang="en-US" sz="600" dirty="0" err="1" smtClean="0">
                <a:latin typeface="Arial" pitchFamily="34" charset="0"/>
                <a:cs typeface="Arial" pitchFamily="34" charset="0"/>
              </a:rPr>
              <a:t>CUDA_C_Programming_Guide</a:t>
            </a:r>
            <a:r>
              <a:rPr lang="en-US" sz="600" dirty="0" smtClean="0">
                <a:latin typeface="Arial" pitchFamily="34" charset="0"/>
                <a:cs typeface="Arial" pitchFamily="34" charset="0"/>
              </a:rPr>
              <a:t> 2013</a:t>
            </a:r>
          </a:p>
        </p:txBody>
      </p:sp>
      <p:pic>
        <p:nvPicPr>
          <p:cNvPr id="8" name="Picture 2" descr="D:\Users\tang_ch\SDR\Visit RMIT\Presentation\floating-point-operations-per-second.png"/>
          <p:cNvPicPr>
            <a:picLocks noChangeAspect="1" noChangeArrowheads="1"/>
          </p:cNvPicPr>
          <p:nvPr/>
        </p:nvPicPr>
        <p:blipFill rotWithShape="1">
          <a:blip r:embed="rId4">
            <a:extLst>
              <a:ext uri="{28A0092B-C50C-407E-A947-70E740481C1C}">
                <a14:useLocalDpi xmlns:a14="http://schemas.microsoft.com/office/drawing/2010/main" val="0"/>
              </a:ext>
            </a:extLst>
          </a:blip>
          <a:srcRect l="1220" t="753" r="1549" b="5767"/>
          <a:stretch/>
        </p:blipFill>
        <p:spPr bwMode="auto">
          <a:xfrm>
            <a:off x="643298" y="1926418"/>
            <a:ext cx="5382281" cy="42193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060003" y="3774853"/>
            <a:ext cx="3096344" cy="1653581"/>
            <a:chOff x="5058348" y="3931939"/>
            <a:chExt cx="3096344" cy="1326061"/>
          </a:xfrm>
        </p:grpSpPr>
        <p:sp>
          <p:nvSpPr>
            <p:cNvPr id="10" name="Rectangle 9"/>
            <p:cNvSpPr/>
            <p:nvPr/>
          </p:nvSpPr>
          <p:spPr>
            <a:xfrm>
              <a:off x="6572301" y="3953609"/>
              <a:ext cx="1582391" cy="1015663"/>
            </a:xfrm>
            <a:prstGeom prst="rect">
              <a:avLst/>
            </a:prstGeom>
          </p:spPr>
          <p:txBody>
            <a:bodyPr wrap="square">
              <a:spAutoFit/>
            </a:bodyPr>
            <a:lstStyle/>
            <a:p>
              <a:r>
                <a:rPr lang="en-GB" sz="1200" dirty="0" err="1">
                  <a:cs typeface="Arial" pitchFamily="34" charset="0"/>
                </a:rPr>
                <a:t>Nvidia</a:t>
              </a:r>
              <a:r>
                <a:rPr lang="en-GB" sz="1200" dirty="0">
                  <a:cs typeface="Arial" pitchFamily="34" charset="0"/>
                </a:rPr>
                <a:t> Tesla </a:t>
              </a:r>
              <a:r>
                <a:rPr lang="en-GB" sz="1200" dirty="0" smtClean="0">
                  <a:cs typeface="Arial" pitchFamily="34" charset="0"/>
                </a:rPr>
                <a:t>c2070:</a:t>
              </a:r>
            </a:p>
            <a:p>
              <a:r>
                <a:rPr lang="en-GB" sz="1200" b="1" dirty="0" smtClean="0">
                  <a:solidFill>
                    <a:srgbClr val="008000"/>
                  </a:solidFill>
                  <a:cs typeface="Arial" pitchFamily="34" charset="0"/>
                </a:rPr>
                <a:t>448</a:t>
              </a:r>
              <a:r>
                <a:rPr lang="en-GB" sz="1200" dirty="0" smtClean="0">
                  <a:cs typeface="Arial" pitchFamily="34" charset="0"/>
                </a:rPr>
                <a:t> cores; </a:t>
              </a:r>
              <a:endParaRPr lang="en-GB" sz="1200" dirty="0">
                <a:cs typeface="Arial" pitchFamily="34" charset="0"/>
              </a:endParaRPr>
            </a:p>
            <a:p>
              <a:pPr>
                <a:buFontTx/>
                <a:buNone/>
              </a:pPr>
              <a:r>
                <a:rPr lang="en-GB" sz="1200" b="1" dirty="0" smtClean="0">
                  <a:solidFill>
                    <a:srgbClr val="008000"/>
                  </a:solidFill>
                  <a:cs typeface="Arial" pitchFamily="34" charset="0"/>
                </a:rPr>
                <a:t>515</a:t>
              </a:r>
              <a:r>
                <a:rPr lang="en-GB" sz="1200" dirty="0" smtClean="0">
                  <a:cs typeface="Arial" pitchFamily="34" charset="0"/>
                </a:rPr>
                <a:t> </a:t>
              </a:r>
              <a:r>
                <a:rPr lang="en-GB" sz="1200" dirty="0">
                  <a:cs typeface="Arial" pitchFamily="34" charset="0"/>
                </a:rPr>
                <a:t>GFLOPs of double-precision peak performance</a:t>
              </a:r>
            </a:p>
          </p:txBody>
        </p:sp>
        <p:grpSp>
          <p:nvGrpSpPr>
            <p:cNvPr id="11" name="Group 10"/>
            <p:cNvGrpSpPr/>
            <p:nvPr/>
          </p:nvGrpSpPr>
          <p:grpSpPr>
            <a:xfrm>
              <a:off x="5058348" y="3931939"/>
              <a:ext cx="3024336" cy="1326061"/>
              <a:chOff x="5068856" y="4003947"/>
              <a:chExt cx="3024336" cy="1326061"/>
            </a:xfrm>
          </p:grpSpPr>
          <p:sp>
            <p:nvSpPr>
              <p:cNvPr id="12" name="Flowchart: Connector 11"/>
              <p:cNvSpPr/>
              <p:nvPr/>
            </p:nvSpPr>
            <p:spPr>
              <a:xfrm>
                <a:off x="5068856" y="5185992"/>
                <a:ext cx="144016" cy="144016"/>
              </a:xfrm>
              <a:prstGeom prst="flowChartConnector">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3" name="Rounded Rectangular Callout 12"/>
              <p:cNvSpPr/>
              <p:nvPr/>
            </p:nvSpPr>
            <p:spPr>
              <a:xfrm>
                <a:off x="6516215" y="4003947"/>
                <a:ext cx="1576977" cy="864096"/>
              </a:xfrm>
              <a:prstGeom prst="wedgeRoundRectCallout">
                <a:avLst>
                  <a:gd name="adj1" fmla="val -131941"/>
                  <a:gd name="adj2" fmla="val 90761"/>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dirty="0" smtClean="0">
                  <a:solidFill>
                    <a:schemeClr val="tx1"/>
                  </a:solidFill>
                  <a:latin typeface="Arial" pitchFamily="34" charset="0"/>
                  <a:cs typeface="Arial" pitchFamily="34" charset="0"/>
                </a:endParaRPr>
              </a:p>
            </p:txBody>
          </p:sp>
        </p:grpSp>
      </p:grpSp>
    </p:spTree>
    <p:extLst>
      <p:ext uri="{BB962C8B-B14F-4D97-AF65-F5344CB8AC3E}">
        <p14:creationId xmlns:p14="http://schemas.microsoft.com/office/powerpoint/2010/main" val="27857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12</a:t>
            </a:fld>
            <a:endParaRPr lang="en-GB" noProof="0" dirty="0"/>
          </a:p>
        </p:txBody>
      </p:sp>
      <p:sp>
        <p:nvSpPr>
          <p:cNvPr id="6" name="Title 1"/>
          <p:cNvSpPr txBox="1">
            <a:spLocks/>
          </p:cNvSpPr>
          <p:nvPr/>
        </p:nvSpPr>
        <p:spPr bwMode="auto">
          <a:xfrm>
            <a:off x="1143000" y="815986"/>
            <a:ext cx="7342188" cy="7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US" kern="0" dirty="0" smtClean="0">
                <a:solidFill>
                  <a:srgbClr val="454545"/>
                </a:solidFill>
                <a:latin typeface="Arial"/>
                <a:cs typeface="+mj-cs"/>
              </a:rPr>
              <a:t>GPGPU</a:t>
            </a:r>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099" y="1557337"/>
            <a:ext cx="7840438" cy="289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1404169" y="4722043"/>
            <a:ext cx="9373938"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80000" indent="-180000">
              <a:spcBef>
                <a:spcPts val="300"/>
              </a:spcBef>
              <a:buSzPct val="90000"/>
              <a:buFont typeface="Arial" pitchFamily="34" charset="0"/>
              <a:buChar char="•"/>
            </a:pPr>
            <a:r>
              <a:rPr lang="en-GB" dirty="0">
                <a:latin typeface="Arial" pitchFamily="34" charset="0"/>
                <a:cs typeface="Arial" pitchFamily="34" charset="0"/>
              </a:rPr>
              <a:t>GPU is specialized for computation-intensive, highly parallel computation </a:t>
            </a:r>
            <a:endParaRPr lang="en-GB" dirty="0" smtClean="0">
              <a:latin typeface="Arial" pitchFamily="34" charset="0"/>
              <a:cs typeface="Arial" pitchFamily="34" charset="0"/>
            </a:endParaRPr>
          </a:p>
          <a:p>
            <a:pPr>
              <a:spcBef>
                <a:spcPts val="300"/>
              </a:spcBef>
              <a:buSzPct val="90000"/>
            </a:pPr>
            <a:r>
              <a:rPr lang="en-GB" dirty="0" smtClean="0">
                <a:latin typeface="Arial" pitchFamily="34" charset="0"/>
                <a:cs typeface="Arial" pitchFamily="34" charset="0"/>
              </a:rPr>
              <a:t>   (</a:t>
            </a:r>
            <a:r>
              <a:rPr lang="en-GB" dirty="0">
                <a:latin typeface="Arial" pitchFamily="34" charset="0"/>
                <a:cs typeface="Arial" pitchFamily="34" charset="0"/>
              </a:rPr>
              <a:t>exactly what graphics rendering is about)</a:t>
            </a:r>
          </a:p>
          <a:p>
            <a:pPr marL="180000" indent="-180000">
              <a:spcBef>
                <a:spcPts val="300"/>
              </a:spcBef>
              <a:buSzPct val="90000"/>
              <a:buFont typeface="Arial" pitchFamily="34" charset="0"/>
              <a:buChar char="•"/>
            </a:pPr>
            <a:r>
              <a:rPr lang="en-GB" dirty="0">
                <a:latin typeface="Arial" pitchFamily="34" charset="0"/>
                <a:cs typeface="Arial" pitchFamily="34" charset="0"/>
              </a:rPr>
              <a:t>More transistors for data processing rather than data caching and flow control</a:t>
            </a:r>
          </a:p>
        </p:txBody>
      </p:sp>
      <p:sp>
        <p:nvSpPr>
          <p:cNvPr id="9" name="Text Box 6"/>
          <p:cNvSpPr txBox="1">
            <a:spLocks noChangeArrowheads="1"/>
          </p:cNvSpPr>
          <p:nvPr/>
        </p:nvSpPr>
        <p:spPr bwMode="auto">
          <a:xfrm>
            <a:off x="3535297" y="1412875"/>
            <a:ext cx="148217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b="0" dirty="0">
                <a:latin typeface="Arial" charset="0"/>
              </a:rPr>
              <a:t>ALU: Arithmetic Logic Unit</a:t>
            </a:r>
          </a:p>
        </p:txBody>
      </p:sp>
      <p:sp>
        <p:nvSpPr>
          <p:cNvPr id="10" name="Rectangle 7"/>
          <p:cNvSpPr>
            <a:spLocks noChangeArrowheads="1"/>
          </p:cNvSpPr>
          <p:nvPr/>
        </p:nvSpPr>
        <p:spPr bwMode="auto">
          <a:xfrm>
            <a:off x="5665539" y="1485900"/>
            <a:ext cx="3960440" cy="28799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Content Placeholder 2"/>
          <p:cNvSpPr txBox="1">
            <a:spLocks/>
          </p:cNvSpPr>
          <p:nvPr/>
        </p:nvSpPr>
        <p:spPr>
          <a:xfrm>
            <a:off x="1273051" y="4732214"/>
            <a:ext cx="4896544" cy="1472629"/>
          </a:xfrm>
          <a:prstGeom prst="rect">
            <a:avLst/>
          </a:prstGeom>
        </p:spPr>
        <p:txBody>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r>
              <a:rPr lang="en-GB" dirty="0" smtClean="0"/>
              <a:t>Limited number of concurrent threads</a:t>
            </a:r>
          </a:p>
          <a:p>
            <a:pPr marL="625475" lvl="1" indent="-179388"/>
            <a:r>
              <a:rPr lang="en-GB" dirty="0" smtClean="0"/>
              <a:t>Server with four hex-core processors</a:t>
            </a:r>
          </a:p>
          <a:p>
            <a:pPr marL="625475" lvl="1" indent="-179388">
              <a:buFontTx/>
              <a:buNone/>
            </a:pPr>
            <a:r>
              <a:rPr lang="en-GB" dirty="0" smtClean="0">
                <a:sym typeface="Wingdings" pitchFamily="2" charset="2"/>
              </a:rPr>
              <a:t>    </a:t>
            </a:r>
            <a:r>
              <a:rPr lang="en-GB" b="1" dirty="0" smtClean="0">
                <a:solidFill>
                  <a:srgbClr val="006600"/>
                </a:solidFill>
                <a:sym typeface="Wingdings" pitchFamily="2" charset="2"/>
              </a:rPr>
              <a:t>24</a:t>
            </a:r>
            <a:r>
              <a:rPr lang="en-GB" dirty="0" smtClean="0">
                <a:sym typeface="Wingdings" pitchFamily="2" charset="2"/>
              </a:rPr>
              <a:t> concurrent active threads</a:t>
            </a:r>
          </a:p>
          <a:p>
            <a:pPr marL="625475" lvl="1" indent="-179388">
              <a:buFontTx/>
              <a:buNone/>
            </a:pPr>
            <a:r>
              <a:rPr lang="en-GB" dirty="0" smtClean="0">
                <a:sym typeface="Wingdings" pitchFamily="2" charset="2"/>
              </a:rPr>
              <a:t>       (or </a:t>
            </a:r>
            <a:r>
              <a:rPr lang="en-GB" b="1" dirty="0" smtClean="0">
                <a:solidFill>
                  <a:srgbClr val="006600"/>
                </a:solidFill>
                <a:sym typeface="Wingdings" pitchFamily="2" charset="2"/>
              </a:rPr>
              <a:t>48</a:t>
            </a:r>
            <a:r>
              <a:rPr lang="en-GB" dirty="0" smtClean="0">
                <a:sym typeface="Wingdings" pitchFamily="2" charset="2"/>
              </a:rPr>
              <a:t>, if </a:t>
            </a:r>
            <a:r>
              <a:rPr lang="en-GB" dirty="0" err="1" smtClean="0">
                <a:sym typeface="Wingdings" pitchFamily="2" charset="2"/>
              </a:rPr>
              <a:t>HyperThreading</a:t>
            </a:r>
            <a:r>
              <a:rPr lang="en-GB" dirty="0">
                <a:sym typeface="Wingdings" pitchFamily="2" charset="2"/>
              </a:rPr>
              <a:t> </a:t>
            </a:r>
            <a:r>
              <a:rPr lang="en-GB" dirty="0" smtClean="0">
                <a:sym typeface="Wingdings" pitchFamily="2" charset="2"/>
              </a:rPr>
              <a:t>supported)</a:t>
            </a:r>
          </a:p>
          <a:p>
            <a:endParaRPr lang="en-US" dirty="0"/>
          </a:p>
        </p:txBody>
      </p:sp>
      <p:sp>
        <p:nvSpPr>
          <p:cNvPr id="12" name="Content Placeholder 2"/>
          <p:cNvSpPr txBox="1">
            <a:spLocks/>
          </p:cNvSpPr>
          <p:nvPr/>
        </p:nvSpPr>
        <p:spPr bwMode="auto">
          <a:xfrm>
            <a:off x="6413003" y="4765477"/>
            <a:ext cx="4221088" cy="14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lnSpc>
                <a:spcPct val="100000"/>
              </a:lnSpc>
            </a:pPr>
            <a:r>
              <a:rPr lang="en-GB" dirty="0"/>
              <a:t>Much more concurrent threads</a:t>
            </a:r>
          </a:p>
          <a:p>
            <a:pPr marL="625475" lvl="1" indent="-179388">
              <a:lnSpc>
                <a:spcPct val="100000"/>
              </a:lnSpc>
            </a:pPr>
            <a:r>
              <a:rPr lang="en-GB" b="1" dirty="0">
                <a:solidFill>
                  <a:srgbClr val="006600"/>
                </a:solidFill>
              </a:rPr>
              <a:t>Hundreds-cores</a:t>
            </a:r>
            <a:r>
              <a:rPr lang="en-GB" dirty="0"/>
              <a:t> of processor</a:t>
            </a:r>
          </a:p>
          <a:p>
            <a:pPr marL="625475" lvl="1" indent="-179388">
              <a:lnSpc>
                <a:spcPct val="100000"/>
              </a:lnSpc>
            </a:pPr>
            <a:r>
              <a:rPr lang="en-GB" dirty="0"/>
              <a:t>more than </a:t>
            </a:r>
            <a:r>
              <a:rPr lang="en-GB" b="1" dirty="0">
                <a:solidFill>
                  <a:srgbClr val="006600"/>
                </a:solidFill>
              </a:rPr>
              <a:t>thousands</a:t>
            </a:r>
            <a:r>
              <a:rPr lang="en-GB" dirty="0">
                <a:solidFill>
                  <a:srgbClr val="006600"/>
                </a:solidFill>
              </a:rPr>
              <a:t> </a:t>
            </a:r>
            <a:r>
              <a:rPr lang="en-GB" dirty="0"/>
              <a:t>of</a:t>
            </a:r>
            <a:r>
              <a:rPr lang="en-GB" dirty="0">
                <a:solidFill>
                  <a:srgbClr val="006600"/>
                </a:solidFill>
              </a:rPr>
              <a:t> </a:t>
            </a:r>
            <a:r>
              <a:rPr lang="en-GB" dirty="0"/>
              <a:t>concurrent active threads</a:t>
            </a:r>
          </a:p>
          <a:p>
            <a:endParaRPr lang="en-US" dirty="0"/>
          </a:p>
        </p:txBody>
      </p:sp>
    </p:spTree>
    <p:extLst>
      <p:ext uri="{BB962C8B-B14F-4D97-AF65-F5344CB8AC3E}">
        <p14:creationId xmlns:p14="http://schemas.microsoft.com/office/powerpoint/2010/main" val="354304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43" y="819586"/>
            <a:ext cx="11221200" cy="738000"/>
          </a:xfrm>
        </p:spPr>
        <p:txBody>
          <a:bodyPr/>
          <a:lstStyle/>
          <a:p>
            <a:r>
              <a:rPr lang="en-GB" kern="0" dirty="0">
                <a:solidFill>
                  <a:srgbClr val="454545"/>
                </a:solidFill>
                <a:latin typeface="Arial"/>
              </a:rPr>
              <a:t>CUDA Architecture</a:t>
            </a:r>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13</a:t>
            </a:fld>
            <a:endParaRPr lang="en-GB" noProof="0" dirty="0"/>
          </a:p>
        </p:txBody>
      </p:sp>
      <p:pic>
        <p:nvPicPr>
          <p:cNvPr id="6" name="Picture 6" descr="http://www.viznet.ac.uk/files/Cu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003" y="2637706"/>
            <a:ext cx="3886200" cy="332394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061491" y="1629594"/>
            <a:ext cx="7772400" cy="4191000"/>
          </a:xfrm>
          <a:prstGeom prst="rect">
            <a:avLst/>
          </a:prstGeom>
        </p:spPr>
        <p:txBody>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In Nov. 2006, first GPU built with </a:t>
            </a:r>
            <a:r>
              <a:rPr lang="en-GB" dirty="0" err="1" smtClean="0"/>
              <a:t>Nvidia’s</a:t>
            </a:r>
            <a:r>
              <a:rPr lang="en-GB" dirty="0" smtClean="0"/>
              <a:t> </a:t>
            </a:r>
            <a:r>
              <a:rPr lang="en-GB" dirty="0" smtClean="0">
                <a:solidFill>
                  <a:srgbClr val="008000"/>
                </a:solidFill>
              </a:rPr>
              <a:t>CUDA</a:t>
            </a:r>
            <a:r>
              <a:rPr lang="en-GB" dirty="0" smtClean="0"/>
              <a:t> architecture</a:t>
            </a:r>
          </a:p>
          <a:p>
            <a:endParaRPr lang="en-GB" dirty="0" smtClean="0"/>
          </a:p>
          <a:p>
            <a:r>
              <a:rPr lang="en-GB" dirty="0" smtClean="0">
                <a:solidFill>
                  <a:srgbClr val="008000"/>
                </a:solidFill>
              </a:rPr>
              <a:t>CUDA</a:t>
            </a:r>
            <a:r>
              <a:rPr lang="en-GB" dirty="0" smtClean="0"/>
              <a:t>: </a:t>
            </a:r>
            <a:r>
              <a:rPr lang="en-GB" dirty="0" smtClean="0">
                <a:solidFill>
                  <a:srgbClr val="008000"/>
                </a:solidFill>
              </a:rPr>
              <a:t>C</a:t>
            </a:r>
            <a:r>
              <a:rPr lang="en-GB" dirty="0" smtClean="0"/>
              <a:t>ompute </a:t>
            </a:r>
            <a:r>
              <a:rPr lang="en-GB" dirty="0" smtClean="0">
                <a:solidFill>
                  <a:srgbClr val="008000"/>
                </a:solidFill>
              </a:rPr>
              <a:t>U</a:t>
            </a:r>
            <a:r>
              <a:rPr lang="en-GB" dirty="0" smtClean="0"/>
              <a:t>nified </a:t>
            </a:r>
            <a:r>
              <a:rPr lang="en-GB" dirty="0" smtClean="0">
                <a:solidFill>
                  <a:srgbClr val="008000"/>
                </a:solidFill>
              </a:rPr>
              <a:t>D</a:t>
            </a:r>
            <a:r>
              <a:rPr lang="en-GB" dirty="0" smtClean="0"/>
              <a:t>evice </a:t>
            </a:r>
            <a:r>
              <a:rPr lang="en-GB" dirty="0" smtClean="0">
                <a:solidFill>
                  <a:srgbClr val="008000"/>
                </a:solidFill>
              </a:rPr>
              <a:t>A</a:t>
            </a:r>
            <a:r>
              <a:rPr lang="en-GB" dirty="0" smtClean="0"/>
              <a:t>rchitecture</a:t>
            </a:r>
          </a:p>
          <a:p>
            <a:pPr lvl="1"/>
            <a:r>
              <a:rPr lang="en-GB" dirty="0" smtClean="0"/>
              <a:t>Each ALU can be used for general-purpose computations</a:t>
            </a:r>
          </a:p>
          <a:p>
            <a:pPr lvl="1"/>
            <a:r>
              <a:rPr lang="en-GB" dirty="0" smtClean="0"/>
              <a:t>All execution units can arbitrarily read and write memory</a:t>
            </a:r>
          </a:p>
          <a:p>
            <a:pPr lvl="1"/>
            <a:r>
              <a:rPr lang="en-GB" dirty="0" smtClean="0"/>
              <a:t>Allows to use high-level programming languages </a:t>
            </a:r>
          </a:p>
          <a:p>
            <a:pPr lvl="1">
              <a:buFontTx/>
              <a:buNone/>
            </a:pPr>
            <a:r>
              <a:rPr lang="en-GB" dirty="0" smtClean="0"/>
              <a:t>	(C/C++; </a:t>
            </a:r>
            <a:r>
              <a:rPr lang="en-GB" dirty="0" err="1" smtClean="0"/>
              <a:t>OpenCL</a:t>
            </a:r>
            <a:r>
              <a:rPr lang="en-GB" dirty="0" smtClean="0"/>
              <a:t>; Fortran; </a:t>
            </a:r>
            <a:r>
              <a:rPr lang="en-GB" dirty="0" err="1" smtClean="0"/>
              <a:t>Java&amp;Python</a:t>
            </a:r>
            <a:r>
              <a:rPr lang="en-GB" dirty="0" smtClean="0"/>
              <a:t>)</a:t>
            </a:r>
          </a:p>
          <a:p>
            <a:endParaRPr lang="en-US" dirty="0"/>
          </a:p>
        </p:txBody>
      </p:sp>
    </p:spTree>
    <p:extLst>
      <p:ext uri="{BB962C8B-B14F-4D97-AF65-F5344CB8AC3E}">
        <p14:creationId xmlns:p14="http://schemas.microsoft.com/office/powerpoint/2010/main" val="299656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14</a:t>
            </a:fld>
            <a:endParaRPr lang="en-GB" noProof="0" dirty="0"/>
          </a:p>
        </p:txBody>
      </p:sp>
      <p:sp>
        <p:nvSpPr>
          <p:cNvPr id="6" name="Title 1"/>
          <p:cNvSpPr txBox="1">
            <a:spLocks/>
          </p:cNvSpPr>
          <p:nvPr/>
        </p:nvSpPr>
        <p:spPr bwMode="auto">
          <a:xfrm>
            <a:off x="781043" y="819586"/>
            <a:ext cx="11221200"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GB" kern="0" dirty="0" smtClean="0">
                <a:solidFill>
                  <a:srgbClr val="454545"/>
                </a:solidFill>
                <a:latin typeface="Arial"/>
              </a:rPr>
              <a:t>CUDA Architecture</a:t>
            </a:r>
            <a:endParaRPr lang="en-US" dirty="0"/>
          </a:p>
        </p:txBody>
      </p:sp>
      <p:sp>
        <p:nvSpPr>
          <p:cNvPr id="7" name="Rectangle 3"/>
          <p:cNvSpPr txBox="1">
            <a:spLocks noChangeArrowheads="1"/>
          </p:cNvSpPr>
          <p:nvPr/>
        </p:nvSpPr>
        <p:spPr bwMode="auto">
          <a:xfrm>
            <a:off x="1057027" y="1629594"/>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Serial program with parallel kernels </a:t>
            </a:r>
          </a:p>
          <a:p>
            <a:pPr lvl="1"/>
            <a:r>
              <a:rPr lang="en-GB" dirty="0" smtClean="0"/>
              <a:t>Serial code executes in a host (CPU) thread</a:t>
            </a:r>
          </a:p>
          <a:p>
            <a:pPr lvl="1"/>
            <a:r>
              <a:rPr lang="en-GB" dirty="0" smtClean="0"/>
              <a:t>Parallel kernel code executes in many device (GPU) threads</a:t>
            </a:r>
          </a:p>
          <a:p>
            <a:pPr lvl="1"/>
            <a:r>
              <a:rPr lang="en-GB" dirty="0" smtClean="0">
                <a:sym typeface="Wingdings" pitchFamily="2" charset="2"/>
              </a:rPr>
              <a:t>Host (CPU) and device (GPU) maintain separate memory spaces</a:t>
            </a:r>
            <a:endParaRPr lang="en-GB" dirty="0" smtClean="0"/>
          </a:p>
          <a:p>
            <a:pPr lvl="1"/>
            <a:endParaRPr lang="en-GB"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03" y="3141762"/>
            <a:ext cx="5835650" cy="28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076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15</a:t>
            </a:fld>
            <a:endParaRPr lang="en-GB" noProof="0" dirty="0"/>
          </a:p>
        </p:txBody>
      </p:sp>
      <p:sp>
        <p:nvSpPr>
          <p:cNvPr id="6" name="Title 1"/>
          <p:cNvSpPr txBox="1">
            <a:spLocks/>
          </p:cNvSpPr>
          <p:nvPr/>
        </p:nvSpPr>
        <p:spPr bwMode="auto">
          <a:xfrm>
            <a:off x="781043" y="819586"/>
            <a:ext cx="11221200"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GB" kern="0" dirty="0">
                <a:solidFill>
                  <a:srgbClr val="454545"/>
                </a:solidFill>
                <a:latin typeface="Arial"/>
              </a:rPr>
              <a:t>LDPC Decoder on GPU</a:t>
            </a:r>
            <a:endParaRPr lang="en-US" dirty="0"/>
          </a:p>
        </p:txBody>
      </p:sp>
      <p:sp>
        <p:nvSpPr>
          <p:cNvPr id="75" name="Rectangle 3"/>
          <p:cNvSpPr txBox="1">
            <a:spLocks noChangeArrowheads="1"/>
          </p:cNvSpPr>
          <p:nvPr/>
        </p:nvSpPr>
        <p:spPr bwMode="auto">
          <a:xfrm>
            <a:off x="1133499" y="4343400"/>
            <a:ext cx="899653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Assign one CUDA thread to work on each edge of each check node</a:t>
            </a:r>
          </a:p>
        </p:txBody>
      </p:sp>
      <p:sp>
        <p:nvSpPr>
          <p:cNvPr id="76" name="Text Box 6"/>
          <p:cNvSpPr txBox="1">
            <a:spLocks noChangeArrowheads="1"/>
          </p:cNvSpPr>
          <p:nvPr/>
        </p:nvSpPr>
        <p:spPr bwMode="auto">
          <a:xfrm>
            <a:off x="7019155" y="1499821"/>
            <a:ext cx="1074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600" b="0" dirty="0" smtClean="0">
                <a:latin typeface="Arial" charset="0"/>
              </a:rPr>
              <a:t>U1:</a:t>
            </a:r>
          </a:p>
          <a:p>
            <a:r>
              <a:rPr lang="en-GB" sz="1600" b="0" dirty="0" smtClean="0">
                <a:latin typeface="Arial" charset="0"/>
              </a:rPr>
              <a:t>n </a:t>
            </a:r>
            <a:r>
              <a:rPr lang="en-GB" sz="1600" b="0" dirty="0">
                <a:latin typeface="Arial" charset="0"/>
              </a:rPr>
              <a:t>= 4800</a:t>
            </a:r>
          </a:p>
          <a:p>
            <a:r>
              <a:rPr lang="en-GB" sz="1600" b="0" dirty="0">
                <a:latin typeface="Arial" charset="0"/>
              </a:rPr>
              <a:t>k = </a:t>
            </a:r>
            <a:r>
              <a:rPr lang="en-GB" sz="1600" b="0" dirty="0" smtClean="0">
                <a:latin typeface="Arial" charset="0"/>
              </a:rPr>
              <a:t>3200</a:t>
            </a:r>
            <a:endParaRPr lang="en-GB" sz="1600" b="0" dirty="0">
              <a:latin typeface="Arial" charset="0"/>
            </a:endParaRPr>
          </a:p>
        </p:txBody>
      </p:sp>
      <p:sp>
        <p:nvSpPr>
          <p:cNvPr id="77" name="Line 35"/>
          <p:cNvSpPr>
            <a:spLocks noChangeShapeType="1"/>
          </p:cNvSpPr>
          <p:nvPr/>
        </p:nvSpPr>
        <p:spPr bwMode="auto">
          <a:xfrm>
            <a:off x="2173312" y="2133600"/>
            <a:ext cx="71437" cy="1295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40"/>
          <p:cNvSpPr>
            <a:spLocks noChangeShapeType="1"/>
          </p:cNvSpPr>
          <p:nvPr/>
        </p:nvSpPr>
        <p:spPr bwMode="auto">
          <a:xfrm flipH="1">
            <a:off x="2244749" y="2133600"/>
            <a:ext cx="360363" cy="12239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79" name="TextBox 78"/>
              <p:cNvSpPr txBox="1"/>
              <p:nvPr/>
            </p:nvSpPr>
            <p:spPr>
              <a:xfrm>
                <a:off x="5383286" y="3283513"/>
                <a:ext cx="775725" cy="32508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pt-BR" sz="1400" i="1" smtClean="0">
                              <a:latin typeface="Cambria Math"/>
                            </a:rPr>
                          </m:ctrlPr>
                        </m:sSubPr>
                        <m:e>
                          <m:sSub>
                            <m:sSubPr>
                              <m:ctrlPr>
                                <a:rPr lang="de-DE" sz="1400" b="0" i="1" smtClean="0">
                                  <a:latin typeface="Cambria Math"/>
                                </a:rPr>
                              </m:ctrlPr>
                            </m:sSubPr>
                            <m:e>
                              <m:r>
                                <a:rPr lang="de-DE" sz="1400" b="0" i="1" smtClean="0">
                                  <a:latin typeface="Cambria Math"/>
                                </a:rPr>
                                <m:t>𝐶</m:t>
                              </m:r>
                            </m:e>
                            <m:sub>
                              <m:r>
                                <a:rPr lang="de-DE" sz="1400" b="0" i="1" smtClean="0">
                                  <a:latin typeface="Cambria Math"/>
                                </a:rPr>
                                <m:t>𝑗</m:t>
                              </m:r>
                            </m:sub>
                          </m:sSub>
                          <m:r>
                            <a:rPr lang="de-DE" sz="1400" b="0" i="1" smtClean="0">
                              <a:latin typeface="Cambria Math"/>
                            </a:rPr>
                            <m:t>→</m:t>
                          </m:r>
                          <m:r>
                            <a:rPr lang="de-DE" sz="1400" b="0" i="1" smtClean="0">
                              <a:latin typeface="Cambria Math"/>
                            </a:rPr>
                            <m:t>𝑉</m:t>
                          </m:r>
                        </m:e>
                        <m:sub>
                          <m:r>
                            <a:rPr lang="de-DE" sz="1400" b="0" i="1" smtClean="0">
                              <a:latin typeface="Cambria Math"/>
                            </a:rPr>
                            <m:t>𝑖</m:t>
                          </m:r>
                        </m:sub>
                      </m:sSub>
                    </m:oMath>
                  </m:oMathPara>
                </a14:m>
                <a:endParaRPr lang="en-US" sz="1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5383286" y="3283513"/>
                <a:ext cx="775725" cy="325089"/>
              </a:xfrm>
              <a:prstGeom prst="rect">
                <a:avLst/>
              </a:prstGeom>
              <a:blipFill rotWithShape="1">
                <a:blip r:embed="rId3"/>
                <a:stretch>
                  <a:fillRect b="-3774"/>
                </a:stretch>
              </a:blipFill>
            </p:spPr>
            <p:txBody>
              <a:bodyPr/>
              <a:lstStyle/>
              <a:p>
                <a:r>
                  <a:rPr lang="en-US">
                    <a:noFill/>
                  </a:rPr>
                  <a:t> </a:t>
                </a:r>
              </a:p>
            </p:txBody>
          </p:sp>
        </mc:Fallback>
      </mc:AlternateContent>
      <p:grpSp>
        <p:nvGrpSpPr>
          <p:cNvPr id="80" name="Group 53"/>
          <p:cNvGrpSpPr>
            <a:grpSpLocks noChangeAspect="1"/>
          </p:cNvGrpSpPr>
          <p:nvPr/>
        </p:nvGrpSpPr>
        <p:grpSpPr bwMode="auto">
          <a:xfrm>
            <a:off x="1531961" y="1728788"/>
            <a:ext cx="3298825" cy="2225675"/>
            <a:chOff x="875" y="1089"/>
            <a:chExt cx="2078" cy="1402"/>
          </a:xfrm>
        </p:grpSpPr>
        <p:sp>
          <p:nvSpPr>
            <p:cNvPr id="81" name="Freeform 74"/>
            <p:cNvSpPr>
              <a:spLocks/>
            </p:cNvSpPr>
            <p:nvPr/>
          </p:nvSpPr>
          <p:spPr bwMode="auto">
            <a:xfrm>
              <a:off x="951" y="1343"/>
              <a:ext cx="2" cy="835"/>
            </a:xfrm>
            <a:custGeom>
              <a:avLst/>
              <a:gdLst>
                <a:gd name="T0" fmla="*/ 0 w 4"/>
                <a:gd name="T1" fmla="*/ 0 h 1668"/>
                <a:gd name="T2" fmla="*/ 2 w 4"/>
                <a:gd name="T3" fmla="*/ 106 h 1668"/>
                <a:gd name="T4" fmla="*/ 2 w 4"/>
                <a:gd name="T5" fmla="*/ 215 h 1668"/>
                <a:gd name="T6" fmla="*/ 3 w 4"/>
                <a:gd name="T7" fmla="*/ 328 h 1668"/>
                <a:gd name="T8" fmla="*/ 4 w 4"/>
                <a:gd name="T9" fmla="*/ 446 h 1668"/>
                <a:gd name="T10" fmla="*/ 4 w 4"/>
                <a:gd name="T11" fmla="*/ 567 h 1668"/>
                <a:gd name="T12" fmla="*/ 4 w 4"/>
                <a:gd name="T13" fmla="*/ 691 h 1668"/>
                <a:gd name="T14" fmla="*/ 4 w 4"/>
                <a:gd name="T15" fmla="*/ 820 h 1668"/>
                <a:gd name="T16" fmla="*/ 4 w 4"/>
                <a:gd name="T17" fmla="*/ 952 h 1668"/>
                <a:gd name="T18" fmla="*/ 4 w 4"/>
                <a:gd name="T19" fmla="*/ 1088 h 1668"/>
                <a:gd name="T20" fmla="*/ 3 w 4"/>
                <a:gd name="T21" fmla="*/ 1227 h 1668"/>
                <a:gd name="T22" fmla="*/ 2 w 4"/>
                <a:gd name="T23" fmla="*/ 1370 h 1668"/>
                <a:gd name="T24" fmla="*/ 2 w 4"/>
                <a:gd name="T25" fmla="*/ 1518 h 1668"/>
                <a:gd name="T26" fmla="*/ 0 w 4"/>
                <a:gd name="T27"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668">
                  <a:moveTo>
                    <a:pt x="0" y="0"/>
                  </a:moveTo>
                  <a:lnTo>
                    <a:pt x="2" y="106"/>
                  </a:lnTo>
                  <a:lnTo>
                    <a:pt x="2" y="215"/>
                  </a:lnTo>
                  <a:lnTo>
                    <a:pt x="3" y="328"/>
                  </a:lnTo>
                  <a:lnTo>
                    <a:pt x="4" y="446"/>
                  </a:lnTo>
                  <a:lnTo>
                    <a:pt x="4" y="567"/>
                  </a:lnTo>
                  <a:lnTo>
                    <a:pt x="4" y="691"/>
                  </a:lnTo>
                  <a:lnTo>
                    <a:pt x="4" y="820"/>
                  </a:lnTo>
                  <a:lnTo>
                    <a:pt x="4" y="952"/>
                  </a:lnTo>
                  <a:lnTo>
                    <a:pt x="4" y="1088"/>
                  </a:lnTo>
                  <a:lnTo>
                    <a:pt x="3" y="1227"/>
                  </a:lnTo>
                  <a:lnTo>
                    <a:pt x="2" y="1370"/>
                  </a:lnTo>
                  <a:lnTo>
                    <a:pt x="2" y="1518"/>
                  </a:lnTo>
                  <a:lnTo>
                    <a:pt x="0" y="1668"/>
                  </a:lnTo>
                </a:path>
              </a:pathLst>
            </a:custGeom>
            <a:noFill/>
            <a:ln w="2">
              <a:solidFill>
                <a:srgbClr val="4677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54"/>
            <p:cNvSpPr>
              <a:spLocks/>
            </p:cNvSpPr>
            <p:nvPr/>
          </p:nvSpPr>
          <p:spPr bwMode="auto">
            <a:xfrm>
              <a:off x="875" y="1268"/>
              <a:ext cx="152" cy="151"/>
            </a:xfrm>
            <a:custGeom>
              <a:avLst/>
              <a:gdLst>
                <a:gd name="T0" fmla="*/ 0 w 303"/>
                <a:gd name="T1" fmla="*/ 152 h 303"/>
                <a:gd name="T2" fmla="*/ 0 w 303"/>
                <a:gd name="T3" fmla="*/ 135 h 303"/>
                <a:gd name="T4" fmla="*/ 2 w 303"/>
                <a:gd name="T5" fmla="*/ 121 h 303"/>
                <a:gd name="T6" fmla="*/ 6 w 303"/>
                <a:gd name="T7" fmla="*/ 106 h 303"/>
                <a:gd name="T8" fmla="*/ 11 w 303"/>
                <a:gd name="T9" fmla="*/ 92 h 303"/>
                <a:gd name="T10" fmla="*/ 17 w 303"/>
                <a:gd name="T11" fmla="*/ 80 h 303"/>
                <a:gd name="T12" fmla="*/ 25 w 303"/>
                <a:gd name="T13" fmla="*/ 67 h 303"/>
                <a:gd name="T14" fmla="*/ 44 w 303"/>
                <a:gd name="T15" fmla="*/ 44 h 303"/>
                <a:gd name="T16" fmla="*/ 67 w 303"/>
                <a:gd name="T17" fmla="*/ 25 h 303"/>
                <a:gd name="T18" fmla="*/ 78 w 303"/>
                <a:gd name="T19" fmla="*/ 18 h 303"/>
                <a:gd name="T20" fmla="*/ 92 w 303"/>
                <a:gd name="T21" fmla="*/ 11 h 303"/>
                <a:gd name="T22" fmla="*/ 106 w 303"/>
                <a:gd name="T23" fmla="*/ 6 h 303"/>
                <a:gd name="T24" fmla="*/ 120 w 303"/>
                <a:gd name="T25" fmla="*/ 3 h 303"/>
                <a:gd name="T26" fmla="*/ 135 w 303"/>
                <a:gd name="T27" fmla="*/ 0 h 303"/>
                <a:gd name="T28" fmla="*/ 151 w 303"/>
                <a:gd name="T29" fmla="*/ 0 h 303"/>
                <a:gd name="T30" fmla="*/ 167 w 303"/>
                <a:gd name="T31" fmla="*/ 0 h 303"/>
                <a:gd name="T32" fmla="*/ 182 w 303"/>
                <a:gd name="T33" fmla="*/ 3 h 303"/>
                <a:gd name="T34" fmla="*/ 196 w 303"/>
                <a:gd name="T35" fmla="*/ 6 h 303"/>
                <a:gd name="T36" fmla="*/ 210 w 303"/>
                <a:gd name="T37" fmla="*/ 11 h 303"/>
                <a:gd name="T38" fmla="*/ 224 w 303"/>
                <a:gd name="T39" fmla="*/ 18 h 303"/>
                <a:gd name="T40" fmla="*/ 236 w 303"/>
                <a:gd name="T41" fmla="*/ 25 h 303"/>
                <a:gd name="T42" fmla="*/ 259 w 303"/>
                <a:gd name="T43" fmla="*/ 44 h 303"/>
                <a:gd name="T44" fmla="*/ 277 w 303"/>
                <a:gd name="T45" fmla="*/ 67 h 303"/>
                <a:gd name="T46" fmla="*/ 284 w 303"/>
                <a:gd name="T47" fmla="*/ 80 h 303"/>
                <a:gd name="T48" fmla="*/ 291 w 303"/>
                <a:gd name="T49" fmla="*/ 92 h 303"/>
                <a:gd name="T50" fmla="*/ 296 w 303"/>
                <a:gd name="T51" fmla="*/ 106 h 303"/>
                <a:gd name="T52" fmla="*/ 300 w 303"/>
                <a:gd name="T53" fmla="*/ 121 h 303"/>
                <a:gd name="T54" fmla="*/ 302 w 303"/>
                <a:gd name="T55" fmla="*/ 135 h 303"/>
                <a:gd name="T56" fmla="*/ 303 w 303"/>
                <a:gd name="T57" fmla="*/ 152 h 303"/>
                <a:gd name="T58" fmla="*/ 303 w 303"/>
                <a:gd name="T59" fmla="*/ 152 h 303"/>
                <a:gd name="T60" fmla="*/ 302 w 303"/>
                <a:gd name="T61" fmla="*/ 167 h 303"/>
                <a:gd name="T62" fmla="*/ 300 w 303"/>
                <a:gd name="T63" fmla="*/ 182 h 303"/>
                <a:gd name="T64" fmla="*/ 296 w 303"/>
                <a:gd name="T65" fmla="*/ 196 h 303"/>
                <a:gd name="T66" fmla="*/ 291 w 303"/>
                <a:gd name="T67" fmla="*/ 210 h 303"/>
                <a:gd name="T68" fmla="*/ 284 w 303"/>
                <a:gd name="T69" fmla="*/ 224 h 303"/>
                <a:gd name="T70" fmla="*/ 277 w 303"/>
                <a:gd name="T71" fmla="*/ 236 h 303"/>
                <a:gd name="T72" fmla="*/ 259 w 303"/>
                <a:gd name="T73" fmla="*/ 259 h 303"/>
                <a:gd name="T74" fmla="*/ 236 w 303"/>
                <a:gd name="T75" fmla="*/ 277 h 303"/>
                <a:gd name="T76" fmla="*/ 224 w 303"/>
                <a:gd name="T77" fmla="*/ 285 h 303"/>
                <a:gd name="T78" fmla="*/ 210 w 303"/>
                <a:gd name="T79" fmla="*/ 291 h 303"/>
                <a:gd name="T80" fmla="*/ 196 w 303"/>
                <a:gd name="T81" fmla="*/ 296 h 303"/>
                <a:gd name="T82" fmla="*/ 182 w 303"/>
                <a:gd name="T83" fmla="*/ 300 h 303"/>
                <a:gd name="T84" fmla="*/ 167 w 303"/>
                <a:gd name="T85" fmla="*/ 302 h 303"/>
                <a:gd name="T86" fmla="*/ 151 w 303"/>
                <a:gd name="T87" fmla="*/ 303 h 303"/>
                <a:gd name="T88" fmla="*/ 135 w 303"/>
                <a:gd name="T89" fmla="*/ 302 h 303"/>
                <a:gd name="T90" fmla="*/ 120 w 303"/>
                <a:gd name="T91" fmla="*/ 300 h 303"/>
                <a:gd name="T92" fmla="*/ 106 w 303"/>
                <a:gd name="T93" fmla="*/ 296 h 303"/>
                <a:gd name="T94" fmla="*/ 92 w 303"/>
                <a:gd name="T95" fmla="*/ 291 h 303"/>
                <a:gd name="T96" fmla="*/ 78 w 303"/>
                <a:gd name="T97" fmla="*/ 285 h 303"/>
                <a:gd name="T98" fmla="*/ 67 w 303"/>
                <a:gd name="T99" fmla="*/ 277 h 303"/>
                <a:gd name="T100" fmla="*/ 44 w 303"/>
                <a:gd name="T101" fmla="*/ 259 h 303"/>
                <a:gd name="T102" fmla="*/ 25 w 303"/>
                <a:gd name="T103" fmla="*/ 236 h 303"/>
                <a:gd name="T104" fmla="*/ 17 w 303"/>
                <a:gd name="T105" fmla="*/ 224 h 303"/>
                <a:gd name="T106" fmla="*/ 11 w 303"/>
                <a:gd name="T107" fmla="*/ 210 h 303"/>
                <a:gd name="T108" fmla="*/ 6 w 303"/>
                <a:gd name="T109" fmla="*/ 196 h 303"/>
                <a:gd name="T110" fmla="*/ 2 w 303"/>
                <a:gd name="T111" fmla="*/ 182 h 303"/>
                <a:gd name="T112" fmla="*/ 0 w 303"/>
                <a:gd name="T113" fmla="*/ 167 h 303"/>
                <a:gd name="T114" fmla="*/ 0 w 303"/>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3" h="303">
                  <a:moveTo>
                    <a:pt x="0" y="152"/>
                  </a:moveTo>
                  <a:lnTo>
                    <a:pt x="0" y="135"/>
                  </a:lnTo>
                  <a:lnTo>
                    <a:pt x="2" y="121"/>
                  </a:lnTo>
                  <a:lnTo>
                    <a:pt x="6" y="106"/>
                  </a:lnTo>
                  <a:lnTo>
                    <a:pt x="11" y="92"/>
                  </a:lnTo>
                  <a:lnTo>
                    <a:pt x="17" y="80"/>
                  </a:lnTo>
                  <a:lnTo>
                    <a:pt x="25" y="67"/>
                  </a:lnTo>
                  <a:lnTo>
                    <a:pt x="44" y="44"/>
                  </a:lnTo>
                  <a:lnTo>
                    <a:pt x="67" y="25"/>
                  </a:lnTo>
                  <a:lnTo>
                    <a:pt x="78" y="18"/>
                  </a:lnTo>
                  <a:lnTo>
                    <a:pt x="92" y="11"/>
                  </a:lnTo>
                  <a:lnTo>
                    <a:pt x="106" y="6"/>
                  </a:lnTo>
                  <a:lnTo>
                    <a:pt x="120" y="3"/>
                  </a:lnTo>
                  <a:lnTo>
                    <a:pt x="135" y="0"/>
                  </a:lnTo>
                  <a:lnTo>
                    <a:pt x="151" y="0"/>
                  </a:lnTo>
                  <a:lnTo>
                    <a:pt x="167" y="0"/>
                  </a:lnTo>
                  <a:lnTo>
                    <a:pt x="182" y="3"/>
                  </a:lnTo>
                  <a:lnTo>
                    <a:pt x="196" y="6"/>
                  </a:lnTo>
                  <a:lnTo>
                    <a:pt x="210" y="11"/>
                  </a:lnTo>
                  <a:lnTo>
                    <a:pt x="224" y="18"/>
                  </a:lnTo>
                  <a:lnTo>
                    <a:pt x="236" y="25"/>
                  </a:lnTo>
                  <a:lnTo>
                    <a:pt x="259" y="44"/>
                  </a:lnTo>
                  <a:lnTo>
                    <a:pt x="277" y="67"/>
                  </a:lnTo>
                  <a:lnTo>
                    <a:pt x="284" y="80"/>
                  </a:lnTo>
                  <a:lnTo>
                    <a:pt x="291" y="92"/>
                  </a:lnTo>
                  <a:lnTo>
                    <a:pt x="296" y="106"/>
                  </a:lnTo>
                  <a:lnTo>
                    <a:pt x="300" y="121"/>
                  </a:lnTo>
                  <a:lnTo>
                    <a:pt x="302" y="135"/>
                  </a:lnTo>
                  <a:lnTo>
                    <a:pt x="303" y="152"/>
                  </a:lnTo>
                  <a:lnTo>
                    <a:pt x="303" y="152"/>
                  </a:lnTo>
                  <a:lnTo>
                    <a:pt x="302" y="167"/>
                  </a:lnTo>
                  <a:lnTo>
                    <a:pt x="300" y="182"/>
                  </a:lnTo>
                  <a:lnTo>
                    <a:pt x="296" y="196"/>
                  </a:lnTo>
                  <a:lnTo>
                    <a:pt x="291" y="210"/>
                  </a:lnTo>
                  <a:lnTo>
                    <a:pt x="284" y="224"/>
                  </a:lnTo>
                  <a:lnTo>
                    <a:pt x="277" y="236"/>
                  </a:lnTo>
                  <a:lnTo>
                    <a:pt x="259" y="259"/>
                  </a:lnTo>
                  <a:lnTo>
                    <a:pt x="236" y="277"/>
                  </a:lnTo>
                  <a:lnTo>
                    <a:pt x="224" y="285"/>
                  </a:lnTo>
                  <a:lnTo>
                    <a:pt x="210" y="291"/>
                  </a:lnTo>
                  <a:lnTo>
                    <a:pt x="196" y="296"/>
                  </a:lnTo>
                  <a:lnTo>
                    <a:pt x="182" y="300"/>
                  </a:lnTo>
                  <a:lnTo>
                    <a:pt x="167" y="302"/>
                  </a:lnTo>
                  <a:lnTo>
                    <a:pt x="151" y="303"/>
                  </a:lnTo>
                  <a:lnTo>
                    <a:pt x="135" y="302"/>
                  </a:lnTo>
                  <a:lnTo>
                    <a:pt x="120" y="300"/>
                  </a:lnTo>
                  <a:lnTo>
                    <a:pt x="106" y="296"/>
                  </a:lnTo>
                  <a:lnTo>
                    <a:pt x="92" y="291"/>
                  </a:lnTo>
                  <a:lnTo>
                    <a:pt x="78" y="285"/>
                  </a:lnTo>
                  <a:lnTo>
                    <a:pt x="67" y="277"/>
                  </a:lnTo>
                  <a:lnTo>
                    <a:pt x="44" y="259"/>
                  </a:lnTo>
                  <a:lnTo>
                    <a:pt x="25" y="236"/>
                  </a:lnTo>
                  <a:lnTo>
                    <a:pt x="17" y="224"/>
                  </a:lnTo>
                  <a:lnTo>
                    <a:pt x="11" y="210"/>
                  </a:lnTo>
                  <a:lnTo>
                    <a:pt x="6" y="196"/>
                  </a:lnTo>
                  <a:lnTo>
                    <a:pt x="2" y="182"/>
                  </a:lnTo>
                  <a:lnTo>
                    <a:pt x="0" y="167"/>
                  </a:lnTo>
                  <a:lnTo>
                    <a:pt x="0" y="15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5"/>
            <p:cNvSpPr>
              <a:spLocks/>
            </p:cNvSpPr>
            <p:nvPr/>
          </p:nvSpPr>
          <p:spPr bwMode="auto">
            <a:xfrm>
              <a:off x="875" y="1268"/>
              <a:ext cx="152" cy="151"/>
            </a:xfrm>
            <a:custGeom>
              <a:avLst/>
              <a:gdLst>
                <a:gd name="T0" fmla="*/ 0 w 303"/>
                <a:gd name="T1" fmla="*/ 152 h 303"/>
                <a:gd name="T2" fmla="*/ 0 w 303"/>
                <a:gd name="T3" fmla="*/ 135 h 303"/>
                <a:gd name="T4" fmla="*/ 2 w 303"/>
                <a:gd name="T5" fmla="*/ 121 h 303"/>
                <a:gd name="T6" fmla="*/ 6 w 303"/>
                <a:gd name="T7" fmla="*/ 106 h 303"/>
                <a:gd name="T8" fmla="*/ 11 w 303"/>
                <a:gd name="T9" fmla="*/ 92 h 303"/>
                <a:gd name="T10" fmla="*/ 17 w 303"/>
                <a:gd name="T11" fmla="*/ 80 h 303"/>
                <a:gd name="T12" fmla="*/ 25 w 303"/>
                <a:gd name="T13" fmla="*/ 67 h 303"/>
                <a:gd name="T14" fmla="*/ 44 w 303"/>
                <a:gd name="T15" fmla="*/ 44 h 303"/>
                <a:gd name="T16" fmla="*/ 67 w 303"/>
                <a:gd name="T17" fmla="*/ 25 h 303"/>
                <a:gd name="T18" fmla="*/ 78 w 303"/>
                <a:gd name="T19" fmla="*/ 18 h 303"/>
                <a:gd name="T20" fmla="*/ 92 w 303"/>
                <a:gd name="T21" fmla="*/ 11 h 303"/>
                <a:gd name="T22" fmla="*/ 106 w 303"/>
                <a:gd name="T23" fmla="*/ 6 h 303"/>
                <a:gd name="T24" fmla="*/ 120 w 303"/>
                <a:gd name="T25" fmla="*/ 3 h 303"/>
                <a:gd name="T26" fmla="*/ 135 w 303"/>
                <a:gd name="T27" fmla="*/ 0 h 303"/>
                <a:gd name="T28" fmla="*/ 151 w 303"/>
                <a:gd name="T29" fmla="*/ 0 h 303"/>
                <a:gd name="T30" fmla="*/ 167 w 303"/>
                <a:gd name="T31" fmla="*/ 0 h 303"/>
                <a:gd name="T32" fmla="*/ 182 w 303"/>
                <a:gd name="T33" fmla="*/ 3 h 303"/>
                <a:gd name="T34" fmla="*/ 196 w 303"/>
                <a:gd name="T35" fmla="*/ 6 h 303"/>
                <a:gd name="T36" fmla="*/ 210 w 303"/>
                <a:gd name="T37" fmla="*/ 11 h 303"/>
                <a:gd name="T38" fmla="*/ 224 w 303"/>
                <a:gd name="T39" fmla="*/ 18 h 303"/>
                <a:gd name="T40" fmla="*/ 236 w 303"/>
                <a:gd name="T41" fmla="*/ 25 h 303"/>
                <a:gd name="T42" fmla="*/ 259 w 303"/>
                <a:gd name="T43" fmla="*/ 44 h 303"/>
                <a:gd name="T44" fmla="*/ 277 w 303"/>
                <a:gd name="T45" fmla="*/ 67 h 303"/>
                <a:gd name="T46" fmla="*/ 284 w 303"/>
                <a:gd name="T47" fmla="*/ 80 h 303"/>
                <a:gd name="T48" fmla="*/ 291 w 303"/>
                <a:gd name="T49" fmla="*/ 92 h 303"/>
                <a:gd name="T50" fmla="*/ 296 w 303"/>
                <a:gd name="T51" fmla="*/ 106 h 303"/>
                <a:gd name="T52" fmla="*/ 300 w 303"/>
                <a:gd name="T53" fmla="*/ 121 h 303"/>
                <a:gd name="T54" fmla="*/ 302 w 303"/>
                <a:gd name="T55" fmla="*/ 135 h 303"/>
                <a:gd name="T56" fmla="*/ 303 w 303"/>
                <a:gd name="T57" fmla="*/ 152 h 303"/>
                <a:gd name="T58" fmla="*/ 303 w 303"/>
                <a:gd name="T59" fmla="*/ 152 h 303"/>
                <a:gd name="T60" fmla="*/ 302 w 303"/>
                <a:gd name="T61" fmla="*/ 167 h 303"/>
                <a:gd name="T62" fmla="*/ 300 w 303"/>
                <a:gd name="T63" fmla="*/ 182 h 303"/>
                <a:gd name="T64" fmla="*/ 296 w 303"/>
                <a:gd name="T65" fmla="*/ 196 h 303"/>
                <a:gd name="T66" fmla="*/ 291 w 303"/>
                <a:gd name="T67" fmla="*/ 210 h 303"/>
                <a:gd name="T68" fmla="*/ 284 w 303"/>
                <a:gd name="T69" fmla="*/ 224 h 303"/>
                <a:gd name="T70" fmla="*/ 277 w 303"/>
                <a:gd name="T71" fmla="*/ 236 h 303"/>
                <a:gd name="T72" fmla="*/ 259 w 303"/>
                <a:gd name="T73" fmla="*/ 259 h 303"/>
                <a:gd name="T74" fmla="*/ 236 w 303"/>
                <a:gd name="T75" fmla="*/ 277 h 303"/>
                <a:gd name="T76" fmla="*/ 224 w 303"/>
                <a:gd name="T77" fmla="*/ 285 h 303"/>
                <a:gd name="T78" fmla="*/ 210 w 303"/>
                <a:gd name="T79" fmla="*/ 291 h 303"/>
                <a:gd name="T80" fmla="*/ 196 w 303"/>
                <a:gd name="T81" fmla="*/ 296 h 303"/>
                <a:gd name="T82" fmla="*/ 182 w 303"/>
                <a:gd name="T83" fmla="*/ 300 h 303"/>
                <a:gd name="T84" fmla="*/ 167 w 303"/>
                <a:gd name="T85" fmla="*/ 302 h 303"/>
                <a:gd name="T86" fmla="*/ 151 w 303"/>
                <a:gd name="T87" fmla="*/ 303 h 303"/>
                <a:gd name="T88" fmla="*/ 135 w 303"/>
                <a:gd name="T89" fmla="*/ 302 h 303"/>
                <a:gd name="T90" fmla="*/ 120 w 303"/>
                <a:gd name="T91" fmla="*/ 300 h 303"/>
                <a:gd name="T92" fmla="*/ 106 w 303"/>
                <a:gd name="T93" fmla="*/ 296 h 303"/>
                <a:gd name="T94" fmla="*/ 92 w 303"/>
                <a:gd name="T95" fmla="*/ 291 h 303"/>
                <a:gd name="T96" fmla="*/ 78 w 303"/>
                <a:gd name="T97" fmla="*/ 285 h 303"/>
                <a:gd name="T98" fmla="*/ 67 w 303"/>
                <a:gd name="T99" fmla="*/ 277 h 303"/>
                <a:gd name="T100" fmla="*/ 44 w 303"/>
                <a:gd name="T101" fmla="*/ 259 h 303"/>
                <a:gd name="T102" fmla="*/ 25 w 303"/>
                <a:gd name="T103" fmla="*/ 236 h 303"/>
                <a:gd name="T104" fmla="*/ 17 w 303"/>
                <a:gd name="T105" fmla="*/ 224 h 303"/>
                <a:gd name="T106" fmla="*/ 11 w 303"/>
                <a:gd name="T107" fmla="*/ 210 h 303"/>
                <a:gd name="T108" fmla="*/ 6 w 303"/>
                <a:gd name="T109" fmla="*/ 196 h 303"/>
                <a:gd name="T110" fmla="*/ 2 w 303"/>
                <a:gd name="T111" fmla="*/ 182 h 303"/>
                <a:gd name="T112" fmla="*/ 0 w 303"/>
                <a:gd name="T113" fmla="*/ 167 h 303"/>
                <a:gd name="T114" fmla="*/ 0 w 303"/>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3" h="303">
                  <a:moveTo>
                    <a:pt x="0" y="152"/>
                  </a:moveTo>
                  <a:lnTo>
                    <a:pt x="0" y="135"/>
                  </a:lnTo>
                  <a:lnTo>
                    <a:pt x="2" y="121"/>
                  </a:lnTo>
                  <a:lnTo>
                    <a:pt x="6" y="106"/>
                  </a:lnTo>
                  <a:lnTo>
                    <a:pt x="11" y="92"/>
                  </a:lnTo>
                  <a:lnTo>
                    <a:pt x="17" y="80"/>
                  </a:lnTo>
                  <a:lnTo>
                    <a:pt x="25" y="67"/>
                  </a:lnTo>
                  <a:lnTo>
                    <a:pt x="44" y="44"/>
                  </a:lnTo>
                  <a:lnTo>
                    <a:pt x="67" y="25"/>
                  </a:lnTo>
                  <a:lnTo>
                    <a:pt x="78" y="18"/>
                  </a:lnTo>
                  <a:lnTo>
                    <a:pt x="92" y="11"/>
                  </a:lnTo>
                  <a:lnTo>
                    <a:pt x="106" y="6"/>
                  </a:lnTo>
                  <a:lnTo>
                    <a:pt x="120" y="3"/>
                  </a:lnTo>
                  <a:lnTo>
                    <a:pt x="135" y="0"/>
                  </a:lnTo>
                  <a:lnTo>
                    <a:pt x="151" y="0"/>
                  </a:lnTo>
                  <a:lnTo>
                    <a:pt x="167" y="0"/>
                  </a:lnTo>
                  <a:lnTo>
                    <a:pt x="182" y="3"/>
                  </a:lnTo>
                  <a:lnTo>
                    <a:pt x="196" y="6"/>
                  </a:lnTo>
                  <a:lnTo>
                    <a:pt x="210" y="11"/>
                  </a:lnTo>
                  <a:lnTo>
                    <a:pt x="224" y="18"/>
                  </a:lnTo>
                  <a:lnTo>
                    <a:pt x="236" y="25"/>
                  </a:lnTo>
                  <a:lnTo>
                    <a:pt x="259" y="44"/>
                  </a:lnTo>
                  <a:lnTo>
                    <a:pt x="277" y="67"/>
                  </a:lnTo>
                  <a:lnTo>
                    <a:pt x="284" y="80"/>
                  </a:lnTo>
                  <a:lnTo>
                    <a:pt x="291" y="92"/>
                  </a:lnTo>
                  <a:lnTo>
                    <a:pt x="296" y="106"/>
                  </a:lnTo>
                  <a:lnTo>
                    <a:pt x="300" y="121"/>
                  </a:lnTo>
                  <a:lnTo>
                    <a:pt x="302" y="135"/>
                  </a:lnTo>
                  <a:lnTo>
                    <a:pt x="303" y="152"/>
                  </a:lnTo>
                  <a:lnTo>
                    <a:pt x="303" y="152"/>
                  </a:lnTo>
                  <a:lnTo>
                    <a:pt x="302" y="167"/>
                  </a:lnTo>
                  <a:lnTo>
                    <a:pt x="300" y="182"/>
                  </a:lnTo>
                  <a:lnTo>
                    <a:pt x="296" y="196"/>
                  </a:lnTo>
                  <a:lnTo>
                    <a:pt x="291" y="210"/>
                  </a:lnTo>
                  <a:lnTo>
                    <a:pt x="284" y="224"/>
                  </a:lnTo>
                  <a:lnTo>
                    <a:pt x="277" y="236"/>
                  </a:lnTo>
                  <a:lnTo>
                    <a:pt x="259" y="259"/>
                  </a:lnTo>
                  <a:lnTo>
                    <a:pt x="236" y="277"/>
                  </a:lnTo>
                  <a:lnTo>
                    <a:pt x="224" y="285"/>
                  </a:lnTo>
                  <a:lnTo>
                    <a:pt x="210" y="291"/>
                  </a:lnTo>
                  <a:lnTo>
                    <a:pt x="196" y="296"/>
                  </a:lnTo>
                  <a:lnTo>
                    <a:pt x="182" y="300"/>
                  </a:lnTo>
                  <a:lnTo>
                    <a:pt x="167" y="302"/>
                  </a:lnTo>
                  <a:lnTo>
                    <a:pt x="151" y="303"/>
                  </a:lnTo>
                  <a:lnTo>
                    <a:pt x="135" y="302"/>
                  </a:lnTo>
                  <a:lnTo>
                    <a:pt x="120" y="300"/>
                  </a:lnTo>
                  <a:lnTo>
                    <a:pt x="106" y="296"/>
                  </a:lnTo>
                  <a:lnTo>
                    <a:pt x="92" y="291"/>
                  </a:lnTo>
                  <a:lnTo>
                    <a:pt x="78" y="285"/>
                  </a:lnTo>
                  <a:lnTo>
                    <a:pt x="67" y="277"/>
                  </a:lnTo>
                  <a:lnTo>
                    <a:pt x="44" y="259"/>
                  </a:lnTo>
                  <a:lnTo>
                    <a:pt x="25" y="236"/>
                  </a:lnTo>
                  <a:lnTo>
                    <a:pt x="17" y="224"/>
                  </a:lnTo>
                  <a:lnTo>
                    <a:pt x="11" y="210"/>
                  </a:lnTo>
                  <a:lnTo>
                    <a:pt x="6" y="196"/>
                  </a:lnTo>
                  <a:lnTo>
                    <a:pt x="2" y="182"/>
                  </a:lnTo>
                  <a:lnTo>
                    <a:pt x="0" y="167"/>
                  </a:lnTo>
                  <a:lnTo>
                    <a:pt x="0" y="1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56"/>
            <p:cNvSpPr>
              <a:spLocks/>
            </p:cNvSpPr>
            <p:nvPr/>
          </p:nvSpPr>
          <p:spPr bwMode="auto">
            <a:xfrm>
              <a:off x="2744" y="1268"/>
              <a:ext cx="152" cy="151"/>
            </a:xfrm>
            <a:custGeom>
              <a:avLst/>
              <a:gdLst>
                <a:gd name="T0" fmla="*/ 0 w 304"/>
                <a:gd name="T1" fmla="*/ 152 h 303"/>
                <a:gd name="T2" fmla="*/ 0 w 304"/>
                <a:gd name="T3" fmla="*/ 137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8 w 304"/>
                <a:gd name="T17" fmla="*/ 25 h 303"/>
                <a:gd name="T18" fmla="*/ 80 w 304"/>
                <a:gd name="T19" fmla="*/ 18 h 303"/>
                <a:gd name="T20" fmla="*/ 93 w 304"/>
                <a:gd name="T21" fmla="*/ 11 h 303"/>
                <a:gd name="T22" fmla="*/ 107 w 304"/>
                <a:gd name="T23" fmla="*/ 6 h 303"/>
                <a:gd name="T24" fmla="*/ 122 w 304"/>
                <a:gd name="T25" fmla="*/ 3 h 303"/>
                <a:gd name="T26" fmla="*/ 136 w 304"/>
                <a:gd name="T27" fmla="*/ 0 h 303"/>
                <a:gd name="T28" fmla="*/ 152 w 304"/>
                <a:gd name="T29" fmla="*/ 0 h 303"/>
                <a:gd name="T30" fmla="*/ 168 w 304"/>
                <a:gd name="T31" fmla="*/ 0 h 303"/>
                <a:gd name="T32" fmla="*/ 183 w 304"/>
                <a:gd name="T33" fmla="*/ 3 h 303"/>
                <a:gd name="T34" fmla="*/ 197 w 304"/>
                <a:gd name="T35" fmla="*/ 6 h 303"/>
                <a:gd name="T36" fmla="*/ 211 w 304"/>
                <a:gd name="T37" fmla="*/ 11 h 303"/>
                <a:gd name="T38" fmla="*/ 225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1 w 304"/>
                <a:gd name="T53" fmla="*/ 121 h 303"/>
                <a:gd name="T54" fmla="*/ 303 w 304"/>
                <a:gd name="T55" fmla="*/ 137 h 303"/>
                <a:gd name="T56" fmla="*/ 304 w 304"/>
                <a:gd name="T57" fmla="*/ 152 h 303"/>
                <a:gd name="T58" fmla="*/ 304 w 304"/>
                <a:gd name="T59" fmla="*/ 152 h 303"/>
                <a:gd name="T60" fmla="*/ 303 w 304"/>
                <a:gd name="T61" fmla="*/ 167 h 303"/>
                <a:gd name="T62" fmla="*/ 301 w 304"/>
                <a:gd name="T63" fmla="*/ 182 h 303"/>
                <a:gd name="T64" fmla="*/ 297 w 304"/>
                <a:gd name="T65" fmla="*/ 197 h 303"/>
                <a:gd name="T66" fmla="*/ 292 w 304"/>
                <a:gd name="T67" fmla="*/ 211 h 303"/>
                <a:gd name="T68" fmla="*/ 285 w 304"/>
                <a:gd name="T69" fmla="*/ 224 h 303"/>
                <a:gd name="T70" fmla="*/ 278 w 304"/>
                <a:gd name="T71" fmla="*/ 236 h 303"/>
                <a:gd name="T72" fmla="*/ 260 w 304"/>
                <a:gd name="T73" fmla="*/ 259 h 303"/>
                <a:gd name="T74" fmla="*/ 237 w 304"/>
                <a:gd name="T75" fmla="*/ 277 h 303"/>
                <a:gd name="T76" fmla="*/ 225 w 304"/>
                <a:gd name="T77" fmla="*/ 285 h 303"/>
                <a:gd name="T78" fmla="*/ 211 w 304"/>
                <a:gd name="T79" fmla="*/ 291 h 303"/>
                <a:gd name="T80" fmla="*/ 197 w 304"/>
                <a:gd name="T81" fmla="*/ 296 h 303"/>
                <a:gd name="T82" fmla="*/ 183 w 304"/>
                <a:gd name="T83" fmla="*/ 300 h 303"/>
                <a:gd name="T84" fmla="*/ 168 w 304"/>
                <a:gd name="T85" fmla="*/ 302 h 303"/>
                <a:gd name="T86" fmla="*/ 152 w 304"/>
                <a:gd name="T87" fmla="*/ 303 h 303"/>
                <a:gd name="T88" fmla="*/ 136 w 304"/>
                <a:gd name="T89" fmla="*/ 302 h 303"/>
                <a:gd name="T90" fmla="*/ 122 w 304"/>
                <a:gd name="T91" fmla="*/ 300 h 303"/>
                <a:gd name="T92" fmla="*/ 107 w 304"/>
                <a:gd name="T93" fmla="*/ 296 h 303"/>
                <a:gd name="T94" fmla="*/ 93 w 304"/>
                <a:gd name="T95" fmla="*/ 291 h 303"/>
                <a:gd name="T96" fmla="*/ 80 w 304"/>
                <a:gd name="T97" fmla="*/ 285 h 303"/>
                <a:gd name="T98" fmla="*/ 68 w 304"/>
                <a:gd name="T99" fmla="*/ 277 h 303"/>
                <a:gd name="T100" fmla="*/ 45 w 304"/>
                <a:gd name="T101" fmla="*/ 259 h 303"/>
                <a:gd name="T102" fmla="*/ 26 w 304"/>
                <a:gd name="T103" fmla="*/ 236 h 303"/>
                <a:gd name="T104" fmla="*/ 18 w 304"/>
                <a:gd name="T105" fmla="*/ 224 h 303"/>
                <a:gd name="T106" fmla="*/ 12 w 304"/>
                <a:gd name="T107" fmla="*/ 211 h 303"/>
                <a:gd name="T108" fmla="*/ 7 w 304"/>
                <a:gd name="T109" fmla="*/ 197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7"/>
                  </a:lnTo>
                  <a:lnTo>
                    <a:pt x="3" y="121"/>
                  </a:lnTo>
                  <a:lnTo>
                    <a:pt x="7" y="106"/>
                  </a:lnTo>
                  <a:lnTo>
                    <a:pt x="12" y="92"/>
                  </a:lnTo>
                  <a:lnTo>
                    <a:pt x="18" y="80"/>
                  </a:lnTo>
                  <a:lnTo>
                    <a:pt x="26" y="67"/>
                  </a:lnTo>
                  <a:lnTo>
                    <a:pt x="45" y="44"/>
                  </a:lnTo>
                  <a:lnTo>
                    <a:pt x="68" y="25"/>
                  </a:lnTo>
                  <a:lnTo>
                    <a:pt x="80" y="18"/>
                  </a:lnTo>
                  <a:lnTo>
                    <a:pt x="93" y="11"/>
                  </a:lnTo>
                  <a:lnTo>
                    <a:pt x="107" y="6"/>
                  </a:lnTo>
                  <a:lnTo>
                    <a:pt x="122" y="3"/>
                  </a:lnTo>
                  <a:lnTo>
                    <a:pt x="136" y="0"/>
                  </a:lnTo>
                  <a:lnTo>
                    <a:pt x="152" y="0"/>
                  </a:lnTo>
                  <a:lnTo>
                    <a:pt x="168" y="0"/>
                  </a:lnTo>
                  <a:lnTo>
                    <a:pt x="183" y="3"/>
                  </a:lnTo>
                  <a:lnTo>
                    <a:pt x="197" y="6"/>
                  </a:lnTo>
                  <a:lnTo>
                    <a:pt x="211" y="11"/>
                  </a:lnTo>
                  <a:lnTo>
                    <a:pt x="225" y="18"/>
                  </a:lnTo>
                  <a:lnTo>
                    <a:pt x="237" y="25"/>
                  </a:lnTo>
                  <a:lnTo>
                    <a:pt x="260" y="44"/>
                  </a:lnTo>
                  <a:lnTo>
                    <a:pt x="278" y="67"/>
                  </a:lnTo>
                  <a:lnTo>
                    <a:pt x="285" y="80"/>
                  </a:lnTo>
                  <a:lnTo>
                    <a:pt x="292" y="92"/>
                  </a:lnTo>
                  <a:lnTo>
                    <a:pt x="297" y="106"/>
                  </a:lnTo>
                  <a:lnTo>
                    <a:pt x="301" y="121"/>
                  </a:lnTo>
                  <a:lnTo>
                    <a:pt x="303" y="137"/>
                  </a:lnTo>
                  <a:lnTo>
                    <a:pt x="304" y="152"/>
                  </a:lnTo>
                  <a:lnTo>
                    <a:pt x="304" y="152"/>
                  </a:lnTo>
                  <a:lnTo>
                    <a:pt x="303" y="167"/>
                  </a:lnTo>
                  <a:lnTo>
                    <a:pt x="301" y="182"/>
                  </a:lnTo>
                  <a:lnTo>
                    <a:pt x="297" y="197"/>
                  </a:lnTo>
                  <a:lnTo>
                    <a:pt x="292" y="211"/>
                  </a:lnTo>
                  <a:lnTo>
                    <a:pt x="285" y="224"/>
                  </a:lnTo>
                  <a:lnTo>
                    <a:pt x="278" y="236"/>
                  </a:lnTo>
                  <a:lnTo>
                    <a:pt x="260" y="259"/>
                  </a:lnTo>
                  <a:lnTo>
                    <a:pt x="237" y="277"/>
                  </a:lnTo>
                  <a:lnTo>
                    <a:pt x="225" y="285"/>
                  </a:lnTo>
                  <a:lnTo>
                    <a:pt x="211" y="291"/>
                  </a:lnTo>
                  <a:lnTo>
                    <a:pt x="197" y="296"/>
                  </a:lnTo>
                  <a:lnTo>
                    <a:pt x="183" y="300"/>
                  </a:lnTo>
                  <a:lnTo>
                    <a:pt x="168" y="302"/>
                  </a:lnTo>
                  <a:lnTo>
                    <a:pt x="152" y="303"/>
                  </a:lnTo>
                  <a:lnTo>
                    <a:pt x="136" y="302"/>
                  </a:lnTo>
                  <a:lnTo>
                    <a:pt x="122" y="300"/>
                  </a:lnTo>
                  <a:lnTo>
                    <a:pt x="107" y="296"/>
                  </a:lnTo>
                  <a:lnTo>
                    <a:pt x="93" y="291"/>
                  </a:lnTo>
                  <a:lnTo>
                    <a:pt x="80" y="285"/>
                  </a:lnTo>
                  <a:lnTo>
                    <a:pt x="68" y="277"/>
                  </a:lnTo>
                  <a:lnTo>
                    <a:pt x="45" y="259"/>
                  </a:lnTo>
                  <a:lnTo>
                    <a:pt x="26" y="236"/>
                  </a:lnTo>
                  <a:lnTo>
                    <a:pt x="18" y="224"/>
                  </a:lnTo>
                  <a:lnTo>
                    <a:pt x="12" y="211"/>
                  </a:lnTo>
                  <a:lnTo>
                    <a:pt x="7" y="197"/>
                  </a:lnTo>
                  <a:lnTo>
                    <a:pt x="3" y="182"/>
                  </a:lnTo>
                  <a:lnTo>
                    <a:pt x="0" y="167"/>
                  </a:lnTo>
                  <a:lnTo>
                    <a:pt x="0" y="15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7"/>
            <p:cNvSpPr>
              <a:spLocks/>
            </p:cNvSpPr>
            <p:nvPr/>
          </p:nvSpPr>
          <p:spPr bwMode="auto">
            <a:xfrm>
              <a:off x="2744" y="1268"/>
              <a:ext cx="152" cy="151"/>
            </a:xfrm>
            <a:custGeom>
              <a:avLst/>
              <a:gdLst>
                <a:gd name="T0" fmla="*/ 0 w 304"/>
                <a:gd name="T1" fmla="*/ 152 h 303"/>
                <a:gd name="T2" fmla="*/ 0 w 304"/>
                <a:gd name="T3" fmla="*/ 137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8 w 304"/>
                <a:gd name="T17" fmla="*/ 25 h 303"/>
                <a:gd name="T18" fmla="*/ 80 w 304"/>
                <a:gd name="T19" fmla="*/ 18 h 303"/>
                <a:gd name="T20" fmla="*/ 93 w 304"/>
                <a:gd name="T21" fmla="*/ 11 h 303"/>
                <a:gd name="T22" fmla="*/ 107 w 304"/>
                <a:gd name="T23" fmla="*/ 6 h 303"/>
                <a:gd name="T24" fmla="*/ 122 w 304"/>
                <a:gd name="T25" fmla="*/ 3 h 303"/>
                <a:gd name="T26" fmla="*/ 136 w 304"/>
                <a:gd name="T27" fmla="*/ 0 h 303"/>
                <a:gd name="T28" fmla="*/ 152 w 304"/>
                <a:gd name="T29" fmla="*/ 0 h 303"/>
                <a:gd name="T30" fmla="*/ 168 w 304"/>
                <a:gd name="T31" fmla="*/ 0 h 303"/>
                <a:gd name="T32" fmla="*/ 183 w 304"/>
                <a:gd name="T33" fmla="*/ 3 h 303"/>
                <a:gd name="T34" fmla="*/ 197 w 304"/>
                <a:gd name="T35" fmla="*/ 6 h 303"/>
                <a:gd name="T36" fmla="*/ 211 w 304"/>
                <a:gd name="T37" fmla="*/ 11 h 303"/>
                <a:gd name="T38" fmla="*/ 225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1 w 304"/>
                <a:gd name="T53" fmla="*/ 121 h 303"/>
                <a:gd name="T54" fmla="*/ 303 w 304"/>
                <a:gd name="T55" fmla="*/ 137 h 303"/>
                <a:gd name="T56" fmla="*/ 304 w 304"/>
                <a:gd name="T57" fmla="*/ 152 h 303"/>
                <a:gd name="T58" fmla="*/ 304 w 304"/>
                <a:gd name="T59" fmla="*/ 152 h 303"/>
                <a:gd name="T60" fmla="*/ 303 w 304"/>
                <a:gd name="T61" fmla="*/ 167 h 303"/>
                <a:gd name="T62" fmla="*/ 301 w 304"/>
                <a:gd name="T63" fmla="*/ 182 h 303"/>
                <a:gd name="T64" fmla="*/ 297 w 304"/>
                <a:gd name="T65" fmla="*/ 197 h 303"/>
                <a:gd name="T66" fmla="*/ 292 w 304"/>
                <a:gd name="T67" fmla="*/ 211 h 303"/>
                <a:gd name="T68" fmla="*/ 285 w 304"/>
                <a:gd name="T69" fmla="*/ 224 h 303"/>
                <a:gd name="T70" fmla="*/ 278 w 304"/>
                <a:gd name="T71" fmla="*/ 236 h 303"/>
                <a:gd name="T72" fmla="*/ 260 w 304"/>
                <a:gd name="T73" fmla="*/ 259 h 303"/>
                <a:gd name="T74" fmla="*/ 237 w 304"/>
                <a:gd name="T75" fmla="*/ 277 h 303"/>
                <a:gd name="T76" fmla="*/ 225 w 304"/>
                <a:gd name="T77" fmla="*/ 285 h 303"/>
                <a:gd name="T78" fmla="*/ 211 w 304"/>
                <a:gd name="T79" fmla="*/ 291 h 303"/>
                <a:gd name="T80" fmla="*/ 197 w 304"/>
                <a:gd name="T81" fmla="*/ 296 h 303"/>
                <a:gd name="T82" fmla="*/ 183 w 304"/>
                <a:gd name="T83" fmla="*/ 300 h 303"/>
                <a:gd name="T84" fmla="*/ 168 w 304"/>
                <a:gd name="T85" fmla="*/ 302 h 303"/>
                <a:gd name="T86" fmla="*/ 152 w 304"/>
                <a:gd name="T87" fmla="*/ 303 h 303"/>
                <a:gd name="T88" fmla="*/ 136 w 304"/>
                <a:gd name="T89" fmla="*/ 302 h 303"/>
                <a:gd name="T90" fmla="*/ 122 w 304"/>
                <a:gd name="T91" fmla="*/ 300 h 303"/>
                <a:gd name="T92" fmla="*/ 107 w 304"/>
                <a:gd name="T93" fmla="*/ 296 h 303"/>
                <a:gd name="T94" fmla="*/ 93 w 304"/>
                <a:gd name="T95" fmla="*/ 291 h 303"/>
                <a:gd name="T96" fmla="*/ 80 w 304"/>
                <a:gd name="T97" fmla="*/ 285 h 303"/>
                <a:gd name="T98" fmla="*/ 68 w 304"/>
                <a:gd name="T99" fmla="*/ 277 h 303"/>
                <a:gd name="T100" fmla="*/ 45 w 304"/>
                <a:gd name="T101" fmla="*/ 259 h 303"/>
                <a:gd name="T102" fmla="*/ 26 w 304"/>
                <a:gd name="T103" fmla="*/ 236 h 303"/>
                <a:gd name="T104" fmla="*/ 18 w 304"/>
                <a:gd name="T105" fmla="*/ 224 h 303"/>
                <a:gd name="T106" fmla="*/ 12 w 304"/>
                <a:gd name="T107" fmla="*/ 211 h 303"/>
                <a:gd name="T108" fmla="*/ 7 w 304"/>
                <a:gd name="T109" fmla="*/ 197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7"/>
                  </a:lnTo>
                  <a:lnTo>
                    <a:pt x="3" y="121"/>
                  </a:lnTo>
                  <a:lnTo>
                    <a:pt x="7" y="106"/>
                  </a:lnTo>
                  <a:lnTo>
                    <a:pt x="12" y="92"/>
                  </a:lnTo>
                  <a:lnTo>
                    <a:pt x="18" y="80"/>
                  </a:lnTo>
                  <a:lnTo>
                    <a:pt x="26" y="67"/>
                  </a:lnTo>
                  <a:lnTo>
                    <a:pt x="45" y="44"/>
                  </a:lnTo>
                  <a:lnTo>
                    <a:pt x="68" y="25"/>
                  </a:lnTo>
                  <a:lnTo>
                    <a:pt x="80" y="18"/>
                  </a:lnTo>
                  <a:lnTo>
                    <a:pt x="93" y="11"/>
                  </a:lnTo>
                  <a:lnTo>
                    <a:pt x="107" y="6"/>
                  </a:lnTo>
                  <a:lnTo>
                    <a:pt x="122" y="3"/>
                  </a:lnTo>
                  <a:lnTo>
                    <a:pt x="136" y="0"/>
                  </a:lnTo>
                  <a:lnTo>
                    <a:pt x="152" y="0"/>
                  </a:lnTo>
                  <a:lnTo>
                    <a:pt x="168" y="0"/>
                  </a:lnTo>
                  <a:lnTo>
                    <a:pt x="183" y="3"/>
                  </a:lnTo>
                  <a:lnTo>
                    <a:pt x="197" y="6"/>
                  </a:lnTo>
                  <a:lnTo>
                    <a:pt x="211" y="11"/>
                  </a:lnTo>
                  <a:lnTo>
                    <a:pt x="225" y="18"/>
                  </a:lnTo>
                  <a:lnTo>
                    <a:pt x="237" y="25"/>
                  </a:lnTo>
                  <a:lnTo>
                    <a:pt x="260" y="44"/>
                  </a:lnTo>
                  <a:lnTo>
                    <a:pt x="278" y="67"/>
                  </a:lnTo>
                  <a:lnTo>
                    <a:pt x="285" y="80"/>
                  </a:lnTo>
                  <a:lnTo>
                    <a:pt x="292" y="92"/>
                  </a:lnTo>
                  <a:lnTo>
                    <a:pt x="297" y="106"/>
                  </a:lnTo>
                  <a:lnTo>
                    <a:pt x="301" y="121"/>
                  </a:lnTo>
                  <a:lnTo>
                    <a:pt x="303" y="137"/>
                  </a:lnTo>
                  <a:lnTo>
                    <a:pt x="304" y="152"/>
                  </a:lnTo>
                  <a:lnTo>
                    <a:pt x="304" y="152"/>
                  </a:lnTo>
                  <a:lnTo>
                    <a:pt x="303" y="167"/>
                  </a:lnTo>
                  <a:lnTo>
                    <a:pt x="301" y="182"/>
                  </a:lnTo>
                  <a:lnTo>
                    <a:pt x="297" y="197"/>
                  </a:lnTo>
                  <a:lnTo>
                    <a:pt x="292" y="211"/>
                  </a:lnTo>
                  <a:lnTo>
                    <a:pt x="285" y="224"/>
                  </a:lnTo>
                  <a:lnTo>
                    <a:pt x="278" y="236"/>
                  </a:lnTo>
                  <a:lnTo>
                    <a:pt x="260" y="259"/>
                  </a:lnTo>
                  <a:lnTo>
                    <a:pt x="237" y="277"/>
                  </a:lnTo>
                  <a:lnTo>
                    <a:pt x="225" y="285"/>
                  </a:lnTo>
                  <a:lnTo>
                    <a:pt x="211" y="291"/>
                  </a:lnTo>
                  <a:lnTo>
                    <a:pt x="197" y="296"/>
                  </a:lnTo>
                  <a:lnTo>
                    <a:pt x="183" y="300"/>
                  </a:lnTo>
                  <a:lnTo>
                    <a:pt x="168" y="302"/>
                  </a:lnTo>
                  <a:lnTo>
                    <a:pt x="152" y="303"/>
                  </a:lnTo>
                  <a:lnTo>
                    <a:pt x="136" y="302"/>
                  </a:lnTo>
                  <a:lnTo>
                    <a:pt x="122" y="300"/>
                  </a:lnTo>
                  <a:lnTo>
                    <a:pt x="107" y="296"/>
                  </a:lnTo>
                  <a:lnTo>
                    <a:pt x="93" y="291"/>
                  </a:lnTo>
                  <a:lnTo>
                    <a:pt x="80" y="285"/>
                  </a:lnTo>
                  <a:lnTo>
                    <a:pt x="68" y="277"/>
                  </a:lnTo>
                  <a:lnTo>
                    <a:pt x="45" y="259"/>
                  </a:lnTo>
                  <a:lnTo>
                    <a:pt x="26" y="236"/>
                  </a:lnTo>
                  <a:lnTo>
                    <a:pt x="18" y="224"/>
                  </a:lnTo>
                  <a:lnTo>
                    <a:pt x="12" y="211"/>
                  </a:lnTo>
                  <a:lnTo>
                    <a:pt x="7" y="197"/>
                  </a:lnTo>
                  <a:lnTo>
                    <a:pt x="3" y="182"/>
                  </a:lnTo>
                  <a:lnTo>
                    <a:pt x="0" y="167"/>
                  </a:lnTo>
                  <a:lnTo>
                    <a:pt x="0" y="1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59"/>
            <p:cNvSpPr>
              <a:spLocks/>
            </p:cNvSpPr>
            <p:nvPr/>
          </p:nvSpPr>
          <p:spPr bwMode="auto">
            <a:xfrm>
              <a:off x="1802" y="1268"/>
              <a:ext cx="152" cy="151"/>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0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0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0"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0"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60"/>
            <p:cNvSpPr>
              <a:spLocks/>
            </p:cNvSpPr>
            <p:nvPr/>
          </p:nvSpPr>
          <p:spPr bwMode="auto">
            <a:xfrm>
              <a:off x="1483" y="1268"/>
              <a:ext cx="152" cy="151"/>
            </a:xfrm>
            <a:custGeom>
              <a:avLst/>
              <a:gdLst>
                <a:gd name="T0" fmla="*/ 0 w 304"/>
                <a:gd name="T1" fmla="*/ 152 h 303"/>
                <a:gd name="T2" fmla="*/ 0 w 304"/>
                <a:gd name="T3" fmla="*/ 135 h 303"/>
                <a:gd name="T4" fmla="*/ 3 w 304"/>
                <a:gd name="T5" fmla="*/ 121 h 303"/>
                <a:gd name="T6" fmla="*/ 6 w 304"/>
                <a:gd name="T7" fmla="*/ 106 h 303"/>
                <a:gd name="T8" fmla="*/ 12 w 304"/>
                <a:gd name="T9" fmla="*/ 92 h 303"/>
                <a:gd name="T10" fmla="*/ 18 w 304"/>
                <a:gd name="T11" fmla="*/ 80 h 303"/>
                <a:gd name="T12" fmla="*/ 25 w 304"/>
                <a:gd name="T13" fmla="*/ 67 h 303"/>
                <a:gd name="T14" fmla="*/ 44 w 304"/>
                <a:gd name="T15" fmla="*/ 44 h 303"/>
                <a:gd name="T16" fmla="*/ 67 w 304"/>
                <a:gd name="T17" fmla="*/ 25 h 303"/>
                <a:gd name="T18" fmla="*/ 79 w 304"/>
                <a:gd name="T19" fmla="*/ 18 h 303"/>
                <a:gd name="T20" fmla="*/ 93 w 304"/>
                <a:gd name="T21" fmla="*/ 11 h 303"/>
                <a:gd name="T22" fmla="*/ 106 w 304"/>
                <a:gd name="T23" fmla="*/ 6 h 303"/>
                <a:gd name="T24" fmla="*/ 120 w 304"/>
                <a:gd name="T25" fmla="*/ 3 h 303"/>
                <a:gd name="T26" fmla="*/ 136 w 304"/>
                <a:gd name="T27" fmla="*/ 0 h 303"/>
                <a:gd name="T28" fmla="*/ 152 w 304"/>
                <a:gd name="T29" fmla="*/ 0 h 303"/>
                <a:gd name="T30" fmla="*/ 167 w 304"/>
                <a:gd name="T31" fmla="*/ 0 h 303"/>
                <a:gd name="T32" fmla="*/ 182 w 304"/>
                <a:gd name="T33" fmla="*/ 3 h 303"/>
                <a:gd name="T34" fmla="*/ 196 w 304"/>
                <a:gd name="T35" fmla="*/ 6 h 303"/>
                <a:gd name="T36" fmla="*/ 210 w 304"/>
                <a:gd name="T37" fmla="*/ 11 h 303"/>
                <a:gd name="T38" fmla="*/ 224 w 304"/>
                <a:gd name="T39" fmla="*/ 18 h 303"/>
                <a:gd name="T40" fmla="*/ 237 w 304"/>
                <a:gd name="T41" fmla="*/ 25 h 303"/>
                <a:gd name="T42" fmla="*/ 260 w 304"/>
                <a:gd name="T43" fmla="*/ 44 h 303"/>
                <a:gd name="T44" fmla="*/ 277 w 304"/>
                <a:gd name="T45" fmla="*/ 67 h 303"/>
                <a:gd name="T46" fmla="*/ 285 w 304"/>
                <a:gd name="T47" fmla="*/ 80 h 303"/>
                <a:gd name="T48" fmla="*/ 291 w 304"/>
                <a:gd name="T49" fmla="*/ 92 h 303"/>
                <a:gd name="T50" fmla="*/ 296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6 w 304"/>
                <a:gd name="T65" fmla="*/ 196 h 303"/>
                <a:gd name="T66" fmla="*/ 291 w 304"/>
                <a:gd name="T67" fmla="*/ 210 h 303"/>
                <a:gd name="T68" fmla="*/ 285 w 304"/>
                <a:gd name="T69" fmla="*/ 224 h 303"/>
                <a:gd name="T70" fmla="*/ 277 w 304"/>
                <a:gd name="T71" fmla="*/ 236 h 303"/>
                <a:gd name="T72" fmla="*/ 260 w 304"/>
                <a:gd name="T73" fmla="*/ 259 h 303"/>
                <a:gd name="T74" fmla="*/ 237 w 304"/>
                <a:gd name="T75" fmla="*/ 277 h 303"/>
                <a:gd name="T76" fmla="*/ 224 w 304"/>
                <a:gd name="T77" fmla="*/ 285 h 303"/>
                <a:gd name="T78" fmla="*/ 210 w 304"/>
                <a:gd name="T79" fmla="*/ 291 h 303"/>
                <a:gd name="T80" fmla="*/ 196 w 304"/>
                <a:gd name="T81" fmla="*/ 296 h 303"/>
                <a:gd name="T82" fmla="*/ 182 w 304"/>
                <a:gd name="T83" fmla="*/ 300 h 303"/>
                <a:gd name="T84" fmla="*/ 167 w 304"/>
                <a:gd name="T85" fmla="*/ 302 h 303"/>
                <a:gd name="T86" fmla="*/ 152 w 304"/>
                <a:gd name="T87" fmla="*/ 303 h 303"/>
                <a:gd name="T88" fmla="*/ 136 w 304"/>
                <a:gd name="T89" fmla="*/ 302 h 303"/>
                <a:gd name="T90" fmla="*/ 120 w 304"/>
                <a:gd name="T91" fmla="*/ 300 h 303"/>
                <a:gd name="T92" fmla="*/ 106 w 304"/>
                <a:gd name="T93" fmla="*/ 296 h 303"/>
                <a:gd name="T94" fmla="*/ 93 w 304"/>
                <a:gd name="T95" fmla="*/ 291 h 303"/>
                <a:gd name="T96" fmla="*/ 79 w 304"/>
                <a:gd name="T97" fmla="*/ 285 h 303"/>
                <a:gd name="T98" fmla="*/ 67 w 304"/>
                <a:gd name="T99" fmla="*/ 277 h 303"/>
                <a:gd name="T100" fmla="*/ 44 w 304"/>
                <a:gd name="T101" fmla="*/ 259 h 303"/>
                <a:gd name="T102" fmla="*/ 25 w 304"/>
                <a:gd name="T103" fmla="*/ 236 h 303"/>
                <a:gd name="T104" fmla="*/ 18 w 304"/>
                <a:gd name="T105" fmla="*/ 224 h 303"/>
                <a:gd name="T106" fmla="*/ 12 w 304"/>
                <a:gd name="T107" fmla="*/ 210 h 303"/>
                <a:gd name="T108" fmla="*/ 6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6" y="106"/>
                  </a:lnTo>
                  <a:lnTo>
                    <a:pt x="12" y="92"/>
                  </a:lnTo>
                  <a:lnTo>
                    <a:pt x="18" y="80"/>
                  </a:lnTo>
                  <a:lnTo>
                    <a:pt x="25" y="67"/>
                  </a:lnTo>
                  <a:lnTo>
                    <a:pt x="44" y="44"/>
                  </a:lnTo>
                  <a:lnTo>
                    <a:pt x="67" y="25"/>
                  </a:lnTo>
                  <a:lnTo>
                    <a:pt x="79" y="18"/>
                  </a:lnTo>
                  <a:lnTo>
                    <a:pt x="93" y="11"/>
                  </a:lnTo>
                  <a:lnTo>
                    <a:pt x="106" y="6"/>
                  </a:lnTo>
                  <a:lnTo>
                    <a:pt x="120" y="3"/>
                  </a:lnTo>
                  <a:lnTo>
                    <a:pt x="136" y="0"/>
                  </a:lnTo>
                  <a:lnTo>
                    <a:pt x="152" y="0"/>
                  </a:lnTo>
                  <a:lnTo>
                    <a:pt x="167" y="0"/>
                  </a:lnTo>
                  <a:lnTo>
                    <a:pt x="182" y="3"/>
                  </a:lnTo>
                  <a:lnTo>
                    <a:pt x="196" y="6"/>
                  </a:lnTo>
                  <a:lnTo>
                    <a:pt x="210" y="11"/>
                  </a:lnTo>
                  <a:lnTo>
                    <a:pt x="224" y="18"/>
                  </a:lnTo>
                  <a:lnTo>
                    <a:pt x="237" y="25"/>
                  </a:lnTo>
                  <a:lnTo>
                    <a:pt x="260" y="44"/>
                  </a:lnTo>
                  <a:lnTo>
                    <a:pt x="277" y="67"/>
                  </a:lnTo>
                  <a:lnTo>
                    <a:pt x="285" y="80"/>
                  </a:lnTo>
                  <a:lnTo>
                    <a:pt x="291" y="92"/>
                  </a:lnTo>
                  <a:lnTo>
                    <a:pt x="296" y="106"/>
                  </a:lnTo>
                  <a:lnTo>
                    <a:pt x="300" y="121"/>
                  </a:lnTo>
                  <a:lnTo>
                    <a:pt x="303" y="135"/>
                  </a:lnTo>
                  <a:lnTo>
                    <a:pt x="304" y="152"/>
                  </a:lnTo>
                  <a:lnTo>
                    <a:pt x="304" y="152"/>
                  </a:lnTo>
                  <a:lnTo>
                    <a:pt x="303" y="167"/>
                  </a:lnTo>
                  <a:lnTo>
                    <a:pt x="300" y="182"/>
                  </a:lnTo>
                  <a:lnTo>
                    <a:pt x="296" y="196"/>
                  </a:lnTo>
                  <a:lnTo>
                    <a:pt x="291" y="210"/>
                  </a:lnTo>
                  <a:lnTo>
                    <a:pt x="285" y="224"/>
                  </a:lnTo>
                  <a:lnTo>
                    <a:pt x="277" y="236"/>
                  </a:lnTo>
                  <a:lnTo>
                    <a:pt x="260" y="259"/>
                  </a:lnTo>
                  <a:lnTo>
                    <a:pt x="237" y="277"/>
                  </a:lnTo>
                  <a:lnTo>
                    <a:pt x="224" y="285"/>
                  </a:lnTo>
                  <a:lnTo>
                    <a:pt x="210" y="291"/>
                  </a:lnTo>
                  <a:lnTo>
                    <a:pt x="196" y="296"/>
                  </a:lnTo>
                  <a:lnTo>
                    <a:pt x="182" y="300"/>
                  </a:lnTo>
                  <a:lnTo>
                    <a:pt x="167" y="302"/>
                  </a:lnTo>
                  <a:lnTo>
                    <a:pt x="152" y="303"/>
                  </a:lnTo>
                  <a:lnTo>
                    <a:pt x="136" y="302"/>
                  </a:lnTo>
                  <a:lnTo>
                    <a:pt x="120" y="300"/>
                  </a:lnTo>
                  <a:lnTo>
                    <a:pt x="106" y="296"/>
                  </a:lnTo>
                  <a:lnTo>
                    <a:pt x="93" y="291"/>
                  </a:lnTo>
                  <a:lnTo>
                    <a:pt x="79" y="285"/>
                  </a:lnTo>
                  <a:lnTo>
                    <a:pt x="67" y="277"/>
                  </a:lnTo>
                  <a:lnTo>
                    <a:pt x="44" y="259"/>
                  </a:lnTo>
                  <a:lnTo>
                    <a:pt x="25" y="236"/>
                  </a:lnTo>
                  <a:lnTo>
                    <a:pt x="18" y="224"/>
                  </a:lnTo>
                  <a:lnTo>
                    <a:pt x="12" y="210"/>
                  </a:lnTo>
                  <a:lnTo>
                    <a:pt x="6" y="196"/>
                  </a:lnTo>
                  <a:lnTo>
                    <a:pt x="3" y="182"/>
                  </a:lnTo>
                  <a:lnTo>
                    <a:pt x="0" y="167"/>
                  </a:lnTo>
                  <a:lnTo>
                    <a:pt x="0" y="15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1"/>
            <p:cNvSpPr>
              <a:spLocks/>
            </p:cNvSpPr>
            <p:nvPr/>
          </p:nvSpPr>
          <p:spPr bwMode="auto">
            <a:xfrm>
              <a:off x="1483" y="1268"/>
              <a:ext cx="152" cy="151"/>
            </a:xfrm>
            <a:custGeom>
              <a:avLst/>
              <a:gdLst>
                <a:gd name="T0" fmla="*/ 0 w 304"/>
                <a:gd name="T1" fmla="*/ 152 h 303"/>
                <a:gd name="T2" fmla="*/ 0 w 304"/>
                <a:gd name="T3" fmla="*/ 135 h 303"/>
                <a:gd name="T4" fmla="*/ 3 w 304"/>
                <a:gd name="T5" fmla="*/ 121 h 303"/>
                <a:gd name="T6" fmla="*/ 6 w 304"/>
                <a:gd name="T7" fmla="*/ 106 h 303"/>
                <a:gd name="T8" fmla="*/ 12 w 304"/>
                <a:gd name="T9" fmla="*/ 92 h 303"/>
                <a:gd name="T10" fmla="*/ 18 w 304"/>
                <a:gd name="T11" fmla="*/ 80 h 303"/>
                <a:gd name="T12" fmla="*/ 25 w 304"/>
                <a:gd name="T13" fmla="*/ 67 h 303"/>
                <a:gd name="T14" fmla="*/ 44 w 304"/>
                <a:gd name="T15" fmla="*/ 44 h 303"/>
                <a:gd name="T16" fmla="*/ 67 w 304"/>
                <a:gd name="T17" fmla="*/ 25 h 303"/>
                <a:gd name="T18" fmla="*/ 79 w 304"/>
                <a:gd name="T19" fmla="*/ 18 h 303"/>
                <a:gd name="T20" fmla="*/ 93 w 304"/>
                <a:gd name="T21" fmla="*/ 11 h 303"/>
                <a:gd name="T22" fmla="*/ 106 w 304"/>
                <a:gd name="T23" fmla="*/ 6 h 303"/>
                <a:gd name="T24" fmla="*/ 120 w 304"/>
                <a:gd name="T25" fmla="*/ 3 h 303"/>
                <a:gd name="T26" fmla="*/ 136 w 304"/>
                <a:gd name="T27" fmla="*/ 0 h 303"/>
                <a:gd name="T28" fmla="*/ 152 w 304"/>
                <a:gd name="T29" fmla="*/ 0 h 303"/>
                <a:gd name="T30" fmla="*/ 167 w 304"/>
                <a:gd name="T31" fmla="*/ 0 h 303"/>
                <a:gd name="T32" fmla="*/ 182 w 304"/>
                <a:gd name="T33" fmla="*/ 3 h 303"/>
                <a:gd name="T34" fmla="*/ 196 w 304"/>
                <a:gd name="T35" fmla="*/ 6 h 303"/>
                <a:gd name="T36" fmla="*/ 210 w 304"/>
                <a:gd name="T37" fmla="*/ 11 h 303"/>
                <a:gd name="T38" fmla="*/ 224 w 304"/>
                <a:gd name="T39" fmla="*/ 18 h 303"/>
                <a:gd name="T40" fmla="*/ 237 w 304"/>
                <a:gd name="T41" fmla="*/ 25 h 303"/>
                <a:gd name="T42" fmla="*/ 260 w 304"/>
                <a:gd name="T43" fmla="*/ 44 h 303"/>
                <a:gd name="T44" fmla="*/ 277 w 304"/>
                <a:gd name="T45" fmla="*/ 67 h 303"/>
                <a:gd name="T46" fmla="*/ 285 w 304"/>
                <a:gd name="T47" fmla="*/ 80 h 303"/>
                <a:gd name="T48" fmla="*/ 291 w 304"/>
                <a:gd name="T49" fmla="*/ 92 h 303"/>
                <a:gd name="T50" fmla="*/ 296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6 w 304"/>
                <a:gd name="T65" fmla="*/ 196 h 303"/>
                <a:gd name="T66" fmla="*/ 291 w 304"/>
                <a:gd name="T67" fmla="*/ 210 h 303"/>
                <a:gd name="T68" fmla="*/ 285 w 304"/>
                <a:gd name="T69" fmla="*/ 224 h 303"/>
                <a:gd name="T70" fmla="*/ 277 w 304"/>
                <a:gd name="T71" fmla="*/ 236 h 303"/>
                <a:gd name="T72" fmla="*/ 260 w 304"/>
                <a:gd name="T73" fmla="*/ 259 h 303"/>
                <a:gd name="T74" fmla="*/ 237 w 304"/>
                <a:gd name="T75" fmla="*/ 277 h 303"/>
                <a:gd name="T76" fmla="*/ 224 w 304"/>
                <a:gd name="T77" fmla="*/ 285 h 303"/>
                <a:gd name="T78" fmla="*/ 210 w 304"/>
                <a:gd name="T79" fmla="*/ 291 h 303"/>
                <a:gd name="T80" fmla="*/ 196 w 304"/>
                <a:gd name="T81" fmla="*/ 296 h 303"/>
                <a:gd name="T82" fmla="*/ 182 w 304"/>
                <a:gd name="T83" fmla="*/ 300 h 303"/>
                <a:gd name="T84" fmla="*/ 167 w 304"/>
                <a:gd name="T85" fmla="*/ 302 h 303"/>
                <a:gd name="T86" fmla="*/ 152 w 304"/>
                <a:gd name="T87" fmla="*/ 303 h 303"/>
                <a:gd name="T88" fmla="*/ 136 w 304"/>
                <a:gd name="T89" fmla="*/ 302 h 303"/>
                <a:gd name="T90" fmla="*/ 120 w 304"/>
                <a:gd name="T91" fmla="*/ 300 h 303"/>
                <a:gd name="T92" fmla="*/ 106 w 304"/>
                <a:gd name="T93" fmla="*/ 296 h 303"/>
                <a:gd name="T94" fmla="*/ 93 w 304"/>
                <a:gd name="T95" fmla="*/ 291 h 303"/>
                <a:gd name="T96" fmla="*/ 79 w 304"/>
                <a:gd name="T97" fmla="*/ 285 h 303"/>
                <a:gd name="T98" fmla="*/ 67 w 304"/>
                <a:gd name="T99" fmla="*/ 277 h 303"/>
                <a:gd name="T100" fmla="*/ 44 w 304"/>
                <a:gd name="T101" fmla="*/ 259 h 303"/>
                <a:gd name="T102" fmla="*/ 25 w 304"/>
                <a:gd name="T103" fmla="*/ 236 h 303"/>
                <a:gd name="T104" fmla="*/ 18 w 304"/>
                <a:gd name="T105" fmla="*/ 224 h 303"/>
                <a:gd name="T106" fmla="*/ 12 w 304"/>
                <a:gd name="T107" fmla="*/ 210 h 303"/>
                <a:gd name="T108" fmla="*/ 6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6" y="106"/>
                  </a:lnTo>
                  <a:lnTo>
                    <a:pt x="12" y="92"/>
                  </a:lnTo>
                  <a:lnTo>
                    <a:pt x="18" y="80"/>
                  </a:lnTo>
                  <a:lnTo>
                    <a:pt x="25" y="67"/>
                  </a:lnTo>
                  <a:lnTo>
                    <a:pt x="44" y="44"/>
                  </a:lnTo>
                  <a:lnTo>
                    <a:pt x="67" y="25"/>
                  </a:lnTo>
                  <a:lnTo>
                    <a:pt x="79" y="18"/>
                  </a:lnTo>
                  <a:lnTo>
                    <a:pt x="93" y="11"/>
                  </a:lnTo>
                  <a:lnTo>
                    <a:pt x="106" y="6"/>
                  </a:lnTo>
                  <a:lnTo>
                    <a:pt x="120" y="3"/>
                  </a:lnTo>
                  <a:lnTo>
                    <a:pt x="136" y="0"/>
                  </a:lnTo>
                  <a:lnTo>
                    <a:pt x="152" y="0"/>
                  </a:lnTo>
                  <a:lnTo>
                    <a:pt x="167" y="0"/>
                  </a:lnTo>
                  <a:lnTo>
                    <a:pt x="182" y="3"/>
                  </a:lnTo>
                  <a:lnTo>
                    <a:pt x="196" y="6"/>
                  </a:lnTo>
                  <a:lnTo>
                    <a:pt x="210" y="11"/>
                  </a:lnTo>
                  <a:lnTo>
                    <a:pt x="224" y="18"/>
                  </a:lnTo>
                  <a:lnTo>
                    <a:pt x="237" y="25"/>
                  </a:lnTo>
                  <a:lnTo>
                    <a:pt x="260" y="44"/>
                  </a:lnTo>
                  <a:lnTo>
                    <a:pt x="277" y="67"/>
                  </a:lnTo>
                  <a:lnTo>
                    <a:pt x="285" y="80"/>
                  </a:lnTo>
                  <a:lnTo>
                    <a:pt x="291" y="92"/>
                  </a:lnTo>
                  <a:lnTo>
                    <a:pt x="296" y="106"/>
                  </a:lnTo>
                  <a:lnTo>
                    <a:pt x="300" y="121"/>
                  </a:lnTo>
                  <a:lnTo>
                    <a:pt x="303" y="135"/>
                  </a:lnTo>
                  <a:lnTo>
                    <a:pt x="304" y="152"/>
                  </a:lnTo>
                  <a:lnTo>
                    <a:pt x="304" y="152"/>
                  </a:lnTo>
                  <a:lnTo>
                    <a:pt x="303" y="167"/>
                  </a:lnTo>
                  <a:lnTo>
                    <a:pt x="300" y="182"/>
                  </a:lnTo>
                  <a:lnTo>
                    <a:pt x="296" y="196"/>
                  </a:lnTo>
                  <a:lnTo>
                    <a:pt x="291" y="210"/>
                  </a:lnTo>
                  <a:lnTo>
                    <a:pt x="285" y="224"/>
                  </a:lnTo>
                  <a:lnTo>
                    <a:pt x="277" y="236"/>
                  </a:lnTo>
                  <a:lnTo>
                    <a:pt x="260" y="259"/>
                  </a:lnTo>
                  <a:lnTo>
                    <a:pt x="237" y="277"/>
                  </a:lnTo>
                  <a:lnTo>
                    <a:pt x="224" y="285"/>
                  </a:lnTo>
                  <a:lnTo>
                    <a:pt x="210" y="291"/>
                  </a:lnTo>
                  <a:lnTo>
                    <a:pt x="196" y="296"/>
                  </a:lnTo>
                  <a:lnTo>
                    <a:pt x="182" y="300"/>
                  </a:lnTo>
                  <a:lnTo>
                    <a:pt x="167" y="302"/>
                  </a:lnTo>
                  <a:lnTo>
                    <a:pt x="152" y="303"/>
                  </a:lnTo>
                  <a:lnTo>
                    <a:pt x="136" y="302"/>
                  </a:lnTo>
                  <a:lnTo>
                    <a:pt x="120" y="300"/>
                  </a:lnTo>
                  <a:lnTo>
                    <a:pt x="106" y="296"/>
                  </a:lnTo>
                  <a:lnTo>
                    <a:pt x="93" y="291"/>
                  </a:lnTo>
                  <a:lnTo>
                    <a:pt x="79" y="285"/>
                  </a:lnTo>
                  <a:lnTo>
                    <a:pt x="67" y="277"/>
                  </a:lnTo>
                  <a:lnTo>
                    <a:pt x="44" y="259"/>
                  </a:lnTo>
                  <a:lnTo>
                    <a:pt x="25" y="236"/>
                  </a:lnTo>
                  <a:lnTo>
                    <a:pt x="18" y="224"/>
                  </a:lnTo>
                  <a:lnTo>
                    <a:pt x="12" y="210"/>
                  </a:lnTo>
                  <a:lnTo>
                    <a:pt x="6" y="196"/>
                  </a:lnTo>
                  <a:lnTo>
                    <a:pt x="3" y="182"/>
                  </a:lnTo>
                  <a:lnTo>
                    <a:pt x="0" y="167"/>
                  </a:lnTo>
                  <a:lnTo>
                    <a:pt x="0" y="1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63"/>
            <p:cNvSpPr>
              <a:spLocks/>
            </p:cNvSpPr>
            <p:nvPr/>
          </p:nvSpPr>
          <p:spPr bwMode="auto">
            <a:xfrm>
              <a:off x="1179" y="1268"/>
              <a:ext cx="152" cy="151"/>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1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1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1"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1"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66"/>
            <p:cNvSpPr>
              <a:spLocks noChangeArrowheads="1"/>
            </p:cNvSpPr>
            <p:nvPr/>
          </p:nvSpPr>
          <p:spPr bwMode="auto">
            <a:xfrm>
              <a:off x="1255" y="2117"/>
              <a:ext cx="121" cy="121"/>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67"/>
            <p:cNvSpPr>
              <a:spLocks noChangeArrowheads="1"/>
            </p:cNvSpPr>
            <p:nvPr/>
          </p:nvSpPr>
          <p:spPr bwMode="auto">
            <a:xfrm>
              <a:off x="1255" y="2117"/>
              <a:ext cx="121" cy="12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68"/>
            <p:cNvSpPr>
              <a:spLocks noChangeArrowheads="1"/>
            </p:cNvSpPr>
            <p:nvPr/>
          </p:nvSpPr>
          <p:spPr bwMode="auto">
            <a:xfrm>
              <a:off x="1650" y="2117"/>
              <a:ext cx="121" cy="121"/>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69"/>
            <p:cNvSpPr>
              <a:spLocks noChangeArrowheads="1"/>
            </p:cNvSpPr>
            <p:nvPr/>
          </p:nvSpPr>
          <p:spPr bwMode="auto">
            <a:xfrm>
              <a:off x="1650" y="2117"/>
              <a:ext cx="121" cy="12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70"/>
            <p:cNvSpPr>
              <a:spLocks noChangeArrowheads="1"/>
            </p:cNvSpPr>
            <p:nvPr/>
          </p:nvSpPr>
          <p:spPr bwMode="auto">
            <a:xfrm>
              <a:off x="2744" y="2117"/>
              <a:ext cx="121" cy="121"/>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1"/>
            <p:cNvSpPr>
              <a:spLocks noChangeArrowheads="1"/>
            </p:cNvSpPr>
            <p:nvPr/>
          </p:nvSpPr>
          <p:spPr bwMode="auto">
            <a:xfrm>
              <a:off x="2744" y="2117"/>
              <a:ext cx="121" cy="12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72"/>
            <p:cNvSpPr>
              <a:spLocks/>
            </p:cNvSpPr>
            <p:nvPr/>
          </p:nvSpPr>
          <p:spPr bwMode="auto">
            <a:xfrm>
              <a:off x="951" y="1401"/>
              <a:ext cx="558" cy="777"/>
            </a:xfrm>
            <a:custGeom>
              <a:avLst/>
              <a:gdLst>
                <a:gd name="T0" fmla="*/ 1117 w 1117"/>
                <a:gd name="T1" fmla="*/ 0 h 1553"/>
                <a:gd name="T2" fmla="*/ 1048 w 1117"/>
                <a:gd name="T3" fmla="*/ 100 h 1553"/>
                <a:gd name="T4" fmla="*/ 974 w 1117"/>
                <a:gd name="T5" fmla="*/ 202 h 1553"/>
                <a:gd name="T6" fmla="*/ 900 w 1117"/>
                <a:gd name="T7" fmla="*/ 308 h 1553"/>
                <a:gd name="T8" fmla="*/ 821 w 1117"/>
                <a:gd name="T9" fmla="*/ 418 h 1553"/>
                <a:gd name="T10" fmla="*/ 741 w 1117"/>
                <a:gd name="T11" fmla="*/ 531 h 1553"/>
                <a:gd name="T12" fmla="*/ 658 w 1117"/>
                <a:gd name="T13" fmla="*/ 647 h 1553"/>
                <a:gd name="T14" fmla="*/ 572 w 1117"/>
                <a:gd name="T15" fmla="*/ 766 h 1553"/>
                <a:gd name="T16" fmla="*/ 483 w 1117"/>
                <a:gd name="T17" fmla="*/ 890 h 1553"/>
                <a:gd name="T18" fmla="*/ 392 w 1117"/>
                <a:gd name="T19" fmla="*/ 1015 h 1553"/>
                <a:gd name="T20" fmla="*/ 298 w 1117"/>
                <a:gd name="T21" fmla="*/ 1145 h 1553"/>
                <a:gd name="T22" fmla="*/ 202 w 1117"/>
                <a:gd name="T23" fmla="*/ 1278 h 1553"/>
                <a:gd name="T24" fmla="*/ 102 w 1117"/>
                <a:gd name="T25" fmla="*/ 1413 h 1553"/>
                <a:gd name="T26" fmla="*/ 0 w 1117"/>
                <a:gd name="T27" fmla="*/ 155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7" h="1553">
                  <a:moveTo>
                    <a:pt x="1117" y="0"/>
                  </a:moveTo>
                  <a:lnTo>
                    <a:pt x="1048" y="100"/>
                  </a:lnTo>
                  <a:lnTo>
                    <a:pt x="974" y="202"/>
                  </a:lnTo>
                  <a:lnTo>
                    <a:pt x="900" y="308"/>
                  </a:lnTo>
                  <a:lnTo>
                    <a:pt x="821" y="418"/>
                  </a:lnTo>
                  <a:lnTo>
                    <a:pt x="741" y="531"/>
                  </a:lnTo>
                  <a:lnTo>
                    <a:pt x="658" y="647"/>
                  </a:lnTo>
                  <a:lnTo>
                    <a:pt x="572" y="766"/>
                  </a:lnTo>
                  <a:lnTo>
                    <a:pt x="483" y="890"/>
                  </a:lnTo>
                  <a:lnTo>
                    <a:pt x="392" y="1015"/>
                  </a:lnTo>
                  <a:lnTo>
                    <a:pt x="298" y="1145"/>
                  </a:lnTo>
                  <a:lnTo>
                    <a:pt x="202" y="1278"/>
                  </a:lnTo>
                  <a:lnTo>
                    <a:pt x="102" y="1413"/>
                  </a:lnTo>
                  <a:lnTo>
                    <a:pt x="0" y="1553"/>
                  </a:lnTo>
                </a:path>
              </a:pathLst>
            </a:custGeom>
            <a:noFill/>
            <a:ln w="2">
              <a:solidFill>
                <a:srgbClr val="4677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73"/>
            <p:cNvSpPr>
              <a:spLocks/>
            </p:cNvSpPr>
            <p:nvPr/>
          </p:nvSpPr>
          <p:spPr bwMode="auto">
            <a:xfrm>
              <a:off x="951" y="1343"/>
              <a:ext cx="304" cy="835"/>
            </a:xfrm>
            <a:custGeom>
              <a:avLst/>
              <a:gdLst>
                <a:gd name="T0" fmla="*/ 608 w 608"/>
                <a:gd name="T1" fmla="*/ 0 h 1668"/>
                <a:gd name="T2" fmla="*/ 570 w 608"/>
                <a:gd name="T3" fmla="*/ 106 h 1668"/>
                <a:gd name="T4" fmla="*/ 531 w 608"/>
                <a:gd name="T5" fmla="*/ 216 h 1668"/>
                <a:gd name="T6" fmla="*/ 491 w 608"/>
                <a:gd name="T7" fmla="*/ 330 h 1668"/>
                <a:gd name="T8" fmla="*/ 449 w 608"/>
                <a:gd name="T9" fmla="*/ 447 h 1668"/>
                <a:gd name="T10" fmla="*/ 406 w 608"/>
                <a:gd name="T11" fmla="*/ 569 h 1668"/>
                <a:gd name="T12" fmla="*/ 360 w 608"/>
                <a:gd name="T13" fmla="*/ 692 h 1668"/>
                <a:gd name="T14" fmla="*/ 313 w 608"/>
                <a:gd name="T15" fmla="*/ 821 h 1668"/>
                <a:gd name="T16" fmla="*/ 265 w 608"/>
                <a:gd name="T17" fmla="*/ 953 h 1668"/>
                <a:gd name="T18" fmla="*/ 214 w 608"/>
                <a:gd name="T19" fmla="*/ 1089 h 1668"/>
                <a:gd name="T20" fmla="*/ 164 w 608"/>
                <a:gd name="T21" fmla="*/ 1228 h 1668"/>
                <a:gd name="T22" fmla="*/ 111 w 608"/>
                <a:gd name="T23" fmla="*/ 1371 h 1668"/>
                <a:gd name="T24" fmla="*/ 56 w 608"/>
                <a:gd name="T25" fmla="*/ 1518 h 1668"/>
                <a:gd name="T26" fmla="*/ 0 w 608"/>
                <a:gd name="T27"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8" h="1668">
                  <a:moveTo>
                    <a:pt x="608" y="0"/>
                  </a:moveTo>
                  <a:lnTo>
                    <a:pt x="570" y="106"/>
                  </a:lnTo>
                  <a:lnTo>
                    <a:pt x="531" y="216"/>
                  </a:lnTo>
                  <a:lnTo>
                    <a:pt x="491" y="330"/>
                  </a:lnTo>
                  <a:lnTo>
                    <a:pt x="449" y="447"/>
                  </a:lnTo>
                  <a:lnTo>
                    <a:pt x="406" y="569"/>
                  </a:lnTo>
                  <a:lnTo>
                    <a:pt x="360" y="692"/>
                  </a:lnTo>
                  <a:lnTo>
                    <a:pt x="313" y="821"/>
                  </a:lnTo>
                  <a:lnTo>
                    <a:pt x="265" y="953"/>
                  </a:lnTo>
                  <a:lnTo>
                    <a:pt x="214" y="1089"/>
                  </a:lnTo>
                  <a:lnTo>
                    <a:pt x="164" y="1228"/>
                  </a:lnTo>
                  <a:lnTo>
                    <a:pt x="111" y="1371"/>
                  </a:lnTo>
                  <a:lnTo>
                    <a:pt x="56" y="1518"/>
                  </a:lnTo>
                  <a:lnTo>
                    <a:pt x="0" y="1668"/>
                  </a:lnTo>
                </a:path>
              </a:pathLst>
            </a:custGeom>
            <a:noFill/>
            <a:ln w="2">
              <a:solidFill>
                <a:srgbClr val="4677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75"/>
            <p:cNvSpPr>
              <a:spLocks/>
            </p:cNvSpPr>
            <p:nvPr/>
          </p:nvSpPr>
          <p:spPr bwMode="auto">
            <a:xfrm>
              <a:off x="951" y="1343"/>
              <a:ext cx="927" cy="835"/>
            </a:xfrm>
            <a:custGeom>
              <a:avLst/>
              <a:gdLst>
                <a:gd name="T0" fmla="*/ 1854 w 1854"/>
                <a:gd name="T1" fmla="*/ 0 h 1668"/>
                <a:gd name="T2" fmla="*/ 1753 w 1854"/>
                <a:gd name="T3" fmla="*/ 92 h 1668"/>
                <a:gd name="T4" fmla="*/ 1648 w 1854"/>
                <a:gd name="T5" fmla="*/ 187 h 1668"/>
                <a:gd name="T6" fmla="*/ 1540 w 1854"/>
                <a:gd name="T7" fmla="*/ 285 h 1668"/>
                <a:gd name="T8" fmla="*/ 1430 w 1854"/>
                <a:gd name="T9" fmla="*/ 385 h 1668"/>
                <a:gd name="T10" fmla="*/ 1316 w 1854"/>
                <a:gd name="T11" fmla="*/ 489 h 1668"/>
                <a:gd name="T12" fmla="*/ 1198 w 1854"/>
                <a:gd name="T13" fmla="*/ 595 h 1668"/>
                <a:gd name="T14" fmla="*/ 1078 w 1854"/>
                <a:gd name="T15" fmla="*/ 704 h 1668"/>
                <a:gd name="T16" fmla="*/ 955 w 1854"/>
                <a:gd name="T17" fmla="*/ 815 h 1668"/>
                <a:gd name="T18" fmla="*/ 829 w 1854"/>
                <a:gd name="T19" fmla="*/ 929 h 1668"/>
                <a:gd name="T20" fmla="*/ 698 w 1854"/>
                <a:gd name="T21" fmla="*/ 1045 h 1668"/>
                <a:gd name="T22" fmla="*/ 565 w 1854"/>
                <a:gd name="T23" fmla="*/ 1164 h 1668"/>
                <a:gd name="T24" fmla="*/ 428 w 1854"/>
                <a:gd name="T25" fmla="*/ 1287 h 1668"/>
                <a:gd name="T26" fmla="*/ 289 w 1854"/>
                <a:gd name="T27" fmla="*/ 1410 h 1668"/>
                <a:gd name="T28" fmla="*/ 146 w 1854"/>
                <a:gd name="T29" fmla="*/ 1538 h 1668"/>
                <a:gd name="T30" fmla="*/ 0 w 1854"/>
                <a:gd name="T3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4" h="1668">
                  <a:moveTo>
                    <a:pt x="1854" y="0"/>
                  </a:moveTo>
                  <a:lnTo>
                    <a:pt x="1753" y="92"/>
                  </a:lnTo>
                  <a:lnTo>
                    <a:pt x="1648" y="187"/>
                  </a:lnTo>
                  <a:lnTo>
                    <a:pt x="1540" y="285"/>
                  </a:lnTo>
                  <a:lnTo>
                    <a:pt x="1430" y="385"/>
                  </a:lnTo>
                  <a:lnTo>
                    <a:pt x="1316" y="489"/>
                  </a:lnTo>
                  <a:lnTo>
                    <a:pt x="1198" y="595"/>
                  </a:lnTo>
                  <a:lnTo>
                    <a:pt x="1078" y="704"/>
                  </a:lnTo>
                  <a:lnTo>
                    <a:pt x="955" y="815"/>
                  </a:lnTo>
                  <a:lnTo>
                    <a:pt x="829" y="929"/>
                  </a:lnTo>
                  <a:lnTo>
                    <a:pt x="698" y="1045"/>
                  </a:lnTo>
                  <a:lnTo>
                    <a:pt x="565" y="1164"/>
                  </a:lnTo>
                  <a:lnTo>
                    <a:pt x="428" y="1287"/>
                  </a:lnTo>
                  <a:lnTo>
                    <a:pt x="289" y="1410"/>
                  </a:lnTo>
                  <a:lnTo>
                    <a:pt x="146" y="1538"/>
                  </a:lnTo>
                  <a:lnTo>
                    <a:pt x="0" y="1668"/>
                  </a:lnTo>
                </a:path>
              </a:pathLst>
            </a:custGeom>
            <a:noFill/>
            <a:ln w="2">
              <a:solidFill>
                <a:srgbClr val="4677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76"/>
            <p:cNvSpPr>
              <a:spLocks noChangeArrowheads="1"/>
            </p:cNvSpPr>
            <p:nvPr/>
          </p:nvSpPr>
          <p:spPr bwMode="auto">
            <a:xfrm>
              <a:off x="889" y="2309"/>
              <a:ext cx="15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0" name="Rectangle 77"/>
            <p:cNvSpPr>
              <a:spLocks noChangeArrowheads="1"/>
            </p:cNvSpPr>
            <p:nvPr/>
          </p:nvSpPr>
          <p:spPr bwMode="auto">
            <a:xfrm>
              <a:off x="986" y="235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Rectangle 78"/>
            <p:cNvSpPr>
              <a:spLocks noChangeArrowheads="1"/>
            </p:cNvSpPr>
            <p:nvPr/>
          </p:nvSpPr>
          <p:spPr bwMode="auto">
            <a:xfrm>
              <a:off x="1253" y="2309"/>
              <a:ext cx="15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Rectangle 79"/>
            <p:cNvSpPr>
              <a:spLocks noChangeArrowheads="1"/>
            </p:cNvSpPr>
            <p:nvPr/>
          </p:nvSpPr>
          <p:spPr bwMode="auto">
            <a:xfrm>
              <a:off x="1351" y="235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Rectangle 80"/>
            <p:cNvSpPr>
              <a:spLocks noChangeArrowheads="1"/>
            </p:cNvSpPr>
            <p:nvPr/>
          </p:nvSpPr>
          <p:spPr bwMode="auto">
            <a:xfrm>
              <a:off x="1648" y="2308"/>
              <a:ext cx="15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81"/>
            <p:cNvSpPr>
              <a:spLocks noChangeArrowheads="1"/>
            </p:cNvSpPr>
            <p:nvPr/>
          </p:nvSpPr>
          <p:spPr bwMode="auto">
            <a:xfrm>
              <a:off x="1746" y="235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 name="Rectangle 82"/>
            <p:cNvSpPr>
              <a:spLocks noChangeArrowheads="1"/>
            </p:cNvSpPr>
            <p:nvPr/>
          </p:nvSpPr>
          <p:spPr bwMode="auto">
            <a:xfrm>
              <a:off x="2697" y="2310"/>
              <a:ext cx="15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83"/>
            <p:cNvSpPr>
              <a:spLocks noChangeArrowheads="1"/>
            </p:cNvSpPr>
            <p:nvPr/>
          </p:nvSpPr>
          <p:spPr bwMode="auto">
            <a:xfrm>
              <a:off x="2794" y="2356"/>
              <a:ext cx="8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84"/>
            <p:cNvSpPr>
              <a:spLocks noChangeArrowheads="1"/>
            </p:cNvSpPr>
            <p:nvPr/>
          </p:nvSpPr>
          <p:spPr bwMode="auto">
            <a:xfrm>
              <a:off x="2841" y="2356"/>
              <a:ext cx="6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85"/>
            <p:cNvSpPr>
              <a:spLocks noChangeArrowheads="1"/>
            </p:cNvSpPr>
            <p:nvPr/>
          </p:nvSpPr>
          <p:spPr bwMode="auto">
            <a:xfrm>
              <a:off x="2870" y="2356"/>
              <a:ext cx="8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86"/>
            <p:cNvSpPr>
              <a:spLocks noChangeArrowheads="1"/>
            </p:cNvSpPr>
            <p:nvPr/>
          </p:nvSpPr>
          <p:spPr bwMode="auto">
            <a:xfrm>
              <a:off x="902" y="1089"/>
              <a:ext cx="1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87"/>
            <p:cNvSpPr>
              <a:spLocks noChangeArrowheads="1"/>
            </p:cNvSpPr>
            <p:nvPr/>
          </p:nvSpPr>
          <p:spPr bwMode="auto">
            <a:xfrm>
              <a:off x="992" y="113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88"/>
            <p:cNvSpPr>
              <a:spLocks noChangeArrowheads="1"/>
            </p:cNvSpPr>
            <p:nvPr/>
          </p:nvSpPr>
          <p:spPr bwMode="auto">
            <a:xfrm>
              <a:off x="1216" y="1096"/>
              <a:ext cx="1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89"/>
            <p:cNvSpPr>
              <a:spLocks noChangeArrowheads="1"/>
            </p:cNvSpPr>
            <p:nvPr/>
          </p:nvSpPr>
          <p:spPr bwMode="auto">
            <a:xfrm>
              <a:off x="1307" y="114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 name="Rectangle 90"/>
            <p:cNvSpPr>
              <a:spLocks noChangeArrowheads="1"/>
            </p:cNvSpPr>
            <p:nvPr/>
          </p:nvSpPr>
          <p:spPr bwMode="auto">
            <a:xfrm>
              <a:off x="1510" y="1102"/>
              <a:ext cx="1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91"/>
            <p:cNvSpPr>
              <a:spLocks noChangeArrowheads="1"/>
            </p:cNvSpPr>
            <p:nvPr/>
          </p:nvSpPr>
          <p:spPr bwMode="auto">
            <a:xfrm>
              <a:off x="1600" y="114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Rectangle 92"/>
            <p:cNvSpPr>
              <a:spLocks noChangeArrowheads="1"/>
            </p:cNvSpPr>
            <p:nvPr/>
          </p:nvSpPr>
          <p:spPr bwMode="auto">
            <a:xfrm>
              <a:off x="1835" y="1096"/>
              <a:ext cx="1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93"/>
            <p:cNvSpPr>
              <a:spLocks noChangeArrowheads="1"/>
            </p:cNvSpPr>
            <p:nvPr/>
          </p:nvSpPr>
          <p:spPr bwMode="auto">
            <a:xfrm>
              <a:off x="1924" y="114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 name="Rectangle 94"/>
            <p:cNvSpPr>
              <a:spLocks noChangeArrowheads="1"/>
            </p:cNvSpPr>
            <p:nvPr/>
          </p:nvSpPr>
          <p:spPr bwMode="auto">
            <a:xfrm>
              <a:off x="2766" y="1102"/>
              <a:ext cx="1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95"/>
            <p:cNvSpPr>
              <a:spLocks noChangeArrowheads="1"/>
            </p:cNvSpPr>
            <p:nvPr/>
          </p:nvSpPr>
          <p:spPr bwMode="auto">
            <a:xfrm>
              <a:off x="2856" y="1148"/>
              <a:ext cx="8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96"/>
            <p:cNvSpPr>
              <a:spLocks noChangeArrowheads="1"/>
            </p:cNvSpPr>
            <p:nvPr/>
          </p:nvSpPr>
          <p:spPr bwMode="auto">
            <a:xfrm>
              <a:off x="2132" y="2057"/>
              <a:ext cx="22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97"/>
            <p:cNvSpPr>
              <a:spLocks noChangeArrowheads="1"/>
            </p:cNvSpPr>
            <p:nvPr/>
          </p:nvSpPr>
          <p:spPr bwMode="auto">
            <a:xfrm>
              <a:off x="2284" y="2057"/>
              <a:ext cx="19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98"/>
            <p:cNvSpPr>
              <a:spLocks noChangeArrowheads="1"/>
            </p:cNvSpPr>
            <p:nvPr/>
          </p:nvSpPr>
          <p:spPr bwMode="auto">
            <a:xfrm>
              <a:off x="2134" y="1214"/>
              <a:ext cx="22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99"/>
            <p:cNvSpPr>
              <a:spLocks noChangeArrowheads="1"/>
            </p:cNvSpPr>
            <p:nvPr/>
          </p:nvSpPr>
          <p:spPr bwMode="auto">
            <a:xfrm>
              <a:off x="2286" y="1214"/>
              <a:ext cx="19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Freeform 58"/>
            <p:cNvSpPr>
              <a:spLocks/>
            </p:cNvSpPr>
            <p:nvPr/>
          </p:nvSpPr>
          <p:spPr bwMode="auto">
            <a:xfrm>
              <a:off x="1802" y="1268"/>
              <a:ext cx="152" cy="151"/>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0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0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0"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0"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close/>
                </a:path>
              </a:pathLst>
            </a:custGeom>
            <a:solidFill>
              <a:srgbClr val="E8EEF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62"/>
            <p:cNvSpPr>
              <a:spLocks/>
            </p:cNvSpPr>
            <p:nvPr/>
          </p:nvSpPr>
          <p:spPr bwMode="auto">
            <a:xfrm>
              <a:off x="1179" y="1268"/>
              <a:ext cx="152" cy="151"/>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1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1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1"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1"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close/>
                </a:path>
              </a:pathLst>
            </a:custGeom>
            <a:solidFill>
              <a:srgbClr val="E8EEF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Rectangle 65"/>
            <p:cNvSpPr>
              <a:spLocks noChangeArrowheads="1"/>
            </p:cNvSpPr>
            <p:nvPr/>
          </p:nvSpPr>
          <p:spPr bwMode="auto">
            <a:xfrm>
              <a:off x="890" y="2117"/>
              <a:ext cx="122" cy="12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64"/>
            <p:cNvSpPr>
              <a:spLocks noChangeArrowheads="1"/>
            </p:cNvSpPr>
            <p:nvPr/>
          </p:nvSpPr>
          <p:spPr bwMode="auto">
            <a:xfrm>
              <a:off x="890" y="2117"/>
              <a:ext cx="122" cy="121"/>
            </a:xfrm>
            <a:prstGeom prst="rect">
              <a:avLst/>
            </a:prstGeom>
            <a:solidFill>
              <a:srgbClr val="E8EEF7"/>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27" name="Rectangle 9"/>
          <p:cNvSpPr>
            <a:spLocks noChangeArrowheads="1"/>
          </p:cNvSpPr>
          <p:nvPr/>
        </p:nvSpPr>
        <p:spPr bwMode="auto">
          <a:xfrm>
            <a:off x="1546671" y="3348832"/>
            <a:ext cx="215900" cy="21748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Rectangle 27"/>
          <p:cNvSpPr>
            <a:spLocks noChangeArrowheads="1"/>
          </p:cNvSpPr>
          <p:nvPr/>
        </p:nvSpPr>
        <p:spPr bwMode="auto">
          <a:xfrm>
            <a:off x="2123305" y="3337315"/>
            <a:ext cx="215900" cy="217487"/>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Rectangle 28"/>
          <p:cNvSpPr>
            <a:spLocks noChangeArrowheads="1"/>
          </p:cNvSpPr>
          <p:nvPr/>
        </p:nvSpPr>
        <p:spPr bwMode="auto">
          <a:xfrm>
            <a:off x="2750368" y="3348038"/>
            <a:ext cx="215900" cy="217487"/>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Rectangle 29"/>
          <p:cNvSpPr>
            <a:spLocks noChangeArrowheads="1"/>
          </p:cNvSpPr>
          <p:nvPr/>
        </p:nvSpPr>
        <p:spPr bwMode="auto">
          <a:xfrm>
            <a:off x="4483124" y="3348832"/>
            <a:ext cx="215900" cy="217487"/>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Up Arrow 130"/>
          <p:cNvSpPr/>
          <p:nvPr/>
        </p:nvSpPr>
        <p:spPr>
          <a:xfrm>
            <a:off x="1574824" y="3011083"/>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32" name="Up Arrow 131"/>
          <p:cNvSpPr/>
          <p:nvPr/>
        </p:nvSpPr>
        <p:spPr>
          <a:xfrm rot="1200000">
            <a:off x="1695715" y="3019715"/>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33" name="Up Arrow 132"/>
          <p:cNvSpPr/>
          <p:nvPr/>
        </p:nvSpPr>
        <p:spPr>
          <a:xfrm rot="2040000">
            <a:off x="1749749" y="3034695"/>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34" name="Up Arrow 133"/>
          <p:cNvSpPr/>
          <p:nvPr/>
        </p:nvSpPr>
        <p:spPr>
          <a:xfrm rot="2880000">
            <a:off x="1805009" y="3076604"/>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35" name="Up Arrow 134"/>
          <p:cNvSpPr/>
          <p:nvPr/>
        </p:nvSpPr>
        <p:spPr>
          <a:xfrm>
            <a:off x="1575347" y="3010312"/>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36" name="Up Arrow 135"/>
          <p:cNvSpPr/>
          <p:nvPr/>
        </p:nvSpPr>
        <p:spPr>
          <a:xfrm rot="1200000">
            <a:off x="1696238" y="3018944"/>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37" name="Up Arrow 136"/>
          <p:cNvSpPr/>
          <p:nvPr/>
        </p:nvSpPr>
        <p:spPr>
          <a:xfrm rot="2040000">
            <a:off x="1750272" y="3033924"/>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38" name="Up Arrow 137"/>
          <p:cNvSpPr/>
          <p:nvPr/>
        </p:nvSpPr>
        <p:spPr>
          <a:xfrm rot="2880000">
            <a:off x="1805532" y="3075833"/>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39" name="Up Arrow 138"/>
          <p:cNvSpPr/>
          <p:nvPr/>
        </p:nvSpPr>
        <p:spPr>
          <a:xfrm rot="-420000">
            <a:off x="2144655" y="2998905"/>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40" name="Up Arrow 139"/>
          <p:cNvSpPr/>
          <p:nvPr/>
        </p:nvSpPr>
        <p:spPr>
          <a:xfrm rot="900000">
            <a:off x="2248795" y="2985517"/>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41" name="TextBox 140"/>
              <p:cNvSpPr txBox="1"/>
              <p:nvPr/>
            </p:nvSpPr>
            <p:spPr>
              <a:xfrm>
                <a:off x="5427295" y="1916832"/>
                <a:ext cx="775725" cy="325089"/>
              </a:xfrm>
              <a:prstGeom prst="rect">
                <a:avLst/>
              </a:prstGeom>
              <a:noFill/>
            </p:spPr>
            <p:txBody>
              <a:bodyPr wrap="none" rtlCol="0">
                <a:spAutoFit/>
              </a:bodyPr>
              <a:lstStyle/>
              <a:p>
                <a14:m>
                  <m:oMath xmlns:m="http://schemas.openxmlformats.org/officeDocument/2006/math">
                    <m:sSub>
                      <m:sSubPr>
                        <m:ctrlPr>
                          <a:rPr lang="pt-BR" sz="1400" i="1" smtClean="0">
                            <a:latin typeface="Cambria Math"/>
                          </a:rPr>
                        </m:ctrlPr>
                      </m:sSubPr>
                      <m:e>
                        <m:r>
                          <a:rPr lang="de-DE" sz="1400" b="0" i="1" smtClean="0">
                            <a:latin typeface="Cambria Math"/>
                          </a:rPr>
                          <m:t>𝑉</m:t>
                        </m:r>
                      </m:e>
                      <m:sub>
                        <m:r>
                          <a:rPr lang="de-DE" sz="1400" b="0" i="1" smtClean="0">
                            <a:latin typeface="Cambria Math"/>
                          </a:rPr>
                          <m:t>𝑖</m:t>
                        </m:r>
                      </m:sub>
                    </m:sSub>
                    <m:r>
                      <a:rPr lang="de-DE" sz="1400" b="0" i="0" smtClean="0">
                        <a:latin typeface="Cambria Math"/>
                      </a:rPr>
                      <m:t>→</m:t>
                    </m:r>
                    <m:sSub>
                      <m:sSubPr>
                        <m:ctrlPr>
                          <a:rPr lang="de-DE" sz="1400" b="0" i="1" smtClean="0">
                            <a:latin typeface="Cambria Math"/>
                          </a:rPr>
                        </m:ctrlPr>
                      </m:sSubPr>
                      <m:e>
                        <m:r>
                          <a:rPr lang="de-DE" sz="1400" b="0" i="1" smtClean="0">
                            <a:latin typeface="Cambria Math"/>
                          </a:rPr>
                          <m:t>𝐶</m:t>
                        </m:r>
                      </m:e>
                      <m:sub>
                        <m:r>
                          <a:rPr lang="de-DE" sz="1400" b="0" i="1" smtClean="0">
                            <a:latin typeface="Cambria Math"/>
                          </a:rPr>
                          <m:t>𝑗</m:t>
                        </m:r>
                      </m:sub>
                    </m:sSub>
                  </m:oMath>
                </a14:m>
                <a:r>
                  <a:rPr lang="en-US" sz="1400" dirty="0" smtClean="0"/>
                  <a:t> </a:t>
                </a:r>
                <a:endParaRPr lang="en-US" sz="1400" dirty="0"/>
              </a:p>
            </p:txBody>
          </p:sp>
        </mc:Choice>
        <mc:Fallback xmlns="">
          <p:sp>
            <p:nvSpPr>
              <p:cNvPr id="141" name="TextBox 140"/>
              <p:cNvSpPr txBox="1">
                <a:spLocks noRot="1" noChangeAspect="1" noMove="1" noResize="1" noEditPoints="1" noAdjustHandles="1" noChangeArrowheads="1" noChangeShapeType="1" noTextEdit="1"/>
              </p:cNvSpPr>
              <p:nvPr/>
            </p:nvSpPr>
            <p:spPr>
              <a:xfrm>
                <a:off x="5427295" y="1916832"/>
                <a:ext cx="775725" cy="325089"/>
              </a:xfrm>
              <a:prstGeom prst="rect">
                <a:avLst/>
              </a:prstGeom>
              <a:blipFill rotWithShape="1">
                <a:blip r:embed="rId4"/>
                <a:stretch>
                  <a:fillRect b="-1852"/>
                </a:stretch>
              </a:blipFill>
            </p:spPr>
            <p:txBody>
              <a:bodyPr/>
              <a:lstStyle/>
              <a:p>
                <a:r>
                  <a:rPr lang="en-US">
                    <a:noFill/>
                  </a:rPr>
                  <a:t> </a:t>
                </a:r>
              </a:p>
            </p:txBody>
          </p:sp>
        </mc:Fallback>
      </mc:AlternateContent>
      <p:sp>
        <p:nvSpPr>
          <p:cNvPr id="142" name="Text Box 6"/>
          <p:cNvSpPr txBox="1">
            <a:spLocks noChangeArrowheads="1"/>
          </p:cNvSpPr>
          <p:nvPr/>
        </p:nvSpPr>
        <p:spPr bwMode="auto">
          <a:xfrm>
            <a:off x="7019155" y="2573051"/>
            <a:ext cx="1074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600" b="0" dirty="0" smtClean="0">
                <a:latin typeface="Arial" charset="0"/>
              </a:rPr>
              <a:t>U2:</a:t>
            </a:r>
          </a:p>
          <a:p>
            <a:r>
              <a:rPr lang="en-GB" sz="1600" b="0" dirty="0" smtClean="0">
                <a:latin typeface="Arial" charset="0"/>
              </a:rPr>
              <a:t>n </a:t>
            </a:r>
            <a:r>
              <a:rPr lang="en-GB" sz="1600" b="0" dirty="0">
                <a:latin typeface="Arial" charset="0"/>
              </a:rPr>
              <a:t>= 4800</a:t>
            </a:r>
          </a:p>
          <a:p>
            <a:r>
              <a:rPr lang="en-GB" sz="1600" b="0" dirty="0">
                <a:latin typeface="Arial" charset="0"/>
              </a:rPr>
              <a:t>k = </a:t>
            </a:r>
            <a:r>
              <a:rPr lang="en-GB" sz="1600" b="0" dirty="0" smtClean="0">
                <a:latin typeface="Arial" charset="0"/>
              </a:rPr>
              <a:t>2400</a:t>
            </a:r>
            <a:endParaRPr lang="en-GB" sz="1600" b="0" dirty="0">
              <a:latin typeface="Arial" charset="0"/>
            </a:endParaRPr>
          </a:p>
        </p:txBody>
      </p:sp>
    </p:spTree>
    <p:extLst>
      <p:ext uri="{BB962C8B-B14F-4D97-AF65-F5344CB8AC3E}">
        <p14:creationId xmlns:p14="http://schemas.microsoft.com/office/powerpoint/2010/main" val="15031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par>
                                <p:cTn id="11" presetID="42" presetClass="path" presetSubtype="0" accel="50000" decel="50000" fill="hold" grpId="1" nodeType="withEffect">
                                  <p:stCondLst>
                                    <p:cond delay="0"/>
                                  </p:stCondLst>
                                  <p:childTnLst>
                                    <p:animMotion origin="layout" path="M 2.77778E-7 2.64692E-6 L 0.00486 -0.12009 " pathEditMode="relative" rAng="0" ptsTypes="AA">
                                      <p:cBhvr>
                                        <p:cTn id="12" dur="500" fill="hold"/>
                                        <p:tgtEl>
                                          <p:spTgt spid="131"/>
                                        </p:tgtEl>
                                        <p:attrNameLst>
                                          <p:attrName>ppt_x</p:attrName>
                                          <p:attrName>ppt_y</p:attrName>
                                        </p:attrNameLst>
                                      </p:cBhvr>
                                      <p:rCtr x="243" y="-6016"/>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42" presetClass="path" presetSubtype="0" accel="50000" decel="50000" fill="hold" grpId="1" nodeType="withEffect">
                                  <p:stCondLst>
                                    <p:cond delay="0"/>
                                  </p:stCondLst>
                                  <p:childTnLst>
                                    <p:animMotion origin="layout" path="M -4.14475E-6 -3.7037E-7 L 0.02448 -0.13194 " pathEditMode="relative" rAng="0" ptsTypes="AA">
                                      <p:cBhvr>
                                        <p:cTn id="18" dur="500" fill="hold"/>
                                        <p:tgtEl>
                                          <p:spTgt spid="132"/>
                                        </p:tgtEl>
                                        <p:attrNameLst>
                                          <p:attrName>ppt_x</p:attrName>
                                          <p:attrName>ppt_y</p:attrName>
                                        </p:attrNameLst>
                                      </p:cBhvr>
                                      <p:rCtr x="1224" y="-6597"/>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par>
                                <p:cTn id="23" presetID="42" presetClass="path" presetSubtype="0" accel="50000" decel="50000" fill="hold" grpId="1" nodeType="withEffect">
                                  <p:stCondLst>
                                    <p:cond delay="0"/>
                                  </p:stCondLst>
                                  <p:childTnLst>
                                    <p:animMotion origin="layout" path="M -7.55012E-8 -3.7037E-6 L 0.05545 -0.13402 " pathEditMode="relative" rAng="0" ptsTypes="AA">
                                      <p:cBhvr>
                                        <p:cTn id="24" dur="500" fill="hold"/>
                                        <p:tgtEl>
                                          <p:spTgt spid="133"/>
                                        </p:tgtEl>
                                        <p:attrNameLst>
                                          <p:attrName>ppt_x</p:attrName>
                                          <p:attrName>ppt_y</p:attrName>
                                        </p:attrNameLst>
                                      </p:cBhvr>
                                      <p:rCtr x="2773" y="-671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par>
                                <p:cTn id="29" presetID="42" presetClass="path" presetSubtype="0" accel="50000" decel="50000" fill="hold" grpId="1" nodeType="withEffect">
                                  <p:stCondLst>
                                    <p:cond delay="0"/>
                                  </p:stCondLst>
                                  <p:childTnLst>
                                    <p:animMotion origin="layout" path="M 3.81932E-6 -3.7037E-6 L 0.09229 -0.14027 " pathEditMode="relative" rAng="0" ptsTypes="AA">
                                      <p:cBhvr>
                                        <p:cTn id="30" dur="500" fill="hold"/>
                                        <p:tgtEl>
                                          <p:spTgt spid="134"/>
                                        </p:tgtEl>
                                        <p:attrNameLst>
                                          <p:attrName>ppt_x</p:attrName>
                                          <p:attrName>ppt_y</p:attrName>
                                        </p:attrNameLst>
                                      </p:cBhvr>
                                      <p:rCtr x="4608" y="-7014"/>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27"/>
                                        </p:tgtEl>
                                        <p:attrNameLst>
                                          <p:attrName>style.visibility</p:attrName>
                                        </p:attrNameLst>
                                      </p:cBhvr>
                                      <p:to>
                                        <p:strVal val="hidden"/>
                                      </p:to>
                                    </p:set>
                                  </p:childTnLst>
                                </p:cTn>
                              </p:par>
                              <p:par>
                                <p:cTn id="37" presetID="1" presetClass="exit" presetSubtype="0" fill="hold" grpId="3" nodeType="withEffect">
                                  <p:stCondLst>
                                    <p:cond delay="0"/>
                                  </p:stCondLst>
                                  <p:childTnLst>
                                    <p:set>
                                      <p:cBhvr>
                                        <p:cTn id="38" dur="1" fill="hold">
                                          <p:stCondLst>
                                            <p:cond delay="0"/>
                                          </p:stCondLst>
                                        </p:cTn>
                                        <p:tgtEl>
                                          <p:spTgt spid="131"/>
                                        </p:tgtEl>
                                        <p:attrNameLst>
                                          <p:attrName>style.visibility</p:attrName>
                                        </p:attrNameLst>
                                      </p:cBhvr>
                                      <p:to>
                                        <p:strVal val="hidden"/>
                                      </p:to>
                                    </p:set>
                                  </p:childTnLst>
                                </p:cTn>
                              </p:par>
                              <p:par>
                                <p:cTn id="39" presetID="1" presetClass="exit" presetSubtype="0" fill="hold" grpId="3" nodeType="withEffect">
                                  <p:stCondLst>
                                    <p:cond delay="0"/>
                                  </p:stCondLst>
                                  <p:childTnLst>
                                    <p:set>
                                      <p:cBhvr>
                                        <p:cTn id="40" dur="1" fill="hold">
                                          <p:stCondLst>
                                            <p:cond delay="0"/>
                                          </p:stCondLst>
                                        </p:cTn>
                                        <p:tgtEl>
                                          <p:spTgt spid="132"/>
                                        </p:tgtEl>
                                        <p:attrNameLst>
                                          <p:attrName>style.visibility</p:attrName>
                                        </p:attrNameLst>
                                      </p:cBhvr>
                                      <p:to>
                                        <p:strVal val="hidden"/>
                                      </p:to>
                                    </p:set>
                                  </p:childTnLst>
                                </p:cTn>
                              </p:par>
                              <p:par>
                                <p:cTn id="41" presetID="1" presetClass="exit" presetSubtype="0" fill="hold" grpId="3" nodeType="withEffect">
                                  <p:stCondLst>
                                    <p:cond delay="0"/>
                                  </p:stCondLst>
                                  <p:childTnLst>
                                    <p:set>
                                      <p:cBhvr>
                                        <p:cTn id="42" dur="1" fill="hold">
                                          <p:stCondLst>
                                            <p:cond delay="0"/>
                                          </p:stCondLst>
                                        </p:cTn>
                                        <p:tgtEl>
                                          <p:spTgt spid="133"/>
                                        </p:tgtEl>
                                        <p:attrNameLst>
                                          <p:attrName>style.visibility</p:attrName>
                                        </p:attrNameLst>
                                      </p:cBhvr>
                                      <p:to>
                                        <p:strVal val="hidden"/>
                                      </p:to>
                                    </p:set>
                                  </p:childTnLst>
                                </p:cTn>
                              </p:par>
                              <p:par>
                                <p:cTn id="43" presetID="1" presetClass="exit" presetSubtype="0" fill="hold" grpId="3" nodeType="withEffect">
                                  <p:stCondLst>
                                    <p:cond delay="0"/>
                                  </p:stCondLst>
                                  <p:childTnLst>
                                    <p:set>
                                      <p:cBhvr>
                                        <p:cTn id="44" dur="1" fill="hold">
                                          <p:stCondLst>
                                            <p:cond delay="0"/>
                                          </p:stCondLst>
                                        </p:cTn>
                                        <p:tgtEl>
                                          <p:spTgt spid="1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1"/>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32"/>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13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13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1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5"/>
                                        </p:tgtEl>
                                        <p:attrNameLst>
                                          <p:attrName>style.visibility</p:attrName>
                                        </p:attrNameLst>
                                      </p:cBhvr>
                                      <p:to>
                                        <p:strVal val="visible"/>
                                      </p:to>
                                    </p:set>
                                  </p:childTnLst>
                                </p:cTn>
                              </p:par>
                              <p:par>
                                <p:cTn id="69" presetID="42" presetClass="path" presetSubtype="0" accel="50000" decel="50000" fill="hold" grpId="1" nodeType="withEffect">
                                  <p:stCondLst>
                                    <p:cond delay="0"/>
                                  </p:stCondLst>
                                  <p:childTnLst>
                                    <p:animMotion origin="layout" path="M 2.77778E-7 2.64692E-6 L 0.00486 -0.12009 " pathEditMode="relative" rAng="0" ptsTypes="AA">
                                      <p:cBhvr>
                                        <p:cTn id="70" dur="500" fill="hold"/>
                                        <p:tgtEl>
                                          <p:spTgt spid="135"/>
                                        </p:tgtEl>
                                        <p:attrNameLst>
                                          <p:attrName>ppt_x</p:attrName>
                                          <p:attrName>ppt_y</p:attrName>
                                        </p:attrNameLst>
                                      </p:cBhvr>
                                      <p:rCtr x="243" y="-6016"/>
                                    </p:animMotion>
                                  </p:childTnLst>
                                </p:cTn>
                              </p:par>
                              <p:par>
                                <p:cTn id="71" presetID="1" presetClass="entr" presetSubtype="0" fill="hold" grpId="0" nodeType="withEffect">
                                  <p:stCondLst>
                                    <p:cond delay="0"/>
                                  </p:stCondLst>
                                  <p:childTnLst>
                                    <p:set>
                                      <p:cBhvr>
                                        <p:cTn id="72" dur="1" fill="hold">
                                          <p:stCondLst>
                                            <p:cond delay="0"/>
                                          </p:stCondLst>
                                        </p:cTn>
                                        <p:tgtEl>
                                          <p:spTgt spid="136"/>
                                        </p:tgtEl>
                                        <p:attrNameLst>
                                          <p:attrName>style.visibility</p:attrName>
                                        </p:attrNameLst>
                                      </p:cBhvr>
                                      <p:to>
                                        <p:strVal val="visible"/>
                                      </p:to>
                                    </p:set>
                                  </p:childTnLst>
                                </p:cTn>
                              </p:par>
                              <p:par>
                                <p:cTn id="73" presetID="42" presetClass="path" presetSubtype="0" accel="50000" decel="50000" fill="hold" grpId="1" nodeType="withEffect">
                                  <p:stCondLst>
                                    <p:cond delay="0"/>
                                  </p:stCondLst>
                                  <p:childTnLst>
                                    <p:animMotion origin="layout" path="M -4.14475E-6 1.11111E-6 L 0.02448 -0.13171 " pathEditMode="relative" rAng="0" ptsTypes="AA">
                                      <p:cBhvr>
                                        <p:cTn id="74" dur="500" fill="hold"/>
                                        <p:tgtEl>
                                          <p:spTgt spid="136"/>
                                        </p:tgtEl>
                                        <p:attrNameLst>
                                          <p:attrName>ppt_x</p:attrName>
                                          <p:attrName>ppt_y</p:attrName>
                                        </p:attrNameLst>
                                      </p:cBhvr>
                                      <p:rCtr x="1224" y="-6597"/>
                                    </p:animMotion>
                                  </p:childTnLst>
                                </p:cTn>
                              </p:par>
                              <p:par>
                                <p:cTn id="75" presetID="1" presetClass="entr" presetSubtype="0" fill="hold" grpId="0" nodeType="withEffect">
                                  <p:stCondLst>
                                    <p:cond delay="0"/>
                                  </p:stCondLst>
                                  <p:childTnLst>
                                    <p:set>
                                      <p:cBhvr>
                                        <p:cTn id="76" dur="1" fill="hold">
                                          <p:stCondLst>
                                            <p:cond delay="0"/>
                                          </p:stCondLst>
                                        </p:cTn>
                                        <p:tgtEl>
                                          <p:spTgt spid="137"/>
                                        </p:tgtEl>
                                        <p:attrNameLst>
                                          <p:attrName>style.visibility</p:attrName>
                                        </p:attrNameLst>
                                      </p:cBhvr>
                                      <p:to>
                                        <p:strVal val="visible"/>
                                      </p:to>
                                    </p:set>
                                  </p:childTnLst>
                                </p:cTn>
                              </p:par>
                              <p:par>
                                <p:cTn id="77" presetID="42" presetClass="path" presetSubtype="0" accel="50000" decel="50000" fill="hold" grpId="1" nodeType="withEffect">
                                  <p:stCondLst>
                                    <p:cond delay="0"/>
                                  </p:stCondLst>
                                  <p:childTnLst>
                                    <p:animMotion origin="layout" path="M -2.49935E-7 -3.7037E-6 L 0.05532 -0.13402 " pathEditMode="relative" rAng="0" ptsTypes="AA">
                                      <p:cBhvr>
                                        <p:cTn id="78" dur="500" fill="hold"/>
                                        <p:tgtEl>
                                          <p:spTgt spid="137"/>
                                        </p:tgtEl>
                                        <p:attrNameLst>
                                          <p:attrName>ppt_x</p:attrName>
                                          <p:attrName>ppt_y</p:attrName>
                                        </p:attrNameLst>
                                      </p:cBhvr>
                                      <p:rCtr x="2760" y="-6713"/>
                                    </p:animMotion>
                                  </p:childTnLst>
                                </p:cTn>
                              </p:par>
                              <p:par>
                                <p:cTn id="79" presetID="1" presetClass="entr" presetSubtype="0" fill="hold" grpId="0" nodeType="withEffect">
                                  <p:stCondLst>
                                    <p:cond delay="0"/>
                                  </p:stCondLst>
                                  <p:childTnLst>
                                    <p:set>
                                      <p:cBhvr>
                                        <p:cTn id="80" dur="1" fill="hold">
                                          <p:stCondLst>
                                            <p:cond delay="0"/>
                                          </p:stCondLst>
                                        </p:cTn>
                                        <p:tgtEl>
                                          <p:spTgt spid="138"/>
                                        </p:tgtEl>
                                        <p:attrNameLst>
                                          <p:attrName>style.visibility</p:attrName>
                                        </p:attrNameLst>
                                      </p:cBhvr>
                                      <p:to>
                                        <p:strVal val="visible"/>
                                      </p:to>
                                    </p:set>
                                  </p:childTnLst>
                                </p:cTn>
                              </p:par>
                              <p:par>
                                <p:cTn id="81" presetID="42" presetClass="path" presetSubtype="0" accel="50000" decel="50000" fill="hold" grpId="1" nodeType="withEffect">
                                  <p:stCondLst>
                                    <p:cond delay="0"/>
                                  </p:stCondLst>
                                  <p:childTnLst>
                                    <p:animMotion origin="layout" path="M 3.81932E-6 -2.22222E-6 L 0.09229 -0.14004 " pathEditMode="relative" rAng="0" ptsTypes="AA">
                                      <p:cBhvr>
                                        <p:cTn id="82" dur="500" fill="hold"/>
                                        <p:tgtEl>
                                          <p:spTgt spid="138"/>
                                        </p:tgtEl>
                                        <p:attrNameLst>
                                          <p:attrName>ppt_x</p:attrName>
                                          <p:attrName>ppt_y</p:attrName>
                                        </p:attrNameLst>
                                      </p:cBhvr>
                                      <p:rCtr x="4608" y="-7014"/>
                                    </p:animMotion>
                                  </p:childTnLst>
                                </p:cTn>
                              </p:par>
                              <p:par>
                                <p:cTn id="83" presetID="1" presetClass="entr" presetSubtype="0" fill="hold" grpId="0" nodeType="withEffect">
                                  <p:stCondLst>
                                    <p:cond delay="0"/>
                                  </p:stCondLst>
                                  <p:childTnLst>
                                    <p:set>
                                      <p:cBhvr>
                                        <p:cTn id="84" dur="1" fill="hold">
                                          <p:stCondLst>
                                            <p:cond delay="0"/>
                                          </p:stCondLst>
                                        </p:cTn>
                                        <p:tgtEl>
                                          <p:spTgt spid="139"/>
                                        </p:tgtEl>
                                        <p:attrNameLst>
                                          <p:attrName>style.visibility</p:attrName>
                                        </p:attrNameLst>
                                      </p:cBhvr>
                                      <p:to>
                                        <p:strVal val="visible"/>
                                      </p:to>
                                    </p:set>
                                  </p:childTnLst>
                                </p:cTn>
                              </p:par>
                              <p:par>
                                <p:cTn id="85" presetID="42" presetClass="path" presetSubtype="0" accel="50000" decel="50000" fill="hold" grpId="1" nodeType="withEffect">
                                  <p:stCondLst>
                                    <p:cond delay="0"/>
                                  </p:stCondLst>
                                  <p:childTnLst>
                                    <p:animMotion origin="layout" path="M 3.88889E-6 2.26747E-6 L -0.00243 -0.11847 " pathEditMode="relative" rAng="0" ptsTypes="AA">
                                      <p:cBhvr>
                                        <p:cTn id="86" dur="500" fill="hold"/>
                                        <p:tgtEl>
                                          <p:spTgt spid="139"/>
                                        </p:tgtEl>
                                        <p:attrNameLst>
                                          <p:attrName>ppt_x</p:attrName>
                                          <p:attrName>ppt_y</p:attrName>
                                        </p:attrNameLst>
                                      </p:cBhvr>
                                      <p:rCtr x="-122" y="-5923"/>
                                    </p:animMotion>
                                  </p:childTnLst>
                                </p:cTn>
                              </p:par>
                              <p:par>
                                <p:cTn id="87" presetID="1" presetClass="entr" presetSubtype="0" fill="hold" grpId="0" nodeType="withEffect">
                                  <p:stCondLst>
                                    <p:cond delay="0"/>
                                  </p:stCondLst>
                                  <p:childTnLst>
                                    <p:set>
                                      <p:cBhvr>
                                        <p:cTn id="88" dur="1" fill="hold">
                                          <p:stCondLst>
                                            <p:cond delay="0"/>
                                          </p:stCondLst>
                                        </p:cTn>
                                        <p:tgtEl>
                                          <p:spTgt spid="140"/>
                                        </p:tgtEl>
                                        <p:attrNameLst>
                                          <p:attrName>style.visibility</p:attrName>
                                        </p:attrNameLst>
                                      </p:cBhvr>
                                      <p:to>
                                        <p:strVal val="visible"/>
                                      </p:to>
                                    </p:set>
                                  </p:childTnLst>
                                </p:cTn>
                              </p:par>
                              <p:par>
                                <p:cTn id="89" presetID="42" presetClass="path" presetSubtype="0" accel="50000" decel="50000" fill="hold" grpId="1" nodeType="withEffect">
                                  <p:stCondLst>
                                    <p:cond delay="0"/>
                                  </p:stCondLst>
                                  <p:childTnLst>
                                    <p:animMotion origin="layout" path="M 4.97787E-6 2.22222E-6 L 0.0203 -0.12685 " pathEditMode="relative" rAng="0" ptsTypes="AA">
                                      <p:cBhvr>
                                        <p:cTn id="90" dur="500" fill="hold"/>
                                        <p:tgtEl>
                                          <p:spTgt spid="140"/>
                                        </p:tgtEl>
                                        <p:attrNameLst>
                                          <p:attrName>ppt_x</p:attrName>
                                          <p:attrName>ppt_y</p:attrName>
                                        </p:attrNameLst>
                                      </p:cBhvr>
                                      <p:rCtr x="1015" y="-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7" grpId="1" animBg="1"/>
      <p:bldP spid="127" grpId="2" animBg="1"/>
      <p:bldP spid="128" grpId="0" animBg="1"/>
      <p:bldP spid="128" grpId="1" animBg="1"/>
      <p:bldP spid="129" grpId="0" animBg="1"/>
      <p:bldP spid="130" grpId="0" animBg="1"/>
      <p:bldP spid="131" grpId="0" animBg="1"/>
      <p:bldP spid="131" grpId="1" animBg="1"/>
      <p:bldP spid="131" grpId="2" animBg="1"/>
      <p:bldP spid="131" grpId="3" animBg="1"/>
      <p:bldP spid="132" grpId="0" animBg="1"/>
      <p:bldP spid="132" grpId="1" animBg="1"/>
      <p:bldP spid="132" grpId="2" animBg="1"/>
      <p:bldP spid="132" grpId="3" animBg="1"/>
      <p:bldP spid="133" grpId="0" animBg="1"/>
      <p:bldP spid="133" grpId="1" animBg="1"/>
      <p:bldP spid="133" grpId="2" animBg="1"/>
      <p:bldP spid="133" grpId="3" animBg="1"/>
      <p:bldP spid="134" grpId="0" animBg="1"/>
      <p:bldP spid="134" grpId="1" animBg="1"/>
      <p:bldP spid="134" grpId="2" animBg="1"/>
      <p:bldP spid="134" grpId="3"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16</a:t>
            </a:fld>
            <a:endParaRPr lang="en-GB" noProof="0" dirty="0"/>
          </a:p>
        </p:txBody>
      </p:sp>
      <p:sp>
        <p:nvSpPr>
          <p:cNvPr id="6" name="Title 1"/>
          <p:cNvSpPr txBox="1">
            <a:spLocks/>
          </p:cNvSpPr>
          <p:nvPr/>
        </p:nvSpPr>
        <p:spPr bwMode="auto">
          <a:xfrm>
            <a:off x="781043" y="819586"/>
            <a:ext cx="11221200"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GB" kern="0" dirty="0">
                <a:solidFill>
                  <a:srgbClr val="454545"/>
                </a:solidFill>
                <a:latin typeface="Arial"/>
              </a:rPr>
              <a:t>LDPC Decoder on GPU</a:t>
            </a:r>
            <a:endParaRPr lang="en-US" dirty="0"/>
          </a:p>
        </p:txBody>
      </p:sp>
      <mc:AlternateContent xmlns:mc="http://schemas.openxmlformats.org/markup-compatibility/2006" xmlns:a14="http://schemas.microsoft.com/office/drawing/2010/main">
        <mc:Choice Requires="a14">
          <p:sp>
            <p:nvSpPr>
              <p:cNvPr id="206" name="Rectangle 3"/>
              <p:cNvSpPr txBox="1">
                <a:spLocks noChangeArrowheads="1"/>
              </p:cNvSpPr>
              <p:nvPr/>
            </p:nvSpPr>
            <p:spPr bwMode="auto">
              <a:xfrm>
                <a:off x="1133499" y="4343400"/>
                <a:ext cx="7772400" cy="1752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Assign one CUDA thread to work on each edge of each check node</a:t>
                </a:r>
              </a:p>
              <a:p>
                <a:r>
                  <a:rPr lang="en-GB" dirty="0" smtClean="0"/>
                  <a:t>Speedup: </a:t>
                </a:r>
                <a:r>
                  <a:rPr lang="en-GB" b="1" dirty="0">
                    <a:solidFill>
                      <a:srgbClr val="008000"/>
                    </a:solidFill>
                  </a:rPr>
                  <a:t>10x</a:t>
                </a:r>
              </a:p>
              <a:p>
                <a:r>
                  <a:rPr lang="en-GB" dirty="0"/>
                  <a:t>Throughput: </a:t>
                </a:r>
                <a:r>
                  <a:rPr lang="en-GB" b="1" dirty="0">
                    <a:solidFill>
                      <a:srgbClr val="008000"/>
                    </a:solidFill>
                  </a:rPr>
                  <a:t>1.6Mbps</a:t>
                </a:r>
                <a:r>
                  <a:rPr lang="en-GB" dirty="0">
                    <a:solidFill>
                      <a:srgbClr val="008000"/>
                    </a:solidFill>
                  </a:rPr>
                  <a:t> </a:t>
                </a:r>
                <a:r>
                  <a:rPr lang="en-GB" dirty="0" smtClean="0">
                    <a:solidFill>
                      <a:srgbClr val="008000"/>
                    </a:solidFill>
                  </a:rPr>
                  <a:t>(</a:t>
                </a:r>
                <a:r>
                  <a:rPr lang="en-GB" dirty="0" err="1" smtClean="0">
                    <a:solidFill>
                      <a:srgbClr val="008000"/>
                    </a:solidFill>
                  </a:rPr>
                  <a:t>coderate</a:t>
                </a:r>
                <a:r>
                  <a:rPr lang="en-GB" dirty="0" smtClean="0">
                    <a:solidFill>
                      <a:srgbClr val="008000"/>
                    </a:solidFill>
                  </a:rPr>
                  <a:t>: 2/3, </a:t>
                </a:r>
                <a14:m>
                  <m:oMath xmlns:m="http://schemas.openxmlformats.org/officeDocument/2006/math">
                    <m:sSub>
                      <m:sSubPr>
                        <m:ctrlPr>
                          <a:rPr lang="de-DE" i="1" smtClean="0">
                            <a:solidFill>
                              <a:srgbClr val="008000"/>
                            </a:solidFill>
                            <a:latin typeface="Cambria Math"/>
                          </a:rPr>
                        </m:ctrlPr>
                      </m:sSubPr>
                      <m:e>
                        <m:r>
                          <a:rPr lang="de-DE" i="1" smtClean="0">
                            <a:solidFill>
                              <a:srgbClr val="008000"/>
                            </a:solidFill>
                            <a:latin typeface="Cambria Math"/>
                          </a:rPr>
                          <m:t>𝐸</m:t>
                        </m:r>
                      </m:e>
                      <m:sub>
                        <m:r>
                          <a:rPr lang="de-DE" i="1" smtClean="0">
                            <a:solidFill>
                              <a:srgbClr val="008000"/>
                            </a:solidFill>
                            <a:latin typeface="Cambria Math"/>
                          </a:rPr>
                          <m:t>𝑠</m:t>
                        </m:r>
                      </m:sub>
                    </m:sSub>
                    <m:r>
                      <a:rPr lang="de-DE" i="1" smtClean="0">
                        <a:solidFill>
                          <a:srgbClr val="008000"/>
                        </a:solidFill>
                        <a:latin typeface="Cambria Math"/>
                      </a:rPr>
                      <m:t>/</m:t>
                    </m:r>
                    <m:sSub>
                      <m:sSubPr>
                        <m:ctrlPr>
                          <a:rPr lang="de-DE" i="1" smtClean="0">
                            <a:solidFill>
                              <a:srgbClr val="008000"/>
                            </a:solidFill>
                            <a:latin typeface="Cambria Math"/>
                          </a:rPr>
                        </m:ctrlPr>
                      </m:sSubPr>
                      <m:e>
                        <m:r>
                          <a:rPr lang="de-DE" i="1" smtClean="0">
                            <a:solidFill>
                              <a:srgbClr val="008000"/>
                            </a:solidFill>
                            <a:latin typeface="Cambria Math"/>
                          </a:rPr>
                          <m:t>𝑁</m:t>
                        </m:r>
                      </m:e>
                      <m:sub>
                        <m:r>
                          <a:rPr lang="de-DE" i="1" smtClean="0">
                            <a:solidFill>
                              <a:srgbClr val="008000"/>
                            </a:solidFill>
                            <a:latin typeface="Cambria Math"/>
                          </a:rPr>
                          <m:t>0</m:t>
                        </m:r>
                      </m:sub>
                    </m:sSub>
                    <m:r>
                      <a:rPr lang="en-GB" i="1" smtClean="0">
                        <a:solidFill>
                          <a:srgbClr val="008000"/>
                        </a:solidFill>
                        <a:latin typeface="Cambria Math"/>
                      </a:rPr>
                      <m:t>=</m:t>
                    </m:r>
                    <m:r>
                      <a:rPr lang="de-DE" i="1" smtClean="0">
                        <a:solidFill>
                          <a:srgbClr val="008000"/>
                        </a:solidFill>
                        <a:latin typeface="Cambria Math"/>
                      </a:rPr>
                      <m:t>3.49</m:t>
                    </m:r>
                    <m:r>
                      <a:rPr lang="de-DE" i="1" smtClean="0">
                        <a:solidFill>
                          <a:srgbClr val="008000"/>
                        </a:solidFill>
                        <a:latin typeface="Cambria Math"/>
                      </a:rPr>
                      <m:t>𝑑𝐵</m:t>
                    </m:r>
                  </m:oMath>
                </a14:m>
                <a:r>
                  <a:rPr lang="en-GB" dirty="0" smtClean="0">
                    <a:solidFill>
                      <a:srgbClr val="008000"/>
                    </a:solidFill>
                  </a:rPr>
                  <a:t>)</a:t>
                </a:r>
                <a:endParaRPr lang="en-GB" dirty="0">
                  <a:solidFill>
                    <a:srgbClr val="008000"/>
                  </a:solidFill>
                </a:endParaRPr>
              </a:p>
            </p:txBody>
          </p:sp>
        </mc:Choice>
        <mc:Fallback xmlns="">
          <p:sp>
            <p:nvSpPr>
              <p:cNvPr id="206" name="Rectangle 3"/>
              <p:cNvSpPr txBox="1">
                <a:spLocks noRot="1" noChangeAspect="1" noMove="1" noResize="1" noEditPoints="1" noAdjustHandles="1" noChangeArrowheads="1" noChangeShapeType="1" noTextEdit="1"/>
              </p:cNvSpPr>
              <p:nvPr/>
            </p:nvSpPr>
            <p:spPr bwMode="auto">
              <a:xfrm>
                <a:off x="1133499" y="4343400"/>
                <a:ext cx="7772400" cy="1752600"/>
              </a:xfrm>
              <a:prstGeom prst="rect">
                <a:avLst/>
              </a:prstGeom>
              <a:blipFill rotWithShape="1">
                <a:blip r:embed="rId3"/>
                <a:stretch>
                  <a:fillRect l="-1725" t="-45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7" name="Text Box 6"/>
          <p:cNvSpPr txBox="1">
            <a:spLocks noChangeArrowheads="1"/>
          </p:cNvSpPr>
          <p:nvPr/>
        </p:nvSpPr>
        <p:spPr bwMode="auto">
          <a:xfrm>
            <a:off x="7019155" y="1499821"/>
            <a:ext cx="1074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600" b="0" dirty="0" smtClean="0">
                <a:latin typeface="Arial" charset="0"/>
              </a:rPr>
              <a:t>U1:</a:t>
            </a:r>
          </a:p>
          <a:p>
            <a:r>
              <a:rPr lang="en-GB" sz="1600" b="0" dirty="0" smtClean="0">
                <a:latin typeface="Arial" charset="0"/>
              </a:rPr>
              <a:t>n </a:t>
            </a:r>
            <a:r>
              <a:rPr lang="en-GB" sz="1600" b="0" dirty="0">
                <a:latin typeface="Arial" charset="0"/>
              </a:rPr>
              <a:t>= 4800</a:t>
            </a:r>
          </a:p>
          <a:p>
            <a:r>
              <a:rPr lang="en-GB" sz="1600" b="0" dirty="0">
                <a:latin typeface="Arial" charset="0"/>
              </a:rPr>
              <a:t>k = </a:t>
            </a:r>
            <a:r>
              <a:rPr lang="en-GB" sz="1600" b="0" dirty="0" smtClean="0">
                <a:latin typeface="Arial" charset="0"/>
              </a:rPr>
              <a:t>3200</a:t>
            </a:r>
            <a:endParaRPr lang="en-GB" sz="1600" b="0" dirty="0">
              <a:latin typeface="Arial" charset="0"/>
            </a:endParaRPr>
          </a:p>
        </p:txBody>
      </p:sp>
      <p:sp>
        <p:nvSpPr>
          <p:cNvPr id="208" name="Line 35"/>
          <p:cNvSpPr>
            <a:spLocks noChangeShapeType="1"/>
          </p:cNvSpPr>
          <p:nvPr/>
        </p:nvSpPr>
        <p:spPr bwMode="auto">
          <a:xfrm>
            <a:off x="2173312" y="2133600"/>
            <a:ext cx="71437" cy="1295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 name="Line 40"/>
          <p:cNvSpPr>
            <a:spLocks noChangeShapeType="1"/>
          </p:cNvSpPr>
          <p:nvPr/>
        </p:nvSpPr>
        <p:spPr bwMode="auto">
          <a:xfrm flipH="1">
            <a:off x="2244749" y="2133600"/>
            <a:ext cx="360363" cy="12239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10" name="TextBox 209"/>
              <p:cNvSpPr txBox="1"/>
              <p:nvPr/>
            </p:nvSpPr>
            <p:spPr>
              <a:xfrm>
                <a:off x="5383286" y="3283513"/>
                <a:ext cx="775725" cy="32508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sSub>
                        <m:sSubPr>
                          <m:ctrlPr>
                            <a:rPr lang="pt-BR" sz="1400" i="1" smtClean="0">
                              <a:latin typeface="Cambria Math"/>
                            </a:rPr>
                          </m:ctrlPr>
                        </m:sSubPr>
                        <m:e>
                          <m:sSub>
                            <m:sSubPr>
                              <m:ctrlPr>
                                <a:rPr lang="de-DE" sz="1400" b="0" i="1" smtClean="0">
                                  <a:latin typeface="Cambria Math"/>
                                </a:rPr>
                              </m:ctrlPr>
                            </m:sSubPr>
                            <m:e>
                              <m:r>
                                <a:rPr lang="de-DE" sz="1400" b="0" i="1" smtClean="0">
                                  <a:latin typeface="Cambria Math"/>
                                </a:rPr>
                                <m:t>𝐶</m:t>
                              </m:r>
                            </m:e>
                            <m:sub>
                              <m:r>
                                <a:rPr lang="de-DE" sz="1400" b="0" i="1" smtClean="0">
                                  <a:latin typeface="Cambria Math"/>
                                </a:rPr>
                                <m:t>𝑗</m:t>
                              </m:r>
                            </m:sub>
                          </m:sSub>
                          <m:r>
                            <a:rPr lang="de-DE" sz="1400" b="0" i="1" smtClean="0">
                              <a:latin typeface="Cambria Math"/>
                            </a:rPr>
                            <m:t>→</m:t>
                          </m:r>
                          <m:r>
                            <a:rPr lang="de-DE" sz="1400" b="0" i="1" smtClean="0">
                              <a:latin typeface="Cambria Math"/>
                            </a:rPr>
                            <m:t>𝑉</m:t>
                          </m:r>
                        </m:e>
                        <m:sub>
                          <m:r>
                            <a:rPr lang="de-DE" sz="1400" b="0" i="1" smtClean="0">
                              <a:latin typeface="Cambria Math"/>
                            </a:rPr>
                            <m:t>𝑖</m:t>
                          </m:r>
                        </m:sub>
                      </m:sSub>
                    </m:oMath>
                  </m:oMathPara>
                </a14:m>
                <a:endParaRPr lang="en-US" sz="1400" dirty="0"/>
              </a:p>
            </p:txBody>
          </p:sp>
        </mc:Choice>
        <mc:Fallback xmlns="">
          <p:sp>
            <p:nvSpPr>
              <p:cNvPr id="210" name="TextBox 209"/>
              <p:cNvSpPr txBox="1">
                <a:spLocks noRot="1" noChangeAspect="1" noMove="1" noResize="1" noEditPoints="1" noAdjustHandles="1" noChangeArrowheads="1" noChangeShapeType="1" noTextEdit="1"/>
              </p:cNvSpPr>
              <p:nvPr/>
            </p:nvSpPr>
            <p:spPr>
              <a:xfrm>
                <a:off x="5383286" y="3283513"/>
                <a:ext cx="775725" cy="325089"/>
              </a:xfrm>
              <a:prstGeom prst="rect">
                <a:avLst/>
              </a:prstGeom>
              <a:blipFill rotWithShape="1">
                <a:blip r:embed="rId4"/>
                <a:stretch>
                  <a:fillRect b="-3774"/>
                </a:stretch>
              </a:blipFill>
            </p:spPr>
            <p:txBody>
              <a:bodyPr/>
              <a:lstStyle/>
              <a:p>
                <a:r>
                  <a:rPr lang="en-US">
                    <a:noFill/>
                  </a:rPr>
                  <a:t> </a:t>
                </a:r>
              </a:p>
            </p:txBody>
          </p:sp>
        </mc:Fallback>
      </mc:AlternateContent>
      <p:grpSp>
        <p:nvGrpSpPr>
          <p:cNvPr id="211" name="Group 53"/>
          <p:cNvGrpSpPr>
            <a:grpSpLocks noChangeAspect="1"/>
          </p:cNvGrpSpPr>
          <p:nvPr/>
        </p:nvGrpSpPr>
        <p:grpSpPr bwMode="auto">
          <a:xfrm>
            <a:off x="1531961" y="1728788"/>
            <a:ext cx="3298825" cy="2225675"/>
            <a:chOff x="875" y="1089"/>
            <a:chExt cx="2078" cy="1402"/>
          </a:xfrm>
        </p:grpSpPr>
        <p:sp>
          <p:nvSpPr>
            <p:cNvPr id="212" name="Freeform 74"/>
            <p:cNvSpPr>
              <a:spLocks/>
            </p:cNvSpPr>
            <p:nvPr/>
          </p:nvSpPr>
          <p:spPr bwMode="auto">
            <a:xfrm>
              <a:off x="951" y="1343"/>
              <a:ext cx="2" cy="835"/>
            </a:xfrm>
            <a:custGeom>
              <a:avLst/>
              <a:gdLst>
                <a:gd name="T0" fmla="*/ 0 w 4"/>
                <a:gd name="T1" fmla="*/ 0 h 1668"/>
                <a:gd name="T2" fmla="*/ 2 w 4"/>
                <a:gd name="T3" fmla="*/ 106 h 1668"/>
                <a:gd name="T4" fmla="*/ 2 w 4"/>
                <a:gd name="T5" fmla="*/ 215 h 1668"/>
                <a:gd name="T6" fmla="*/ 3 w 4"/>
                <a:gd name="T7" fmla="*/ 328 h 1668"/>
                <a:gd name="T8" fmla="*/ 4 w 4"/>
                <a:gd name="T9" fmla="*/ 446 h 1668"/>
                <a:gd name="T10" fmla="*/ 4 w 4"/>
                <a:gd name="T11" fmla="*/ 567 h 1668"/>
                <a:gd name="T12" fmla="*/ 4 w 4"/>
                <a:gd name="T13" fmla="*/ 691 h 1668"/>
                <a:gd name="T14" fmla="*/ 4 w 4"/>
                <a:gd name="T15" fmla="*/ 820 h 1668"/>
                <a:gd name="T16" fmla="*/ 4 w 4"/>
                <a:gd name="T17" fmla="*/ 952 h 1668"/>
                <a:gd name="T18" fmla="*/ 4 w 4"/>
                <a:gd name="T19" fmla="*/ 1088 h 1668"/>
                <a:gd name="T20" fmla="*/ 3 w 4"/>
                <a:gd name="T21" fmla="*/ 1227 h 1668"/>
                <a:gd name="T22" fmla="*/ 2 w 4"/>
                <a:gd name="T23" fmla="*/ 1370 h 1668"/>
                <a:gd name="T24" fmla="*/ 2 w 4"/>
                <a:gd name="T25" fmla="*/ 1518 h 1668"/>
                <a:gd name="T26" fmla="*/ 0 w 4"/>
                <a:gd name="T27"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668">
                  <a:moveTo>
                    <a:pt x="0" y="0"/>
                  </a:moveTo>
                  <a:lnTo>
                    <a:pt x="2" y="106"/>
                  </a:lnTo>
                  <a:lnTo>
                    <a:pt x="2" y="215"/>
                  </a:lnTo>
                  <a:lnTo>
                    <a:pt x="3" y="328"/>
                  </a:lnTo>
                  <a:lnTo>
                    <a:pt x="4" y="446"/>
                  </a:lnTo>
                  <a:lnTo>
                    <a:pt x="4" y="567"/>
                  </a:lnTo>
                  <a:lnTo>
                    <a:pt x="4" y="691"/>
                  </a:lnTo>
                  <a:lnTo>
                    <a:pt x="4" y="820"/>
                  </a:lnTo>
                  <a:lnTo>
                    <a:pt x="4" y="952"/>
                  </a:lnTo>
                  <a:lnTo>
                    <a:pt x="4" y="1088"/>
                  </a:lnTo>
                  <a:lnTo>
                    <a:pt x="3" y="1227"/>
                  </a:lnTo>
                  <a:lnTo>
                    <a:pt x="2" y="1370"/>
                  </a:lnTo>
                  <a:lnTo>
                    <a:pt x="2" y="1518"/>
                  </a:lnTo>
                  <a:lnTo>
                    <a:pt x="0" y="1668"/>
                  </a:lnTo>
                </a:path>
              </a:pathLst>
            </a:custGeom>
            <a:noFill/>
            <a:ln w="2">
              <a:solidFill>
                <a:srgbClr val="4677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54"/>
            <p:cNvSpPr>
              <a:spLocks/>
            </p:cNvSpPr>
            <p:nvPr/>
          </p:nvSpPr>
          <p:spPr bwMode="auto">
            <a:xfrm>
              <a:off x="875" y="1268"/>
              <a:ext cx="152" cy="151"/>
            </a:xfrm>
            <a:custGeom>
              <a:avLst/>
              <a:gdLst>
                <a:gd name="T0" fmla="*/ 0 w 303"/>
                <a:gd name="T1" fmla="*/ 152 h 303"/>
                <a:gd name="T2" fmla="*/ 0 w 303"/>
                <a:gd name="T3" fmla="*/ 135 h 303"/>
                <a:gd name="T4" fmla="*/ 2 w 303"/>
                <a:gd name="T5" fmla="*/ 121 h 303"/>
                <a:gd name="T6" fmla="*/ 6 w 303"/>
                <a:gd name="T7" fmla="*/ 106 h 303"/>
                <a:gd name="T8" fmla="*/ 11 w 303"/>
                <a:gd name="T9" fmla="*/ 92 h 303"/>
                <a:gd name="T10" fmla="*/ 17 w 303"/>
                <a:gd name="T11" fmla="*/ 80 h 303"/>
                <a:gd name="T12" fmla="*/ 25 w 303"/>
                <a:gd name="T13" fmla="*/ 67 h 303"/>
                <a:gd name="T14" fmla="*/ 44 w 303"/>
                <a:gd name="T15" fmla="*/ 44 h 303"/>
                <a:gd name="T16" fmla="*/ 67 w 303"/>
                <a:gd name="T17" fmla="*/ 25 h 303"/>
                <a:gd name="T18" fmla="*/ 78 w 303"/>
                <a:gd name="T19" fmla="*/ 18 h 303"/>
                <a:gd name="T20" fmla="*/ 92 w 303"/>
                <a:gd name="T21" fmla="*/ 11 h 303"/>
                <a:gd name="T22" fmla="*/ 106 w 303"/>
                <a:gd name="T23" fmla="*/ 6 h 303"/>
                <a:gd name="T24" fmla="*/ 120 w 303"/>
                <a:gd name="T25" fmla="*/ 3 h 303"/>
                <a:gd name="T26" fmla="*/ 135 w 303"/>
                <a:gd name="T27" fmla="*/ 0 h 303"/>
                <a:gd name="T28" fmla="*/ 151 w 303"/>
                <a:gd name="T29" fmla="*/ 0 h 303"/>
                <a:gd name="T30" fmla="*/ 167 w 303"/>
                <a:gd name="T31" fmla="*/ 0 h 303"/>
                <a:gd name="T32" fmla="*/ 182 w 303"/>
                <a:gd name="T33" fmla="*/ 3 h 303"/>
                <a:gd name="T34" fmla="*/ 196 w 303"/>
                <a:gd name="T35" fmla="*/ 6 h 303"/>
                <a:gd name="T36" fmla="*/ 210 w 303"/>
                <a:gd name="T37" fmla="*/ 11 h 303"/>
                <a:gd name="T38" fmla="*/ 224 w 303"/>
                <a:gd name="T39" fmla="*/ 18 h 303"/>
                <a:gd name="T40" fmla="*/ 236 w 303"/>
                <a:gd name="T41" fmla="*/ 25 h 303"/>
                <a:gd name="T42" fmla="*/ 259 w 303"/>
                <a:gd name="T43" fmla="*/ 44 h 303"/>
                <a:gd name="T44" fmla="*/ 277 w 303"/>
                <a:gd name="T45" fmla="*/ 67 h 303"/>
                <a:gd name="T46" fmla="*/ 284 w 303"/>
                <a:gd name="T47" fmla="*/ 80 h 303"/>
                <a:gd name="T48" fmla="*/ 291 w 303"/>
                <a:gd name="T49" fmla="*/ 92 h 303"/>
                <a:gd name="T50" fmla="*/ 296 w 303"/>
                <a:gd name="T51" fmla="*/ 106 h 303"/>
                <a:gd name="T52" fmla="*/ 300 w 303"/>
                <a:gd name="T53" fmla="*/ 121 h 303"/>
                <a:gd name="T54" fmla="*/ 302 w 303"/>
                <a:gd name="T55" fmla="*/ 135 h 303"/>
                <a:gd name="T56" fmla="*/ 303 w 303"/>
                <a:gd name="T57" fmla="*/ 152 h 303"/>
                <a:gd name="T58" fmla="*/ 303 w 303"/>
                <a:gd name="T59" fmla="*/ 152 h 303"/>
                <a:gd name="T60" fmla="*/ 302 w 303"/>
                <a:gd name="T61" fmla="*/ 167 h 303"/>
                <a:gd name="T62" fmla="*/ 300 w 303"/>
                <a:gd name="T63" fmla="*/ 182 h 303"/>
                <a:gd name="T64" fmla="*/ 296 w 303"/>
                <a:gd name="T65" fmla="*/ 196 h 303"/>
                <a:gd name="T66" fmla="*/ 291 w 303"/>
                <a:gd name="T67" fmla="*/ 210 h 303"/>
                <a:gd name="T68" fmla="*/ 284 w 303"/>
                <a:gd name="T69" fmla="*/ 224 h 303"/>
                <a:gd name="T70" fmla="*/ 277 w 303"/>
                <a:gd name="T71" fmla="*/ 236 h 303"/>
                <a:gd name="T72" fmla="*/ 259 w 303"/>
                <a:gd name="T73" fmla="*/ 259 h 303"/>
                <a:gd name="T74" fmla="*/ 236 w 303"/>
                <a:gd name="T75" fmla="*/ 277 h 303"/>
                <a:gd name="T76" fmla="*/ 224 w 303"/>
                <a:gd name="T77" fmla="*/ 285 h 303"/>
                <a:gd name="T78" fmla="*/ 210 w 303"/>
                <a:gd name="T79" fmla="*/ 291 h 303"/>
                <a:gd name="T80" fmla="*/ 196 w 303"/>
                <a:gd name="T81" fmla="*/ 296 h 303"/>
                <a:gd name="T82" fmla="*/ 182 w 303"/>
                <a:gd name="T83" fmla="*/ 300 h 303"/>
                <a:gd name="T84" fmla="*/ 167 w 303"/>
                <a:gd name="T85" fmla="*/ 302 h 303"/>
                <a:gd name="T86" fmla="*/ 151 w 303"/>
                <a:gd name="T87" fmla="*/ 303 h 303"/>
                <a:gd name="T88" fmla="*/ 135 w 303"/>
                <a:gd name="T89" fmla="*/ 302 h 303"/>
                <a:gd name="T90" fmla="*/ 120 w 303"/>
                <a:gd name="T91" fmla="*/ 300 h 303"/>
                <a:gd name="T92" fmla="*/ 106 w 303"/>
                <a:gd name="T93" fmla="*/ 296 h 303"/>
                <a:gd name="T94" fmla="*/ 92 w 303"/>
                <a:gd name="T95" fmla="*/ 291 h 303"/>
                <a:gd name="T96" fmla="*/ 78 w 303"/>
                <a:gd name="T97" fmla="*/ 285 h 303"/>
                <a:gd name="T98" fmla="*/ 67 w 303"/>
                <a:gd name="T99" fmla="*/ 277 h 303"/>
                <a:gd name="T100" fmla="*/ 44 w 303"/>
                <a:gd name="T101" fmla="*/ 259 h 303"/>
                <a:gd name="T102" fmla="*/ 25 w 303"/>
                <a:gd name="T103" fmla="*/ 236 h 303"/>
                <a:gd name="T104" fmla="*/ 17 w 303"/>
                <a:gd name="T105" fmla="*/ 224 h 303"/>
                <a:gd name="T106" fmla="*/ 11 w 303"/>
                <a:gd name="T107" fmla="*/ 210 h 303"/>
                <a:gd name="T108" fmla="*/ 6 w 303"/>
                <a:gd name="T109" fmla="*/ 196 h 303"/>
                <a:gd name="T110" fmla="*/ 2 w 303"/>
                <a:gd name="T111" fmla="*/ 182 h 303"/>
                <a:gd name="T112" fmla="*/ 0 w 303"/>
                <a:gd name="T113" fmla="*/ 167 h 303"/>
                <a:gd name="T114" fmla="*/ 0 w 303"/>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3" h="303">
                  <a:moveTo>
                    <a:pt x="0" y="152"/>
                  </a:moveTo>
                  <a:lnTo>
                    <a:pt x="0" y="135"/>
                  </a:lnTo>
                  <a:lnTo>
                    <a:pt x="2" y="121"/>
                  </a:lnTo>
                  <a:lnTo>
                    <a:pt x="6" y="106"/>
                  </a:lnTo>
                  <a:lnTo>
                    <a:pt x="11" y="92"/>
                  </a:lnTo>
                  <a:lnTo>
                    <a:pt x="17" y="80"/>
                  </a:lnTo>
                  <a:lnTo>
                    <a:pt x="25" y="67"/>
                  </a:lnTo>
                  <a:lnTo>
                    <a:pt x="44" y="44"/>
                  </a:lnTo>
                  <a:lnTo>
                    <a:pt x="67" y="25"/>
                  </a:lnTo>
                  <a:lnTo>
                    <a:pt x="78" y="18"/>
                  </a:lnTo>
                  <a:lnTo>
                    <a:pt x="92" y="11"/>
                  </a:lnTo>
                  <a:lnTo>
                    <a:pt x="106" y="6"/>
                  </a:lnTo>
                  <a:lnTo>
                    <a:pt x="120" y="3"/>
                  </a:lnTo>
                  <a:lnTo>
                    <a:pt x="135" y="0"/>
                  </a:lnTo>
                  <a:lnTo>
                    <a:pt x="151" y="0"/>
                  </a:lnTo>
                  <a:lnTo>
                    <a:pt x="167" y="0"/>
                  </a:lnTo>
                  <a:lnTo>
                    <a:pt x="182" y="3"/>
                  </a:lnTo>
                  <a:lnTo>
                    <a:pt x="196" y="6"/>
                  </a:lnTo>
                  <a:lnTo>
                    <a:pt x="210" y="11"/>
                  </a:lnTo>
                  <a:lnTo>
                    <a:pt x="224" y="18"/>
                  </a:lnTo>
                  <a:lnTo>
                    <a:pt x="236" y="25"/>
                  </a:lnTo>
                  <a:lnTo>
                    <a:pt x="259" y="44"/>
                  </a:lnTo>
                  <a:lnTo>
                    <a:pt x="277" y="67"/>
                  </a:lnTo>
                  <a:lnTo>
                    <a:pt x="284" y="80"/>
                  </a:lnTo>
                  <a:lnTo>
                    <a:pt x="291" y="92"/>
                  </a:lnTo>
                  <a:lnTo>
                    <a:pt x="296" y="106"/>
                  </a:lnTo>
                  <a:lnTo>
                    <a:pt x="300" y="121"/>
                  </a:lnTo>
                  <a:lnTo>
                    <a:pt x="302" y="135"/>
                  </a:lnTo>
                  <a:lnTo>
                    <a:pt x="303" y="152"/>
                  </a:lnTo>
                  <a:lnTo>
                    <a:pt x="303" y="152"/>
                  </a:lnTo>
                  <a:lnTo>
                    <a:pt x="302" y="167"/>
                  </a:lnTo>
                  <a:lnTo>
                    <a:pt x="300" y="182"/>
                  </a:lnTo>
                  <a:lnTo>
                    <a:pt x="296" y="196"/>
                  </a:lnTo>
                  <a:lnTo>
                    <a:pt x="291" y="210"/>
                  </a:lnTo>
                  <a:lnTo>
                    <a:pt x="284" y="224"/>
                  </a:lnTo>
                  <a:lnTo>
                    <a:pt x="277" y="236"/>
                  </a:lnTo>
                  <a:lnTo>
                    <a:pt x="259" y="259"/>
                  </a:lnTo>
                  <a:lnTo>
                    <a:pt x="236" y="277"/>
                  </a:lnTo>
                  <a:lnTo>
                    <a:pt x="224" y="285"/>
                  </a:lnTo>
                  <a:lnTo>
                    <a:pt x="210" y="291"/>
                  </a:lnTo>
                  <a:lnTo>
                    <a:pt x="196" y="296"/>
                  </a:lnTo>
                  <a:lnTo>
                    <a:pt x="182" y="300"/>
                  </a:lnTo>
                  <a:lnTo>
                    <a:pt x="167" y="302"/>
                  </a:lnTo>
                  <a:lnTo>
                    <a:pt x="151" y="303"/>
                  </a:lnTo>
                  <a:lnTo>
                    <a:pt x="135" y="302"/>
                  </a:lnTo>
                  <a:lnTo>
                    <a:pt x="120" y="300"/>
                  </a:lnTo>
                  <a:lnTo>
                    <a:pt x="106" y="296"/>
                  </a:lnTo>
                  <a:lnTo>
                    <a:pt x="92" y="291"/>
                  </a:lnTo>
                  <a:lnTo>
                    <a:pt x="78" y="285"/>
                  </a:lnTo>
                  <a:lnTo>
                    <a:pt x="67" y="277"/>
                  </a:lnTo>
                  <a:lnTo>
                    <a:pt x="44" y="259"/>
                  </a:lnTo>
                  <a:lnTo>
                    <a:pt x="25" y="236"/>
                  </a:lnTo>
                  <a:lnTo>
                    <a:pt x="17" y="224"/>
                  </a:lnTo>
                  <a:lnTo>
                    <a:pt x="11" y="210"/>
                  </a:lnTo>
                  <a:lnTo>
                    <a:pt x="6" y="196"/>
                  </a:lnTo>
                  <a:lnTo>
                    <a:pt x="2" y="182"/>
                  </a:lnTo>
                  <a:lnTo>
                    <a:pt x="0" y="167"/>
                  </a:lnTo>
                  <a:lnTo>
                    <a:pt x="0" y="15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5"/>
            <p:cNvSpPr>
              <a:spLocks/>
            </p:cNvSpPr>
            <p:nvPr/>
          </p:nvSpPr>
          <p:spPr bwMode="auto">
            <a:xfrm>
              <a:off x="875" y="1268"/>
              <a:ext cx="152" cy="151"/>
            </a:xfrm>
            <a:custGeom>
              <a:avLst/>
              <a:gdLst>
                <a:gd name="T0" fmla="*/ 0 w 303"/>
                <a:gd name="T1" fmla="*/ 152 h 303"/>
                <a:gd name="T2" fmla="*/ 0 w 303"/>
                <a:gd name="T3" fmla="*/ 135 h 303"/>
                <a:gd name="T4" fmla="*/ 2 w 303"/>
                <a:gd name="T5" fmla="*/ 121 h 303"/>
                <a:gd name="T6" fmla="*/ 6 w 303"/>
                <a:gd name="T7" fmla="*/ 106 h 303"/>
                <a:gd name="T8" fmla="*/ 11 w 303"/>
                <a:gd name="T9" fmla="*/ 92 h 303"/>
                <a:gd name="T10" fmla="*/ 17 w 303"/>
                <a:gd name="T11" fmla="*/ 80 h 303"/>
                <a:gd name="T12" fmla="*/ 25 w 303"/>
                <a:gd name="T13" fmla="*/ 67 h 303"/>
                <a:gd name="T14" fmla="*/ 44 w 303"/>
                <a:gd name="T15" fmla="*/ 44 h 303"/>
                <a:gd name="T16" fmla="*/ 67 w 303"/>
                <a:gd name="T17" fmla="*/ 25 h 303"/>
                <a:gd name="T18" fmla="*/ 78 w 303"/>
                <a:gd name="T19" fmla="*/ 18 h 303"/>
                <a:gd name="T20" fmla="*/ 92 w 303"/>
                <a:gd name="T21" fmla="*/ 11 h 303"/>
                <a:gd name="T22" fmla="*/ 106 w 303"/>
                <a:gd name="T23" fmla="*/ 6 h 303"/>
                <a:gd name="T24" fmla="*/ 120 w 303"/>
                <a:gd name="T25" fmla="*/ 3 h 303"/>
                <a:gd name="T26" fmla="*/ 135 w 303"/>
                <a:gd name="T27" fmla="*/ 0 h 303"/>
                <a:gd name="T28" fmla="*/ 151 w 303"/>
                <a:gd name="T29" fmla="*/ 0 h 303"/>
                <a:gd name="T30" fmla="*/ 167 w 303"/>
                <a:gd name="T31" fmla="*/ 0 h 303"/>
                <a:gd name="T32" fmla="*/ 182 w 303"/>
                <a:gd name="T33" fmla="*/ 3 h 303"/>
                <a:gd name="T34" fmla="*/ 196 w 303"/>
                <a:gd name="T35" fmla="*/ 6 h 303"/>
                <a:gd name="T36" fmla="*/ 210 w 303"/>
                <a:gd name="T37" fmla="*/ 11 h 303"/>
                <a:gd name="T38" fmla="*/ 224 w 303"/>
                <a:gd name="T39" fmla="*/ 18 h 303"/>
                <a:gd name="T40" fmla="*/ 236 w 303"/>
                <a:gd name="T41" fmla="*/ 25 h 303"/>
                <a:gd name="T42" fmla="*/ 259 w 303"/>
                <a:gd name="T43" fmla="*/ 44 h 303"/>
                <a:gd name="T44" fmla="*/ 277 w 303"/>
                <a:gd name="T45" fmla="*/ 67 h 303"/>
                <a:gd name="T46" fmla="*/ 284 w 303"/>
                <a:gd name="T47" fmla="*/ 80 h 303"/>
                <a:gd name="T48" fmla="*/ 291 w 303"/>
                <a:gd name="T49" fmla="*/ 92 h 303"/>
                <a:gd name="T50" fmla="*/ 296 w 303"/>
                <a:gd name="T51" fmla="*/ 106 h 303"/>
                <a:gd name="T52" fmla="*/ 300 w 303"/>
                <a:gd name="T53" fmla="*/ 121 h 303"/>
                <a:gd name="T54" fmla="*/ 302 w 303"/>
                <a:gd name="T55" fmla="*/ 135 h 303"/>
                <a:gd name="T56" fmla="*/ 303 w 303"/>
                <a:gd name="T57" fmla="*/ 152 h 303"/>
                <a:gd name="T58" fmla="*/ 303 w 303"/>
                <a:gd name="T59" fmla="*/ 152 h 303"/>
                <a:gd name="T60" fmla="*/ 302 w 303"/>
                <a:gd name="T61" fmla="*/ 167 h 303"/>
                <a:gd name="T62" fmla="*/ 300 w 303"/>
                <a:gd name="T63" fmla="*/ 182 h 303"/>
                <a:gd name="T64" fmla="*/ 296 w 303"/>
                <a:gd name="T65" fmla="*/ 196 h 303"/>
                <a:gd name="T66" fmla="*/ 291 w 303"/>
                <a:gd name="T67" fmla="*/ 210 h 303"/>
                <a:gd name="T68" fmla="*/ 284 w 303"/>
                <a:gd name="T69" fmla="*/ 224 h 303"/>
                <a:gd name="T70" fmla="*/ 277 w 303"/>
                <a:gd name="T71" fmla="*/ 236 h 303"/>
                <a:gd name="T72" fmla="*/ 259 w 303"/>
                <a:gd name="T73" fmla="*/ 259 h 303"/>
                <a:gd name="T74" fmla="*/ 236 w 303"/>
                <a:gd name="T75" fmla="*/ 277 h 303"/>
                <a:gd name="T76" fmla="*/ 224 w 303"/>
                <a:gd name="T77" fmla="*/ 285 h 303"/>
                <a:gd name="T78" fmla="*/ 210 w 303"/>
                <a:gd name="T79" fmla="*/ 291 h 303"/>
                <a:gd name="T80" fmla="*/ 196 w 303"/>
                <a:gd name="T81" fmla="*/ 296 h 303"/>
                <a:gd name="T82" fmla="*/ 182 w 303"/>
                <a:gd name="T83" fmla="*/ 300 h 303"/>
                <a:gd name="T84" fmla="*/ 167 w 303"/>
                <a:gd name="T85" fmla="*/ 302 h 303"/>
                <a:gd name="T86" fmla="*/ 151 w 303"/>
                <a:gd name="T87" fmla="*/ 303 h 303"/>
                <a:gd name="T88" fmla="*/ 135 w 303"/>
                <a:gd name="T89" fmla="*/ 302 h 303"/>
                <a:gd name="T90" fmla="*/ 120 w 303"/>
                <a:gd name="T91" fmla="*/ 300 h 303"/>
                <a:gd name="T92" fmla="*/ 106 w 303"/>
                <a:gd name="T93" fmla="*/ 296 h 303"/>
                <a:gd name="T94" fmla="*/ 92 w 303"/>
                <a:gd name="T95" fmla="*/ 291 h 303"/>
                <a:gd name="T96" fmla="*/ 78 w 303"/>
                <a:gd name="T97" fmla="*/ 285 h 303"/>
                <a:gd name="T98" fmla="*/ 67 w 303"/>
                <a:gd name="T99" fmla="*/ 277 h 303"/>
                <a:gd name="T100" fmla="*/ 44 w 303"/>
                <a:gd name="T101" fmla="*/ 259 h 303"/>
                <a:gd name="T102" fmla="*/ 25 w 303"/>
                <a:gd name="T103" fmla="*/ 236 h 303"/>
                <a:gd name="T104" fmla="*/ 17 w 303"/>
                <a:gd name="T105" fmla="*/ 224 h 303"/>
                <a:gd name="T106" fmla="*/ 11 w 303"/>
                <a:gd name="T107" fmla="*/ 210 h 303"/>
                <a:gd name="T108" fmla="*/ 6 w 303"/>
                <a:gd name="T109" fmla="*/ 196 h 303"/>
                <a:gd name="T110" fmla="*/ 2 w 303"/>
                <a:gd name="T111" fmla="*/ 182 h 303"/>
                <a:gd name="T112" fmla="*/ 0 w 303"/>
                <a:gd name="T113" fmla="*/ 167 h 303"/>
                <a:gd name="T114" fmla="*/ 0 w 303"/>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3" h="303">
                  <a:moveTo>
                    <a:pt x="0" y="152"/>
                  </a:moveTo>
                  <a:lnTo>
                    <a:pt x="0" y="135"/>
                  </a:lnTo>
                  <a:lnTo>
                    <a:pt x="2" y="121"/>
                  </a:lnTo>
                  <a:lnTo>
                    <a:pt x="6" y="106"/>
                  </a:lnTo>
                  <a:lnTo>
                    <a:pt x="11" y="92"/>
                  </a:lnTo>
                  <a:lnTo>
                    <a:pt x="17" y="80"/>
                  </a:lnTo>
                  <a:lnTo>
                    <a:pt x="25" y="67"/>
                  </a:lnTo>
                  <a:lnTo>
                    <a:pt x="44" y="44"/>
                  </a:lnTo>
                  <a:lnTo>
                    <a:pt x="67" y="25"/>
                  </a:lnTo>
                  <a:lnTo>
                    <a:pt x="78" y="18"/>
                  </a:lnTo>
                  <a:lnTo>
                    <a:pt x="92" y="11"/>
                  </a:lnTo>
                  <a:lnTo>
                    <a:pt x="106" y="6"/>
                  </a:lnTo>
                  <a:lnTo>
                    <a:pt x="120" y="3"/>
                  </a:lnTo>
                  <a:lnTo>
                    <a:pt x="135" y="0"/>
                  </a:lnTo>
                  <a:lnTo>
                    <a:pt x="151" y="0"/>
                  </a:lnTo>
                  <a:lnTo>
                    <a:pt x="167" y="0"/>
                  </a:lnTo>
                  <a:lnTo>
                    <a:pt x="182" y="3"/>
                  </a:lnTo>
                  <a:lnTo>
                    <a:pt x="196" y="6"/>
                  </a:lnTo>
                  <a:lnTo>
                    <a:pt x="210" y="11"/>
                  </a:lnTo>
                  <a:lnTo>
                    <a:pt x="224" y="18"/>
                  </a:lnTo>
                  <a:lnTo>
                    <a:pt x="236" y="25"/>
                  </a:lnTo>
                  <a:lnTo>
                    <a:pt x="259" y="44"/>
                  </a:lnTo>
                  <a:lnTo>
                    <a:pt x="277" y="67"/>
                  </a:lnTo>
                  <a:lnTo>
                    <a:pt x="284" y="80"/>
                  </a:lnTo>
                  <a:lnTo>
                    <a:pt x="291" y="92"/>
                  </a:lnTo>
                  <a:lnTo>
                    <a:pt x="296" y="106"/>
                  </a:lnTo>
                  <a:lnTo>
                    <a:pt x="300" y="121"/>
                  </a:lnTo>
                  <a:lnTo>
                    <a:pt x="302" y="135"/>
                  </a:lnTo>
                  <a:lnTo>
                    <a:pt x="303" y="152"/>
                  </a:lnTo>
                  <a:lnTo>
                    <a:pt x="303" y="152"/>
                  </a:lnTo>
                  <a:lnTo>
                    <a:pt x="302" y="167"/>
                  </a:lnTo>
                  <a:lnTo>
                    <a:pt x="300" y="182"/>
                  </a:lnTo>
                  <a:lnTo>
                    <a:pt x="296" y="196"/>
                  </a:lnTo>
                  <a:lnTo>
                    <a:pt x="291" y="210"/>
                  </a:lnTo>
                  <a:lnTo>
                    <a:pt x="284" y="224"/>
                  </a:lnTo>
                  <a:lnTo>
                    <a:pt x="277" y="236"/>
                  </a:lnTo>
                  <a:lnTo>
                    <a:pt x="259" y="259"/>
                  </a:lnTo>
                  <a:lnTo>
                    <a:pt x="236" y="277"/>
                  </a:lnTo>
                  <a:lnTo>
                    <a:pt x="224" y="285"/>
                  </a:lnTo>
                  <a:lnTo>
                    <a:pt x="210" y="291"/>
                  </a:lnTo>
                  <a:lnTo>
                    <a:pt x="196" y="296"/>
                  </a:lnTo>
                  <a:lnTo>
                    <a:pt x="182" y="300"/>
                  </a:lnTo>
                  <a:lnTo>
                    <a:pt x="167" y="302"/>
                  </a:lnTo>
                  <a:lnTo>
                    <a:pt x="151" y="303"/>
                  </a:lnTo>
                  <a:lnTo>
                    <a:pt x="135" y="302"/>
                  </a:lnTo>
                  <a:lnTo>
                    <a:pt x="120" y="300"/>
                  </a:lnTo>
                  <a:lnTo>
                    <a:pt x="106" y="296"/>
                  </a:lnTo>
                  <a:lnTo>
                    <a:pt x="92" y="291"/>
                  </a:lnTo>
                  <a:lnTo>
                    <a:pt x="78" y="285"/>
                  </a:lnTo>
                  <a:lnTo>
                    <a:pt x="67" y="277"/>
                  </a:lnTo>
                  <a:lnTo>
                    <a:pt x="44" y="259"/>
                  </a:lnTo>
                  <a:lnTo>
                    <a:pt x="25" y="236"/>
                  </a:lnTo>
                  <a:lnTo>
                    <a:pt x="17" y="224"/>
                  </a:lnTo>
                  <a:lnTo>
                    <a:pt x="11" y="210"/>
                  </a:lnTo>
                  <a:lnTo>
                    <a:pt x="6" y="196"/>
                  </a:lnTo>
                  <a:lnTo>
                    <a:pt x="2" y="182"/>
                  </a:lnTo>
                  <a:lnTo>
                    <a:pt x="0" y="167"/>
                  </a:lnTo>
                  <a:lnTo>
                    <a:pt x="0" y="1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Freeform 56"/>
            <p:cNvSpPr>
              <a:spLocks/>
            </p:cNvSpPr>
            <p:nvPr/>
          </p:nvSpPr>
          <p:spPr bwMode="auto">
            <a:xfrm>
              <a:off x="2744" y="1268"/>
              <a:ext cx="152" cy="151"/>
            </a:xfrm>
            <a:custGeom>
              <a:avLst/>
              <a:gdLst>
                <a:gd name="T0" fmla="*/ 0 w 304"/>
                <a:gd name="T1" fmla="*/ 152 h 303"/>
                <a:gd name="T2" fmla="*/ 0 w 304"/>
                <a:gd name="T3" fmla="*/ 137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8 w 304"/>
                <a:gd name="T17" fmla="*/ 25 h 303"/>
                <a:gd name="T18" fmla="*/ 80 w 304"/>
                <a:gd name="T19" fmla="*/ 18 h 303"/>
                <a:gd name="T20" fmla="*/ 93 w 304"/>
                <a:gd name="T21" fmla="*/ 11 h 303"/>
                <a:gd name="T22" fmla="*/ 107 w 304"/>
                <a:gd name="T23" fmla="*/ 6 h 303"/>
                <a:gd name="T24" fmla="*/ 122 w 304"/>
                <a:gd name="T25" fmla="*/ 3 h 303"/>
                <a:gd name="T26" fmla="*/ 136 w 304"/>
                <a:gd name="T27" fmla="*/ 0 h 303"/>
                <a:gd name="T28" fmla="*/ 152 w 304"/>
                <a:gd name="T29" fmla="*/ 0 h 303"/>
                <a:gd name="T30" fmla="*/ 168 w 304"/>
                <a:gd name="T31" fmla="*/ 0 h 303"/>
                <a:gd name="T32" fmla="*/ 183 w 304"/>
                <a:gd name="T33" fmla="*/ 3 h 303"/>
                <a:gd name="T34" fmla="*/ 197 w 304"/>
                <a:gd name="T35" fmla="*/ 6 h 303"/>
                <a:gd name="T36" fmla="*/ 211 w 304"/>
                <a:gd name="T37" fmla="*/ 11 h 303"/>
                <a:gd name="T38" fmla="*/ 225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1 w 304"/>
                <a:gd name="T53" fmla="*/ 121 h 303"/>
                <a:gd name="T54" fmla="*/ 303 w 304"/>
                <a:gd name="T55" fmla="*/ 137 h 303"/>
                <a:gd name="T56" fmla="*/ 304 w 304"/>
                <a:gd name="T57" fmla="*/ 152 h 303"/>
                <a:gd name="T58" fmla="*/ 304 w 304"/>
                <a:gd name="T59" fmla="*/ 152 h 303"/>
                <a:gd name="T60" fmla="*/ 303 w 304"/>
                <a:gd name="T61" fmla="*/ 167 h 303"/>
                <a:gd name="T62" fmla="*/ 301 w 304"/>
                <a:gd name="T63" fmla="*/ 182 h 303"/>
                <a:gd name="T64" fmla="*/ 297 w 304"/>
                <a:gd name="T65" fmla="*/ 197 h 303"/>
                <a:gd name="T66" fmla="*/ 292 w 304"/>
                <a:gd name="T67" fmla="*/ 211 h 303"/>
                <a:gd name="T68" fmla="*/ 285 w 304"/>
                <a:gd name="T69" fmla="*/ 224 h 303"/>
                <a:gd name="T70" fmla="*/ 278 w 304"/>
                <a:gd name="T71" fmla="*/ 236 h 303"/>
                <a:gd name="T72" fmla="*/ 260 w 304"/>
                <a:gd name="T73" fmla="*/ 259 h 303"/>
                <a:gd name="T74" fmla="*/ 237 w 304"/>
                <a:gd name="T75" fmla="*/ 277 h 303"/>
                <a:gd name="T76" fmla="*/ 225 w 304"/>
                <a:gd name="T77" fmla="*/ 285 h 303"/>
                <a:gd name="T78" fmla="*/ 211 w 304"/>
                <a:gd name="T79" fmla="*/ 291 h 303"/>
                <a:gd name="T80" fmla="*/ 197 w 304"/>
                <a:gd name="T81" fmla="*/ 296 h 303"/>
                <a:gd name="T82" fmla="*/ 183 w 304"/>
                <a:gd name="T83" fmla="*/ 300 h 303"/>
                <a:gd name="T84" fmla="*/ 168 w 304"/>
                <a:gd name="T85" fmla="*/ 302 h 303"/>
                <a:gd name="T86" fmla="*/ 152 w 304"/>
                <a:gd name="T87" fmla="*/ 303 h 303"/>
                <a:gd name="T88" fmla="*/ 136 w 304"/>
                <a:gd name="T89" fmla="*/ 302 h 303"/>
                <a:gd name="T90" fmla="*/ 122 w 304"/>
                <a:gd name="T91" fmla="*/ 300 h 303"/>
                <a:gd name="T92" fmla="*/ 107 w 304"/>
                <a:gd name="T93" fmla="*/ 296 h 303"/>
                <a:gd name="T94" fmla="*/ 93 w 304"/>
                <a:gd name="T95" fmla="*/ 291 h 303"/>
                <a:gd name="T96" fmla="*/ 80 w 304"/>
                <a:gd name="T97" fmla="*/ 285 h 303"/>
                <a:gd name="T98" fmla="*/ 68 w 304"/>
                <a:gd name="T99" fmla="*/ 277 h 303"/>
                <a:gd name="T100" fmla="*/ 45 w 304"/>
                <a:gd name="T101" fmla="*/ 259 h 303"/>
                <a:gd name="T102" fmla="*/ 26 w 304"/>
                <a:gd name="T103" fmla="*/ 236 h 303"/>
                <a:gd name="T104" fmla="*/ 18 w 304"/>
                <a:gd name="T105" fmla="*/ 224 h 303"/>
                <a:gd name="T106" fmla="*/ 12 w 304"/>
                <a:gd name="T107" fmla="*/ 211 h 303"/>
                <a:gd name="T108" fmla="*/ 7 w 304"/>
                <a:gd name="T109" fmla="*/ 197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7"/>
                  </a:lnTo>
                  <a:lnTo>
                    <a:pt x="3" y="121"/>
                  </a:lnTo>
                  <a:lnTo>
                    <a:pt x="7" y="106"/>
                  </a:lnTo>
                  <a:lnTo>
                    <a:pt x="12" y="92"/>
                  </a:lnTo>
                  <a:lnTo>
                    <a:pt x="18" y="80"/>
                  </a:lnTo>
                  <a:lnTo>
                    <a:pt x="26" y="67"/>
                  </a:lnTo>
                  <a:lnTo>
                    <a:pt x="45" y="44"/>
                  </a:lnTo>
                  <a:lnTo>
                    <a:pt x="68" y="25"/>
                  </a:lnTo>
                  <a:lnTo>
                    <a:pt x="80" y="18"/>
                  </a:lnTo>
                  <a:lnTo>
                    <a:pt x="93" y="11"/>
                  </a:lnTo>
                  <a:lnTo>
                    <a:pt x="107" y="6"/>
                  </a:lnTo>
                  <a:lnTo>
                    <a:pt x="122" y="3"/>
                  </a:lnTo>
                  <a:lnTo>
                    <a:pt x="136" y="0"/>
                  </a:lnTo>
                  <a:lnTo>
                    <a:pt x="152" y="0"/>
                  </a:lnTo>
                  <a:lnTo>
                    <a:pt x="168" y="0"/>
                  </a:lnTo>
                  <a:lnTo>
                    <a:pt x="183" y="3"/>
                  </a:lnTo>
                  <a:lnTo>
                    <a:pt x="197" y="6"/>
                  </a:lnTo>
                  <a:lnTo>
                    <a:pt x="211" y="11"/>
                  </a:lnTo>
                  <a:lnTo>
                    <a:pt x="225" y="18"/>
                  </a:lnTo>
                  <a:lnTo>
                    <a:pt x="237" y="25"/>
                  </a:lnTo>
                  <a:lnTo>
                    <a:pt x="260" y="44"/>
                  </a:lnTo>
                  <a:lnTo>
                    <a:pt x="278" y="67"/>
                  </a:lnTo>
                  <a:lnTo>
                    <a:pt x="285" y="80"/>
                  </a:lnTo>
                  <a:lnTo>
                    <a:pt x="292" y="92"/>
                  </a:lnTo>
                  <a:lnTo>
                    <a:pt x="297" y="106"/>
                  </a:lnTo>
                  <a:lnTo>
                    <a:pt x="301" y="121"/>
                  </a:lnTo>
                  <a:lnTo>
                    <a:pt x="303" y="137"/>
                  </a:lnTo>
                  <a:lnTo>
                    <a:pt x="304" y="152"/>
                  </a:lnTo>
                  <a:lnTo>
                    <a:pt x="304" y="152"/>
                  </a:lnTo>
                  <a:lnTo>
                    <a:pt x="303" y="167"/>
                  </a:lnTo>
                  <a:lnTo>
                    <a:pt x="301" y="182"/>
                  </a:lnTo>
                  <a:lnTo>
                    <a:pt x="297" y="197"/>
                  </a:lnTo>
                  <a:lnTo>
                    <a:pt x="292" y="211"/>
                  </a:lnTo>
                  <a:lnTo>
                    <a:pt x="285" y="224"/>
                  </a:lnTo>
                  <a:lnTo>
                    <a:pt x="278" y="236"/>
                  </a:lnTo>
                  <a:lnTo>
                    <a:pt x="260" y="259"/>
                  </a:lnTo>
                  <a:lnTo>
                    <a:pt x="237" y="277"/>
                  </a:lnTo>
                  <a:lnTo>
                    <a:pt x="225" y="285"/>
                  </a:lnTo>
                  <a:lnTo>
                    <a:pt x="211" y="291"/>
                  </a:lnTo>
                  <a:lnTo>
                    <a:pt x="197" y="296"/>
                  </a:lnTo>
                  <a:lnTo>
                    <a:pt x="183" y="300"/>
                  </a:lnTo>
                  <a:lnTo>
                    <a:pt x="168" y="302"/>
                  </a:lnTo>
                  <a:lnTo>
                    <a:pt x="152" y="303"/>
                  </a:lnTo>
                  <a:lnTo>
                    <a:pt x="136" y="302"/>
                  </a:lnTo>
                  <a:lnTo>
                    <a:pt x="122" y="300"/>
                  </a:lnTo>
                  <a:lnTo>
                    <a:pt x="107" y="296"/>
                  </a:lnTo>
                  <a:lnTo>
                    <a:pt x="93" y="291"/>
                  </a:lnTo>
                  <a:lnTo>
                    <a:pt x="80" y="285"/>
                  </a:lnTo>
                  <a:lnTo>
                    <a:pt x="68" y="277"/>
                  </a:lnTo>
                  <a:lnTo>
                    <a:pt x="45" y="259"/>
                  </a:lnTo>
                  <a:lnTo>
                    <a:pt x="26" y="236"/>
                  </a:lnTo>
                  <a:lnTo>
                    <a:pt x="18" y="224"/>
                  </a:lnTo>
                  <a:lnTo>
                    <a:pt x="12" y="211"/>
                  </a:lnTo>
                  <a:lnTo>
                    <a:pt x="7" y="197"/>
                  </a:lnTo>
                  <a:lnTo>
                    <a:pt x="3" y="182"/>
                  </a:lnTo>
                  <a:lnTo>
                    <a:pt x="0" y="167"/>
                  </a:lnTo>
                  <a:lnTo>
                    <a:pt x="0" y="15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57"/>
            <p:cNvSpPr>
              <a:spLocks/>
            </p:cNvSpPr>
            <p:nvPr/>
          </p:nvSpPr>
          <p:spPr bwMode="auto">
            <a:xfrm>
              <a:off x="2744" y="1268"/>
              <a:ext cx="152" cy="151"/>
            </a:xfrm>
            <a:custGeom>
              <a:avLst/>
              <a:gdLst>
                <a:gd name="T0" fmla="*/ 0 w 304"/>
                <a:gd name="T1" fmla="*/ 152 h 303"/>
                <a:gd name="T2" fmla="*/ 0 w 304"/>
                <a:gd name="T3" fmla="*/ 137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8 w 304"/>
                <a:gd name="T17" fmla="*/ 25 h 303"/>
                <a:gd name="T18" fmla="*/ 80 w 304"/>
                <a:gd name="T19" fmla="*/ 18 h 303"/>
                <a:gd name="T20" fmla="*/ 93 w 304"/>
                <a:gd name="T21" fmla="*/ 11 h 303"/>
                <a:gd name="T22" fmla="*/ 107 w 304"/>
                <a:gd name="T23" fmla="*/ 6 h 303"/>
                <a:gd name="T24" fmla="*/ 122 w 304"/>
                <a:gd name="T25" fmla="*/ 3 h 303"/>
                <a:gd name="T26" fmla="*/ 136 w 304"/>
                <a:gd name="T27" fmla="*/ 0 h 303"/>
                <a:gd name="T28" fmla="*/ 152 w 304"/>
                <a:gd name="T29" fmla="*/ 0 h 303"/>
                <a:gd name="T30" fmla="*/ 168 w 304"/>
                <a:gd name="T31" fmla="*/ 0 h 303"/>
                <a:gd name="T32" fmla="*/ 183 w 304"/>
                <a:gd name="T33" fmla="*/ 3 h 303"/>
                <a:gd name="T34" fmla="*/ 197 w 304"/>
                <a:gd name="T35" fmla="*/ 6 h 303"/>
                <a:gd name="T36" fmla="*/ 211 w 304"/>
                <a:gd name="T37" fmla="*/ 11 h 303"/>
                <a:gd name="T38" fmla="*/ 225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1 w 304"/>
                <a:gd name="T53" fmla="*/ 121 h 303"/>
                <a:gd name="T54" fmla="*/ 303 w 304"/>
                <a:gd name="T55" fmla="*/ 137 h 303"/>
                <a:gd name="T56" fmla="*/ 304 w 304"/>
                <a:gd name="T57" fmla="*/ 152 h 303"/>
                <a:gd name="T58" fmla="*/ 304 w 304"/>
                <a:gd name="T59" fmla="*/ 152 h 303"/>
                <a:gd name="T60" fmla="*/ 303 w 304"/>
                <a:gd name="T61" fmla="*/ 167 h 303"/>
                <a:gd name="T62" fmla="*/ 301 w 304"/>
                <a:gd name="T63" fmla="*/ 182 h 303"/>
                <a:gd name="T64" fmla="*/ 297 w 304"/>
                <a:gd name="T65" fmla="*/ 197 h 303"/>
                <a:gd name="T66" fmla="*/ 292 w 304"/>
                <a:gd name="T67" fmla="*/ 211 h 303"/>
                <a:gd name="T68" fmla="*/ 285 w 304"/>
                <a:gd name="T69" fmla="*/ 224 h 303"/>
                <a:gd name="T70" fmla="*/ 278 w 304"/>
                <a:gd name="T71" fmla="*/ 236 h 303"/>
                <a:gd name="T72" fmla="*/ 260 w 304"/>
                <a:gd name="T73" fmla="*/ 259 h 303"/>
                <a:gd name="T74" fmla="*/ 237 w 304"/>
                <a:gd name="T75" fmla="*/ 277 h 303"/>
                <a:gd name="T76" fmla="*/ 225 w 304"/>
                <a:gd name="T77" fmla="*/ 285 h 303"/>
                <a:gd name="T78" fmla="*/ 211 w 304"/>
                <a:gd name="T79" fmla="*/ 291 h 303"/>
                <a:gd name="T80" fmla="*/ 197 w 304"/>
                <a:gd name="T81" fmla="*/ 296 h 303"/>
                <a:gd name="T82" fmla="*/ 183 w 304"/>
                <a:gd name="T83" fmla="*/ 300 h 303"/>
                <a:gd name="T84" fmla="*/ 168 w 304"/>
                <a:gd name="T85" fmla="*/ 302 h 303"/>
                <a:gd name="T86" fmla="*/ 152 w 304"/>
                <a:gd name="T87" fmla="*/ 303 h 303"/>
                <a:gd name="T88" fmla="*/ 136 w 304"/>
                <a:gd name="T89" fmla="*/ 302 h 303"/>
                <a:gd name="T90" fmla="*/ 122 w 304"/>
                <a:gd name="T91" fmla="*/ 300 h 303"/>
                <a:gd name="T92" fmla="*/ 107 w 304"/>
                <a:gd name="T93" fmla="*/ 296 h 303"/>
                <a:gd name="T94" fmla="*/ 93 w 304"/>
                <a:gd name="T95" fmla="*/ 291 h 303"/>
                <a:gd name="T96" fmla="*/ 80 w 304"/>
                <a:gd name="T97" fmla="*/ 285 h 303"/>
                <a:gd name="T98" fmla="*/ 68 w 304"/>
                <a:gd name="T99" fmla="*/ 277 h 303"/>
                <a:gd name="T100" fmla="*/ 45 w 304"/>
                <a:gd name="T101" fmla="*/ 259 h 303"/>
                <a:gd name="T102" fmla="*/ 26 w 304"/>
                <a:gd name="T103" fmla="*/ 236 h 303"/>
                <a:gd name="T104" fmla="*/ 18 w 304"/>
                <a:gd name="T105" fmla="*/ 224 h 303"/>
                <a:gd name="T106" fmla="*/ 12 w 304"/>
                <a:gd name="T107" fmla="*/ 211 h 303"/>
                <a:gd name="T108" fmla="*/ 7 w 304"/>
                <a:gd name="T109" fmla="*/ 197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7"/>
                  </a:lnTo>
                  <a:lnTo>
                    <a:pt x="3" y="121"/>
                  </a:lnTo>
                  <a:lnTo>
                    <a:pt x="7" y="106"/>
                  </a:lnTo>
                  <a:lnTo>
                    <a:pt x="12" y="92"/>
                  </a:lnTo>
                  <a:lnTo>
                    <a:pt x="18" y="80"/>
                  </a:lnTo>
                  <a:lnTo>
                    <a:pt x="26" y="67"/>
                  </a:lnTo>
                  <a:lnTo>
                    <a:pt x="45" y="44"/>
                  </a:lnTo>
                  <a:lnTo>
                    <a:pt x="68" y="25"/>
                  </a:lnTo>
                  <a:lnTo>
                    <a:pt x="80" y="18"/>
                  </a:lnTo>
                  <a:lnTo>
                    <a:pt x="93" y="11"/>
                  </a:lnTo>
                  <a:lnTo>
                    <a:pt x="107" y="6"/>
                  </a:lnTo>
                  <a:lnTo>
                    <a:pt x="122" y="3"/>
                  </a:lnTo>
                  <a:lnTo>
                    <a:pt x="136" y="0"/>
                  </a:lnTo>
                  <a:lnTo>
                    <a:pt x="152" y="0"/>
                  </a:lnTo>
                  <a:lnTo>
                    <a:pt x="168" y="0"/>
                  </a:lnTo>
                  <a:lnTo>
                    <a:pt x="183" y="3"/>
                  </a:lnTo>
                  <a:lnTo>
                    <a:pt x="197" y="6"/>
                  </a:lnTo>
                  <a:lnTo>
                    <a:pt x="211" y="11"/>
                  </a:lnTo>
                  <a:lnTo>
                    <a:pt x="225" y="18"/>
                  </a:lnTo>
                  <a:lnTo>
                    <a:pt x="237" y="25"/>
                  </a:lnTo>
                  <a:lnTo>
                    <a:pt x="260" y="44"/>
                  </a:lnTo>
                  <a:lnTo>
                    <a:pt x="278" y="67"/>
                  </a:lnTo>
                  <a:lnTo>
                    <a:pt x="285" y="80"/>
                  </a:lnTo>
                  <a:lnTo>
                    <a:pt x="292" y="92"/>
                  </a:lnTo>
                  <a:lnTo>
                    <a:pt x="297" y="106"/>
                  </a:lnTo>
                  <a:lnTo>
                    <a:pt x="301" y="121"/>
                  </a:lnTo>
                  <a:lnTo>
                    <a:pt x="303" y="137"/>
                  </a:lnTo>
                  <a:lnTo>
                    <a:pt x="304" y="152"/>
                  </a:lnTo>
                  <a:lnTo>
                    <a:pt x="304" y="152"/>
                  </a:lnTo>
                  <a:lnTo>
                    <a:pt x="303" y="167"/>
                  </a:lnTo>
                  <a:lnTo>
                    <a:pt x="301" y="182"/>
                  </a:lnTo>
                  <a:lnTo>
                    <a:pt x="297" y="197"/>
                  </a:lnTo>
                  <a:lnTo>
                    <a:pt x="292" y="211"/>
                  </a:lnTo>
                  <a:lnTo>
                    <a:pt x="285" y="224"/>
                  </a:lnTo>
                  <a:lnTo>
                    <a:pt x="278" y="236"/>
                  </a:lnTo>
                  <a:lnTo>
                    <a:pt x="260" y="259"/>
                  </a:lnTo>
                  <a:lnTo>
                    <a:pt x="237" y="277"/>
                  </a:lnTo>
                  <a:lnTo>
                    <a:pt x="225" y="285"/>
                  </a:lnTo>
                  <a:lnTo>
                    <a:pt x="211" y="291"/>
                  </a:lnTo>
                  <a:lnTo>
                    <a:pt x="197" y="296"/>
                  </a:lnTo>
                  <a:lnTo>
                    <a:pt x="183" y="300"/>
                  </a:lnTo>
                  <a:lnTo>
                    <a:pt x="168" y="302"/>
                  </a:lnTo>
                  <a:lnTo>
                    <a:pt x="152" y="303"/>
                  </a:lnTo>
                  <a:lnTo>
                    <a:pt x="136" y="302"/>
                  </a:lnTo>
                  <a:lnTo>
                    <a:pt x="122" y="300"/>
                  </a:lnTo>
                  <a:lnTo>
                    <a:pt x="107" y="296"/>
                  </a:lnTo>
                  <a:lnTo>
                    <a:pt x="93" y="291"/>
                  </a:lnTo>
                  <a:lnTo>
                    <a:pt x="80" y="285"/>
                  </a:lnTo>
                  <a:lnTo>
                    <a:pt x="68" y="277"/>
                  </a:lnTo>
                  <a:lnTo>
                    <a:pt x="45" y="259"/>
                  </a:lnTo>
                  <a:lnTo>
                    <a:pt x="26" y="236"/>
                  </a:lnTo>
                  <a:lnTo>
                    <a:pt x="18" y="224"/>
                  </a:lnTo>
                  <a:lnTo>
                    <a:pt x="12" y="211"/>
                  </a:lnTo>
                  <a:lnTo>
                    <a:pt x="7" y="197"/>
                  </a:lnTo>
                  <a:lnTo>
                    <a:pt x="3" y="182"/>
                  </a:lnTo>
                  <a:lnTo>
                    <a:pt x="0" y="167"/>
                  </a:lnTo>
                  <a:lnTo>
                    <a:pt x="0" y="1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59"/>
            <p:cNvSpPr>
              <a:spLocks/>
            </p:cNvSpPr>
            <p:nvPr/>
          </p:nvSpPr>
          <p:spPr bwMode="auto">
            <a:xfrm>
              <a:off x="1802" y="1268"/>
              <a:ext cx="152" cy="151"/>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0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0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0"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0"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Freeform 60"/>
            <p:cNvSpPr>
              <a:spLocks/>
            </p:cNvSpPr>
            <p:nvPr/>
          </p:nvSpPr>
          <p:spPr bwMode="auto">
            <a:xfrm>
              <a:off x="1483" y="1268"/>
              <a:ext cx="152" cy="151"/>
            </a:xfrm>
            <a:custGeom>
              <a:avLst/>
              <a:gdLst>
                <a:gd name="T0" fmla="*/ 0 w 304"/>
                <a:gd name="T1" fmla="*/ 152 h 303"/>
                <a:gd name="T2" fmla="*/ 0 w 304"/>
                <a:gd name="T3" fmla="*/ 135 h 303"/>
                <a:gd name="T4" fmla="*/ 3 w 304"/>
                <a:gd name="T5" fmla="*/ 121 h 303"/>
                <a:gd name="T6" fmla="*/ 6 w 304"/>
                <a:gd name="T7" fmla="*/ 106 h 303"/>
                <a:gd name="T8" fmla="*/ 12 w 304"/>
                <a:gd name="T9" fmla="*/ 92 h 303"/>
                <a:gd name="T10" fmla="*/ 18 w 304"/>
                <a:gd name="T11" fmla="*/ 80 h 303"/>
                <a:gd name="T12" fmla="*/ 25 w 304"/>
                <a:gd name="T13" fmla="*/ 67 h 303"/>
                <a:gd name="T14" fmla="*/ 44 w 304"/>
                <a:gd name="T15" fmla="*/ 44 h 303"/>
                <a:gd name="T16" fmla="*/ 67 w 304"/>
                <a:gd name="T17" fmla="*/ 25 h 303"/>
                <a:gd name="T18" fmla="*/ 79 w 304"/>
                <a:gd name="T19" fmla="*/ 18 h 303"/>
                <a:gd name="T20" fmla="*/ 93 w 304"/>
                <a:gd name="T21" fmla="*/ 11 h 303"/>
                <a:gd name="T22" fmla="*/ 106 w 304"/>
                <a:gd name="T23" fmla="*/ 6 h 303"/>
                <a:gd name="T24" fmla="*/ 120 w 304"/>
                <a:gd name="T25" fmla="*/ 3 h 303"/>
                <a:gd name="T26" fmla="*/ 136 w 304"/>
                <a:gd name="T27" fmla="*/ 0 h 303"/>
                <a:gd name="T28" fmla="*/ 152 w 304"/>
                <a:gd name="T29" fmla="*/ 0 h 303"/>
                <a:gd name="T30" fmla="*/ 167 w 304"/>
                <a:gd name="T31" fmla="*/ 0 h 303"/>
                <a:gd name="T32" fmla="*/ 182 w 304"/>
                <a:gd name="T33" fmla="*/ 3 h 303"/>
                <a:gd name="T34" fmla="*/ 196 w 304"/>
                <a:gd name="T35" fmla="*/ 6 h 303"/>
                <a:gd name="T36" fmla="*/ 210 w 304"/>
                <a:gd name="T37" fmla="*/ 11 h 303"/>
                <a:gd name="T38" fmla="*/ 224 w 304"/>
                <a:gd name="T39" fmla="*/ 18 h 303"/>
                <a:gd name="T40" fmla="*/ 237 w 304"/>
                <a:gd name="T41" fmla="*/ 25 h 303"/>
                <a:gd name="T42" fmla="*/ 260 w 304"/>
                <a:gd name="T43" fmla="*/ 44 h 303"/>
                <a:gd name="T44" fmla="*/ 277 w 304"/>
                <a:gd name="T45" fmla="*/ 67 h 303"/>
                <a:gd name="T46" fmla="*/ 285 w 304"/>
                <a:gd name="T47" fmla="*/ 80 h 303"/>
                <a:gd name="T48" fmla="*/ 291 w 304"/>
                <a:gd name="T49" fmla="*/ 92 h 303"/>
                <a:gd name="T50" fmla="*/ 296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6 w 304"/>
                <a:gd name="T65" fmla="*/ 196 h 303"/>
                <a:gd name="T66" fmla="*/ 291 w 304"/>
                <a:gd name="T67" fmla="*/ 210 h 303"/>
                <a:gd name="T68" fmla="*/ 285 w 304"/>
                <a:gd name="T69" fmla="*/ 224 h 303"/>
                <a:gd name="T70" fmla="*/ 277 w 304"/>
                <a:gd name="T71" fmla="*/ 236 h 303"/>
                <a:gd name="T72" fmla="*/ 260 w 304"/>
                <a:gd name="T73" fmla="*/ 259 h 303"/>
                <a:gd name="T74" fmla="*/ 237 w 304"/>
                <a:gd name="T75" fmla="*/ 277 h 303"/>
                <a:gd name="T76" fmla="*/ 224 w 304"/>
                <a:gd name="T77" fmla="*/ 285 h 303"/>
                <a:gd name="T78" fmla="*/ 210 w 304"/>
                <a:gd name="T79" fmla="*/ 291 h 303"/>
                <a:gd name="T80" fmla="*/ 196 w 304"/>
                <a:gd name="T81" fmla="*/ 296 h 303"/>
                <a:gd name="T82" fmla="*/ 182 w 304"/>
                <a:gd name="T83" fmla="*/ 300 h 303"/>
                <a:gd name="T84" fmla="*/ 167 w 304"/>
                <a:gd name="T85" fmla="*/ 302 h 303"/>
                <a:gd name="T86" fmla="*/ 152 w 304"/>
                <a:gd name="T87" fmla="*/ 303 h 303"/>
                <a:gd name="T88" fmla="*/ 136 w 304"/>
                <a:gd name="T89" fmla="*/ 302 h 303"/>
                <a:gd name="T90" fmla="*/ 120 w 304"/>
                <a:gd name="T91" fmla="*/ 300 h 303"/>
                <a:gd name="T92" fmla="*/ 106 w 304"/>
                <a:gd name="T93" fmla="*/ 296 h 303"/>
                <a:gd name="T94" fmla="*/ 93 w 304"/>
                <a:gd name="T95" fmla="*/ 291 h 303"/>
                <a:gd name="T96" fmla="*/ 79 w 304"/>
                <a:gd name="T97" fmla="*/ 285 h 303"/>
                <a:gd name="T98" fmla="*/ 67 w 304"/>
                <a:gd name="T99" fmla="*/ 277 h 303"/>
                <a:gd name="T100" fmla="*/ 44 w 304"/>
                <a:gd name="T101" fmla="*/ 259 h 303"/>
                <a:gd name="T102" fmla="*/ 25 w 304"/>
                <a:gd name="T103" fmla="*/ 236 h 303"/>
                <a:gd name="T104" fmla="*/ 18 w 304"/>
                <a:gd name="T105" fmla="*/ 224 h 303"/>
                <a:gd name="T106" fmla="*/ 12 w 304"/>
                <a:gd name="T107" fmla="*/ 210 h 303"/>
                <a:gd name="T108" fmla="*/ 6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6" y="106"/>
                  </a:lnTo>
                  <a:lnTo>
                    <a:pt x="12" y="92"/>
                  </a:lnTo>
                  <a:lnTo>
                    <a:pt x="18" y="80"/>
                  </a:lnTo>
                  <a:lnTo>
                    <a:pt x="25" y="67"/>
                  </a:lnTo>
                  <a:lnTo>
                    <a:pt x="44" y="44"/>
                  </a:lnTo>
                  <a:lnTo>
                    <a:pt x="67" y="25"/>
                  </a:lnTo>
                  <a:lnTo>
                    <a:pt x="79" y="18"/>
                  </a:lnTo>
                  <a:lnTo>
                    <a:pt x="93" y="11"/>
                  </a:lnTo>
                  <a:lnTo>
                    <a:pt x="106" y="6"/>
                  </a:lnTo>
                  <a:lnTo>
                    <a:pt x="120" y="3"/>
                  </a:lnTo>
                  <a:lnTo>
                    <a:pt x="136" y="0"/>
                  </a:lnTo>
                  <a:lnTo>
                    <a:pt x="152" y="0"/>
                  </a:lnTo>
                  <a:lnTo>
                    <a:pt x="167" y="0"/>
                  </a:lnTo>
                  <a:lnTo>
                    <a:pt x="182" y="3"/>
                  </a:lnTo>
                  <a:lnTo>
                    <a:pt x="196" y="6"/>
                  </a:lnTo>
                  <a:lnTo>
                    <a:pt x="210" y="11"/>
                  </a:lnTo>
                  <a:lnTo>
                    <a:pt x="224" y="18"/>
                  </a:lnTo>
                  <a:lnTo>
                    <a:pt x="237" y="25"/>
                  </a:lnTo>
                  <a:lnTo>
                    <a:pt x="260" y="44"/>
                  </a:lnTo>
                  <a:lnTo>
                    <a:pt x="277" y="67"/>
                  </a:lnTo>
                  <a:lnTo>
                    <a:pt x="285" y="80"/>
                  </a:lnTo>
                  <a:lnTo>
                    <a:pt x="291" y="92"/>
                  </a:lnTo>
                  <a:lnTo>
                    <a:pt x="296" y="106"/>
                  </a:lnTo>
                  <a:lnTo>
                    <a:pt x="300" y="121"/>
                  </a:lnTo>
                  <a:lnTo>
                    <a:pt x="303" y="135"/>
                  </a:lnTo>
                  <a:lnTo>
                    <a:pt x="304" y="152"/>
                  </a:lnTo>
                  <a:lnTo>
                    <a:pt x="304" y="152"/>
                  </a:lnTo>
                  <a:lnTo>
                    <a:pt x="303" y="167"/>
                  </a:lnTo>
                  <a:lnTo>
                    <a:pt x="300" y="182"/>
                  </a:lnTo>
                  <a:lnTo>
                    <a:pt x="296" y="196"/>
                  </a:lnTo>
                  <a:lnTo>
                    <a:pt x="291" y="210"/>
                  </a:lnTo>
                  <a:lnTo>
                    <a:pt x="285" y="224"/>
                  </a:lnTo>
                  <a:lnTo>
                    <a:pt x="277" y="236"/>
                  </a:lnTo>
                  <a:lnTo>
                    <a:pt x="260" y="259"/>
                  </a:lnTo>
                  <a:lnTo>
                    <a:pt x="237" y="277"/>
                  </a:lnTo>
                  <a:lnTo>
                    <a:pt x="224" y="285"/>
                  </a:lnTo>
                  <a:lnTo>
                    <a:pt x="210" y="291"/>
                  </a:lnTo>
                  <a:lnTo>
                    <a:pt x="196" y="296"/>
                  </a:lnTo>
                  <a:lnTo>
                    <a:pt x="182" y="300"/>
                  </a:lnTo>
                  <a:lnTo>
                    <a:pt x="167" y="302"/>
                  </a:lnTo>
                  <a:lnTo>
                    <a:pt x="152" y="303"/>
                  </a:lnTo>
                  <a:lnTo>
                    <a:pt x="136" y="302"/>
                  </a:lnTo>
                  <a:lnTo>
                    <a:pt x="120" y="300"/>
                  </a:lnTo>
                  <a:lnTo>
                    <a:pt x="106" y="296"/>
                  </a:lnTo>
                  <a:lnTo>
                    <a:pt x="93" y="291"/>
                  </a:lnTo>
                  <a:lnTo>
                    <a:pt x="79" y="285"/>
                  </a:lnTo>
                  <a:lnTo>
                    <a:pt x="67" y="277"/>
                  </a:lnTo>
                  <a:lnTo>
                    <a:pt x="44" y="259"/>
                  </a:lnTo>
                  <a:lnTo>
                    <a:pt x="25" y="236"/>
                  </a:lnTo>
                  <a:lnTo>
                    <a:pt x="18" y="224"/>
                  </a:lnTo>
                  <a:lnTo>
                    <a:pt x="12" y="210"/>
                  </a:lnTo>
                  <a:lnTo>
                    <a:pt x="6" y="196"/>
                  </a:lnTo>
                  <a:lnTo>
                    <a:pt x="3" y="182"/>
                  </a:lnTo>
                  <a:lnTo>
                    <a:pt x="0" y="167"/>
                  </a:lnTo>
                  <a:lnTo>
                    <a:pt x="0" y="152"/>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61"/>
            <p:cNvSpPr>
              <a:spLocks/>
            </p:cNvSpPr>
            <p:nvPr/>
          </p:nvSpPr>
          <p:spPr bwMode="auto">
            <a:xfrm>
              <a:off x="1483" y="1268"/>
              <a:ext cx="152" cy="151"/>
            </a:xfrm>
            <a:custGeom>
              <a:avLst/>
              <a:gdLst>
                <a:gd name="T0" fmla="*/ 0 w 304"/>
                <a:gd name="T1" fmla="*/ 152 h 303"/>
                <a:gd name="T2" fmla="*/ 0 w 304"/>
                <a:gd name="T3" fmla="*/ 135 h 303"/>
                <a:gd name="T4" fmla="*/ 3 w 304"/>
                <a:gd name="T5" fmla="*/ 121 h 303"/>
                <a:gd name="T6" fmla="*/ 6 w 304"/>
                <a:gd name="T7" fmla="*/ 106 h 303"/>
                <a:gd name="T8" fmla="*/ 12 w 304"/>
                <a:gd name="T9" fmla="*/ 92 h 303"/>
                <a:gd name="T10" fmla="*/ 18 w 304"/>
                <a:gd name="T11" fmla="*/ 80 h 303"/>
                <a:gd name="T12" fmla="*/ 25 w 304"/>
                <a:gd name="T13" fmla="*/ 67 h 303"/>
                <a:gd name="T14" fmla="*/ 44 w 304"/>
                <a:gd name="T15" fmla="*/ 44 h 303"/>
                <a:gd name="T16" fmla="*/ 67 w 304"/>
                <a:gd name="T17" fmla="*/ 25 h 303"/>
                <a:gd name="T18" fmla="*/ 79 w 304"/>
                <a:gd name="T19" fmla="*/ 18 h 303"/>
                <a:gd name="T20" fmla="*/ 93 w 304"/>
                <a:gd name="T21" fmla="*/ 11 h 303"/>
                <a:gd name="T22" fmla="*/ 106 w 304"/>
                <a:gd name="T23" fmla="*/ 6 h 303"/>
                <a:gd name="T24" fmla="*/ 120 w 304"/>
                <a:gd name="T25" fmla="*/ 3 h 303"/>
                <a:gd name="T26" fmla="*/ 136 w 304"/>
                <a:gd name="T27" fmla="*/ 0 h 303"/>
                <a:gd name="T28" fmla="*/ 152 w 304"/>
                <a:gd name="T29" fmla="*/ 0 h 303"/>
                <a:gd name="T30" fmla="*/ 167 w 304"/>
                <a:gd name="T31" fmla="*/ 0 h 303"/>
                <a:gd name="T32" fmla="*/ 182 w 304"/>
                <a:gd name="T33" fmla="*/ 3 h 303"/>
                <a:gd name="T34" fmla="*/ 196 w 304"/>
                <a:gd name="T35" fmla="*/ 6 h 303"/>
                <a:gd name="T36" fmla="*/ 210 w 304"/>
                <a:gd name="T37" fmla="*/ 11 h 303"/>
                <a:gd name="T38" fmla="*/ 224 w 304"/>
                <a:gd name="T39" fmla="*/ 18 h 303"/>
                <a:gd name="T40" fmla="*/ 237 w 304"/>
                <a:gd name="T41" fmla="*/ 25 h 303"/>
                <a:gd name="T42" fmla="*/ 260 w 304"/>
                <a:gd name="T43" fmla="*/ 44 h 303"/>
                <a:gd name="T44" fmla="*/ 277 w 304"/>
                <a:gd name="T45" fmla="*/ 67 h 303"/>
                <a:gd name="T46" fmla="*/ 285 w 304"/>
                <a:gd name="T47" fmla="*/ 80 h 303"/>
                <a:gd name="T48" fmla="*/ 291 w 304"/>
                <a:gd name="T49" fmla="*/ 92 h 303"/>
                <a:gd name="T50" fmla="*/ 296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6 w 304"/>
                <a:gd name="T65" fmla="*/ 196 h 303"/>
                <a:gd name="T66" fmla="*/ 291 w 304"/>
                <a:gd name="T67" fmla="*/ 210 h 303"/>
                <a:gd name="T68" fmla="*/ 285 w 304"/>
                <a:gd name="T69" fmla="*/ 224 h 303"/>
                <a:gd name="T70" fmla="*/ 277 w 304"/>
                <a:gd name="T71" fmla="*/ 236 h 303"/>
                <a:gd name="T72" fmla="*/ 260 w 304"/>
                <a:gd name="T73" fmla="*/ 259 h 303"/>
                <a:gd name="T74" fmla="*/ 237 w 304"/>
                <a:gd name="T75" fmla="*/ 277 h 303"/>
                <a:gd name="T76" fmla="*/ 224 w 304"/>
                <a:gd name="T77" fmla="*/ 285 h 303"/>
                <a:gd name="T78" fmla="*/ 210 w 304"/>
                <a:gd name="T79" fmla="*/ 291 h 303"/>
                <a:gd name="T80" fmla="*/ 196 w 304"/>
                <a:gd name="T81" fmla="*/ 296 h 303"/>
                <a:gd name="T82" fmla="*/ 182 w 304"/>
                <a:gd name="T83" fmla="*/ 300 h 303"/>
                <a:gd name="T84" fmla="*/ 167 w 304"/>
                <a:gd name="T85" fmla="*/ 302 h 303"/>
                <a:gd name="T86" fmla="*/ 152 w 304"/>
                <a:gd name="T87" fmla="*/ 303 h 303"/>
                <a:gd name="T88" fmla="*/ 136 w 304"/>
                <a:gd name="T89" fmla="*/ 302 h 303"/>
                <a:gd name="T90" fmla="*/ 120 w 304"/>
                <a:gd name="T91" fmla="*/ 300 h 303"/>
                <a:gd name="T92" fmla="*/ 106 w 304"/>
                <a:gd name="T93" fmla="*/ 296 h 303"/>
                <a:gd name="T94" fmla="*/ 93 w 304"/>
                <a:gd name="T95" fmla="*/ 291 h 303"/>
                <a:gd name="T96" fmla="*/ 79 w 304"/>
                <a:gd name="T97" fmla="*/ 285 h 303"/>
                <a:gd name="T98" fmla="*/ 67 w 304"/>
                <a:gd name="T99" fmla="*/ 277 h 303"/>
                <a:gd name="T100" fmla="*/ 44 w 304"/>
                <a:gd name="T101" fmla="*/ 259 h 303"/>
                <a:gd name="T102" fmla="*/ 25 w 304"/>
                <a:gd name="T103" fmla="*/ 236 h 303"/>
                <a:gd name="T104" fmla="*/ 18 w 304"/>
                <a:gd name="T105" fmla="*/ 224 h 303"/>
                <a:gd name="T106" fmla="*/ 12 w 304"/>
                <a:gd name="T107" fmla="*/ 210 h 303"/>
                <a:gd name="T108" fmla="*/ 6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6" y="106"/>
                  </a:lnTo>
                  <a:lnTo>
                    <a:pt x="12" y="92"/>
                  </a:lnTo>
                  <a:lnTo>
                    <a:pt x="18" y="80"/>
                  </a:lnTo>
                  <a:lnTo>
                    <a:pt x="25" y="67"/>
                  </a:lnTo>
                  <a:lnTo>
                    <a:pt x="44" y="44"/>
                  </a:lnTo>
                  <a:lnTo>
                    <a:pt x="67" y="25"/>
                  </a:lnTo>
                  <a:lnTo>
                    <a:pt x="79" y="18"/>
                  </a:lnTo>
                  <a:lnTo>
                    <a:pt x="93" y="11"/>
                  </a:lnTo>
                  <a:lnTo>
                    <a:pt x="106" y="6"/>
                  </a:lnTo>
                  <a:lnTo>
                    <a:pt x="120" y="3"/>
                  </a:lnTo>
                  <a:lnTo>
                    <a:pt x="136" y="0"/>
                  </a:lnTo>
                  <a:lnTo>
                    <a:pt x="152" y="0"/>
                  </a:lnTo>
                  <a:lnTo>
                    <a:pt x="167" y="0"/>
                  </a:lnTo>
                  <a:lnTo>
                    <a:pt x="182" y="3"/>
                  </a:lnTo>
                  <a:lnTo>
                    <a:pt x="196" y="6"/>
                  </a:lnTo>
                  <a:lnTo>
                    <a:pt x="210" y="11"/>
                  </a:lnTo>
                  <a:lnTo>
                    <a:pt x="224" y="18"/>
                  </a:lnTo>
                  <a:lnTo>
                    <a:pt x="237" y="25"/>
                  </a:lnTo>
                  <a:lnTo>
                    <a:pt x="260" y="44"/>
                  </a:lnTo>
                  <a:lnTo>
                    <a:pt x="277" y="67"/>
                  </a:lnTo>
                  <a:lnTo>
                    <a:pt x="285" y="80"/>
                  </a:lnTo>
                  <a:lnTo>
                    <a:pt x="291" y="92"/>
                  </a:lnTo>
                  <a:lnTo>
                    <a:pt x="296" y="106"/>
                  </a:lnTo>
                  <a:lnTo>
                    <a:pt x="300" y="121"/>
                  </a:lnTo>
                  <a:lnTo>
                    <a:pt x="303" y="135"/>
                  </a:lnTo>
                  <a:lnTo>
                    <a:pt x="304" y="152"/>
                  </a:lnTo>
                  <a:lnTo>
                    <a:pt x="304" y="152"/>
                  </a:lnTo>
                  <a:lnTo>
                    <a:pt x="303" y="167"/>
                  </a:lnTo>
                  <a:lnTo>
                    <a:pt x="300" y="182"/>
                  </a:lnTo>
                  <a:lnTo>
                    <a:pt x="296" y="196"/>
                  </a:lnTo>
                  <a:lnTo>
                    <a:pt x="291" y="210"/>
                  </a:lnTo>
                  <a:lnTo>
                    <a:pt x="285" y="224"/>
                  </a:lnTo>
                  <a:lnTo>
                    <a:pt x="277" y="236"/>
                  </a:lnTo>
                  <a:lnTo>
                    <a:pt x="260" y="259"/>
                  </a:lnTo>
                  <a:lnTo>
                    <a:pt x="237" y="277"/>
                  </a:lnTo>
                  <a:lnTo>
                    <a:pt x="224" y="285"/>
                  </a:lnTo>
                  <a:lnTo>
                    <a:pt x="210" y="291"/>
                  </a:lnTo>
                  <a:lnTo>
                    <a:pt x="196" y="296"/>
                  </a:lnTo>
                  <a:lnTo>
                    <a:pt x="182" y="300"/>
                  </a:lnTo>
                  <a:lnTo>
                    <a:pt x="167" y="302"/>
                  </a:lnTo>
                  <a:lnTo>
                    <a:pt x="152" y="303"/>
                  </a:lnTo>
                  <a:lnTo>
                    <a:pt x="136" y="302"/>
                  </a:lnTo>
                  <a:lnTo>
                    <a:pt x="120" y="300"/>
                  </a:lnTo>
                  <a:lnTo>
                    <a:pt x="106" y="296"/>
                  </a:lnTo>
                  <a:lnTo>
                    <a:pt x="93" y="291"/>
                  </a:lnTo>
                  <a:lnTo>
                    <a:pt x="79" y="285"/>
                  </a:lnTo>
                  <a:lnTo>
                    <a:pt x="67" y="277"/>
                  </a:lnTo>
                  <a:lnTo>
                    <a:pt x="44" y="259"/>
                  </a:lnTo>
                  <a:lnTo>
                    <a:pt x="25" y="236"/>
                  </a:lnTo>
                  <a:lnTo>
                    <a:pt x="18" y="224"/>
                  </a:lnTo>
                  <a:lnTo>
                    <a:pt x="12" y="210"/>
                  </a:lnTo>
                  <a:lnTo>
                    <a:pt x="6" y="196"/>
                  </a:lnTo>
                  <a:lnTo>
                    <a:pt x="3" y="182"/>
                  </a:lnTo>
                  <a:lnTo>
                    <a:pt x="0" y="167"/>
                  </a:lnTo>
                  <a:lnTo>
                    <a:pt x="0" y="1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63"/>
            <p:cNvSpPr>
              <a:spLocks/>
            </p:cNvSpPr>
            <p:nvPr/>
          </p:nvSpPr>
          <p:spPr bwMode="auto">
            <a:xfrm>
              <a:off x="1179" y="1268"/>
              <a:ext cx="152" cy="151"/>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1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1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1"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1"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Rectangle 66"/>
            <p:cNvSpPr>
              <a:spLocks noChangeArrowheads="1"/>
            </p:cNvSpPr>
            <p:nvPr/>
          </p:nvSpPr>
          <p:spPr bwMode="auto">
            <a:xfrm>
              <a:off x="1255" y="2117"/>
              <a:ext cx="121" cy="121"/>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67"/>
            <p:cNvSpPr>
              <a:spLocks noChangeArrowheads="1"/>
            </p:cNvSpPr>
            <p:nvPr/>
          </p:nvSpPr>
          <p:spPr bwMode="auto">
            <a:xfrm>
              <a:off x="1255" y="2117"/>
              <a:ext cx="121" cy="12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Rectangle 68"/>
            <p:cNvSpPr>
              <a:spLocks noChangeArrowheads="1"/>
            </p:cNvSpPr>
            <p:nvPr/>
          </p:nvSpPr>
          <p:spPr bwMode="auto">
            <a:xfrm>
              <a:off x="1650" y="2117"/>
              <a:ext cx="121" cy="121"/>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69"/>
            <p:cNvSpPr>
              <a:spLocks noChangeArrowheads="1"/>
            </p:cNvSpPr>
            <p:nvPr/>
          </p:nvSpPr>
          <p:spPr bwMode="auto">
            <a:xfrm>
              <a:off x="1650" y="2117"/>
              <a:ext cx="121" cy="12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Rectangle 70"/>
            <p:cNvSpPr>
              <a:spLocks noChangeArrowheads="1"/>
            </p:cNvSpPr>
            <p:nvPr/>
          </p:nvSpPr>
          <p:spPr bwMode="auto">
            <a:xfrm>
              <a:off x="2744" y="2117"/>
              <a:ext cx="121" cy="121"/>
            </a:xfrm>
            <a:prstGeom prst="rect">
              <a:avLst/>
            </a:prstGeom>
            <a:solidFill>
              <a:srgbClr val="E8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71"/>
            <p:cNvSpPr>
              <a:spLocks noChangeArrowheads="1"/>
            </p:cNvSpPr>
            <p:nvPr/>
          </p:nvSpPr>
          <p:spPr bwMode="auto">
            <a:xfrm>
              <a:off x="2744" y="2117"/>
              <a:ext cx="121" cy="12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Freeform 72"/>
            <p:cNvSpPr>
              <a:spLocks/>
            </p:cNvSpPr>
            <p:nvPr/>
          </p:nvSpPr>
          <p:spPr bwMode="auto">
            <a:xfrm>
              <a:off x="951" y="1401"/>
              <a:ext cx="558" cy="777"/>
            </a:xfrm>
            <a:custGeom>
              <a:avLst/>
              <a:gdLst>
                <a:gd name="T0" fmla="*/ 1117 w 1117"/>
                <a:gd name="T1" fmla="*/ 0 h 1553"/>
                <a:gd name="T2" fmla="*/ 1048 w 1117"/>
                <a:gd name="T3" fmla="*/ 100 h 1553"/>
                <a:gd name="T4" fmla="*/ 974 w 1117"/>
                <a:gd name="T5" fmla="*/ 202 h 1553"/>
                <a:gd name="T6" fmla="*/ 900 w 1117"/>
                <a:gd name="T7" fmla="*/ 308 h 1553"/>
                <a:gd name="T8" fmla="*/ 821 w 1117"/>
                <a:gd name="T9" fmla="*/ 418 h 1553"/>
                <a:gd name="T10" fmla="*/ 741 w 1117"/>
                <a:gd name="T11" fmla="*/ 531 h 1553"/>
                <a:gd name="T12" fmla="*/ 658 w 1117"/>
                <a:gd name="T13" fmla="*/ 647 h 1553"/>
                <a:gd name="T14" fmla="*/ 572 w 1117"/>
                <a:gd name="T15" fmla="*/ 766 h 1553"/>
                <a:gd name="T16" fmla="*/ 483 w 1117"/>
                <a:gd name="T17" fmla="*/ 890 h 1553"/>
                <a:gd name="T18" fmla="*/ 392 w 1117"/>
                <a:gd name="T19" fmla="*/ 1015 h 1553"/>
                <a:gd name="T20" fmla="*/ 298 w 1117"/>
                <a:gd name="T21" fmla="*/ 1145 h 1553"/>
                <a:gd name="T22" fmla="*/ 202 w 1117"/>
                <a:gd name="T23" fmla="*/ 1278 h 1553"/>
                <a:gd name="T24" fmla="*/ 102 w 1117"/>
                <a:gd name="T25" fmla="*/ 1413 h 1553"/>
                <a:gd name="T26" fmla="*/ 0 w 1117"/>
                <a:gd name="T27" fmla="*/ 155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7" h="1553">
                  <a:moveTo>
                    <a:pt x="1117" y="0"/>
                  </a:moveTo>
                  <a:lnTo>
                    <a:pt x="1048" y="100"/>
                  </a:lnTo>
                  <a:lnTo>
                    <a:pt x="974" y="202"/>
                  </a:lnTo>
                  <a:lnTo>
                    <a:pt x="900" y="308"/>
                  </a:lnTo>
                  <a:lnTo>
                    <a:pt x="821" y="418"/>
                  </a:lnTo>
                  <a:lnTo>
                    <a:pt x="741" y="531"/>
                  </a:lnTo>
                  <a:lnTo>
                    <a:pt x="658" y="647"/>
                  </a:lnTo>
                  <a:lnTo>
                    <a:pt x="572" y="766"/>
                  </a:lnTo>
                  <a:lnTo>
                    <a:pt x="483" y="890"/>
                  </a:lnTo>
                  <a:lnTo>
                    <a:pt x="392" y="1015"/>
                  </a:lnTo>
                  <a:lnTo>
                    <a:pt x="298" y="1145"/>
                  </a:lnTo>
                  <a:lnTo>
                    <a:pt x="202" y="1278"/>
                  </a:lnTo>
                  <a:lnTo>
                    <a:pt x="102" y="1413"/>
                  </a:lnTo>
                  <a:lnTo>
                    <a:pt x="0" y="1553"/>
                  </a:lnTo>
                </a:path>
              </a:pathLst>
            </a:custGeom>
            <a:noFill/>
            <a:ln w="2">
              <a:solidFill>
                <a:srgbClr val="4677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p:cNvSpPr>
            <p:nvPr/>
          </p:nvSpPr>
          <p:spPr bwMode="auto">
            <a:xfrm>
              <a:off x="951" y="1343"/>
              <a:ext cx="304" cy="835"/>
            </a:xfrm>
            <a:custGeom>
              <a:avLst/>
              <a:gdLst>
                <a:gd name="T0" fmla="*/ 608 w 608"/>
                <a:gd name="T1" fmla="*/ 0 h 1668"/>
                <a:gd name="T2" fmla="*/ 570 w 608"/>
                <a:gd name="T3" fmla="*/ 106 h 1668"/>
                <a:gd name="T4" fmla="*/ 531 w 608"/>
                <a:gd name="T5" fmla="*/ 216 h 1668"/>
                <a:gd name="T6" fmla="*/ 491 w 608"/>
                <a:gd name="T7" fmla="*/ 330 h 1668"/>
                <a:gd name="T8" fmla="*/ 449 w 608"/>
                <a:gd name="T9" fmla="*/ 447 h 1668"/>
                <a:gd name="T10" fmla="*/ 406 w 608"/>
                <a:gd name="T11" fmla="*/ 569 h 1668"/>
                <a:gd name="T12" fmla="*/ 360 w 608"/>
                <a:gd name="T13" fmla="*/ 692 h 1668"/>
                <a:gd name="T14" fmla="*/ 313 w 608"/>
                <a:gd name="T15" fmla="*/ 821 h 1668"/>
                <a:gd name="T16" fmla="*/ 265 w 608"/>
                <a:gd name="T17" fmla="*/ 953 h 1668"/>
                <a:gd name="T18" fmla="*/ 214 w 608"/>
                <a:gd name="T19" fmla="*/ 1089 h 1668"/>
                <a:gd name="T20" fmla="*/ 164 w 608"/>
                <a:gd name="T21" fmla="*/ 1228 h 1668"/>
                <a:gd name="T22" fmla="*/ 111 w 608"/>
                <a:gd name="T23" fmla="*/ 1371 h 1668"/>
                <a:gd name="T24" fmla="*/ 56 w 608"/>
                <a:gd name="T25" fmla="*/ 1518 h 1668"/>
                <a:gd name="T26" fmla="*/ 0 w 608"/>
                <a:gd name="T27"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8" h="1668">
                  <a:moveTo>
                    <a:pt x="608" y="0"/>
                  </a:moveTo>
                  <a:lnTo>
                    <a:pt x="570" y="106"/>
                  </a:lnTo>
                  <a:lnTo>
                    <a:pt x="531" y="216"/>
                  </a:lnTo>
                  <a:lnTo>
                    <a:pt x="491" y="330"/>
                  </a:lnTo>
                  <a:lnTo>
                    <a:pt x="449" y="447"/>
                  </a:lnTo>
                  <a:lnTo>
                    <a:pt x="406" y="569"/>
                  </a:lnTo>
                  <a:lnTo>
                    <a:pt x="360" y="692"/>
                  </a:lnTo>
                  <a:lnTo>
                    <a:pt x="313" y="821"/>
                  </a:lnTo>
                  <a:lnTo>
                    <a:pt x="265" y="953"/>
                  </a:lnTo>
                  <a:lnTo>
                    <a:pt x="214" y="1089"/>
                  </a:lnTo>
                  <a:lnTo>
                    <a:pt x="164" y="1228"/>
                  </a:lnTo>
                  <a:lnTo>
                    <a:pt x="111" y="1371"/>
                  </a:lnTo>
                  <a:lnTo>
                    <a:pt x="56" y="1518"/>
                  </a:lnTo>
                  <a:lnTo>
                    <a:pt x="0" y="1668"/>
                  </a:lnTo>
                </a:path>
              </a:pathLst>
            </a:custGeom>
            <a:noFill/>
            <a:ln w="2">
              <a:solidFill>
                <a:srgbClr val="4677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Freeform 75"/>
            <p:cNvSpPr>
              <a:spLocks/>
            </p:cNvSpPr>
            <p:nvPr/>
          </p:nvSpPr>
          <p:spPr bwMode="auto">
            <a:xfrm>
              <a:off x="951" y="1343"/>
              <a:ext cx="927" cy="835"/>
            </a:xfrm>
            <a:custGeom>
              <a:avLst/>
              <a:gdLst>
                <a:gd name="T0" fmla="*/ 1854 w 1854"/>
                <a:gd name="T1" fmla="*/ 0 h 1668"/>
                <a:gd name="T2" fmla="*/ 1753 w 1854"/>
                <a:gd name="T3" fmla="*/ 92 h 1668"/>
                <a:gd name="T4" fmla="*/ 1648 w 1854"/>
                <a:gd name="T5" fmla="*/ 187 h 1668"/>
                <a:gd name="T6" fmla="*/ 1540 w 1854"/>
                <a:gd name="T7" fmla="*/ 285 h 1668"/>
                <a:gd name="T8" fmla="*/ 1430 w 1854"/>
                <a:gd name="T9" fmla="*/ 385 h 1668"/>
                <a:gd name="T10" fmla="*/ 1316 w 1854"/>
                <a:gd name="T11" fmla="*/ 489 h 1668"/>
                <a:gd name="T12" fmla="*/ 1198 w 1854"/>
                <a:gd name="T13" fmla="*/ 595 h 1668"/>
                <a:gd name="T14" fmla="*/ 1078 w 1854"/>
                <a:gd name="T15" fmla="*/ 704 h 1668"/>
                <a:gd name="T16" fmla="*/ 955 w 1854"/>
                <a:gd name="T17" fmla="*/ 815 h 1668"/>
                <a:gd name="T18" fmla="*/ 829 w 1854"/>
                <a:gd name="T19" fmla="*/ 929 h 1668"/>
                <a:gd name="T20" fmla="*/ 698 w 1854"/>
                <a:gd name="T21" fmla="*/ 1045 h 1668"/>
                <a:gd name="T22" fmla="*/ 565 w 1854"/>
                <a:gd name="T23" fmla="*/ 1164 h 1668"/>
                <a:gd name="T24" fmla="*/ 428 w 1854"/>
                <a:gd name="T25" fmla="*/ 1287 h 1668"/>
                <a:gd name="T26" fmla="*/ 289 w 1854"/>
                <a:gd name="T27" fmla="*/ 1410 h 1668"/>
                <a:gd name="T28" fmla="*/ 146 w 1854"/>
                <a:gd name="T29" fmla="*/ 1538 h 1668"/>
                <a:gd name="T30" fmla="*/ 0 w 1854"/>
                <a:gd name="T3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4" h="1668">
                  <a:moveTo>
                    <a:pt x="1854" y="0"/>
                  </a:moveTo>
                  <a:lnTo>
                    <a:pt x="1753" y="92"/>
                  </a:lnTo>
                  <a:lnTo>
                    <a:pt x="1648" y="187"/>
                  </a:lnTo>
                  <a:lnTo>
                    <a:pt x="1540" y="285"/>
                  </a:lnTo>
                  <a:lnTo>
                    <a:pt x="1430" y="385"/>
                  </a:lnTo>
                  <a:lnTo>
                    <a:pt x="1316" y="489"/>
                  </a:lnTo>
                  <a:lnTo>
                    <a:pt x="1198" y="595"/>
                  </a:lnTo>
                  <a:lnTo>
                    <a:pt x="1078" y="704"/>
                  </a:lnTo>
                  <a:lnTo>
                    <a:pt x="955" y="815"/>
                  </a:lnTo>
                  <a:lnTo>
                    <a:pt x="829" y="929"/>
                  </a:lnTo>
                  <a:lnTo>
                    <a:pt x="698" y="1045"/>
                  </a:lnTo>
                  <a:lnTo>
                    <a:pt x="565" y="1164"/>
                  </a:lnTo>
                  <a:lnTo>
                    <a:pt x="428" y="1287"/>
                  </a:lnTo>
                  <a:lnTo>
                    <a:pt x="289" y="1410"/>
                  </a:lnTo>
                  <a:lnTo>
                    <a:pt x="146" y="1538"/>
                  </a:lnTo>
                  <a:lnTo>
                    <a:pt x="0" y="1668"/>
                  </a:lnTo>
                </a:path>
              </a:pathLst>
            </a:custGeom>
            <a:noFill/>
            <a:ln w="2">
              <a:solidFill>
                <a:srgbClr val="4677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Rectangle 76"/>
            <p:cNvSpPr>
              <a:spLocks noChangeArrowheads="1"/>
            </p:cNvSpPr>
            <p:nvPr/>
          </p:nvSpPr>
          <p:spPr bwMode="auto">
            <a:xfrm>
              <a:off x="889" y="2309"/>
              <a:ext cx="15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1" name="Rectangle 77"/>
            <p:cNvSpPr>
              <a:spLocks noChangeArrowheads="1"/>
            </p:cNvSpPr>
            <p:nvPr/>
          </p:nvSpPr>
          <p:spPr bwMode="auto">
            <a:xfrm>
              <a:off x="986" y="235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2" name="Rectangle 78"/>
            <p:cNvSpPr>
              <a:spLocks noChangeArrowheads="1"/>
            </p:cNvSpPr>
            <p:nvPr/>
          </p:nvSpPr>
          <p:spPr bwMode="auto">
            <a:xfrm>
              <a:off x="1253" y="2309"/>
              <a:ext cx="15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 name="Rectangle 79"/>
            <p:cNvSpPr>
              <a:spLocks noChangeArrowheads="1"/>
            </p:cNvSpPr>
            <p:nvPr/>
          </p:nvSpPr>
          <p:spPr bwMode="auto">
            <a:xfrm>
              <a:off x="1351" y="235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4" name="Rectangle 80"/>
            <p:cNvSpPr>
              <a:spLocks noChangeArrowheads="1"/>
            </p:cNvSpPr>
            <p:nvPr/>
          </p:nvSpPr>
          <p:spPr bwMode="auto">
            <a:xfrm>
              <a:off x="1648" y="2308"/>
              <a:ext cx="15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 name="Rectangle 81"/>
            <p:cNvSpPr>
              <a:spLocks noChangeArrowheads="1"/>
            </p:cNvSpPr>
            <p:nvPr/>
          </p:nvSpPr>
          <p:spPr bwMode="auto">
            <a:xfrm>
              <a:off x="1746" y="235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6" name="Rectangle 82"/>
            <p:cNvSpPr>
              <a:spLocks noChangeArrowheads="1"/>
            </p:cNvSpPr>
            <p:nvPr/>
          </p:nvSpPr>
          <p:spPr bwMode="auto">
            <a:xfrm>
              <a:off x="2697" y="2310"/>
              <a:ext cx="15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7" name="Rectangle 83"/>
            <p:cNvSpPr>
              <a:spLocks noChangeArrowheads="1"/>
            </p:cNvSpPr>
            <p:nvPr/>
          </p:nvSpPr>
          <p:spPr bwMode="auto">
            <a:xfrm>
              <a:off x="2794" y="2356"/>
              <a:ext cx="8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 name="Rectangle 84"/>
            <p:cNvSpPr>
              <a:spLocks noChangeArrowheads="1"/>
            </p:cNvSpPr>
            <p:nvPr/>
          </p:nvSpPr>
          <p:spPr bwMode="auto">
            <a:xfrm>
              <a:off x="2841" y="2356"/>
              <a:ext cx="6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9" name="Rectangle 85"/>
            <p:cNvSpPr>
              <a:spLocks noChangeArrowheads="1"/>
            </p:cNvSpPr>
            <p:nvPr/>
          </p:nvSpPr>
          <p:spPr bwMode="auto">
            <a:xfrm>
              <a:off x="2870" y="2356"/>
              <a:ext cx="8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0" name="Rectangle 86"/>
            <p:cNvSpPr>
              <a:spLocks noChangeArrowheads="1"/>
            </p:cNvSpPr>
            <p:nvPr/>
          </p:nvSpPr>
          <p:spPr bwMode="auto">
            <a:xfrm>
              <a:off x="902" y="1089"/>
              <a:ext cx="1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 name="Rectangle 87"/>
            <p:cNvSpPr>
              <a:spLocks noChangeArrowheads="1"/>
            </p:cNvSpPr>
            <p:nvPr/>
          </p:nvSpPr>
          <p:spPr bwMode="auto">
            <a:xfrm>
              <a:off x="992" y="113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2" name="Rectangle 88"/>
            <p:cNvSpPr>
              <a:spLocks noChangeArrowheads="1"/>
            </p:cNvSpPr>
            <p:nvPr/>
          </p:nvSpPr>
          <p:spPr bwMode="auto">
            <a:xfrm>
              <a:off x="1216" y="1096"/>
              <a:ext cx="1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3" name="Rectangle 89"/>
            <p:cNvSpPr>
              <a:spLocks noChangeArrowheads="1"/>
            </p:cNvSpPr>
            <p:nvPr/>
          </p:nvSpPr>
          <p:spPr bwMode="auto">
            <a:xfrm>
              <a:off x="1307" y="114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4" name="Rectangle 90"/>
            <p:cNvSpPr>
              <a:spLocks noChangeArrowheads="1"/>
            </p:cNvSpPr>
            <p:nvPr/>
          </p:nvSpPr>
          <p:spPr bwMode="auto">
            <a:xfrm>
              <a:off x="1510" y="1102"/>
              <a:ext cx="1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 name="Rectangle 91"/>
            <p:cNvSpPr>
              <a:spLocks noChangeArrowheads="1"/>
            </p:cNvSpPr>
            <p:nvPr/>
          </p:nvSpPr>
          <p:spPr bwMode="auto">
            <a:xfrm>
              <a:off x="1600" y="114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 name="Rectangle 92"/>
            <p:cNvSpPr>
              <a:spLocks noChangeArrowheads="1"/>
            </p:cNvSpPr>
            <p:nvPr/>
          </p:nvSpPr>
          <p:spPr bwMode="auto">
            <a:xfrm>
              <a:off x="1835" y="1096"/>
              <a:ext cx="1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7" name="Rectangle 93"/>
            <p:cNvSpPr>
              <a:spLocks noChangeArrowheads="1"/>
            </p:cNvSpPr>
            <p:nvPr/>
          </p:nvSpPr>
          <p:spPr bwMode="auto">
            <a:xfrm>
              <a:off x="1924" y="114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8" name="Rectangle 94"/>
            <p:cNvSpPr>
              <a:spLocks noChangeArrowheads="1"/>
            </p:cNvSpPr>
            <p:nvPr/>
          </p:nvSpPr>
          <p:spPr bwMode="auto">
            <a:xfrm>
              <a:off x="2766" y="1102"/>
              <a:ext cx="15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9" name="Rectangle 95"/>
            <p:cNvSpPr>
              <a:spLocks noChangeArrowheads="1"/>
            </p:cNvSpPr>
            <p:nvPr/>
          </p:nvSpPr>
          <p:spPr bwMode="auto">
            <a:xfrm>
              <a:off x="2856" y="1148"/>
              <a:ext cx="8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0" name="Rectangle 96"/>
            <p:cNvSpPr>
              <a:spLocks noChangeArrowheads="1"/>
            </p:cNvSpPr>
            <p:nvPr/>
          </p:nvSpPr>
          <p:spPr bwMode="auto">
            <a:xfrm>
              <a:off x="2132" y="2057"/>
              <a:ext cx="22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1" name="Rectangle 97"/>
            <p:cNvSpPr>
              <a:spLocks noChangeArrowheads="1"/>
            </p:cNvSpPr>
            <p:nvPr/>
          </p:nvSpPr>
          <p:spPr bwMode="auto">
            <a:xfrm>
              <a:off x="2284" y="2057"/>
              <a:ext cx="19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2" name="Rectangle 98"/>
            <p:cNvSpPr>
              <a:spLocks noChangeArrowheads="1"/>
            </p:cNvSpPr>
            <p:nvPr/>
          </p:nvSpPr>
          <p:spPr bwMode="auto">
            <a:xfrm>
              <a:off x="2134" y="1214"/>
              <a:ext cx="22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3" name="Rectangle 99"/>
            <p:cNvSpPr>
              <a:spLocks noChangeArrowheads="1"/>
            </p:cNvSpPr>
            <p:nvPr/>
          </p:nvSpPr>
          <p:spPr bwMode="auto">
            <a:xfrm>
              <a:off x="2286" y="1214"/>
              <a:ext cx="19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4" name="Freeform 58"/>
            <p:cNvSpPr>
              <a:spLocks/>
            </p:cNvSpPr>
            <p:nvPr/>
          </p:nvSpPr>
          <p:spPr bwMode="auto">
            <a:xfrm>
              <a:off x="1802" y="1268"/>
              <a:ext cx="152" cy="151"/>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0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0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0"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0"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close/>
                </a:path>
              </a:pathLst>
            </a:custGeom>
            <a:solidFill>
              <a:srgbClr val="E8EEF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62"/>
            <p:cNvSpPr>
              <a:spLocks/>
            </p:cNvSpPr>
            <p:nvPr/>
          </p:nvSpPr>
          <p:spPr bwMode="auto">
            <a:xfrm>
              <a:off x="1179" y="1268"/>
              <a:ext cx="152" cy="151"/>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1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1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1"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1"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close/>
                </a:path>
              </a:pathLst>
            </a:custGeom>
            <a:solidFill>
              <a:srgbClr val="E8EEF7"/>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Rectangle 65"/>
            <p:cNvSpPr>
              <a:spLocks noChangeArrowheads="1"/>
            </p:cNvSpPr>
            <p:nvPr/>
          </p:nvSpPr>
          <p:spPr bwMode="auto">
            <a:xfrm>
              <a:off x="890" y="2117"/>
              <a:ext cx="122" cy="12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Rectangle 64"/>
            <p:cNvSpPr>
              <a:spLocks noChangeArrowheads="1"/>
            </p:cNvSpPr>
            <p:nvPr/>
          </p:nvSpPr>
          <p:spPr bwMode="auto">
            <a:xfrm>
              <a:off x="890" y="2117"/>
              <a:ext cx="122" cy="121"/>
            </a:xfrm>
            <a:prstGeom prst="rect">
              <a:avLst/>
            </a:prstGeom>
            <a:solidFill>
              <a:srgbClr val="E8EEF7"/>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58" name="Up Arrow 257"/>
          <p:cNvSpPr/>
          <p:nvPr/>
        </p:nvSpPr>
        <p:spPr>
          <a:xfrm rot="10800000">
            <a:off x="1583778" y="2273246"/>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259" name="Up Arrow 258"/>
          <p:cNvSpPr/>
          <p:nvPr/>
        </p:nvSpPr>
        <p:spPr>
          <a:xfrm rot="12360000">
            <a:off x="1934247" y="2271745"/>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260" name="Up Arrow 259"/>
          <p:cNvSpPr/>
          <p:nvPr/>
        </p:nvSpPr>
        <p:spPr>
          <a:xfrm rot="13200000">
            <a:off x="2374882" y="2232212"/>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261" name="Up Arrow 260"/>
          <p:cNvSpPr/>
          <p:nvPr/>
        </p:nvSpPr>
        <p:spPr>
          <a:xfrm rot="10380000">
            <a:off x="2121146" y="2273246"/>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262" name="Up Arrow 261"/>
          <p:cNvSpPr/>
          <p:nvPr/>
        </p:nvSpPr>
        <p:spPr>
          <a:xfrm rot="11640000">
            <a:off x="2442831" y="2279227"/>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263" name="Up Arrow 262"/>
          <p:cNvSpPr/>
          <p:nvPr/>
        </p:nvSpPr>
        <p:spPr>
          <a:xfrm rot="13800000">
            <a:off x="2797908" y="2164638"/>
            <a:ext cx="144016" cy="326232"/>
          </a:xfrm>
          <a:prstGeom prst="upArrow">
            <a:avLst/>
          </a:prstGeom>
          <a:solidFill>
            <a:srgbClr val="0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4" name="TextBox 263"/>
              <p:cNvSpPr txBox="1"/>
              <p:nvPr/>
            </p:nvSpPr>
            <p:spPr>
              <a:xfrm>
                <a:off x="5427295" y="1916832"/>
                <a:ext cx="775725" cy="325089"/>
              </a:xfrm>
              <a:prstGeom prst="rect">
                <a:avLst/>
              </a:prstGeom>
              <a:noFill/>
            </p:spPr>
            <p:txBody>
              <a:bodyPr wrap="none" rtlCol="0">
                <a:spAutoFit/>
              </a:bodyPr>
              <a:lstStyle/>
              <a:p>
                <a14:m>
                  <m:oMath xmlns:m="http://schemas.openxmlformats.org/officeDocument/2006/math">
                    <m:sSub>
                      <m:sSubPr>
                        <m:ctrlPr>
                          <a:rPr lang="pt-BR" sz="1400" i="1" smtClean="0">
                            <a:latin typeface="Cambria Math"/>
                          </a:rPr>
                        </m:ctrlPr>
                      </m:sSubPr>
                      <m:e>
                        <m:r>
                          <a:rPr lang="de-DE" sz="1400" b="0" i="1" smtClean="0">
                            <a:latin typeface="Cambria Math"/>
                          </a:rPr>
                          <m:t>𝑉</m:t>
                        </m:r>
                      </m:e>
                      <m:sub>
                        <m:r>
                          <a:rPr lang="de-DE" sz="1400" b="0" i="1" smtClean="0">
                            <a:latin typeface="Cambria Math"/>
                          </a:rPr>
                          <m:t>𝑖</m:t>
                        </m:r>
                      </m:sub>
                    </m:sSub>
                    <m:r>
                      <a:rPr lang="de-DE" sz="1400" b="0" i="0" smtClean="0">
                        <a:latin typeface="Cambria Math"/>
                      </a:rPr>
                      <m:t>→</m:t>
                    </m:r>
                    <m:sSub>
                      <m:sSubPr>
                        <m:ctrlPr>
                          <a:rPr lang="de-DE" sz="1400" b="0" i="1" smtClean="0">
                            <a:latin typeface="Cambria Math"/>
                          </a:rPr>
                        </m:ctrlPr>
                      </m:sSubPr>
                      <m:e>
                        <m:r>
                          <a:rPr lang="de-DE" sz="1400" b="0" i="1" smtClean="0">
                            <a:latin typeface="Cambria Math"/>
                          </a:rPr>
                          <m:t>𝐶</m:t>
                        </m:r>
                      </m:e>
                      <m:sub>
                        <m:r>
                          <a:rPr lang="de-DE" sz="1400" b="0" i="1" smtClean="0">
                            <a:latin typeface="Cambria Math"/>
                          </a:rPr>
                          <m:t>𝑗</m:t>
                        </m:r>
                      </m:sub>
                    </m:sSub>
                  </m:oMath>
                </a14:m>
                <a:r>
                  <a:rPr lang="en-US" sz="1400" dirty="0" smtClean="0"/>
                  <a:t> </a:t>
                </a:r>
                <a:endParaRPr lang="en-US" sz="1400" dirty="0"/>
              </a:p>
            </p:txBody>
          </p:sp>
        </mc:Choice>
        <mc:Fallback xmlns="">
          <p:sp>
            <p:nvSpPr>
              <p:cNvPr id="264" name="TextBox 263"/>
              <p:cNvSpPr txBox="1">
                <a:spLocks noRot="1" noChangeAspect="1" noMove="1" noResize="1" noEditPoints="1" noAdjustHandles="1" noChangeArrowheads="1" noChangeShapeType="1" noTextEdit="1"/>
              </p:cNvSpPr>
              <p:nvPr/>
            </p:nvSpPr>
            <p:spPr>
              <a:xfrm>
                <a:off x="5427295" y="1916832"/>
                <a:ext cx="775725" cy="325089"/>
              </a:xfrm>
              <a:prstGeom prst="rect">
                <a:avLst/>
              </a:prstGeom>
              <a:blipFill rotWithShape="1">
                <a:blip r:embed="rId5"/>
                <a:stretch>
                  <a:fillRect b="-1852"/>
                </a:stretch>
              </a:blipFill>
            </p:spPr>
            <p:txBody>
              <a:bodyPr/>
              <a:lstStyle/>
              <a:p>
                <a:r>
                  <a:rPr lang="en-US">
                    <a:noFill/>
                  </a:rPr>
                  <a:t> </a:t>
                </a:r>
              </a:p>
            </p:txBody>
          </p:sp>
        </mc:Fallback>
      </mc:AlternateContent>
      <p:sp>
        <p:nvSpPr>
          <p:cNvPr id="265" name="Text Box 6"/>
          <p:cNvSpPr txBox="1">
            <a:spLocks noChangeArrowheads="1"/>
          </p:cNvSpPr>
          <p:nvPr/>
        </p:nvSpPr>
        <p:spPr bwMode="auto">
          <a:xfrm>
            <a:off x="7019155" y="2573051"/>
            <a:ext cx="1074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600" b="0" dirty="0" smtClean="0">
                <a:latin typeface="Arial" charset="0"/>
              </a:rPr>
              <a:t>U2:</a:t>
            </a:r>
          </a:p>
          <a:p>
            <a:r>
              <a:rPr lang="en-GB" sz="1600" b="0" dirty="0" smtClean="0">
                <a:latin typeface="Arial" charset="0"/>
              </a:rPr>
              <a:t>n </a:t>
            </a:r>
            <a:r>
              <a:rPr lang="en-GB" sz="1600" b="0" dirty="0">
                <a:latin typeface="Arial" charset="0"/>
              </a:rPr>
              <a:t>= 4800</a:t>
            </a:r>
          </a:p>
          <a:p>
            <a:r>
              <a:rPr lang="en-GB" sz="1600" b="0" dirty="0">
                <a:latin typeface="Arial" charset="0"/>
              </a:rPr>
              <a:t>k = </a:t>
            </a:r>
            <a:r>
              <a:rPr lang="en-GB" sz="1600" b="0" dirty="0" smtClean="0">
                <a:latin typeface="Arial" charset="0"/>
              </a:rPr>
              <a:t>2400</a:t>
            </a:r>
            <a:endParaRPr lang="en-GB" sz="1600" b="0" dirty="0">
              <a:latin typeface="Arial" charset="0"/>
            </a:endParaRPr>
          </a:p>
        </p:txBody>
      </p:sp>
      <p:sp>
        <p:nvSpPr>
          <p:cNvPr id="266" name="Freeform 62"/>
          <p:cNvSpPr>
            <a:spLocks/>
          </p:cNvSpPr>
          <p:nvPr/>
        </p:nvSpPr>
        <p:spPr bwMode="auto">
          <a:xfrm>
            <a:off x="1533548" y="2004701"/>
            <a:ext cx="241300" cy="239713"/>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1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1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1"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1"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close/>
              </a:path>
            </a:pathLst>
          </a:custGeom>
          <a:solidFill>
            <a:srgbClr val="00660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62"/>
          <p:cNvSpPr>
            <a:spLocks/>
          </p:cNvSpPr>
          <p:nvPr/>
        </p:nvSpPr>
        <p:spPr bwMode="auto">
          <a:xfrm>
            <a:off x="2015388" y="2018657"/>
            <a:ext cx="241300" cy="239713"/>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1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1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1"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1"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close/>
              </a:path>
            </a:pathLst>
          </a:custGeom>
          <a:solidFill>
            <a:srgbClr val="00660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62"/>
          <p:cNvSpPr>
            <a:spLocks/>
          </p:cNvSpPr>
          <p:nvPr/>
        </p:nvSpPr>
        <p:spPr bwMode="auto">
          <a:xfrm>
            <a:off x="2499566" y="2008016"/>
            <a:ext cx="241300" cy="239713"/>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1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1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1"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1"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close/>
              </a:path>
            </a:pathLst>
          </a:custGeom>
          <a:solidFill>
            <a:srgbClr val="00660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62"/>
          <p:cNvSpPr>
            <a:spLocks/>
          </p:cNvSpPr>
          <p:nvPr/>
        </p:nvSpPr>
        <p:spPr bwMode="auto">
          <a:xfrm>
            <a:off x="3003622" y="2018657"/>
            <a:ext cx="241300" cy="239713"/>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1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1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1"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1"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close/>
              </a:path>
            </a:pathLst>
          </a:custGeom>
          <a:solidFill>
            <a:srgbClr val="00660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62"/>
          <p:cNvSpPr>
            <a:spLocks/>
          </p:cNvSpPr>
          <p:nvPr/>
        </p:nvSpPr>
        <p:spPr bwMode="auto">
          <a:xfrm>
            <a:off x="4493477" y="2017955"/>
            <a:ext cx="241300" cy="239713"/>
          </a:xfrm>
          <a:custGeom>
            <a:avLst/>
            <a:gdLst>
              <a:gd name="T0" fmla="*/ 0 w 304"/>
              <a:gd name="T1" fmla="*/ 152 h 303"/>
              <a:gd name="T2" fmla="*/ 0 w 304"/>
              <a:gd name="T3" fmla="*/ 135 h 303"/>
              <a:gd name="T4" fmla="*/ 3 w 304"/>
              <a:gd name="T5" fmla="*/ 121 h 303"/>
              <a:gd name="T6" fmla="*/ 7 w 304"/>
              <a:gd name="T7" fmla="*/ 106 h 303"/>
              <a:gd name="T8" fmla="*/ 12 w 304"/>
              <a:gd name="T9" fmla="*/ 92 h 303"/>
              <a:gd name="T10" fmla="*/ 18 w 304"/>
              <a:gd name="T11" fmla="*/ 80 h 303"/>
              <a:gd name="T12" fmla="*/ 26 w 304"/>
              <a:gd name="T13" fmla="*/ 67 h 303"/>
              <a:gd name="T14" fmla="*/ 45 w 304"/>
              <a:gd name="T15" fmla="*/ 44 h 303"/>
              <a:gd name="T16" fmla="*/ 67 w 304"/>
              <a:gd name="T17" fmla="*/ 25 h 303"/>
              <a:gd name="T18" fmla="*/ 79 w 304"/>
              <a:gd name="T19" fmla="*/ 18 h 303"/>
              <a:gd name="T20" fmla="*/ 93 w 304"/>
              <a:gd name="T21" fmla="*/ 11 h 303"/>
              <a:gd name="T22" fmla="*/ 107 w 304"/>
              <a:gd name="T23" fmla="*/ 6 h 303"/>
              <a:gd name="T24" fmla="*/ 121 w 304"/>
              <a:gd name="T25" fmla="*/ 3 h 303"/>
              <a:gd name="T26" fmla="*/ 136 w 304"/>
              <a:gd name="T27" fmla="*/ 0 h 303"/>
              <a:gd name="T28" fmla="*/ 152 w 304"/>
              <a:gd name="T29" fmla="*/ 0 h 303"/>
              <a:gd name="T30" fmla="*/ 167 w 304"/>
              <a:gd name="T31" fmla="*/ 0 h 303"/>
              <a:gd name="T32" fmla="*/ 183 w 304"/>
              <a:gd name="T33" fmla="*/ 3 h 303"/>
              <a:gd name="T34" fmla="*/ 197 w 304"/>
              <a:gd name="T35" fmla="*/ 6 h 303"/>
              <a:gd name="T36" fmla="*/ 211 w 304"/>
              <a:gd name="T37" fmla="*/ 11 h 303"/>
              <a:gd name="T38" fmla="*/ 224 w 304"/>
              <a:gd name="T39" fmla="*/ 18 h 303"/>
              <a:gd name="T40" fmla="*/ 237 w 304"/>
              <a:gd name="T41" fmla="*/ 25 h 303"/>
              <a:gd name="T42" fmla="*/ 260 w 304"/>
              <a:gd name="T43" fmla="*/ 44 h 303"/>
              <a:gd name="T44" fmla="*/ 278 w 304"/>
              <a:gd name="T45" fmla="*/ 67 h 303"/>
              <a:gd name="T46" fmla="*/ 285 w 304"/>
              <a:gd name="T47" fmla="*/ 80 h 303"/>
              <a:gd name="T48" fmla="*/ 292 w 304"/>
              <a:gd name="T49" fmla="*/ 92 h 303"/>
              <a:gd name="T50" fmla="*/ 297 w 304"/>
              <a:gd name="T51" fmla="*/ 106 h 303"/>
              <a:gd name="T52" fmla="*/ 300 w 304"/>
              <a:gd name="T53" fmla="*/ 121 h 303"/>
              <a:gd name="T54" fmla="*/ 303 w 304"/>
              <a:gd name="T55" fmla="*/ 135 h 303"/>
              <a:gd name="T56" fmla="*/ 304 w 304"/>
              <a:gd name="T57" fmla="*/ 152 h 303"/>
              <a:gd name="T58" fmla="*/ 304 w 304"/>
              <a:gd name="T59" fmla="*/ 152 h 303"/>
              <a:gd name="T60" fmla="*/ 303 w 304"/>
              <a:gd name="T61" fmla="*/ 167 h 303"/>
              <a:gd name="T62" fmla="*/ 300 w 304"/>
              <a:gd name="T63" fmla="*/ 182 h 303"/>
              <a:gd name="T64" fmla="*/ 297 w 304"/>
              <a:gd name="T65" fmla="*/ 196 h 303"/>
              <a:gd name="T66" fmla="*/ 292 w 304"/>
              <a:gd name="T67" fmla="*/ 210 h 303"/>
              <a:gd name="T68" fmla="*/ 285 w 304"/>
              <a:gd name="T69" fmla="*/ 224 h 303"/>
              <a:gd name="T70" fmla="*/ 278 w 304"/>
              <a:gd name="T71" fmla="*/ 236 h 303"/>
              <a:gd name="T72" fmla="*/ 260 w 304"/>
              <a:gd name="T73" fmla="*/ 259 h 303"/>
              <a:gd name="T74" fmla="*/ 237 w 304"/>
              <a:gd name="T75" fmla="*/ 277 h 303"/>
              <a:gd name="T76" fmla="*/ 224 w 304"/>
              <a:gd name="T77" fmla="*/ 285 h 303"/>
              <a:gd name="T78" fmla="*/ 211 w 304"/>
              <a:gd name="T79" fmla="*/ 291 h 303"/>
              <a:gd name="T80" fmla="*/ 197 w 304"/>
              <a:gd name="T81" fmla="*/ 296 h 303"/>
              <a:gd name="T82" fmla="*/ 183 w 304"/>
              <a:gd name="T83" fmla="*/ 300 h 303"/>
              <a:gd name="T84" fmla="*/ 167 w 304"/>
              <a:gd name="T85" fmla="*/ 302 h 303"/>
              <a:gd name="T86" fmla="*/ 152 w 304"/>
              <a:gd name="T87" fmla="*/ 303 h 303"/>
              <a:gd name="T88" fmla="*/ 136 w 304"/>
              <a:gd name="T89" fmla="*/ 302 h 303"/>
              <a:gd name="T90" fmla="*/ 121 w 304"/>
              <a:gd name="T91" fmla="*/ 300 h 303"/>
              <a:gd name="T92" fmla="*/ 107 w 304"/>
              <a:gd name="T93" fmla="*/ 296 h 303"/>
              <a:gd name="T94" fmla="*/ 93 w 304"/>
              <a:gd name="T95" fmla="*/ 291 h 303"/>
              <a:gd name="T96" fmla="*/ 79 w 304"/>
              <a:gd name="T97" fmla="*/ 285 h 303"/>
              <a:gd name="T98" fmla="*/ 67 w 304"/>
              <a:gd name="T99" fmla="*/ 277 h 303"/>
              <a:gd name="T100" fmla="*/ 45 w 304"/>
              <a:gd name="T101" fmla="*/ 259 h 303"/>
              <a:gd name="T102" fmla="*/ 26 w 304"/>
              <a:gd name="T103" fmla="*/ 236 h 303"/>
              <a:gd name="T104" fmla="*/ 18 w 304"/>
              <a:gd name="T105" fmla="*/ 224 h 303"/>
              <a:gd name="T106" fmla="*/ 12 w 304"/>
              <a:gd name="T107" fmla="*/ 210 h 303"/>
              <a:gd name="T108" fmla="*/ 7 w 304"/>
              <a:gd name="T109" fmla="*/ 196 h 303"/>
              <a:gd name="T110" fmla="*/ 3 w 304"/>
              <a:gd name="T111" fmla="*/ 182 h 303"/>
              <a:gd name="T112" fmla="*/ 0 w 304"/>
              <a:gd name="T113" fmla="*/ 167 h 303"/>
              <a:gd name="T114" fmla="*/ 0 w 304"/>
              <a:gd name="T115"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03">
                <a:moveTo>
                  <a:pt x="0" y="152"/>
                </a:moveTo>
                <a:lnTo>
                  <a:pt x="0" y="135"/>
                </a:lnTo>
                <a:lnTo>
                  <a:pt x="3" y="121"/>
                </a:lnTo>
                <a:lnTo>
                  <a:pt x="7" y="106"/>
                </a:lnTo>
                <a:lnTo>
                  <a:pt x="12" y="92"/>
                </a:lnTo>
                <a:lnTo>
                  <a:pt x="18" y="80"/>
                </a:lnTo>
                <a:lnTo>
                  <a:pt x="26" y="67"/>
                </a:lnTo>
                <a:lnTo>
                  <a:pt x="45" y="44"/>
                </a:lnTo>
                <a:lnTo>
                  <a:pt x="67" y="25"/>
                </a:lnTo>
                <a:lnTo>
                  <a:pt x="79" y="18"/>
                </a:lnTo>
                <a:lnTo>
                  <a:pt x="93" y="11"/>
                </a:lnTo>
                <a:lnTo>
                  <a:pt x="107" y="6"/>
                </a:lnTo>
                <a:lnTo>
                  <a:pt x="121" y="3"/>
                </a:lnTo>
                <a:lnTo>
                  <a:pt x="136" y="0"/>
                </a:lnTo>
                <a:lnTo>
                  <a:pt x="152" y="0"/>
                </a:lnTo>
                <a:lnTo>
                  <a:pt x="167" y="0"/>
                </a:lnTo>
                <a:lnTo>
                  <a:pt x="183" y="3"/>
                </a:lnTo>
                <a:lnTo>
                  <a:pt x="197" y="6"/>
                </a:lnTo>
                <a:lnTo>
                  <a:pt x="211" y="11"/>
                </a:lnTo>
                <a:lnTo>
                  <a:pt x="224" y="18"/>
                </a:lnTo>
                <a:lnTo>
                  <a:pt x="237" y="25"/>
                </a:lnTo>
                <a:lnTo>
                  <a:pt x="260" y="44"/>
                </a:lnTo>
                <a:lnTo>
                  <a:pt x="278" y="67"/>
                </a:lnTo>
                <a:lnTo>
                  <a:pt x="285" y="80"/>
                </a:lnTo>
                <a:lnTo>
                  <a:pt x="292" y="92"/>
                </a:lnTo>
                <a:lnTo>
                  <a:pt x="297" y="106"/>
                </a:lnTo>
                <a:lnTo>
                  <a:pt x="300" y="121"/>
                </a:lnTo>
                <a:lnTo>
                  <a:pt x="303" y="135"/>
                </a:lnTo>
                <a:lnTo>
                  <a:pt x="304" y="152"/>
                </a:lnTo>
                <a:lnTo>
                  <a:pt x="304" y="152"/>
                </a:lnTo>
                <a:lnTo>
                  <a:pt x="303" y="167"/>
                </a:lnTo>
                <a:lnTo>
                  <a:pt x="300" y="182"/>
                </a:lnTo>
                <a:lnTo>
                  <a:pt x="297" y="196"/>
                </a:lnTo>
                <a:lnTo>
                  <a:pt x="292" y="210"/>
                </a:lnTo>
                <a:lnTo>
                  <a:pt x="285" y="224"/>
                </a:lnTo>
                <a:lnTo>
                  <a:pt x="278" y="236"/>
                </a:lnTo>
                <a:lnTo>
                  <a:pt x="260" y="259"/>
                </a:lnTo>
                <a:lnTo>
                  <a:pt x="237" y="277"/>
                </a:lnTo>
                <a:lnTo>
                  <a:pt x="224" y="285"/>
                </a:lnTo>
                <a:lnTo>
                  <a:pt x="211" y="291"/>
                </a:lnTo>
                <a:lnTo>
                  <a:pt x="197" y="296"/>
                </a:lnTo>
                <a:lnTo>
                  <a:pt x="183" y="300"/>
                </a:lnTo>
                <a:lnTo>
                  <a:pt x="167" y="302"/>
                </a:lnTo>
                <a:lnTo>
                  <a:pt x="152" y="303"/>
                </a:lnTo>
                <a:lnTo>
                  <a:pt x="136" y="302"/>
                </a:lnTo>
                <a:lnTo>
                  <a:pt x="121" y="300"/>
                </a:lnTo>
                <a:lnTo>
                  <a:pt x="107" y="296"/>
                </a:lnTo>
                <a:lnTo>
                  <a:pt x="93" y="291"/>
                </a:lnTo>
                <a:lnTo>
                  <a:pt x="79" y="285"/>
                </a:lnTo>
                <a:lnTo>
                  <a:pt x="67" y="277"/>
                </a:lnTo>
                <a:lnTo>
                  <a:pt x="45" y="259"/>
                </a:lnTo>
                <a:lnTo>
                  <a:pt x="26" y="236"/>
                </a:lnTo>
                <a:lnTo>
                  <a:pt x="18" y="224"/>
                </a:lnTo>
                <a:lnTo>
                  <a:pt x="12" y="210"/>
                </a:lnTo>
                <a:lnTo>
                  <a:pt x="7" y="196"/>
                </a:lnTo>
                <a:lnTo>
                  <a:pt x="3" y="182"/>
                </a:lnTo>
                <a:lnTo>
                  <a:pt x="0" y="167"/>
                </a:lnTo>
                <a:lnTo>
                  <a:pt x="0" y="152"/>
                </a:lnTo>
                <a:close/>
              </a:path>
            </a:pathLst>
          </a:custGeom>
          <a:solidFill>
            <a:srgbClr val="00660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0113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par>
                                <p:cTn id="7" presetID="42" presetClass="path" presetSubtype="0" accel="50000" decel="50000" fill="hold" grpId="1" nodeType="withEffect">
                                  <p:stCondLst>
                                    <p:cond delay="0"/>
                                  </p:stCondLst>
                                  <p:childTnLst>
                                    <p:animMotion origin="layout" path="M -1.38889E-6 -2.59259E-6 L 0.00382 0.11343 " pathEditMode="relative" rAng="0" ptsTypes="AA">
                                      <p:cBhvr>
                                        <p:cTn id="8" dur="500" fill="hold"/>
                                        <p:tgtEl>
                                          <p:spTgt spid="258"/>
                                        </p:tgtEl>
                                        <p:attrNameLst>
                                          <p:attrName>ppt_x</p:attrName>
                                          <p:attrName>ppt_y</p:attrName>
                                        </p:attrNameLst>
                                      </p:cBhvr>
                                      <p:rCtr x="191" y="5671"/>
                                    </p:animMotion>
                                  </p:childTnLst>
                                </p:cTn>
                              </p:par>
                              <p:par>
                                <p:cTn id="9" presetID="1" presetClass="entr" presetSubtype="0" fill="hold" grpId="0" nodeType="with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par>
                                <p:cTn id="11" presetID="42" presetClass="path" presetSubtype="0" accel="50000" decel="50000" fill="hold" grpId="1" nodeType="withEffect">
                                  <p:stCondLst>
                                    <p:cond delay="0"/>
                                  </p:stCondLst>
                                  <p:childTnLst>
                                    <p:animMotion origin="layout" path="M 4.16667E-6 -2.59259E-6 L -0.02657 0.11343 " pathEditMode="relative" rAng="0" ptsTypes="AA">
                                      <p:cBhvr>
                                        <p:cTn id="12" dur="500" fill="hold"/>
                                        <p:tgtEl>
                                          <p:spTgt spid="259"/>
                                        </p:tgtEl>
                                        <p:attrNameLst>
                                          <p:attrName>ppt_x</p:attrName>
                                          <p:attrName>ppt_y</p:attrName>
                                        </p:attrNameLst>
                                      </p:cBhvr>
                                      <p:rCtr x="-1337" y="5671"/>
                                    </p:animMotion>
                                  </p:childTnLst>
                                </p:cTn>
                              </p:par>
                              <p:par>
                                <p:cTn id="13" presetID="1" presetClass="entr" presetSubtype="0" fill="hold" grpId="0" nodeType="with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par>
                                <p:cTn id="15" presetID="42" presetClass="path" presetSubtype="0" accel="50000" decel="50000" fill="hold" grpId="1" nodeType="withEffect">
                                  <p:stCondLst>
                                    <p:cond delay="0"/>
                                  </p:stCondLst>
                                  <p:childTnLst>
                                    <p:animMotion origin="layout" path="M 1.1976E-6 4.44444E-6 L -0.05493 0.14027 " pathEditMode="relative" rAng="0" ptsTypes="AA">
                                      <p:cBhvr>
                                        <p:cTn id="16" dur="500" fill="hold"/>
                                        <p:tgtEl>
                                          <p:spTgt spid="260"/>
                                        </p:tgtEl>
                                        <p:attrNameLst>
                                          <p:attrName>ppt_x</p:attrName>
                                          <p:attrName>ppt_y</p:attrName>
                                        </p:attrNameLst>
                                      </p:cBhvr>
                                      <p:rCtr x="-2747" y="7014"/>
                                    </p:animMotion>
                                  </p:childTnLst>
                                </p:cTn>
                              </p:par>
                              <p:par>
                                <p:cTn id="17" presetID="1" presetClass="entr" presetSubtype="0" fill="hold" grpId="0" nodeType="withEffect">
                                  <p:stCondLst>
                                    <p:cond delay="0"/>
                                  </p:stCondLst>
                                  <p:childTnLst>
                                    <p:set>
                                      <p:cBhvr>
                                        <p:cTn id="18" dur="1" fill="hold">
                                          <p:stCondLst>
                                            <p:cond delay="0"/>
                                          </p:stCondLst>
                                        </p:cTn>
                                        <p:tgtEl>
                                          <p:spTgt spid="261"/>
                                        </p:tgtEl>
                                        <p:attrNameLst>
                                          <p:attrName>style.visibility</p:attrName>
                                        </p:attrNameLst>
                                      </p:cBhvr>
                                      <p:to>
                                        <p:strVal val="visible"/>
                                      </p:to>
                                    </p:set>
                                  </p:childTnLst>
                                </p:cTn>
                              </p:par>
                              <p:par>
                                <p:cTn id="19" presetID="42" presetClass="path" presetSubtype="0" accel="50000" decel="50000" fill="hold" grpId="1" nodeType="withEffect">
                                  <p:stCondLst>
                                    <p:cond delay="0"/>
                                  </p:stCondLst>
                                  <p:childTnLst>
                                    <p:animMotion origin="layout" path="M -1.94444E-6 -2.59259E-6 L 0.00816 0.11343 " pathEditMode="relative" rAng="0" ptsTypes="AA">
                                      <p:cBhvr>
                                        <p:cTn id="20" dur="500" fill="hold"/>
                                        <p:tgtEl>
                                          <p:spTgt spid="261"/>
                                        </p:tgtEl>
                                        <p:attrNameLst>
                                          <p:attrName>ppt_x</p:attrName>
                                          <p:attrName>ppt_y</p:attrName>
                                        </p:attrNameLst>
                                      </p:cBhvr>
                                      <p:rCtr x="399" y="5671"/>
                                    </p:animMotion>
                                  </p:childTnLst>
                                </p:cTn>
                              </p:par>
                              <p:par>
                                <p:cTn id="21" presetID="1" presetClass="entr" presetSubtype="0" fill="hold" grpId="0" nodeType="withEffect">
                                  <p:stCondLst>
                                    <p:cond delay="0"/>
                                  </p:stCondLst>
                                  <p:childTnLst>
                                    <p:set>
                                      <p:cBhvr>
                                        <p:cTn id="22" dur="1" fill="hold">
                                          <p:stCondLst>
                                            <p:cond delay="0"/>
                                          </p:stCondLst>
                                        </p:cTn>
                                        <p:tgtEl>
                                          <p:spTgt spid="262"/>
                                        </p:tgtEl>
                                        <p:attrNameLst>
                                          <p:attrName>style.visibility</p:attrName>
                                        </p:attrNameLst>
                                      </p:cBhvr>
                                      <p:to>
                                        <p:strVal val="visible"/>
                                      </p:to>
                                    </p:set>
                                  </p:childTnLst>
                                </p:cTn>
                              </p:par>
                              <p:par>
                                <p:cTn id="23" presetID="42" presetClass="path" presetSubtype="0" accel="50000" decel="50000" fill="hold" grpId="1" nodeType="withEffect">
                                  <p:stCondLst>
                                    <p:cond delay="0"/>
                                  </p:stCondLst>
                                  <p:childTnLst>
                                    <p:animMotion origin="layout" path="M 5E-6 1.48148E-6 L -0.01928 0.1125 " pathEditMode="relative" rAng="0" ptsTypes="AA">
                                      <p:cBhvr>
                                        <p:cTn id="24" dur="500" fill="hold"/>
                                        <p:tgtEl>
                                          <p:spTgt spid="262"/>
                                        </p:tgtEl>
                                        <p:attrNameLst>
                                          <p:attrName>ppt_x</p:attrName>
                                          <p:attrName>ppt_y</p:attrName>
                                        </p:attrNameLst>
                                      </p:cBhvr>
                                      <p:rCtr x="-972" y="5625"/>
                                    </p:animMotion>
                                  </p:childTnLst>
                                </p:cTn>
                              </p:par>
                              <p:par>
                                <p:cTn id="25" presetID="1" presetClass="entr" presetSubtype="0" fill="hold" grpId="0" nodeType="withEffect">
                                  <p:stCondLst>
                                    <p:cond delay="0"/>
                                  </p:stCondLst>
                                  <p:childTnLst>
                                    <p:set>
                                      <p:cBhvr>
                                        <p:cTn id="26" dur="1" fill="hold">
                                          <p:stCondLst>
                                            <p:cond delay="0"/>
                                          </p:stCondLst>
                                        </p:cTn>
                                        <p:tgtEl>
                                          <p:spTgt spid="263"/>
                                        </p:tgtEl>
                                        <p:attrNameLst>
                                          <p:attrName>style.visibility</p:attrName>
                                        </p:attrNameLst>
                                      </p:cBhvr>
                                      <p:to>
                                        <p:strVal val="visible"/>
                                      </p:to>
                                    </p:set>
                                  </p:childTnLst>
                                </p:cTn>
                              </p:par>
                              <p:par>
                                <p:cTn id="27" presetID="42" presetClass="path" presetSubtype="0" accel="50000" decel="50000" fill="hold" grpId="1" nodeType="withEffect">
                                  <p:stCondLst>
                                    <p:cond delay="0"/>
                                  </p:stCondLst>
                                  <p:childTnLst>
                                    <p:animMotion origin="layout" path="M 4.79823E-6 -1.85185E-6 L -0.09542 0.15023 " pathEditMode="relative" rAng="0" ptsTypes="AA">
                                      <p:cBhvr>
                                        <p:cTn id="28" dur="500" fill="hold"/>
                                        <p:tgtEl>
                                          <p:spTgt spid="263"/>
                                        </p:tgtEl>
                                        <p:attrNameLst>
                                          <p:attrName>ppt_x</p:attrName>
                                          <p:attrName>ppt_y</p:attrName>
                                        </p:attrNameLst>
                                      </p:cBhvr>
                                      <p:rCtr x="-4777" y="75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6">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8" grpId="1" animBg="1"/>
      <p:bldP spid="259" grpId="0" animBg="1"/>
      <p:bldP spid="259" grpId="1" animBg="1"/>
      <p:bldP spid="260" grpId="0" animBg="1"/>
      <p:bldP spid="260" grpId="1" animBg="1"/>
      <p:bldP spid="261" grpId="0" animBg="1"/>
      <p:bldP spid="261" grpId="1" animBg="1"/>
      <p:bldP spid="262" grpId="0" animBg="1"/>
      <p:bldP spid="262" grpId="1" animBg="1"/>
      <p:bldP spid="263" grpId="0" animBg="1"/>
      <p:bldP spid="26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27" y="648000"/>
            <a:ext cx="10650172" cy="738000"/>
          </a:xfrm>
        </p:spPr>
        <p:txBody>
          <a:bodyPr/>
          <a:lstStyle/>
          <a:p>
            <a:r>
              <a:rPr lang="en-GB" dirty="0"/>
              <a:t>Overview</a:t>
            </a:r>
            <a:endParaRPr lang="en-US" dirty="0"/>
          </a:p>
        </p:txBody>
      </p:sp>
      <p:sp>
        <p:nvSpPr>
          <p:cNvPr id="3" name="Text Placeholder 2"/>
          <p:cNvSpPr>
            <a:spLocks noGrp="1"/>
          </p:cNvSpPr>
          <p:nvPr>
            <p:ph type="body" sz="quarter" idx="12"/>
          </p:nvPr>
        </p:nvSpPr>
        <p:spPr>
          <a:xfrm>
            <a:off x="1417067" y="1591200"/>
            <a:ext cx="9289032" cy="4338000"/>
          </a:xfrm>
        </p:spPr>
        <p:txBody>
          <a:bodyPr/>
          <a:lstStyle/>
          <a:p>
            <a:r>
              <a:rPr lang="en-GB" dirty="0">
                <a:solidFill>
                  <a:schemeClr val="bg1">
                    <a:lumMod val="85000"/>
                  </a:schemeClr>
                </a:solidFill>
              </a:rPr>
              <a:t>Introduction and Motivation</a:t>
            </a:r>
          </a:p>
          <a:p>
            <a:endParaRPr lang="en-GB" dirty="0"/>
          </a:p>
          <a:p>
            <a:r>
              <a:rPr lang="en-GB" dirty="0">
                <a:solidFill>
                  <a:schemeClr val="bg1">
                    <a:lumMod val="85000"/>
                  </a:schemeClr>
                </a:solidFill>
              </a:rPr>
              <a:t>MUD System Design</a:t>
            </a:r>
          </a:p>
          <a:p>
            <a:endParaRPr lang="en-GB" dirty="0">
              <a:solidFill>
                <a:schemeClr val="bg1">
                  <a:lumMod val="85000"/>
                </a:schemeClr>
              </a:solidFill>
            </a:endParaRPr>
          </a:p>
          <a:p>
            <a:r>
              <a:rPr lang="en-GB" dirty="0">
                <a:solidFill>
                  <a:schemeClr val="bg1">
                    <a:lumMod val="85000"/>
                  </a:schemeClr>
                </a:solidFill>
              </a:rPr>
              <a:t>GPU CUDA Architecture</a:t>
            </a:r>
          </a:p>
          <a:p>
            <a:endParaRPr lang="en-GB" dirty="0">
              <a:solidFill>
                <a:schemeClr val="bg1">
                  <a:lumMod val="85000"/>
                </a:schemeClr>
              </a:solidFill>
            </a:endParaRPr>
          </a:p>
          <a:p>
            <a:r>
              <a:rPr lang="en-GB" dirty="0"/>
              <a:t>GPU-accelerated Implementation of MUD</a:t>
            </a:r>
          </a:p>
          <a:p>
            <a:endParaRPr lang="en-GB" dirty="0">
              <a:solidFill>
                <a:schemeClr val="bg1">
                  <a:lumMod val="85000"/>
                </a:schemeClr>
              </a:solidFill>
            </a:endParaRPr>
          </a:p>
          <a:p>
            <a:r>
              <a:rPr lang="en-GB" dirty="0">
                <a:solidFill>
                  <a:schemeClr val="bg1">
                    <a:lumMod val="85000"/>
                  </a:schemeClr>
                </a:solidFill>
              </a:rPr>
              <a:t>Simulation Result</a:t>
            </a:r>
          </a:p>
          <a:p>
            <a:endParaRPr lang="en-GB" dirty="0">
              <a:solidFill>
                <a:schemeClr val="bg1">
                  <a:lumMod val="85000"/>
                </a:schemeClr>
              </a:solidFill>
            </a:endParaRPr>
          </a:p>
          <a:p>
            <a:r>
              <a:rPr lang="en-GB" dirty="0">
                <a:solidFill>
                  <a:schemeClr val="bg1">
                    <a:lumMod val="85000"/>
                  </a:schemeClr>
                </a:solidFill>
              </a:rPr>
              <a:t>Summary</a:t>
            </a:r>
          </a:p>
          <a:p>
            <a:endParaRPr lang="en-GB" dirty="0"/>
          </a:p>
          <a:p>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17</a:t>
            </a:fld>
            <a:endParaRPr lang="en-GB" noProof="0" dirty="0"/>
          </a:p>
        </p:txBody>
      </p:sp>
    </p:spTree>
    <p:extLst>
      <p:ext uri="{BB962C8B-B14F-4D97-AF65-F5344CB8AC3E}">
        <p14:creationId xmlns:p14="http://schemas.microsoft.com/office/powerpoint/2010/main" val="3448536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35" y="819586"/>
            <a:ext cx="11221200" cy="738000"/>
          </a:xfrm>
        </p:spPr>
        <p:txBody>
          <a:bodyPr/>
          <a:lstStyle/>
          <a:p>
            <a:r>
              <a:rPr lang="en-US" kern="0" dirty="0">
                <a:solidFill>
                  <a:srgbClr val="454545"/>
                </a:solidFill>
                <a:latin typeface="Arial"/>
              </a:rPr>
              <a:t>MUD receiver on GPU</a:t>
            </a:r>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18</a:t>
            </a:fld>
            <a:endParaRPr lang="en-GB" noProof="0" dirty="0"/>
          </a:p>
        </p:txBody>
      </p:sp>
      <p:pic>
        <p:nvPicPr>
          <p:cNvPr id="6" name="Picture 2" descr="D:\tang_ch\NEXT\Institutsseminar\Single_Rece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435" y="1340768"/>
            <a:ext cx="5962030" cy="489265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1157163" y="1916832"/>
            <a:ext cx="4724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Processing bottlenecks:</a:t>
            </a:r>
          </a:p>
          <a:p>
            <a:pPr lvl="1"/>
            <a:r>
              <a:rPr lang="en-US" sz="1400" dirty="0" smtClean="0"/>
              <a:t>LDPC channel decoding</a:t>
            </a:r>
          </a:p>
          <a:p>
            <a:pPr lvl="1"/>
            <a:r>
              <a:rPr lang="en-US" sz="1400" dirty="0" smtClean="0"/>
              <a:t>EM channel estimation</a:t>
            </a:r>
          </a:p>
          <a:p>
            <a:pPr lvl="1"/>
            <a:r>
              <a:rPr lang="en-US" sz="1400" dirty="0" smtClean="0"/>
              <a:t>Resampling and interference cancellation</a:t>
            </a:r>
          </a:p>
          <a:p>
            <a:pPr lvl="1"/>
            <a:r>
              <a:rPr lang="en-US" sz="1400" dirty="0" smtClean="0"/>
              <a:t>Data transfer between host and device memory</a:t>
            </a:r>
          </a:p>
          <a:p>
            <a:pPr marL="571500" lvl="1" indent="0">
              <a:buFont typeface="Arial" pitchFamily="34" charset="0"/>
              <a:buNone/>
            </a:pPr>
            <a:r>
              <a:rPr lang="en-US" sz="1400" dirty="0" smtClean="0"/>
              <a:t>      (144GB/s of </a:t>
            </a:r>
            <a:r>
              <a:rPr lang="en-US" sz="1400" dirty="0" err="1" smtClean="0"/>
              <a:t>Nvidia</a:t>
            </a:r>
            <a:r>
              <a:rPr lang="en-US" sz="1400" dirty="0" smtClean="0"/>
              <a:t> Tesla vs. 8GB/s of </a:t>
            </a:r>
            <a:r>
              <a:rPr lang="en-US" sz="1400" dirty="0" err="1" smtClean="0"/>
              <a:t>PCIe</a:t>
            </a:r>
            <a:r>
              <a:rPr lang="en-US" sz="1400" dirty="0" smtClean="0"/>
              <a:t>*16)</a:t>
            </a:r>
          </a:p>
          <a:p>
            <a:pPr lvl="1"/>
            <a:endParaRPr lang="en-US" sz="1400" dirty="0" smtClean="0"/>
          </a:p>
          <a:p>
            <a:pPr lvl="1"/>
            <a:endParaRPr lang="en-US" sz="1400" dirty="0" smtClean="0"/>
          </a:p>
          <a:p>
            <a:r>
              <a:rPr lang="en-US" sz="1400" dirty="0" smtClean="0"/>
              <a:t>All parts of each single user receiver and interference cancellation on GPU</a:t>
            </a:r>
          </a:p>
          <a:p>
            <a:pPr lvl="1"/>
            <a:r>
              <a:rPr lang="en-US" sz="1400" dirty="0" smtClean="0"/>
              <a:t>Minimize the latency of intermediate data transfer between host and device memory</a:t>
            </a:r>
          </a:p>
          <a:p>
            <a:endParaRPr lang="en-US" sz="1400" dirty="0"/>
          </a:p>
        </p:txBody>
      </p:sp>
      <p:sp>
        <p:nvSpPr>
          <p:cNvPr id="8" name="Rectangle 7"/>
          <p:cNvSpPr>
            <a:spLocks noChangeArrowheads="1"/>
          </p:cNvSpPr>
          <p:nvPr/>
        </p:nvSpPr>
        <p:spPr bwMode="auto">
          <a:xfrm>
            <a:off x="8579615" y="2024848"/>
            <a:ext cx="304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p:cNvSpPr>
            <a:spLocks noChangeArrowheads="1"/>
          </p:cNvSpPr>
          <p:nvPr/>
        </p:nvSpPr>
        <p:spPr bwMode="auto">
          <a:xfrm>
            <a:off x="7075475" y="2010440"/>
            <a:ext cx="304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9"/>
          <p:cNvSpPr>
            <a:spLocks noChangeArrowheads="1"/>
          </p:cNvSpPr>
          <p:nvPr/>
        </p:nvSpPr>
        <p:spPr bwMode="auto">
          <a:xfrm>
            <a:off x="9967775" y="2060848"/>
            <a:ext cx="304800" cy="1676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7"/>
          <p:cNvSpPr>
            <a:spLocks noChangeArrowheads="1"/>
          </p:cNvSpPr>
          <p:nvPr/>
        </p:nvSpPr>
        <p:spPr bwMode="auto">
          <a:xfrm>
            <a:off x="9952955" y="2652960"/>
            <a:ext cx="304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7"/>
          <p:cNvSpPr>
            <a:spLocks noChangeArrowheads="1"/>
          </p:cNvSpPr>
          <p:nvPr/>
        </p:nvSpPr>
        <p:spPr bwMode="auto">
          <a:xfrm>
            <a:off x="9967775" y="3248976"/>
            <a:ext cx="304800" cy="1676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7"/>
          <p:cNvSpPr>
            <a:spLocks noChangeArrowheads="1"/>
          </p:cNvSpPr>
          <p:nvPr/>
        </p:nvSpPr>
        <p:spPr bwMode="auto">
          <a:xfrm>
            <a:off x="8585135" y="3299384"/>
            <a:ext cx="304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7"/>
          <p:cNvSpPr>
            <a:spLocks noChangeArrowheads="1"/>
          </p:cNvSpPr>
          <p:nvPr/>
        </p:nvSpPr>
        <p:spPr bwMode="auto">
          <a:xfrm>
            <a:off x="8585135" y="3983464"/>
            <a:ext cx="304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7"/>
          <p:cNvSpPr>
            <a:spLocks noChangeArrowheads="1"/>
          </p:cNvSpPr>
          <p:nvPr/>
        </p:nvSpPr>
        <p:spPr bwMode="auto">
          <a:xfrm>
            <a:off x="8585135" y="4689136"/>
            <a:ext cx="304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 name="Group 15"/>
          <p:cNvGrpSpPr/>
          <p:nvPr/>
        </p:nvGrpSpPr>
        <p:grpSpPr>
          <a:xfrm>
            <a:off x="10093254" y="2204864"/>
            <a:ext cx="684853" cy="180020"/>
            <a:chOff x="7625546" y="332656"/>
            <a:chExt cx="684853" cy="180020"/>
          </a:xfrm>
        </p:grpSpPr>
        <p:sp>
          <p:nvSpPr>
            <p:cNvPr id="17" name="Rounded Rectangle 16"/>
            <p:cNvSpPr/>
            <p:nvPr/>
          </p:nvSpPr>
          <p:spPr>
            <a:xfrm>
              <a:off x="7625546" y="332656"/>
              <a:ext cx="684853" cy="180020"/>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8" name="TextBox 17"/>
            <p:cNvSpPr txBox="1"/>
            <p:nvPr/>
          </p:nvSpPr>
          <p:spPr>
            <a:xfrm>
              <a:off x="7676728" y="357308"/>
              <a:ext cx="569067" cy="153888"/>
            </a:xfrm>
            <a:prstGeom prst="rect">
              <a:avLst/>
            </a:prstGeom>
            <a:noFill/>
          </p:spPr>
          <p:txBody>
            <a:bodyPr wrap="none" lIns="0" tIns="0" rIns="0" bIns="0" rtlCol="0">
              <a:spAutoFit/>
            </a:bodyPr>
            <a:lstStyle/>
            <a:p>
              <a:r>
                <a:rPr lang="en-US" sz="1000" dirty="0" smtClean="0">
                  <a:cs typeface="Arial" pitchFamily="34" charset="0"/>
                </a:rPr>
                <a:t>GPU</a:t>
              </a:r>
              <a:r>
                <a:rPr lang="en-US" sz="1000" dirty="0" smtClean="0">
                  <a:cs typeface="Arial" pitchFamily="34" charset="0"/>
                  <a:sym typeface="Wingdings" pitchFamily="2" charset="2"/>
                </a:rPr>
                <a:t>CPU</a:t>
              </a:r>
              <a:endParaRPr lang="en-US" sz="1000" dirty="0" smtClean="0">
                <a:cs typeface="Arial" pitchFamily="34" charset="0"/>
              </a:endParaRPr>
            </a:p>
          </p:txBody>
        </p:sp>
      </p:grpSp>
      <p:grpSp>
        <p:nvGrpSpPr>
          <p:cNvPr id="19" name="Group 18"/>
          <p:cNvGrpSpPr/>
          <p:nvPr/>
        </p:nvGrpSpPr>
        <p:grpSpPr>
          <a:xfrm>
            <a:off x="9064029" y="1700808"/>
            <a:ext cx="684853" cy="180020"/>
            <a:chOff x="7625546" y="764704"/>
            <a:chExt cx="684853" cy="180020"/>
          </a:xfrm>
        </p:grpSpPr>
        <p:sp>
          <p:nvSpPr>
            <p:cNvPr id="20" name="Rounded Rectangle 19"/>
            <p:cNvSpPr/>
            <p:nvPr/>
          </p:nvSpPr>
          <p:spPr>
            <a:xfrm>
              <a:off x="7625546" y="764704"/>
              <a:ext cx="684853" cy="180020"/>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21" name="TextBox 20"/>
            <p:cNvSpPr txBox="1"/>
            <p:nvPr/>
          </p:nvSpPr>
          <p:spPr>
            <a:xfrm>
              <a:off x="7676728" y="789356"/>
              <a:ext cx="585097" cy="153888"/>
            </a:xfrm>
            <a:prstGeom prst="rect">
              <a:avLst/>
            </a:prstGeom>
            <a:noFill/>
          </p:spPr>
          <p:txBody>
            <a:bodyPr wrap="none" lIns="0" tIns="0" rIns="0" bIns="0" rtlCol="0">
              <a:spAutoFit/>
            </a:bodyPr>
            <a:lstStyle/>
            <a:p>
              <a:r>
                <a:rPr lang="en-US" sz="1000" dirty="0" smtClean="0">
                  <a:cs typeface="Arial" pitchFamily="34" charset="0"/>
                </a:rPr>
                <a:t>GPU</a:t>
              </a:r>
              <a:r>
                <a:rPr lang="en-US" sz="1000" dirty="0" smtClean="0">
                  <a:cs typeface="Arial" pitchFamily="34" charset="0"/>
                  <a:sym typeface="Wingdings" pitchFamily="2" charset="2"/>
                </a:rPr>
                <a:t>CPU</a:t>
              </a:r>
              <a:endParaRPr lang="en-US" sz="1000" dirty="0" smtClean="0">
                <a:cs typeface="Arial" pitchFamily="34" charset="0"/>
              </a:endParaRPr>
            </a:p>
          </p:txBody>
        </p:sp>
      </p:grpSp>
      <p:grpSp>
        <p:nvGrpSpPr>
          <p:cNvPr id="22" name="Group 21"/>
          <p:cNvGrpSpPr/>
          <p:nvPr/>
        </p:nvGrpSpPr>
        <p:grpSpPr>
          <a:xfrm>
            <a:off x="8041803" y="2852936"/>
            <a:ext cx="684853" cy="180020"/>
            <a:chOff x="6948264" y="908720"/>
            <a:chExt cx="684853" cy="180020"/>
          </a:xfrm>
        </p:grpSpPr>
        <p:sp>
          <p:nvSpPr>
            <p:cNvPr id="23" name="Rounded Rectangle 22"/>
            <p:cNvSpPr/>
            <p:nvPr/>
          </p:nvSpPr>
          <p:spPr>
            <a:xfrm>
              <a:off x="6948264" y="908720"/>
              <a:ext cx="684853" cy="180020"/>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24" name="TextBox 23"/>
            <p:cNvSpPr txBox="1"/>
            <p:nvPr/>
          </p:nvSpPr>
          <p:spPr>
            <a:xfrm>
              <a:off x="6999446" y="933372"/>
              <a:ext cx="585097" cy="153888"/>
            </a:xfrm>
            <a:prstGeom prst="rect">
              <a:avLst/>
            </a:prstGeom>
            <a:noFill/>
          </p:spPr>
          <p:txBody>
            <a:bodyPr wrap="none" lIns="0" tIns="0" rIns="0" bIns="0" rtlCol="0">
              <a:spAutoFit/>
            </a:bodyPr>
            <a:lstStyle/>
            <a:p>
              <a:r>
                <a:rPr lang="en-US" sz="1000" dirty="0" smtClean="0">
                  <a:cs typeface="Arial" pitchFamily="34" charset="0"/>
                </a:rPr>
                <a:t>GPU</a:t>
              </a:r>
              <a:r>
                <a:rPr lang="en-US" sz="1000" dirty="0" smtClean="0">
                  <a:cs typeface="Arial" pitchFamily="34" charset="0"/>
                  <a:sym typeface="Wingdings" pitchFamily="2" charset="2"/>
                </a:rPr>
                <a:t>CPU</a:t>
              </a:r>
              <a:endParaRPr lang="en-US" sz="1000" dirty="0" smtClean="0">
                <a:cs typeface="Arial" pitchFamily="34" charset="0"/>
              </a:endParaRPr>
            </a:p>
          </p:txBody>
        </p:sp>
      </p:grpSp>
      <p:grpSp>
        <p:nvGrpSpPr>
          <p:cNvPr id="25" name="Group 24"/>
          <p:cNvGrpSpPr/>
          <p:nvPr/>
        </p:nvGrpSpPr>
        <p:grpSpPr>
          <a:xfrm>
            <a:off x="9172331" y="3306584"/>
            <a:ext cx="684853" cy="180020"/>
            <a:chOff x="7473146" y="1136096"/>
            <a:chExt cx="684853" cy="180020"/>
          </a:xfrm>
        </p:grpSpPr>
        <p:sp>
          <p:nvSpPr>
            <p:cNvPr id="26" name="Rounded Rectangle 25"/>
            <p:cNvSpPr/>
            <p:nvPr/>
          </p:nvSpPr>
          <p:spPr>
            <a:xfrm>
              <a:off x="7473146" y="1136096"/>
              <a:ext cx="684853" cy="180020"/>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27" name="TextBox 26"/>
            <p:cNvSpPr txBox="1"/>
            <p:nvPr/>
          </p:nvSpPr>
          <p:spPr>
            <a:xfrm>
              <a:off x="7524328" y="1160748"/>
              <a:ext cx="569067" cy="153888"/>
            </a:xfrm>
            <a:prstGeom prst="rect">
              <a:avLst/>
            </a:prstGeom>
            <a:noFill/>
          </p:spPr>
          <p:txBody>
            <a:bodyPr wrap="none" lIns="0" tIns="0" rIns="0" bIns="0" rtlCol="0">
              <a:spAutoFit/>
            </a:bodyPr>
            <a:lstStyle/>
            <a:p>
              <a:r>
                <a:rPr lang="en-US" sz="1000" dirty="0" smtClean="0">
                  <a:cs typeface="Arial" pitchFamily="34" charset="0"/>
                </a:rPr>
                <a:t>GPU</a:t>
              </a:r>
              <a:r>
                <a:rPr lang="en-US" sz="1000" dirty="0" smtClean="0">
                  <a:cs typeface="Arial" pitchFamily="34" charset="0"/>
                  <a:sym typeface="Wingdings" pitchFamily="2" charset="2"/>
                </a:rPr>
                <a:t>CPU</a:t>
              </a:r>
              <a:endParaRPr lang="en-US" sz="1000" dirty="0" smtClean="0">
                <a:cs typeface="Arial" pitchFamily="34" charset="0"/>
              </a:endParaRPr>
            </a:p>
          </p:txBody>
        </p:sp>
      </p:grpSp>
    </p:spTree>
    <p:extLst>
      <p:ext uri="{BB962C8B-B14F-4D97-AF65-F5344CB8AC3E}">
        <p14:creationId xmlns:p14="http://schemas.microsoft.com/office/powerpoint/2010/main" val="16737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par>
                                <p:cTn id="39" presetID="10" presetClass="exit" presetSubtype="0" fill="hold" grpId="0"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27" y="648000"/>
            <a:ext cx="10650172" cy="738000"/>
          </a:xfrm>
        </p:spPr>
        <p:txBody>
          <a:bodyPr/>
          <a:lstStyle/>
          <a:p>
            <a:r>
              <a:rPr lang="en-GB" dirty="0"/>
              <a:t>Overview</a:t>
            </a:r>
            <a:endParaRPr lang="en-US" dirty="0"/>
          </a:p>
        </p:txBody>
      </p:sp>
      <p:sp>
        <p:nvSpPr>
          <p:cNvPr id="3" name="Text Placeholder 2"/>
          <p:cNvSpPr>
            <a:spLocks noGrp="1"/>
          </p:cNvSpPr>
          <p:nvPr>
            <p:ph type="body" sz="quarter" idx="12"/>
          </p:nvPr>
        </p:nvSpPr>
        <p:spPr>
          <a:xfrm>
            <a:off x="1417067" y="1591200"/>
            <a:ext cx="9289032" cy="4338000"/>
          </a:xfrm>
        </p:spPr>
        <p:txBody>
          <a:bodyPr/>
          <a:lstStyle/>
          <a:p>
            <a:r>
              <a:rPr lang="en-GB" dirty="0">
                <a:solidFill>
                  <a:schemeClr val="bg1">
                    <a:lumMod val="85000"/>
                  </a:schemeClr>
                </a:solidFill>
              </a:rPr>
              <a:t>Introduction and Motivation</a:t>
            </a:r>
          </a:p>
          <a:p>
            <a:endParaRPr lang="en-GB" dirty="0"/>
          </a:p>
          <a:p>
            <a:r>
              <a:rPr lang="en-GB" dirty="0">
                <a:solidFill>
                  <a:schemeClr val="bg1">
                    <a:lumMod val="85000"/>
                  </a:schemeClr>
                </a:solidFill>
              </a:rPr>
              <a:t>MUD System Design</a:t>
            </a:r>
          </a:p>
          <a:p>
            <a:endParaRPr lang="en-GB" dirty="0">
              <a:solidFill>
                <a:schemeClr val="bg1">
                  <a:lumMod val="85000"/>
                </a:schemeClr>
              </a:solidFill>
            </a:endParaRPr>
          </a:p>
          <a:p>
            <a:r>
              <a:rPr lang="en-GB" dirty="0">
                <a:solidFill>
                  <a:schemeClr val="bg1">
                    <a:lumMod val="85000"/>
                  </a:schemeClr>
                </a:solidFill>
              </a:rPr>
              <a:t>GPU CUDA Architecture</a:t>
            </a:r>
          </a:p>
          <a:p>
            <a:endParaRPr lang="en-GB" dirty="0">
              <a:solidFill>
                <a:schemeClr val="bg1">
                  <a:lumMod val="85000"/>
                </a:schemeClr>
              </a:solidFill>
            </a:endParaRPr>
          </a:p>
          <a:p>
            <a:r>
              <a:rPr lang="en-GB" dirty="0">
                <a:solidFill>
                  <a:schemeClr val="bg1">
                    <a:lumMod val="85000"/>
                  </a:schemeClr>
                </a:solidFill>
              </a:rPr>
              <a:t>GPU-accelerated Implementation of MUD</a:t>
            </a:r>
          </a:p>
          <a:p>
            <a:endParaRPr lang="en-GB" dirty="0">
              <a:solidFill>
                <a:schemeClr val="bg1">
                  <a:lumMod val="85000"/>
                </a:schemeClr>
              </a:solidFill>
            </a:endParaRPr>
          </a:p>
          <a:p>
            <a:r>
              <a:rPr lang="en-GB" dirty="0"/>
              <a:t>Simulation Result</a:t>
            </a:r>
          </a:p>
          <a:p>
            <a:endParaRPr lang="en-GB" dirty="0">
              <a:solidFill>
                <a:schemeClr val="bg1">
                  <a:lumMod val="85000"/>
                </a:schemeClr>
              </a:solidFill>
            </a:endParaRPr>
          </a:p>
          <a:p>
            <a:r>
              <a:rPr lang="en-GB" dirty="0">
                <a:solidFill>
                  <a:schemeClr val="bg1">
                    <a:lumMod val="85000"/>
                  </a:schemeClr>
                </a:solidFill>
              </a:rPr>
              <a:t>Summary</a:t>
            </a:r>
          </a:p>
          <a:p>
            <a:endParaRPr lang="en-GB" dirty="0"/>
          </a:p>
          <a:p>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19</a:t>
            </a:fld>
            <a:endParaRPr lang="en-GB" noProof="0" dirty="0"/>
          </a:p>
        </p:txBody>
      </p:sp>
    </p:spTree>
    <p:extLst>
      <p:ext uri="{BB962C8B-B14F-4D97-AF65-F5344CB8AC3E}">
        <p14:creationId xmlns:p14="http://schemas.microsoft.com/office/powerpoint/2010/main" val="4197106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27" y="648000"/>
            <a:ext cx="10650172" cy="738000"/>
          </a:xfrm>
        </p:spPr>
        <p:txBody>
          <a:bodyPr/>
          <a:lstStyle/>
          <a:p>
            <a:r>
              <a:rPr lang="en-GB" dirty="0"/>
              <a:t>Overview</a:t>
            </a:r>
            <a:endParaRPr lang="en-US" dirty="0"/>
          </a:p>
        </p:txBody>
      </p:sp>
      <p:sp>
        <p:nvSpPr>
          <p:cNvPr id="3" name="Text Placeholder 2"/>
          <p:cNvSpPr>
            <a:spLocks noGrp="1"/>
          </p:cNvSpPr>
          <p:nvPr>
            <p:ph type="body" sz="quarter" idx="12"/>
          </p:nvPr>
        </p:nvSpPr>
        <p:spPr>
          <a:xfrm>
            <a:off x="1417067" y="1591200"/>
            <a:ext cx="9289032" cy="4338000"/>
          </a:xfrm>
        </p:spPr>
        <p:txBody>
          <a:bodyPr/>
          <a:lstStyle/>
          <a:p>
            <a:r>
              <a:rPr lang="en-GB" dirty="0"/>
              <a:t>Introduction and Motivation</a:t>
            </a:r>
          </a:p>
          <a:p>
            <a:endParaRPr lang="en-GB" dirty="0"/>
          </a:p>
          <a:p>
            <a:r>
              <a:rPr lang="en-GB" dirty="0"/>
              <a:t>MUD System Design</a:t>
            </a:r>
          </a:p>
          <a:p>
            <a:endParaRPr lang="en-GB" dirty="0"/>
          </a:p>
          <a:p>
            <a:r>
              <a:rPr lang="en-GB" dirty="0"/>
              <a:t>GPU CUDA Architecture</a:t>
            </a:r>
          </a:p>
          <a:p>
            <a:endParaRPr lang="en-GB" dirty="0"/>
          </a:p>
          <a:p>
            <a:r>
              <a:rPr lang="en-GB" dirty="0"/>
              <a:t>GPU-accelerated Implementation of MUD</a:t>
            </a:r>
          </a:p>
          <a:p>
            <a:endParaRPr lang="en-GB" dirty="0"/>
          </a:p>
          <a:p>
            <a:r>
              <a:rPr lang="en-GB" dirty="0"/>
              <a:t>Simulation Result</a:t>
            </a:r>
          </a:p>
          <a:p>
            <a:endParaRPr lang="en-GB" dirty="0"/>
          </a:p>
          <a:p>
            <a:r>
              <a:rPr lang="en-GB" dirty="0"/>
              <a:t>Summary</a:t>
            </a:r>
          </a:p>
          <a:p>
            <a:endParaRPr lang="en-GB" dirty="0"/>
          </a:p>
          <a:p>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a:t>
            </a:fld>
            <a:endParaRPr lang="en-GB" noProof="0" dirty="0"/>
          </a:p>
        </p:txBody>
      </p:sp>
    </p:spTree>
    <p:extLst>
      <p:ext uri="{BB962C8B-B14F-4D97-AF65-F5344CB8AC3E}">
        <p14:creationId xmlns:p14="http://schemas.microsoft.com/office/powerpoint/2010/main" val="2481892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20</a:t>
            </a:fld>
            <a:endParaRPr lang="en-GB" noProof="0" dirty="0"/>
          </a:p>
        </p:txBody>
      </p:sp>
      <p:sp>
        <p:nvSpPr>
          <p:cNvPr id="6" name="Title 1"/>
          <p:cNvSpPr txBox="1">
            <a:spLocks/>
          </p:cNvSpPr>
          <p:nvPr/>
        </p:nvSpPr>
        <p:spPr bwMode="auto">
          <a:xfrm>
            <a:off x="709035" y="819586"/>
            <a:ext cx="11221200"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US" dirty="0"/>
              <a:t>Simulation Setup</a:t>
            </a:r>
          </a:p>
        </p:txBody>
      </p:sp>
      <p:sp>
        <p:nvSpPr>
          <p:cNvPr id="7" name="Content Placeholder 2"/>
          <p:cNvSpPr>
            <a:spLocks noGrp="1"/>
          </p:cNvSpPr>
          <p:nvPr>
            <p:ph type="body" sz="quarter" idx="12"/>
          </p:nvPr>
        </p:nvSpPr>
        <p:spPr>
          <a:xfrm>
            <a:off x="925059" y="1701602"/>
            <a:ext cx="9565016" cy="4338000"/>
          </a:xfrm>
        </p:spPr>
        <p:txBody>
          <a:bodyPr/>
          <a:lstStyle/>
          <a:p>
            <a:r>
              <a:rPr lang="en-US" sz="1600" dirty="0" smtClean="0"/>
              <a:t>GPU </a:t>
            </a:r>
            <a:r>
              <a:rPr lang="en-US" sz="1600" dirty="0" err="1" smtClean="0"/>
              <a:t>Nvidia</a:t>
            </a:r>
            <a:r>
              <a:rPr lang="en-US" sz="1600" dirty="0" smtClean="0"/>
              <a:t> </a:t>
            </a:r>
            <a:r>
              <a:rPr lang="en-US" sz="1600" dirty="0"/>
              <a:t>Tesla c2070 (1.15GHz)</a:t>
            </a:r>
          </a:p>
          <a:p>
            <a:pPr lvl="1"/>
            <a:r>
              <a:rPr lang="en-US" sz="1600" dirty="0"/>
              <a:t>Comparison benchmark: Intel Xeon CPU E5620 (2.4GHz)</a:t>
            </a:r>
          </a:p>
          <a:p>
            <a:pPr lvl="1"/>
            <a:endParaRPr lang="en-US" sz="1600" dirty="0" smtClean="0"/>
          </a:p>
          <a:p>
            <a:r>
              <a:rPr lang="en-US" sz="1600" dirty="0" smtClean="0"/>
              <a:t>BPSK modulation</a:t>
            </a:r>
          </a:p>
          <a:p>
            <a:r>
              <a:rPr lang="en-US" sz="1600" dirty="0"/>
              <a:t>Two user terminals (power imbalance: U1 3dB higher than U2</a:t>
            </a:r>
            <a:r>
              <a:rPr lang="en-US" sz="1600" dirty="0" smtClean="0"/>
              <a:t>)</a:t>
            </a:r>
            <a:endParaRPr lang="en-US" sz="1600" dirty="0"/>
          </a:p>
          <a:p>
            <a:r>
              <a:rPr lang="en-US" sz="1600" dirty="0"/>
              <a:t>Channel coding: LDPC </a:t>
            </a:r>
          </a:p>
          <a:p>
            <a:pPr lvl="1"/>
            <a:r>
              <a:rPr lang="en-US" sz="1600" dirty="0"/>
              <a:t>Irregular Repeat Accumulate </a:t>
            </a:r>
          </a:p>
          <a:p>
            <a:pPr lvl="1"/>
            <a:r>
              <a:rPr lang="en-US" sz="1600" dirty="0" err="1"/>
              <a:t>Blocklength</a:t>
            </a:r>
            <a:r>
              <a:rPr lang="en-US" sz="1600" dirty="0"/>
              <a:t>: 4800 bits</a:t>
            </a:r>
          </a:p>
          <a:p>
            <a:pPr lvl="1"/>
            <a:r>
              <a:rPr lang="en-US" sz="1600" dirty="0"/>
              <a:t>U1 </a:t>
            </a:r>
            <a:r>
              <a:rPr lang="en-US" sz="1600" dirty="0" err="1"/>
              <a:t>coderate</a:t>
            </a:r>
            <a:r>
              <a:rPr lang="en-US" sz="1600" dirty="0"/>
              <a:t>: </a:t>
            </a:r>
            <a:r>
              <a:rPr lang="en-US" sz="1600" dirty="0">
                <a:sym typeface="Wingdings" pitchFamily="2" charset="2"/>
              </a:rPr>
              <a:t>2/3 , U2 </a:t>
            </a:r>
            <a:r>
              <a:rPr lang="en-US" sz="1600" dirty="0" err="1">
                <a:sym typeface="Wingdings" pitchFamily="2" charset="2"/>
              </a:rPr>
              <a:t>coderate</a:t>
            </a:r>
            <a:r>
              <a:rPr lang="en-US" sz="1600" dirty="0">
                <a:sym typeface="Wingdings" pitchFamily="2" charset="2"/>
              </a:rPr>
              <a:t>: </a:t>
            </a:r>
            <a:r>
              <a:rPr lang="en-US" sz="1600" dirty="0" smtClean="0">
                <a:sym typeface="Wingdings" pitchFamily="2" charset="2"/>
              </a:rPr>
              <a:t>1/2</a:t>
            </a:r>
            <a:endParaRPr lang="en-US" sz="1600" dirty="0"/>
          </a:p>
          <a:p>
            <a:r>
              <a:rPr lang="en-US" sz="1600" dirty="0" smtClean="0"/>
              <a:t>Baud-rate: 62500 symbols/second </a:t>
            </a:r>
            <a:r>
              <a:rPr lang="en-US" sz="1600" dirty="0">
                <a:sym typeface="Wingdings" pitchFamily="2" charset="2"/>
              </a:rPr>
              <a:t> real-time threshold: ca. 85ms </a:t>
            </a:r>
            <a:r>
              <a:rPr lang="en-US" sz="1600" dirty="0" smtClean="0">
                <a:sym typeface="Wingdings" pitchFamily="2" charset="2"/>
              </a:rPr>
              <a:t>(66 kbps</a:t>
            </a:r>
            <a:r>
              <a:rPr lang="en-US" sz="1600" dirty="0">
                <a:sym typeface="Wingdings" pitchFamily="2" charset="2"/>
              </a:rPr>
              <a:t>)</a:t>
            </a:r>
          </a:p>
          <a:p>
            <a:pPr marL="0" indent="0">
              <a:buNone/>
            </a:pPr>
            <a:endParaRPr lang="en-US" sz="1600" dirty="0"/>
          </a:p>
        </p:txBody>
      </p:sp>
    </p:spTree>
    <p:extLst>
      <p:ext uri="{BB962C8B-B14F-4D97-AF65-F5344CB8AC3E}">
        <p14:creationId xmlns:p14="http://schemas.microsoft.com/office/powerpoint/2010/main" val="61189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21</a:t>
            </a:fld>
            <a:endParaRPr lang="en-GB" noProof="0" dirty="0"/>
          </a:p>
        </p:txBody>
      </p:sp>
      <p:sp>
        <p:nvSpPr>
          <p:cNvPr id="6" name="Title 1"/>
          <p:cNvSpPr txBox="1">
            <a:spLocks/>
          </p:cNvSpPr>
          <p:nvPr/>
        </p:nvSpPr>
        <p:spPr bwMode="auto">
          <a:xfrm>
            <a:off x="709035" y="819586"/>
            <a:ext cx="11221200"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US" dirty="0"/>
              <a:t>Simulation Result</a:t>
            </a:r>
          </a:p>
        </p:txBody>
      </p:sp>
      <p:graphicFrame>
        <p:nvGraphicFramePr>
          <p:cNvPr id="7" name="Object 6"/>
          <p:cNvGraphicFramePr>
            <a:graphicFrameLocks noChangeAspect="1"/>
          </p:cNvGraphicFramePr>
          <p:nvPr>
            <p:extLst>
              <p:ext uri="{D42A27DB-BD31-4B8C-83A1-F6EECF244321}">
                <p14:modId xmlns:p14="http://schemas.microsoft.com/office/powerpoint/2010/main" val="738545547"/>
              </p:ext>
            </p:extLst>
          </p:nvPr>
        </p:nvGraphicFramePr>
        <p:xfrm>
          <a:off x="192931" y="1429280"/>
          <a:ext cx="6336704" cy="4880834"/>
        </p:xfrm>
        <a:graphic>
          <a:graphicData uri="http://schemas.openxmlformats.org/presentationml/2006/ole">
            <mc:AlternateContent xmlns:mc="http://schemas.openxmlformats.org/markup-compatibility/2006">
              <mc:Choice xmlns:v="urn:schemas-microsoft-com:vml" Requires="v">
                <p:oleObj spid="_x0000_s1248" name="Acrobat Document" r:id="rId4" imgW="6476977" imgH="5124315" progId="AcroExch.Document.7">
                  <p:embed/>
                </p:oleObj>
              </mc:Choice>
              <mc:Fallback>
                <p:oleObj name="Acrobat Document" r:id="rId4" imgW="6476977" imgH="5124315" progId="AcroExch.Document.7">
                  <p:embed/>
                  <p:pic>
                    <p:nvPicPr>
                      <p:cNvPr id="0" name=""/>
                      <p:cNvPicPr/>
                      <p:nvPr/>
                    </p:nvPicPr>
                    <p:blipFill>
                      <a:blip r:embed="rId5"/>
                      <a:stretch>
                        <a:fillRect/>
                      </a:stretch>
                    </p:blipFill>
                    <p:spPr>
                      <a:xfrm>
                        <a:off x="192931" y="1429280"/>
                        <a:ext cx="6336704" cy="4880834"/>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53147225"/>
              </p:ext>
            </p:extLst>
          </p:nvPr>
        </p:nvGraphicFramePr>
        <p:xfrm>
          <a:off x="6673651" y="2146886"/>
          <a:ext cx="5417887" cy="4091220"/>
        </p:xfrm>
        <a:graphic>
          <a:graphicData uri="http://schemas.openxmlformats.org/presentationml/2006/ole">
            <mc:AlternateContent xmlns:mc="http://schemas.openxmlformats.org/markup-compatibility/2006">
              <mc:Choice xmlns:v="urn:schemas-microsoft-com:vml" Requires="v">
                <p:oleObj spid="_x0000_s1249" name="Acrobat Document" r:id="rId6" imgW="6495887" imgH="4905172" progId="AcroExch.Document.7">
                  <p:embed/>
                </p:oleObj>
              </mc:Choice>
              <mc:Fallback>
                <p:oleObj name="Acrobat Document" r:id="rId6" imgW="6495887" imgH="4905172" progId="AcroExch.Document.7">
                  <p:embed/>
                  <p:pic>
                    <p:nvPicPr>
                      <p:cNvPr id="0" name=""/>
                      <p:cNvPicPr/>
                      <p:nvPr/>
                    </p:nvPicPr>
                    <p:blipFill>
                      <a:blip r:embed="rId7"/>
                      <a:stretch>
                        <a:fillRect/>
                      </a:stretch>
                    </p:blipFill>
                    <p:spPr>
                      <a:xfrm>
                        <a:off x="6673651" y="2146886"/>
                        <a:ext cx="5417887" cy="4091220"/>
                      </a:xfrm>
                      <a:prstGeom prst="rect">
                        <a:avLst/>
                      </a:prstGeom>
                    </p:spPr>
                  </p:pic>
                </p:oleObj>
              </mc:Fallback>
            </mc:AlternateContent>
          </a:graphicData>
        </a:graphic>
      </p:graphicFrame>
      <p:sp>
        <p:nvSpPr>
          <p:cNvPr id="11" name="TextBox 10"/>
          <p:cNvSpPr txBox="1"/>
          <p:nvPr/>
        </p:nvSpPr>
        <p:spPr>
          <a:xfrm>
            <a:off x="5089475" y="5117336"/>
            <a:ext cx="1328890" cy="184666"/>
          </a:xfrm>
          <a:prstGeom prst="rect">
            <a:avLst/>
          </a:prstGeom>
          <a:noFill/>
          <a:ln>
            <a:solidFill>
              <a:srgbClr val="C00000"/>
            </a:solidFill>
          </a:ln>
        </p:spPr>
        <p:txBody>
          <a:bodyPr wrap="none" lIns="0" tIns="0" rIns="0" bIns="0" rtlCol="0">
            <a:spAutoFit/>
          </a:bodyPr>
          <a:lstStyle/>
          <a:p>
            <a:r>
              <a:rPr lang="en-US" sz="1200" dirty="0" smtClean="0">
                <a:solidFill>
                  <a:srgbClr val="C00000"/>
                </a:solidFill>
                <a:latin typeface="Arial" pitchFamily="34" charset="0"/>
                <a:cs typeface="Arial" pitchFamily="34" charset="0"/>
              </a:rPr>
              <a:t>Real-time threshold</a:t>
            </a:r>
          </a:p>
        </p:txBody>
      </p:sp>
    </p:spTree>
    <p:extLst>
      <p:ext uri="{BB962C8B-B14F-4D97-AF65-F5344CB8AC3E}">
        <p14:creationId xmlns:p14="http://schemas.microsoft.com/office/powerpoint/2010/main" val="2595075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27" y="648000"/>
            <a:ext cx="10650172" cy="738000"/>
          </a:xfrm>
        </p:spPr>
        <p:txBody>
          <a:bodyPr/>
          <a:lstStyle/>
          <a:p>
            <a:r>
              <a:rPr lang="en-GB" dirty="0"/>
              <a:t>Overview</a:t>
            </a:r>
            <a:endParaRPr lang="en-US" dirty="0"/>
          </a:p>
        </p:txBody>
      </p:sp>
      <p:sp>
        <p:nvSpPr>
          <p:cNvPr id="3" name="Text Placeholder 2"/>
          <p:cNvSpPr>
            <a:spLocks noGrp="1"/>
          </p:cNvSpPr>
          <p:nvPr>
            <p:ph type="body" sz="quarter" idx="12"/>
          </p:nvPr>
        </p:nvSpPr>
        <p:spPr>
          <a:xfrm>
            <a:off x="1417067" y="1591200"/>
            <a:ext cx="9289032" cy="4338000"/>
          </a:xfrm>
        </p:spPr>
        <p:txBody>
          <a:bodyPr/>
          <a:lstStyle/>
          <a:p>
            <a:r>
              <a:rPr lang="en-GB" dirty="0">
                <a:solidFill>
                  <a:schemeClr val="bg1">
                    <a:lumMod val="85000"/>
                  </a:schemeClr>
                </a:solidFill>
              </a:rPr>
              <a:t>Introduction and Motivation</a:t>
            </a:r>
          </a:p>
          <a:p>
            <a:endParaRPr lang="en-GB" dirty="0"/>
          </a:p>
          <a:p>
            <a:r>
              <a:rPr lang="en-GB" dirty="0">
                <a:solidFill>
                  <a:schemeClr val="bg1">
                    <a:lumMod val="85000"/>
                  </a:schemeClr>
                </a:solidFill>
              </a:rPr>
              <a:t>MUD System Design</a:t>
            </a:r>
          </a:p>
          <a:p>
            <a:endParaRPr lang="en-GB" dirty="0">
              <a:solidFill>
                <a:schemeClr val="bg1">
                  <a:lumMod val="85000"/>
                </a:schemeClr>
              </a:solidFill>
            </a:endParaRPr>
          </a:p>
          <a:p>
            <a:r>
              <a:rPr lang="en-GB" dirty="0">
                <a:solidFill>
                  <a:schemeClr val="bg1">
                    <a:lumMod val="85000"/>
                  </a:schemeClr>
                </a:solidFill>
              </a:rPr>
              <a:t>GPU CUDA Architecture</a:t>
            </a:r>
          </a:p>
          <a:p>
            <a:endParaRPr lang="en-GB" dirty="0">
              <a:solidFill>
                <a:schemeClr val="bg1">
                  <a:lumMod val="85000"/>
                </a:schemeClr>
              </a:solidFill>
            </a:endParaRPr>
          </a:p>
          <a:p>
            <a:r>
              <a:rPr lang="en-GB" dirty="0">
                <a:solidFill>
                  <a:schemeClr val="bg1">
                    <a:lumMod val="85000"/>
                  </a:schemeClr>
                </a:solidFill>
              </a:rPr>
              <a:t>GPU-accelerated Implementation of MUD</a:t>
            </a:r>
          </a:p>
          <a:p>
            <a:endParaRPr lang="en-GB" dirty="0">
              <a:solidFill>
                <a:schemeClr val="bg1">
                  <a:lumMod val="85000"/>
                </a:schemeClr>
              </a:solidFill>
            </a:endParaRPr>
          </a:p>
          <a:p>
            <a:r>
              <a:rPr lang="en-GB" dirty="0">
                <a:solidFill>
                  <a:schemeClr val="bg1">
                    <a:lumMod val="85000"/>
                  </a:schemeClr>
                </a:solidFill>
              </a:rPr>
              <a:t>Simulation Result</a:t>
            </a:r>
          </a:p>
          <a:p>
            <a:endParaRPr lang="en-GB" dirty="0">
              <a:solidFill>
                <a:schemeClr val="bg1">
                  <a:lumMod val="85000"/>
                </a:schemeClr>
              </a:solidFill>
            </a:endParaRPr>
          </a:p>
          <a:p>
            <a:r>
              <a:rPr lang="en-GB" dirty="0"/>
              <a:t>Summary</a:t>
            </a:r>
          </a:p>
          <a:p>
            <a:endParaRPr lang="en-GB" dirty="0"/>
          </a:p>
          <a:p>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22</a:t>
            </a:fld>
            <a:endParaRPr lang="en-GB" noProof="0" dirty="0"/>
          </a:p>
        </p:txBody>
      </p:sp>
    </p:spTree>
    <p:extLst>
      <p:ext uri="{BB962C8B-B14F-4D97-AF65-F5344CB8AC3E}">
        <p14:creationId xmlns:p14="http://schemas.microsoft.com/office/powerpoint/2010/main" val="3264241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23</a:t>
            </a:fld>
            <a:endParaRPr lang="en-GB" noProof="0" dirty="0"/>
          </a:p>
        </p:txBody>
      </p:sp>
      <p:sp>
        <p:nvSpPr>
          <p:cNvPr id="6" name="Title 1"/>
          <p:cNvSpPr txBox="1">
            <a:spLocks/>
          </p:cNvSpPr>
          <p:nvPr/>
        </p:nvSpPr>
        <p:spPr bwMode="auto">
          <a:xfrm>
            <a:off x="1057027" y="648000"/>
            <a:ext cx="10650172"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US" dirty="0" smtClean="0"/>
              <a:t>Summary</a:t>
            </a:r>
            <a:endParaRPr lang="en-US" dirty="0"/>
          </a:p>
        </p:txBody>
      </p:sp>
      <p:sp>
        <p:nvSpPr>
          <p:cNvPr id="7" name="Content Placeholder 2"/>
          <p:cNvSpPr>
            <a:spLocks noGrp="1"/>
          </p:cNvSpPr>
          <p:nvPr>
            <p:ph type="body" sz="quarter" idx="12"/>
          </p:nvPr>
        </p:nvSpPr>
        <p:spPr>
          <a:xfrm>
            <a:off x="985018" y="1591200"/>
            <a:ext cx="5065241" cy="1262530"/>
          </a:xfrm>
        </p:spPr>
        <p:txBody>
          <a:bodyPr/>
          <a:lstStyle/>
          <a:p>
            <a:r>
              <a:rPr lang="en-US" dirty="0"/>
              <a:t>SDR implementation of MUD receiver</a:t>
            </a:r>
          </a:p>
          <a:p>
            <a:pPr lvl="1"/>
            <a:r>
              <a:rPr lang="en-US" dirty="0" smtClean="0"/>
              <a:t>High </a:t>
            </a:r>
            <a:r>
              <a:rPr lang="en-US" dirty="0"/>
              <a:t>flexibility and low cost</a:t>
            </a:r>
          </a:p>
          <a:p>
            <a:pPr lvl="1"/>
            <a:r>
              <a:rPr lang="en-US" dirty="0"/>
              <a:t>Extension to support more users</a:t>
            </a:r>
          </a:p>
          <a:p>
            <a:pPr lvl="1"/>
            <a:endParaRPr lang="en-US" dirty="0" smtClean="0"/>
          </a:p>
          <a:p>
            <a:endParaRPr lang="en-US" dirty="0"/>
          </a:p>
        </p:txBody>
      </p:sp>
      <p:sp>
        <p:nvSpPr>
          <p:cNvPr id="11" name="Rectangle 10"/>
          <p:cNvSpPr/>
          <p:nvPr/>
        </p:nvSpPr>
        <p:spPr>
          <a:xfrm>
            <a:off x="6050259" y="1555017"/>
            <a:ext cx="6096000" cy="1200329"/>
          </a:xfrm>
          <a:prstGeom prst="rect">
            <a:avLst/>
          </a:prstGeom>
        </p:spPr>
        <p:txBody>
          <a:bodyPr>
            <a:spAutoFit/>
          </a:bodyPr>
          <a:lstStyle/>
          <a:p>
            <a:pPr marL="180000" lvl="0" indent="-180000">
              <a:spcBef>
                <a:spcPts val="300"/>
              </a:spcBef>
              <a:buFont typeface="Arial" pitchFamily="34" charset="0"/>
              <a:buChar char="•"/>
            </a:pPr>
            <a:r>
              <a:rPr lang="en-US" dirty="0">
                <a:solidFill>
                  <a:prstClr val="black"/>
                </a:solidFill>
                <a:latin typeface="Arial" pitchFamily="34" charset="0"/>
                <a:cs typeface="Arial" pitchFamily="34" charset="0"/>
              </a:rPr>
              <a:t>GPU acceleration</a:t>
            </a:r>
          </a:p>
          <a:p>
            <a:pPr marL="626400" lvl="1" indent="-180000">
              <a:buFont typeface="Arial" pitchFamily="34" charset="0"/>
              <a:buChar char="•"/>
            </a:pPr>
            <a:r>
              <a:rPr lang="en-US" b="1" dirty="0">
                <a:solidFill>
                  <a:srgbClr val="008000"/>
                </a:solidFill>
                <a:latin typeface="Arial" pitchFamily="34" charset="0"/>
                <a:cs typeface="Arial" pitchFamily="34" charset="0"/>
              </a:rPr>
              <a:t>1.8x</a:t>
            </a:r>
            <a:r>
              <a:rPr lang="en-US" dirty="0">
                <a:solidFill>
                  <a:prstClr val="black"/>
                </a:solidFill>
                <a:latin typeface="Arial" pitchFamily="34" charset="0"/>
                <a:cs typeface="Arial" pitchFamily="34" charset="0"/>
              </a:rPr>
              <a:t> ~ </a:t>
            </a:r>
            <a:r>
              <a:rPr lang="en-US" b="1" dirty="0">
                <a:solidFill>
                  <a:srgbClr val="008000"/>
                </a:solidFill>
                <a:latin typeface="Arial" pitchFamily="34" charset="0"/>
                <a:cs typeface="Arial" pitchFamily="34" charset="0"/>
              </a:rPr>
              <a:t>3.8x</a:t>
            </a:r>
            <a:r>
              <a:rPr lang="en-US" dirty="0">
                <a:solidFill>
                  <a:prstClr val="black"/>
                </a:solidFill>
                <a:latin typeface="Arial" pitchFamily="34" charset="0"/>
                <a:cs typeface="Arial" pitchFamily="34" charset="0"/>
              </a:rPr>
              <a:t> faster than the real-time threshold</a:t>
            </a:r>
          </a:p>
          <a:p>
            <a:pPr marL="626400" lvl="1" indent="-180000">
              <a:buFont typeface="Arial" pitchFamily="34" charset="0"/>
              <a:buChar char="•"/>
            </a:pPr>
            <a:r>
              <a:rPr lang="en-US" dirty="0">
                <a:solidFill>
                  <a:prstClr val="black"/>
                </a:solidFill>
                <a:latin typeface="Arial" pitchFamily="34" charset="0"/>
                <a:cs typeface="Arial" pitchFamily="34" charset="0"/>
              </a:rPr>
              <a:t>Still space to improve</a:t>
            </a:r>
          </a:p>
          <a:p>
            <a:pPr marL="626400" lvl="1" indent="-180000">
              <a:buFont typeface="Arial" pitchFamily="34" charset="0"/>
              <a:buChar char="•"/>
            </a:pPr>
            <a:r>
              <a:rPr lang="en-US" dirty="0">
                <a:solidFill>
                  <a:prstClr val="black"/>
                </a:solidFill>
                <a:latin typeface="Arial" pitchFamily="34" charset="0"/>
                <a:cs typeface="Arial" pitchFamily="34" charset="0"/>
              </a:rPr>
              <a:t>New GPU </a:t>
            </a:r>
            <a:r>
              <a:rPr lang="en-US" dirty="0">
                <a:solidFill>
                  <a:prstClr val="black"/>
                </a:solidFill>
                <a:latin typeface="Arial" pitchFamily="34" charset="0"/>
                <a:cs typeface="Arial" pitchFamily="34" charset="0"/>
                <a:sym typeface="Wingdings" pitchFamily="2" charset="2"/>
              </a:rPr>
              <a:t> better performance</a:t>
            </a:r>
            <a:endParaRPr lang="en-US" dirty="0">
              <a:solidFill>
                <a:prstClr val="black"/>
              </a:solidFill>
              <a:latin typeface="Arial" pitchFamily="34" charset="0"/>
              <a:cs typeface="Arial" pitchFamily="34" charset="0"/>
            </a:endParaRPr>
          </a:p>
        </p:txBody>
      </p:sp>
      <p:sp>
        <p:nvSpPr>
          <p:cNvPr id="12" name="Content Placeholder 2"/>
          <p:cNvSpPr txBox="1">
            <a:spLocks/>
          </p:cNvSpPr>
          <p:nvPr/>
        </p:nvSpPr>
        <p:spPr>
          <a:xfrm>
            <a:off x="2209155" y="3325664"/>
            <a:ext cx="7694613" cy="2912442"/>
          </a:xfrm>
          <a:prstGeom prst="rect">
            <a:avLst/>
          </a:prstGeom>
        </p:spPr>
        <p:txBody>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GPU CUDA is very promising for powerful parallel computing</a:t>
            </a:r>
          </a:p>
          <a:p>
            <a:pPr lvl="1"/>
            <a:r>
              <a:rPr lang="en-GB" dirty="0" smtClean="0"/>
              <a:t>Low learning curve</a:t>
            </a:r>
          </a:p>
          <a:p>
            <a:pPr lvl="1"/>
            <a:r>
              <a:rPr lang="en-GB" dirty="0" smtClean="0"/>
              <a:t>Heterogeneous: mixed serial-parallel programming</a:t>
            </a:r>
          </a:p>
          <a:p>
            <a:pPr lvl="1"/>
            <a:r>
              <a:rPr lang="en-GB" dirty="0" smtClean="0"/>
              <a:t>Scalable</a:t>
            </a:r>
          </a:p>
          <a:p>
            <a:pPr lvl="1"/>
            <a:endParaRPr lang="en-GB" dirty="0" smtClean="0"/>
          </a:p>
          <a:p>
            <a:r>
              <a:rPr lang="en-GB" dirty="0" smtClean="0"/>
              <a:t>CUDA-powered </a:t>
            </a:r>
            <a:r>
              <a:rPr lang="en-GB" dirty="0" err="1" smtClean="0"/>
              <a:t>Matlab</a:t>
            </a:r>
            <a:r>
              <a:rPr lang="en-GB" dirty="0" smtClean="0"/>
              <a:t> </a:t>
            </a:r>
            <a:r>
              <a:rPr lang="en-GB" sz="1200" dirty="0" smtClean="0"/>
              <a:t>(</a:t>
            </a:r>
            <a:r>
              <a:rPr lang="en-US" sz="1200" dirty="0" smtClean="0"/>
              <a:t>MATLAB® with Parallel Computing Toolbox</a:t>
            </a:r>
            <a:r>
              <a:rPr lang="en-GB" sz="1200" dirty="0" smtClean="0"/>
              <a:t>; Jacket™ from </a:t>
            </a:r>
            <a:r>
              <a:rPr lang="en-GB" sz="1200" dirty="0" err="1" smtClean="0"/>
              <a:t>AccelerEyes</a:t>
            </a:r>
            <a:r>
              <a:rPr lang="en-GB" sz="1200" dirty="0" smtClean="0"/>
              <a:t>)</a:t>
            </a:r>
          </a:p>
          <a:p>
            <a:endParaRPr lang="en-US" dirty="0" smtClean="0"/>
          </a:p>
          <a:p>
            <a:r>
              <a:rPr lang="en-US" dirty="0" smtClean="0"/>
              <a:t>Days/weeks of simulation </a:t>
            </a:r>
            <a:r>
              <a:rPr lang="en-US" dirty="0" smtClean="0">
                <a:sym typeface="Wingdings" pitchFamily="2" charset="2"/>
              </a:rPr>
              <a:t> hours </a:t>
            </a:r>
            <a:endParaRPr lang="en-US" dirty="0"/>
          </a:p>
        </p:txBody>
      </p:sp>
    </p:spTree>
    <p:extLst>
      <p:ext uri="{BB962C8B-B14F-4D97-AF65-F5344CB8AC3E}">
        <p14:creationId xmlns:p14="http://schemas.microsoft.com/office/powerpoint/2010/main" val="102897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129034" y="1591200"/>
            <a:ext cx="5112569" cy="4338000"/>
          </a:xfrm>
        </p:spPr>
        <p:txBody>
          <a:bodyPr/>
          <a:lstStyle/>
          <a:p>
            <a:r>
              <a:rPr lang="en-US" dirty="0"/>
              <a:t>“GNU Radio is a free &amp; open-source software development toolkit that provides signal processing blocks to implement software radios”</a:t>
            </a:r>
          </a:p>
          <a:p>
            <a:endParaRPr lang="en-GB" dirty="0" smtClean="0"/>
          </a:p>
          <a:p>
            <a:r>
              <a:rPr lang="en-GB" dirty="0" smtClean="0"/>
              <a:t>Software Architecture</a:t>
            </a:r>
          </a:p>
          <a:p>
            <a:pPr lvl="1"/>
            <a:r>
              <a:rPr lang="en-US" dirty="0" smtClean="0"/>
              <a:t>Main </a:t>
            </a:r>
            <a:r>
              <a:rPr lang="en-US" dirty="0"/>
              <a:t>processing </a:t>
            </a:r>
            <a:r>
              <a:rPr lang="en-US" dirty="0" smtClean="0"/>
              <a:t>of the blocks are in </a:t>
            </a:r>
            <a:r>
              <a:rPr lang="en-US" dirty="0"/>
              <a:t>C</a:t>
            </a:r>
            <a:r>
              <a:rPr lang="en-US" dirty="0" smtClean="0"/>
              <a:t>++ functions </a:t>
            </a:r>
            <a:r>
              <a:rPr lang="en-US" dirty="0"/>
              <a:t>p</a:t>
            </a:r>
            <a:r>
              <a:rPr lang="en-US" dirty="0" smtClean="0"/>
              <a:t>rocessed </a:t>
            </a:r>
            <a:r>
              <a:rPr lang="en-US" dirty="0" smtClean="0"/>
              <a:t>by CPU on PC</a:t>
            </a:r>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24</a:t>
            </a:fld>
            <a:endParaRPr lang="en-GB" noProof="0" dirty="0"/>
          </a:p>
        </p:txBody>
      </p:sp>
      <p:sp>
        <p:nvSpPr>
          <p:cNvPr id="7" name="Title 1"/>
          <p:cNvSpPr txBox="1">
            <a:spLocks/>
          </p:cNvSpPr>
          <p:nvPr/>
        </p:nvSpPr>
        <p:spPr bwMode="auto">
          <a:xfrm>
            <a:off x="1057027" y="648000"/>
            <a:ext cx="10650172"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US" dirty="0" err="1" smtClean="0"/>
              <a:t>GNURadio</a:t>
            </a:r>
            <a:endParaRPr lang="en-US" dirty="0"/>
          </a:p>
        </p:txBody>
      </p:sp>
      <p:grpSp>
        <p:nvGrpSpPr>
          <p:cNvPr id="8" name="Group 7"/>
          <p:cNvGrpSpPr/>
          <p:nvPr/>
        </p:nvGrpSpPr>
        <p:grpSpPr>
          <a:xfrm>
            <a:off x="6529635" y="2105050"/>
            <a:ext cx="4876800" cy="1828800"/>
            <a:chOff x="2057400" y="2057400"/>
            <a:chExt cx="4876800" cy="1828800"/>
          </a:xfrm>
        </p:grpSpPr>
        <p:sp>
          <p:nvSpPr>
            <p:cNvPr id="9" name="Rounded Rectangle 8"/>
            <p:cNvSpPr/>
            <p:nvPr/>
          </p:nvSpPr>
          <p:spPr>
            <a:xfrm>
              <a:off x="2057400" y="2057400"/>
              <a:ext cx="2057400" cy="1828800"/>
            </a:xfrm>
            <a:prstGeom prst="roundRect">
              <a:avLst/>
            </a:prstGeom>
            <a:solidFill>
              <a:schemeClr val="bg1"/>
            </a:solidFill>
            <a:ln w="158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rPr>
                <a:t>Python Module</a:t>
              </a:r>
            </a:p>
            <a:p>
              <a:pPr algn="ctr"/>
              <a:endParaRPr lang="en-US" sz="1100" b="1" dirty="0" smtClean="0">
                <a:solidFill>
                  <a:prstClr val="black"/>
                </a:solidFill>
              </a:endParaRPr>
            </a:p>
            <a:p>
              <a:pPr algn="ctr"/>
              <a:endParaRPr lang="en-US" sz="1100" dirty="0" smtClean="0">
                <a:solidFill>
                  <a:prstClr val="black"/>
                </a:solidFill>
              </a:endParaRPr>
            </a:p>
            <a:p>
              <a:pPr algn="ctr"/>
              <a:endParaRPr lang="en-US" sz="1100" dirty="0">
                <a:solidFill>
                  <a:prstClr val="black"/>
                </a:solidFill>
              </a:endParaRPr>
            </a:p>
            <a:p>
              <a:pPr algn="ctr"/>
              <a:endParaRPr lang="en-US" sz="1100" dirty="0" smtClean="0">
                <a:solidFill>
                  <a:prstClr val="black"/>
                </a:solidFill>
              </a:endParaRPr>
            </a:p>
            <a:p>
              <a:pPr algn="ctr"/>
              <a:endParaRPr lang="en-US" sz="1100" dirty="0">
                <a:solidFill>
                  <a:prstClr val="black"/>
                </a:solidFill>
              </a:endParaRPr>
            </a:p>
            <a:p>
              <a:pPr algn="ctr"/>
              <a:endParaRPr lang="en-US" sz="1100" dirty="0" smtClean="0">
                <a:solidFill>
                  <a:prstClr val="black"/>
                </a:solidFill>
              </a:endParaRPr>
            </a:p>
            <a:p>
              <a:pPr algn="ctr"/>
              <a:endParaRPr lang="en-US" sz="1100" dirty="0">
                <a:solidFill>
                  <a:prstClr val="black"/>
                </a:solidFill>
              </a:endParaRPr>
            </a:p>
            <a:p>
              <a:pPr algn="ctr"/>
              <a:endParaRPr lang="en-US" sz="1100" dirty="0" smtClean="0">
                <a:solidFill>
                  <a:prstClr val="black"/>
                </a:solidFill>
              </a:endParaRPr>
            </a:p>
          </p:txBody>
        </p:sp>
        <p:sp>
          <p:nvSpPr>
            <p:cNvPr id="10" name="Rounded Rectangle 9"/>
            <p:cNvSpPr/>
            <p:nvPr/>
          </p:nvSpPr>
          <p:spPr>
            <a:xfrm>
              <a:off x="2305050" y="3200400"/>
              <a:ext cx="1562100" cy="609600"/>
            </a:xfrm>
            <a:prstGeom prst="roundRect">
              <a:avLst/>
            </a:prstGeom>
            <a:solidFill>
              <a:schemeClr val="bg1"/>
            </a:solidFill>
            <a:ln w="158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prstClr val="black"/>
                </a:solidFill>
              </a:endParaRPr>
            </a:p>
            <a:p>
              <a:pPr algn="ctr"/>
              <a:r>
                <a:rPr lang="en-US" sz="1100" dirty="0" smtClean="0">
                  <a:solidFill>
                    <a:prstClr val="black"/>
                  </a:solidFill>
                </a:rPr>
                <a:t>C++ Shared Library</a:t>
              </a:r>
            </a:p>
            <a:p>
              <a:pPr algn="ctr"/>
              <a:endParaRPr lang="en-US" sz="1100" dirty="0">
                <a:solidFill>
                  <a:prstClr val="black"/>
                </a:solidFill>
              </a:endParaRPr>
            </a:p>
          </p:txBody>
        </p:sp>
        <p:sp>
          <p:nvSpPr>
            <p:cNvPr id="11" name="Rounded Rectangle 10"/>
            <p:cNvSpPr/>
            <p:nvPr/>
          </p:nvSpPr>
          <p:spPr>
            <a:xfrm>
              <a:off x="5257800" y="2590800"/>
              <a:ext cx="1676400" cy="762000"/>
            </a:xfrm>
            <a:prstGeom prst="roundRect">
              <a:avLst/>
            </a:prstGeom>
            <a:solidFill>
              <a:schemeClr val="bg1"/>
            </a:solidFill>
            <a:ln w="158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prstClr val="black"/>
                </a:solidFill>
              </a:endParaRPr>
            </a:p>
            <a:p>
              <a:pPr algn="ctr"/>
              <a:r>
                <a:rPr lang="en-US" sz="1100" dirty="0">
                  <a:solidFill>
                    <a:prstClr val="black"/>
                  </a:solidFill>
                </a:rPr>
                <a:t>Python </a:t>
              </a:r>
              <a:r>
                <a:rPr lang="en-US" sz="1100" dirty="0" smtClean="0">
                  <a:solidFill>
                    <a:prstClr val="black"/>
                  </a:solidFill>
                </a:rPr>
                <a:t>Script /</a:t>
              </a:r>
              <a:endParaRPr lang="en-US" sz="1100" dirty="0">
                <a:solidFill>
                  <a:prstClr val="black"/>
                </a:solidFill>
              </a:endParaRPr>
            </a:p>
            <a:p>
              <a:pPr algn="ctr"/>
              <a:r>
                <a:rPr lang="en-US" sz="1100" dirty="0" smtClean="0">
                  <a:solidFill>
                    <a:prstClr val="black"/>
                  </a:solidFill>
                </a:rPr>
                <a:t>GNU Radio Companion</a:t>
              </a:r>
            </a:p>
            <a:p>
              <a:pPr algn="ctr"/>
              <a:endParaRPr lang="en-US" sz="1100" dirty="0">
                <a:solidFill>
                  <a:prstClr val="black"/>
                </a:solidFill>
              </a:endParaRPr>
            </a:p>
          </p:txBody>
        </p:sp>
        <p:cxnSp>
          <p:nvCxnSpPr>
            <p:cNvPr id="12" name="Straight Arrow Connector 11"/>
            <p:cNvCxnSpPr>
              <a:stCxn id="13" idx="2"/>
            </p:cNvCxnSpPr>
            <p:nvPr/>
          </p:nvCxnSpPr>
          <p:spPr>
            <a:xfrm>
              <a:off x="3086100" y="2971800"/>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667000" y="2590800"/>
              <a:ext cx="838200" cy="381000"/>
            </a:xfrm>
            <a:prstGeom prst="roundRect">
              <a:avLst/>
            </a:prstGeom>
            <a:solidFill>
              <a:schemeClr val="bg1"/>
            </a:solidFill>
            <a:ln w="158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prstClr val="black"/>
                </a:solidFill>
              </a:endParaRPr>
            </a:p>
            <a:p>
              <a:pPr algn="ctr"/>
              <a:r>
                <a:rPr lang="en-US" sz="1100" dirty="0" smtClean="0">
                  <a:solidFill>
                    <a:prstClr val="black"/>
                  </a:solidFill>
                </a:rPr>
                <a:t>SWIG </a:t>
              </a:r>
            </a:p>
            <a:p>
              <a:pPr algn="ctr"/>
              <a:endParaRPr lang="en-US" sz="1100" dirty="0">
                <a:solidFill>
                  <a:prstClr val="black"/>
                </a:solidFill>
              </a:endParaRPr>
            </a:p>
          </p:txBody>
        </p:sp>
        <p:cxnSp>
          <p:nvCxnSpPr>
            <p:cNvPr id="14" name="Straight Connector 13"/>
            <p:cNvCxnSpPr/>
            <p:nvPr/>
          </p:nvCxnSpPr>
          <p:spPr>
            <a:xfrm flipH="1">
              <a:off x="3867150" y="3352800"/>
              <a:ext cx="1466852" cy="533400"/>
            </a:xfrm>
            <a:prstGeom prst="line">
              <a:avLst/>
            </a:prstGeom>
            <a:ln w="15875">
              <a:solidFill>
                <a:schemeClr val="tx1"/>
              </a:solidFill>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867150" y="2057400"/>
              <a:ext cx="1543050" cy="533400"/>
            </a:xfrm>
            <a:prstGeom prst="line">
              <a:avLst/>
            </a:prstGeom>
            <a:ln w="15875">
              <a:solidFill>
                <a:schemeClr val="tx1"/>
              </a:solidFill>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86100" y="2362200"/>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6385619" y="3133750"/>
            <a:ext cx="2339424" cy="8721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9742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25</a:t>
            </a:fld>
            <a:endParaRPr lang="en-GB" noProof="0" dirty="0"/>
          </a:p>
        </p:txBody>
      </p:sp>
      <p:sp>
        <p:nvSpPr>
          <p:cNvPr id="6" name="Title 1"/>
          <p:cNvSpPr txBox="1">
            <a:spLocks/>
          </p:cNvSpPr>
          <p:nvPr/>
        </p:nvSpPr>
        <p:spPr bwMode="auto">
          <a:xfrm>
            <a:off x="1057027" y="648000"/>
            <a:ext cx="10650172"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US" dirty="0" err="1"/>
              <a:t>GNURadio</a:t>
            </a:r>
            <a:r>
              <a:rPr lang="en-US" dirty="0"/>
              <a:t> + CUDA</a:t>
            </a:r>
          </a:p>
        </p:txBody>
      </p:sp>
      <p:pic>
        <p:nvPicPr>
          <p:cNvPr id="2051" name="Picture 3" descr="D:\Users\tang_ch\SDR\GNURadio_CUDA\Prresentations\GRC_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067" y="1277997"/>
            <a:ext cx="10153128" cy="496010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694267" y="5590034"/>
            <a:ext cx="1728192" cy="6480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tx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1417067" y="4730104"/>
                <a:ext cx="3600400" cy="1508105"/>
              </a:xfrm>
              <a:prstGeom prst="rect">
                <a:avLst/>
              </a:prstGeom>
            </p:spPr>
            <p:txBody>
              <a:bodyPr wrap="square">
                <a:spAutoFit/>
              </a:bodyPr>
              <a:lstStyle/>
              <a:p>
                <a:pPr marL="180000" lvl="0" indent="-180000">
                  <a:spcBef>
                    <a:spcPts val="300"/>
                  </a:spcBef>
                  <a:buFont typeface="Arial" pitchFamily="34" charset="0"/>
                  <a:buChar char="•"/>
                </a:pPr>
                <a14:m>
                  <m:oMath xmlns:m="http://schemas.openxmlformats.org/officeDocument/2006/math">
                    <m:sSub>
                      <m:sSubPr>
                        <m:ctrlPr>
                          <a:rPr lang="de-DE" sz="1600" b="0" i="1" smtClean="0">
                            <a:solidFill>
                              <a:prstClr val="black"/>
                            </a:solidFill>
                            <a:latin typeface="Cambria Math"/>
                            <a:cs typeface="Arial" pitchFamily="34" charset="0"/>
                          </a:rPr>
                        </m:ctrlPr>
                      </m:sSubPr>
                      <m:e>
                        <m:r>
                          <a:rPr lang="de-DE" sz="1600" b="0" i="1" smtClean="0">
                            <a:solidFill>
                              <a:prstClr val="black"/>
                            </a:solidFill>
                            <a:latin typeface="Cambria Math"/>
                            <a:cs typeface="Arial" pitchFamily="34" charset="0"/>
                          </a:rPr>
                          <m:t>𝐸</m:t>
                        </m:r>
                      </m:e>
                      <m:sub>
                        <m:r>
                          <a:rPr lang="de-DE" sz="1600" b="0" i="1" smtClean="0">
                            <a:solidFill>
                              <a:prstClr val="black"/>
                            </a:solidFill>
                            <a:latin typeface="Cambria Math"/>
                            <a:cs typeface="Arial" pitchFamily="34" charset="0"/>
                          </a:rPr>
                          <m:t>𝑏</m:t>
                        </m:r>
                      </m:sub>
                    </m:sSub>
                    <m:r>
                      <a:rPr lang="de-DE" sz="1600" b="0" i="1" smtClean="0">
                        <a:solidFill>
                          <a:prstClr val="black"/>
                        </a:solidFill>
                        <a:latin typeface="Cambria Math"/>
                        <a:cs typeface="Arial" pitchFamily="34" charset="0"/>
                      </a:rPr>
                      <m:t>/</m:t>
                    </m:r>
                    <m:sSub>
                      <m:sSubPr>
                        <m:ctrlPr>
                          <a:rPr lang="de-DE" sz="1600" b="0" i="1" smtClean="0">
                            <a:solidFill>
                              <a:prstClr val="black"/>
                            </a:solidFill>
                            <a:latin typeface="Cambria Math"/>
                            <a:cs typeface="Arial" pitchFamily="34" charset="0"/>
                          </a:rPr>
                        </m:ctrlPr>
                      </m:sSubPr>
                      <m:e>
                        <m:r>
                          <a:rPr lang="de-DE" sz="1600" b="0" i="1" smtClean="0">
                            <a:solidFill>
                              <a:prstClr val="black"/>
                            </a:solidFill>
                            <a:latin typeface="Cambria Math"/>
                            <a:cs typeface="Arial" pitchFamily="34" charset="0"/>
                          </a:rPr>
                          <m:t>𝑁</m:t>
                        </m:r>
                      </m:e>
                      <m:sub>
                        <m:r>
                          <a:rPr lang="de-DE" sz="1600" b="0" i="1" smtClean="0">
                            <a:solidFill>
                              <a:prstClr val="black"/>
                            </a:solidFill>
                            <a:latin typeface="Cambria Math"/>
                            <a:cs typeface="Arial" pitchFamily="34" charset="0"/>
                          </a:rPr>
                          <m:t>0</m:t>
                        </m:r>
                      </m:sub>
                    </m:sSub>
                    <m:r>
                      <a:rPr lang="en-US" sz="1600" i="1" smtClean="0">
                        <a:solidFill>
                          <a:prstClr val="black"/>
                        </a:solidFill>
                        <a:latin typeface="Cambria Math"/>
                        <a:cs typeface="Arial" pitchFamily="34" charset="0"/>
                      </a:rPr>
                      <m:t>=</m:t>
                    </m:r>
                    <m:r>
                      <a:rPr lang="de-DE" sz="1600" b="0" i="1" smtClean="0">
                        <a:solidFill>
                          <a:prstClr val="black"/>
                        </a:solidFill>
                        <a:latin typeface="Cambria Math"/>
                        <a:cs typeface="Arial" pitchFamily="34" charset="0"/>
                      </a:rPr>
                      <m:t>5</m:t>
                    </m:r>
                    <m:r>
                      <a:rPr lang="de-DE" sz="1600" b="0" i="1" smtClean="0">
                        <a:solidFill>
                          <a:prstClr val="black"/>
                        </a:solidFill>
                        <a:latin typeface="Cambria Math"/>
                        <a:cs typeface="Arial" pitchFamily="34" charset="0"/>
                      </a:rPr>
                      <m:t>𝑑𝐵</m:t>
                    </m:r>
                  </m:oMath>
                </a14:m>
                <a:r>
                  <a:rPr lang="en-US" sz="1600" dirty="0" smtClean="0">
                    <a:solidFill>
                      <a:prstClr val="black"/>
                    </a:solidFill>
                    <a:latin typeface="Arial" pitchFamily="34" charset="0"/>
                    <a:cs typeface="Arial" pitchFamily="34" charset="0"/>
                  </a:rPr>
                  <a:t>, </a:t>
                </a:r>
                <a14:m>
                  <m:oMath xmlns:m="http://schemas.openxmlformats.org/officeDocument/2006/math">
                    <m:r>
                      <a:rPr lang="de-DE" sz="1600" b="0" i="1" smtClean="0">
                        <a:solidFill>
                          <a:prstClr val="black"/>
                        </a:solidFill>
                        <a:latin typeface="Cambria Math"/>
                        <a:cs typeface="Arial" pitchFamily="34" charset="0"/>
                      </a:rPr>
                      <m:t>𝐵𝐸𝑅</m:t>
                    </m:r>
                    <m:r>
                      <a:rPr lang="de-DE" sz="1600" b="0" i="1" smtClean="0">
                        <a:solidFill>
                          <a:prstClr val="black"/>
                        </a:solidFill>
                        <a:latin typeface="Cambria Math"/>
                        <a:cs typeface="Arial" pitchFamily="34" charset="0"/>
                      </a:rPr>
                      <m:t>=0%</m:t>
                    </m:r>
                  </m:oMath>
                </a14:m>
                <a:endParaRPr lang="en-US" sz="1600" dirty="0" smtClean="0">
                  <a:solidFill>
                    <a:prstClr val="black"/>
                  </a:solidFill>
                  <a:latin typeface="Arial" pitchFamily="34" charset="0"/>
                  <a:cs typeface="Arial" pitchFamily="34" charset="0"/>
                </a:endParaRPr>
              </a:p>
              <a:p>
                <a:pPr marL="180000" lvl="0" indent="-180000">
                  <a:spcBef>
                    <a:spcPts val="300"/>
                  </a:spcBef>
                  <a:buFont typeface="Arial" pitchFamily="34" charset="0"/>
                  <a:buChar char="•"/>
                </a:pPr>
                <a:r>
                  <a:rPr lang="en-US" sz="1600" dirty="0" smtClean="0">
                    <a:solidFill>
                      <a:prstClr val="black"/>
                    </a:solidFill>
                    <a:latin typeface="Arial" pitchFamily="34" charset="0"/>
                    <a:cs typeface="Arial" pitchFamily="34" charset="0"/>
                  </a:rPr>
                  <a:t>CPU LDPC Decoder</a:t>
                </a:r>
              </a:p>
              <a:p>
                <a:pPr marL="637200" lvl="1" indent="-180000">
                  <a:spcBef>
                    <a:spcPts val="300"/>
                  </a:spcBef>
                  <a:buFont typeface="Arial" pitchFamily="34" charset="0"/>
                  <a:buChar char="•"/>
                </a:pPr>
                <a:r>
                  <a:rPr lang="en-US" sz="1600" dirty="0" err="1" smtClean="0">
                    <a:solidFill>
                      <a:prstClr val="black"/>
                    </a:solidFill>
                    <a:latin typeface="Arial" pitchFamily="34" charset="0"/>
                    <a:cs typeface="Arial" pitchFamily="34" charset="0"/>
                  </a:rPr>
                  <a:t>Throughtput</a:t>
                </a:r>
                <a:r>
                  <a:rPr lang="en-US" sz="1600" dirty="0" smtClean="0">
                    <a:solidFill>
                      <a:prstClr val="black"/>
                    </a:solidFill>
                    <a:latin typeface="Arial" pitchFamily="34" charset="0"/>
                    <a:cs typeface="Arial" pitchFamily="34" charset="0"/>
                  </a:rPr>
                  <a:t>: </a:t>
                </a:r>
                <a14:m>
                  <m:oMath xmlns:m="http://schemas.openxmlformats.org/officeDocument/2006/math">
                    <m:r>
                      <a:rPr lang="en-US" sz="1600" i="1" dirty="0" smtClean="0">
                        <a:solidFill>
                          <a:prstClr val="black"/>
                        </a:solidFill>
                        <a:latin typeface="Cambria Math"/>
                        <a:cs typeface="Arial" pitchFamily="34" charset="0"/>
                      </a:rPr>
                      <m:t>240</m:t>
                    </m:r>
                    <m:r>
                      <a:rPr lang="en-US" sz="1600" i="1" dirty="0" smtClean="0">
                        <a:solidFill>
                          <a:prstClr val="black"/>
                        </a:solidFill>
                        <a:latin typeface="Cambria Math"/>
                        <a:cs typeface="Arial" pitchFamily="34" charset="0"/>
                      </a:rPr>
                      <m:t>𝐾𝑏𝑖𝑡</m:t>
                    </m:r>
                    <m:r>
                      <a:rPr lang="en-US" sz="1600" i="1" dirty="0" smtClean="0">
                        <a:solidFill>
                          <a:prstClr val="black"/>
                        </a:solidFill>
                        <a:latin typeface="Cambria Math"/>
                        <a:cs typeface="Arial" pitchFamily="34" charset="0"/>
                      </a:rPr>
                      <m:t>/</m:t>
                    </m:r>
                    <m:r>
                      <a:rPr lang="en-US" sz="1600" i="1" dirty="0" smtClean="0">
                        <a:solidFill>
                          <a:prstClr val="black"/>
                        </a:solidFill>
                        <a:latin typeface="Cambria Math"/>
                        <a:cs typeface="Arial" pitchFamily="34" charset="0"/>
                      </a:rPr>
                      <m:t>𝑠</m:t>
                    </m:r>
                  </m:oMath>
                </a14:m>
                <a:endParaRPr lang="en-US" sz="1600" dirty="0" smtClean="0">
                  <a:solidFill>
                    <a:prstClr val="black"/>
                  </a:solidFill>
                  <a:latin typeface="Arial" pitchFamily="34" charset="0"/>
                  <a:cs typeface="Arial" pitchFamily="34" charset="0"/>
                </a:endParaRPr>
              </a:p>
              <a:p>
                <a:pPr marL="180000" indent="-180000">
                  <a:spcBef>
                    <a:spcPts val="300"/>
                  </a:spcBef>
                  <a:buFont typeface="Arial" pitchFamily="34" charset="0"/>
                  <a:buChar char="•"/>
                </a:pPr>
                <a:r>
                  <a:rPr lang="en-US" sz="1600" dirty="0">
                    <a:solidFill>
                      <a:srgbClr val="008000"/>
                    </a:solidFill>
                    <a:latin typeface="Arial" pitchFamily="34" charset="0"/>
                    <a:cs typeface="Arial" pitchFamily="34" charset="0"/>
                  </a:rPr>
                  <a:t>GPU</a:t>
                </a:r>
                <a:r>
                  <a:rPr lang="en-US" sz="1600" dirty="0" smtClean="0">
                    <a:solidFill>
                      <a:prstClr val="black"/>
                    </a:solidFill>
                    <a:latin typeface="Arial" pitchFamily="34" charset="0"/>
                    <a:cs typeface="Arial" pitchFamily="34" charset="0"/>
                  </a:rPr>
                  <a:t> LDPC Decoder</a:t>
                </a:r>
              </a:p>
              <a:p>
                <a:pPr marL="637200" lvl="1" indent="-180000">
                  <a:spcBef>
                    <a:spcPts val="300"/>
                  </a:spcBef>
                  <a:buFont typeface="Arial" pitchFamily="34" charset="0"/>
                  <a:buChar char="•"/>
                </a:pPr>
                <a:r>
                  <a:rPr lang="en-US" sz="1600" dirty="0" smtClean="0">
                    <a:solidFill>
                      <a:prstClr val="black"/>
                    </a:solidFill>
                    <a:latin typeface="Arial" pitchFamily="34" charset="0"/>
                    <a:cs typeface="Arial" pitchFamily="34" charset="0"/>
                  </a:rPr>
                  <a:t>Throughput: </a:t>
                </a:r>
                <a14:m>
                  <m:oMath xmlns:m="http://schemas.openxmlformats.org/officeDocument/2006/math">
                    <m:r>
                      <a:rPr lang="en-US" sz="1600" i="1" dirty="0">
                        <a:solidFill>
                          <a:prstClr val="black"/>
                        </a:solidFill>
                        <a:latin typeface="Cambria Math"/>
                        <a:cs typeface="Arial" pitchFamily="34" charset="0"/>
                      </a:rPr>
                      <m:t>1.32</m:t>
                    </m:r>
                    <m:r>
                      <a:rPr lang="en-US" sz="1600" i="1" dirty="0" smtClean="0">
                        <a:solidFill>
                          <a:prstClr val="black"/>
                        </a:solidFill>
                        <a:latin typeface="Cambria Math"/>
                        <a:cs typeface="Arial" pitchFamily="34" charset="0"/>
                      </a:rPr>
                      <m:t>𝑀𝑏𝑖𝑡</m:t>
                    </m:r>
                    <m:r>
                      <a:rPr lang="en-US" sz="1600" i="1" dirty="0">
                        <a:solidFill>
                          <a:prstClr val="black"/>
                        </a:solidFill>
                        <a:latin typeface="Cambria Math"/>
                        <a:cs typeface="Arial" pitchFamily="34" charset="0"/>
                      </a:rPr>
                      <m:t>/</m:t>
                    </m:r>
                    <m:r>
                      <a:rPr lang="en-US" sz="1600" i="1" dirty="0">
                        <a:solidFill>
                          <a:prstClr val="black"/>
                        </a:solidFill>
                        <a:latin typeface="Cambria Math"/>
                        <a:cs typeface="Arial" pitchFamily="34" charset="0"/>
                      </a:rPr>
                      <m:t>𝑠</m:t>
                    </m:r>
                  </m:oMath>
                </a14:m>
                <a:r>
                  <a:rPr lang="en-US" sz="1600" dirty="0" smtClean="0">
                    <a:solidFill>
                      <a:prstClr val="black"/>
                    </a:solidFill>
                    <a:latin typeface="Arial" pitchFamily="34" charset="0"/>
                    <a:cs typeface="Arial" pitchFamily="34" charset="0"/>
                  </a:rPr>
                  <a:t> </a:t>
                </a:r>
              </a:p>
            </p:txBody>
          </p:sp>
        </mc:Choice>
        <mc:Fallback xmlns="">
          <p:sp>
            <p:nvSpPr>
              <p:cNvPr id="10" name="Rectangle 9"/>
              <p:cNvSpPr>
                <a:spLocks noRot="1" noChangeAspect="1" noMove="1" noResize="1" noEditPoints="1" noAdjustHandles="1" noChangeArrowheads="1" noChangeShapeType="1" noTextEdit="1"/>
              </p:cNvSpPr>
              <p:nvPr/>
            </p:nvSpPr>
            <p:spPr>
              <a:xfrm>
                <a:off x="1417067" y="4730104"/>
                <a:ext cx="3600400" cy="1508105"/>
              </a:xfrm>
              <a:prstGeom prst="rect">
                <a:avLst/>
              </a:prstGeom>
              <a:blipFill rotWithShape="1">
                <a:blip r:embed="rId4"/>
                <a:stretch>
                  <a:fillRect l="-508" t="-1215" b="-2429"/>
                </a:stretch>
              </a:blipFill>
            </p:spPr>
            <p:txBody>
              <a:bodyPr/>
              <a:lstStyle/>
              <a:p>
                <a:r>
                  <a:rPr lang="en-US">
                    <a:noFill/>
                  </a:rPr>
                  <a:t> </a:t>
                </a:r>
              </a:p>
            </p:txBody>
          </p:sp>
        </mc:Fallback>
      </mc:AlternateContent>
      <p:sp>
        <p:nvSpPr>
          <p:cNvPr id="8" name="Rectangle 7"/>
          <p:cNvSpPr/>
          <p:nvPr/>
        </p:nvSpPr>
        <p:spPr>
          <a:xfrm>
            <a:off x="9625979" y="4595857"/>
            <a:ext cx="2088232" cy="1354217"/>
          </a:xfrm>
          <a:prstGeom prst="rect">
            <a:avLst/>
          </a:prstGeom>
        </p:spPr>
        <p:txBody>
          <a:bodyPr wrap="square">
            <a:spAutoFit/>
          </a:bodyPr>
          <a:lstStyle/>
          <a:p>
            <a:pPr marL="0" lvl="1"/>
            <a:r>
              <a:rPr lang="en-US" sz="1600" dirty="0"/>
              <a:t>Irregular Repeat Accumulate </a:t>
            </a:r>
            <a:r>
              <a:rPr lang="en-US" sz="1600" dirty="0" smtClean="0"/>
              <a:t>LDPC(IRA)</a:t>
            </a:r>
            <a:endParaRPr lang="en-US" sz="1600" dirty="0"/>
          </a:p>
          <a:p>
            <a:endParaRPr lang="en-GB" dirty="0" smtClean="0">
              <a:latin typeface="Arial" charset="0"/>
            </a:endParaRPr>
          </a:p>
          <a:p>
            <a:r>
              <a:rPr lang="en-GB" sz="1600" dirty="0" smtClean="0">
                <a:latin typeface="Arial" charset="0"/>
              </a:rPr>
              <a:t>n </a:t>
            </a:r>
            <a:r>
              <a:rPr lang="en-GB" sz="1600" dirty="0">
                <a:latin typeface="Arial" charset="0"/>
              </a:rPr>
              <a:t>= 4800</a:t>
            </a:r>
          </a:p>
          <a:p>
            <a:r>
              <a:rPr lang="en-GB" sz="1600" dirty="0">
                <a:latin typeface="Arial" charset="0"/>
              </a:rPr>
              <a:t>k = 2400</a:t>
            </a:r>
          </a:p>
        </p:txBody>
      </p:sp>
    </p:spTree>
    <p:extLst>
      <p:ext uri="{BB962C8B-B14F-4D97-AF65-F5344CB8AC3E}">
        <p14:creationId xmlns:p14="http://schemas.microsoft.com/office/powerpoint/2010/main" val="202529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26</a:t>
            </a:fld>
            <a:endParaRPr lang="en-GB" noProof="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091" y="512763"/>
            <a:ext cx="8748713"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9229725" y="3716933"/>
            <a:ext cx="90031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2900"/>
              </a:lnSpc>
              <a:defRPr sz="2400" b="1">
                <a:solidFill>
                  <a:srgbClr val="454545"/>
                </a:solidFill>
                <a:latin typeface="Arial" charset="0"/>
              </a:defRPr>
            </a:lvl1pPr>
            <a:lvl2pPr>
              <a:lnSpc>
                <a:spcPts val="2900"/>
              </a:lnSpc>
              <a:defRPr sz="2400" b="1">
                <a:solidFill>
                  <a:srgbClr val="454545"/>
                </a:solidFill>
                <a:latin typeface="Arial" charset="0"/>
              </a:defRPr>
            </a:lvl2pPr>
            <a:lvl3pPr>
              <a:lnSpc>
                <a:spcPts val="2900"/>
              </a:lnSpc>
              <a:defRPr sz="2400" b="1">
                <a:solidFill>
                  <a:srgbClr val="454545"/>
                </a:solidFill>
                <a:latin typeface="Arial" charset="0"/>
              </a:defRPr>
            </a:lvl3pPr>
            <a:lvl4pPr>
              <a:lnSpc>
                <a:spcPts val="2900"/>
              </a:lnSpc>
              <a:defRPr sz="2400" b="1">
                <a:solidFill>
                  <a:srgbClr val="454545"/>
                </a:solidFill>
                <a:latin typeface="Arial" charset="0"/>
              </a:defRPr>
            </a:lvl4pPr>
            <a:lvl5pPr>
              <a:lnSpc>
                <a:spcPts val="2900"/>
              </a:lnSpc>
              <a:defRPr sz="2400" b="1">
                <a:solidFill>
                  <a:srgbClr val="454545"/>
                </a:solidFill>
                <a:latin typeface="Arial" charset="0"/>
              </a:defRPr>
            </a:lvl5pPr>
            <a:lvl6pPr marL="457200" fontAlgn="base">
              <a:lnSpc>
                <a:spcPts val="2900"/>
              </a:lnSpc>
              <a:spcBef>
                <a:spcPct val="0"/>
              </a:spcBef>
              <a:spcAft>
                <a:spcPct val="0"/>
              </a:spcAft>
              <a:defRPr sz="2400" b="1">
                <a:solidFill>
                  <a:srgbClr val="454545"/>
                </a:solidFill>
                <a:latin typeface="Arial" charset="0"/>
              </a:defRPr>
            </a:lvl6pPr>
            <a:lvl7pPr marL="914400" fontAlgn="base">
              <a:lnSpc>
                <a:spcPts val="2900"/>
              </a:lnSpc>
              <a:spcBef>
                <a:spcPct val="0"/>
              </a:spcBef>
              <a:spcAft>
                <a:spcPct val="0"/>
              </a:spcAft>
              <a:defRPr sz="2400" b="1">
                <a:solidFill>
                  <a:srgbClr val="454545"/>
                </a:solidFill>
                <a:latin typeface="Arial" charset="0"/>
              </a:defRPr>
            </a:lvl7pPr>
            <a:lvl8pPr marL="1371600" fontAlgn="base">
              <a:lnSpc>
                <a:spcPts val="2900"/>
              </a:lnSpc>
              <a:spcBef>
                <a:spcPct val="0"/>
              </a:spcBef>
              <a:spcAft>
                <a:spcPct val="0"/>
              </a:spcAft>
              <a:defRPr sz="2400" b="1">
                <a:solidFill>
                  <a:srgbClr val="454545"/>
                </a:solidFill>
                <a:latin typeface="Arial" charset="0"/>
              </a:defRPr>
            </a:lvl8pPr>
            <a:lvl9pPr marL="1828800" fontAlgn="base">
              <a:lnSpc>
                <a:spcPts val="2900"/>
              </a:lnSpc>
              <a:spcBef>
                <a:spcPct val="0"/>
              </a:spcBef>
              <a:spcAft>
                <a:spcPct val="0"/>
              </a:spcAft>
              <a:defRPr sz="2400" b="1">
                <a:solidFill>
                  <a:srgbClr val="454545"/>
                </a:solidFill>
                <a:latin typeface="Arial" charset="0"/>
              </a:defRPr>
            </a:lvl9pPr>
          </a:lstStyle>
          <a:p>
            <a:pPr algn="ctr"/>
            <a:r>
              <a:rPr lang="en-GB" altLang="en-US" sz="1200" dirty="0">
                <a:solidFill>
                  <a:srgbClr val="008000"/>
                </a:solidFill>
              </a:rPr>
              <a:t>CUDA core</a:t>
            </a:r>
          </a:p>
        </p:txBody>
      </p:sp>
      <p:sp>
        <p:nvSpPr>
          <p:cNvPr id="8" name="Rectangle 7"/>
          <p:cNvSpPr>
            <a:spLocks noChangeArrowheads="1"/>
          </p:cNvSpPr>
          <p:nvPr/>
        </p:nvSpPr>
        <p:spPr bwMode="auto">
          <a:xfrm>
            <a:off x="8599041" y="3173413"/>
            <a:ext cx="71913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2900"/>
              </a:lnSpc>
              <a:defRPr sz="2400" b="1">
                <a:solidFill>
                  <a:srgbClr val="454545"/>
                </a:solidFill>
                <a:latin typeface="Arial" charset="0"/>
              </a:defRPr>
            </a:lvl1pPr>
            <a:lvl2pPr>
              <a:lnSpc>
                <a:spcPts val="2900"/>
              </a:lnSpc>
              <a:defRPr sz="2400" b="1">
                <a:solidFill>
                  <a:srgbClr val="454545"/>
                </a:solidFill>
                <a:latin typeface="Arial" charset="0"/>
              </a:defRPr>
            </a:lvl2pPr>
            <a:lvl3pPr>
              <a:lnSpc>
                <a:spcPts val="2900"/>
              </a:lnSpc>
              <a:defRPr sz="2400" b="1">
                <a:solidFill>
                  <a:srgbClr val="454545"/>
                </a:solidFill>
                <a:latin typeface="Arial" charset="0"/>
              </a:defRPr>
            </a:lvl3pPr>
            <a:lvl4pPr>
              <a:lnSpc>
                <a:spcPts val="2900"/>
              </a:lnSpc>
              <a:defRPr sz="2400" b="1">
                <a:solidFill>
                  <a:srgbClr val="454545"/>
                </a:solidFill>
                <a:latin typeface="Arial" charset="0"/>
              </a:defRPr>
            </a:lvl4pPr>
            <a:lvl5pPr>
              <a:lnSpc>
                <a:spcPts val="2900"/>
              </a:lnSpc>
              <a:defRPr sz="2400" b="1">
                <a:solidFill>
                  <a:srgbClr val="454545"/>
                </a:solidFill>
                <a:latin typeface="Arial" charset="0"/>
              </a:defRPr>
            </a:lvl5pPr>
            <a:lvl6pPr marL="457200" fontAlgn="base">
              <a:lnSpc>
                <a:spcPts val="2900"/>
              </a:lnSpc>
              <a:spcBef>
                <a:spcPct val="0"/>
              </a:spcBef>
              <a:spcAft>
                <a:spcPct val="0"/>
              </a:spcAft>
              <a:defRPr sz="2400" b="1">
                <a:solidFill>
                  <a:srgbClr val="454545"/>
                </a:solidFill>
                <a:latin typeface="Arial" charset="0"/>
              </a:defRPr>
            </a:lvl6pPr>
            <a:lvl7pPr marL="914400" fontAlgn="base">
              <a:lnSpc>
                <a:spcPts val="2900"/>
              </a:lnSpc>
              <a:spcBef>
                <a:spcPct val="0"/>
              </a:spcBef>
              <a:spcAft>
                <a:spcPct val="0"/>
              </a:spcAft>
              <a:defRPr sz="2400" b="1">
                <a:solidFill>
                  <a:srgbClr val="454545"/>
                </a:solidFill>
                <a:latin typeface="Arial" charset="0"/>
              </a:defRPr>
            </a:lvl7pPr>
            <a:lvl8pPr marL="1371600" fontAlgn="base">
              <a:lnSpc>
                <a:spcPts val="2900"/>
              </a:lnSpc>
              <a:spcBef>
                <a:spcPct val="0"/>
              </a:spcBef>
              <a:spcAft>
                <a:spcPct val="0"/>
              </a:spcAft>
              <a:defRPr sz="2400" b="1">
                <a:solidFill>
                  <a:srgbClr val="454545"/>
                </a:solidFill>
                <a:latin typeface="Arial" charset="0"/>
              </a:defRPr>
            </a:lvl8pPr>
            <a:lvl9pPr marL="1828800" fontAlgn="base">
              <a:lnSpc>
                <a:spcPts val="2900"/>
              </a:lnSpc>
              <a:spcBef>
                <a:spcPct val="0"/>
              </a:spcBef>
              <a:spcAft>
                <a:spcPct val="0"/>
              </a:spcAft>
              <a:defRPr sz="2400" b="1">
                <a:solidFill>
                  <a:srgbClr val="454545"/>
                </a:solidFill>
                <a:latin typeface="Arial" charset="0"/>
              </a:defRPr>
            </a:lvl9pPr>
          </a:lstStyle>
          <a:p>
            <a:pPr algn="ctr"/>
            <a:r>
              <a:rPr lang="en-GB" altLang="en-US" sz="1200" dirty="0">
                <a:solidFill>
                  <a:srgbClr val="008000"/>
                </a:solidFill>
              </a:rPr>
              <a:t>CPU</a:t>
            </a:r>
          </a:p>
        </p:txBody>
      </p:sp>
      <p:sp>
        <p:nvSpPr>
          <p:cNvPr id="9" name="Rectangle 8"/>
          <p:cNvSpPr>
            <a:spLocks noChangeArrowheads="1"/>
          </p:cNvSpPr>
          <p:nvPr/>
        </p:nvSpPr>
        <p:spPr bwMode="auto">
          <a:xfrm>
            <a:off x="6636891" y="2924175"/>
            <a:ext cx="12239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2900"/>
              </a:lnSpc>
              <a:defRPr sz="2400" b="1">
                <a:solidFill>
                  <a:srgbClr val="454545"/>
                </a:solidFill>
                <a:latin typeface="Arial" charset="0"/>
              </a:defRPr>
            </a:lvl1pPr>
            <a:lvl2pPr>
              <a:lnSpc>
                <a:spcPts val="2900"/>
              </a:lnSpc>
              <a:defRPr sz="2400" b="1">
                <a:solidFill>
                  <a:srgbClr val="454545"/>
                </a:solidFill>
                <a:latin typeface="Arial" charset="0"/>
              </a:defRPr>
            </a:lvl2pPr>
            <a:lvl3pPr>
              <a:lnSpc>
                <a:spcPts val="2900"/>
              </a:lnSpc>
              <a:defRPr sz="2400" b="1">
                <a:solidFill>
                  <a:srgbClr val="454545"/>
                </a:solidFill>
                <a:latin typeface="Arial" charset="0"/>
              </a:defRPr>
            </a:lvl3pPr>
            <a:lvl4pPr>
              <a:lnSpc>
                <a:spcPts val="2900"/>
              </a:lnSpc>
              <a:defRPr sz="2400" b="1">
                <a:solidFill>
                  <a:srgbClr val="454545"/>
                </a:solidFill>
                <a:latin typeface="Arial" charset="0"/>
              </a:defRPr>
            </a:lvl4pPr>
            <a:lvl5pPr>
              <a:lnSpc>
                <a:spcPts val="2900"/>
              </a:lnSpc>
              <a:defRPr sz="2400" b="1">
                <a:solidFill>
                  <a:srgbClr val="454545"/>
                </a:solidFill>
                <a:latin typeface="Arial" charset="0"/>
              </a:defRPr>
            </a:lvl5pPr>
            <a:lvl6pPr marL="457200" fontAlgn="base">
              <a:lnSpc>
                <a:spcPts val="2900"/>
              </a:lnSpc>
              <a:spcBef>
                <a:spcPct val="0"/>
              </a:spcBef>
              <a:spcAft>
                <a:spcPct val="0"/>
              </a:spcAft>
              <a:defRPr sz="2400" b="1">
                <a:solidFill>
                  <a:srgbClr val="454545"/>
                </a:solidFill>
                <a:latin typeface="Arial" charset="0"/>
              </a:defRPr>
            </a:lvl6pPr>
            <a:lvl7pPr marL="914400" fontAlgn="base">
              <a:lnSpc>
                <a:spcPts val="2900"/>
              </a:lnSpc>
              <a:spcBef>
                <a:spcPct val="0"/>
              </a:spcBef>
              <a:spcAft>
                <a:spcPct val="0"/>
              </a:spcAft>
              <a:defRPr sz="2400" b="1">
                <a:solidFill>
                  <a:srgbClr val="454545"/>
                </a:solidFill>
                <a:latin typeface="Arial" charset="0"/>
              </a:defRPr>
            </a:lvl7pPr>
            <a:lvl8pPr marL="1371600" fontAlgn="base">
              <a:lnSpc>
                <a:spcPts val="2900"/>
              </a:lnSpc>
              <a:spcBef>
                <a:spcPct val="0"/>
              </a:spcBef>
              <a:spcAft>
                <a:spcPct val="0"/>
              </a:spcAft>
              <a:defRPr sz="2400" b="1">
                <a:solidFill>
                  <a:srgbClr val="454545"/>
                </a:solidFill>
                <a:latin typeface="Arial" charset="0"/>
              </a:defRPr>
            </a:lvl8pPr>
            <a:lvl9pPr marL="1828800" fontAlgn="base">
              <a:lnSpc>
                <a:spcPts val="2900"/>
              </a:lnSpc>
              <a:spcBef>
                <a:spcPct val="0"/>
              </a:spcBef>
              <a:spcAft>
                <a:spcPct val="0"/>
              </a:spcAft>
              <a:defRPr sz="2400" b="1">
                <a:solidFill>
                  <a:srgbClr val="454545"/>
                </a:solidFill>
                <a:latin typeface="Arial" charset="0"/>
              </a:defRPr>
            </a:lvl9pPr>
          </a:lstStyle>
          <a:p>
            <a:pPr algn="ctr"/>
            <a:r>
              <a:rPr lang="en-GB" altLang="en-US" sz="1600" dirty="0">
                <a:solidFill>
                  <a:srgbClr val="008000"/>
                </a:solidFill>
              </a:rPr>
              <a:t>CPU monster</a:t>
            </a:r>
          </a:p>
        </p:txBody>
      </p:sp>
      <p:sp>
        <p:nvSpPr>
          <p:cNvPr id="10" name="Rectangle 9"/>
          <p:cNvSpPr>
            <a:spLocks noChangeArrowheads="1"/>
          </p:cNvSpPr>
          <p:nvPr/>
        </p:nvSpPr>
        <p:spPr bwMode="auto">
          <a:xfrm>
            <a:off x="3360117" y="2925738"/>
            <a:ext cx="16573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2900"/>
              </a:lnSpc>
              <a:defRPr sz="2400" b="1">
                <a:solidFill>
                  <a:srgbClr val="454545"/>
                </a:solidFill>
                <a:latin typeface="Arial" charset="0"/>
              </a:defRPr>
            </a:lvl1pPr>
            <a:lvl2pPr>
              <a:lnSpc>
                <a:spcPts val="2900"/>
              </a:lnSpc>
              <a:defRPr sz="2400" b="1">
                <a:solidFill>
                  <a:srgbClr val="454545"/>
                </a:solidFill>
                <a:latin typeface="Arial" charset="0"/>
              </a:defRPr>
            </a:lvl2pPr>
            <a:lvl3pPr>
              <a:lnSpc>
                <a:spcPts val="2900"/>
              </a:lnSpc>
              <a:defRPr sz="2400" b="1">
                <a:solidFill>
                  <a:srgbClr val="454545"/>
                </a:solidFill>
                <a:latin typeface="Arial" charset="0"/>
              </a:defRPr>
            </a:lvl3pPr>
            <a:lvl4pPr>
              <a:lnSpc>
                <a:spcPts val="2900"/>
              </a:lnSpc>
              <a:defRPr sz="2400" b="1">
                <a:solidFill>
                  <a:srgbClr val="454545"/>
                </a:solidFill>
                <a:latin typeface="Arial" charset="0"/>
              </a:defRPr>
            </a:lvl4pPr>
            <a:lvl5pPr>
              <a:lnSpc>
                <a:spcPts val="2900"/>
              </a:lnSpc>
              <a:defRPr sz="2400" b="1">
                <a:solidFill>
                  <a:srgbClr val="454545"/>
                </a:solidFill>
                <a:latin typeface="Arial" charset="0"/>
              </a:defRPr>
            </a:lvl5pPr>
            <a:lvl6pPr marL="457200" fontAlgn="base">
              <a:lnSpc>
                <a:spcPts val="2900"/>
              </a:lnSpc>
              <a:spcBef>
                <a:spcPct val="0"/>
              </a:spcBef>
              <a:spcAft>
                <a:spcPct val="0"/>
              </a:spcAft>
              <a:defRPr sz="2400" b="1">
                <a:solidFill>
                  <a:srgbClr val="454545"/>
                </a:solidFill>
                <a:latin typeface="Arial" charset="0"/>
              </a:defRPr>
            </a:lvl6pPr>
            <a:lvl7pPr marL="914400" fontAlgn="base">
              <a:lnSpc>
                <a:spcPts val="2900"/>
              </a:lnSpc>
              <a:spcBef>
                <a:spcPct val="0"/>
              </a:spcBef>
              <a:spcAft>
                <a:spcPct val="0"/>
              </a:spcAft>
              <a:defRPr sz="2400" b="1">
                <a:solidFill>
                  <a:srgbClr val="454545"/>
                </a:solidFill>
                <a:latin typeface="Arial" charset="0"/>
              </a:defRPr>
            </a:lvl7pPr>
            <a:lvl8pPr marL="1371600" fontAlgn="base">
              <a:lnSpc>
                <a:spcPts val="2900"/>
              </a:lnSpc>
              <a:spcBef>
                <a:spcPct val="0"/>
              </a:spcBef>
              <a:spcAft>
                <a:spcPct val="0"/>
              </a:spcAft>
              <a:defRPr sz="2400" b="1">
                <a:solidFill>
                  <a:srgbClr val="454545"/>
                </a:solidFill>
                <a:latin typeface="Arial" charset="0"/>
              </a:defRPr>
            </a:lvl8pPr>
            <a:lvl9pPr marL="1828800" fontAlgn="base">
              <a:lnSpc>
                <a:spcPts val="2900"/>
              </a:lnSpc>
              <a:spcBef>
                <a:spcPct val="0"/>
              </a:spcBef>
              <a:spcAft>
                <a:spcPct val="0"/>
              </a:spcAft>
              <a:defRPr sz="2400" b="1">
                <a:solidFill>
                  <a:srgbClr val="454545"/>
                </a:solidFill>
                <a:latin typeface="Arial" charset="0"/>
              </a:defRPr>
            </a:lvl9pPr>
          </a:lstStyle>
          <a:p>
            <a:pPr algn="ctr"/>
            <a:r>
              <a:rPr lang="en-GB" altLang="en-US" b="0" dirty="0">
                <a:solidFill>
                  <a:srgbClr val="008000"/>
                </a:solidFill>
                <a:effectLst>
                  <a:outerShdw blurRad="50800" dist="38100" dir="2700000" algn="tl" rotWithShape="0">
                    <a:prstClr val="black">
                      <a:alpha val="40000"/>
                    </a:prstClr>
                  </a:outerShdw>
                </a:effectLst>
              </a:rPr>
              <a:t>CUDA</a:t>
            </a:r>
            <a:br>
              <a:rPr lang="en-GB" altLang="en-US" b="0" dirty="0">
                <a:solidFill>
                  <a:srgbClr val="008000"/>
                </a:solidFill>
                <a:effectLst>
                  <a:outerShdw blurRad="50800" dist="38100" dir="2700000" algn="tl" rotWithShape="0">
                    <a:prstClr val="black">
                      <a:alpha val="40000"/>
                    </a:prstClr>
                  </a:outerShdw>
                </a:effectLst>
              </a:rPr>
            </a:br>
            <a:r>
              <a:rPr lang="en-GB" altLang="en-US" b="0" dirty="0">
                <a:solidFill>
                  <a:srgbClr val="008000"/>
                </a:solidFill>
                <a:effectLst>
                  <a:outerShdw blurRad="50800" dist="38100" dir="2700000" algn="tl" rotWithShape="0">
                    <a:prstClr val="black">
                      <a:alpha val="40000"/>
                    </a:prstClr>
                  </a:outerShdw>
                </a:effectLst>
              </a:rPr>
              <a:t>monster</a:t>
            </a:r>
          </a:p>
        </p:txBody>
      </p:sp>
      <p:sp>
        <p:nvSpPr>
          <p:cNvPr id="11" name="AutoShape 10"/>
          <p:cNvSpPr>
            <a:spLocks noChangeArrowheads="1"/>
          </p:cNvSpPr>
          <p:nvPr/>
        </p:nvSpPr>
        <p:spPr bwMode="auto">
          <a:xfrm>
            <a:off x="4117529" y="620713"/>
            <a:ext cx="2592387" cy="1368425"/>
          </a:xfrm>
          <a:prstGeom prst="cloudCallout">
            <a:avLst>
              <a:gd name="adj1" fmla="val -8847"/>
              <a:gd name="adj2" fmla="val 69954"/>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tLang="en-US"/>
          </a:p>
        </p:txBody>
      </p:sp>
      <p:sp>
        <p:nvSpPr>
          <p:cNvPr id="12" name="Rectangle 11"/>
          <p:cNvSpPr>
            <a:spLocks noChangeArrowheads="1"/>
          </p:cNvSpPr>
          <p:nvPr/>
        </p:nvSpPr>
        <p:spPr bwMode="auto">
          <a:xfrm>
            <a:off x="4333007" y="980728"/>
            <a:ext cx="21605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2900"/>
              </a:lnSpc>
              <a:defRPr sz="2400" b="1">
                <a:solidFill>
                  <a:srgbClr val="454545"/>
                </a:solidFill>
                <a:latin typeface="Arial" charset="0"/>
              </a:defRPr>
            </a:lvl1pPr>
            <a:lvl2pPr>
              <a:lnSpc>
                <a:spcPts val="2900"/>
              </a:lnSpc>
              <a:defRPr sz="2400" b="1">
                <a:solidFill>
                  <a:srgbClr val="454545"/>
                </a:solidFill>
                <a:latin typeface="Arial" charset="0"/>
              </a:defRPr>
            </a:lvl2pPr>
            <a:lvl3pPr>
              <a:lnSpc>
                <a:spcPts val="2900"/>
              </a:lnSpc>
              <a:defRPr sz="2400" b="1">
                <a:solidFill>
                  <a:srgbClr val="454545"/>
                </a:solidFill>
                <a:latin typeface="Arial" charset="0"/>
              </a:defRPr>
            </a:lvl3pPr>
            <a:lvl4pPr>
              <a:lnSpc>
                <a:spcPts val="2900"/>
              </a:lnSpc>
              <a:defRPr sz="2400" b="1">
                <a:solidFill>
                  <a:srgbClr val="454545"/>
                </a:solidFill>
                <a:latin typeface="Arial" charset="0"/>
              </a:defRPr>
            </a:lvl4pPr>
            <a:lvl5pPr>
              <a:lnSpc>
                <a:spcPts val="2900"/>
              </a:lnSpc>
              <a:defRPr sz="2400" b="1">
                <a:solidFill>
                  <a:srgbClr val="454545"/>
                </a:solidFill>
                <a:latin typeface="Arial" charset="0"/>
              </a:defRPr>
            </a:lvl5pPr>
            <a:lvl6pPr marL="457200" fontAlgn="base">
              <a:lnSpc>
                <a:spcPts val="2900"/>
              </a:lnSpc>
              <a:spcBef>
                <a:spcPct val="0"/>
              </a:spcBef>
              <a:spcAft>
                <a:spcPct val="0"/>
              </a:spcAft>
              <a:defRPr sz="2400" b="1">
                <a:solidFill>
                  <a:srgbClr val="454545"/>
                </a:solidFill>
                <a:latin typeface="Arial" charset="0"/>
              </a:defRPr>
            </a:lvl6pPr>
            <a:lvl7pPr marL="914400" fontAlgn="base">
              <a:lnSpc>
                <a:spcPts val="2900"/>
              </a:lnSpc>
              <a:spcBef>
                <a:spcPct val="0"/>
              </a:spcBef>
              <a:spcAft>
                <a:spcPct val="0"/>
              </a:spcAft>
              <a:defRPr sz="2400" b="1">
                <a:solidFill>
                  <a:srgbClr val="454545"/>
                </a:solidFill>
                <a:latin typeface="Arial" charset="0"/>
              </a:defRPr>
            </a:lvl7pPr>
            <a:lvl8pPr marL="1371600" fontAlgn="base">
              <a:lnSpc>
                <a:spcPts val="2900"/>
              </a:lnSpc>
              <a:spcBef>
                <a:spcPct val="0"/>
              </a:spcBef>
              <a:spcAft>
                <a:spcPct val="0"/>
              </a:spcAft>
              <a:defRPr sz="2400" b="1">
                <a:solidFill>
                  <a:srgbClr val="454545"/>
                </a:solidFill>
                <a:latin typeface="Arial" charset="0"/>
              </a:defRPr>
            </a:lvl8pPr>
            <a:lvl9pPr marL="1828800" fontAlgn="base">
              <a:lnSpc>
                <a:spcPts val="2900"/>
              </a:lnSpc>
              <a:spcBef>
                <a:spcPct val="0"/>
              </a:spcBef>
              <a:spcAft>
                <a:spcPct val="0"/>
              </a:spcAft>
              <a:defRPr sz="2400" b="1">
                <a:solidFill>
                  <a:srgbClr val="454545"/>
                </a:solidFill>
                <a:latin typeface="Arial" charset="0"/>
              </a:defRPr>
            </a:lvl9pPr>
          </a:lstStyle>
          <a:p>
            <a:pPr algn="ctr"/>
            <a:r>
              <a:rPr lang="en-GB" altLang="en-US" dirty="0">
                <a:solidFill>
                  <a:srgbClr val="008000"/>
                </a:solidFill>
              </a:rPr>
              <a:t>Thank you !</a:t>
            </a:r>
          </a:p>
          <a:p>
            <a:pPr algn="ctr"/>
            <a:r>
              <a:rPr lang="en-GB" altLang="en-US" dirty="0">
                <a:solidFill>
                  <a:srgbClr val="008000"/>
                </a:solidFill>
              </a:rPr>
              <a:t>Q&amp;A ?</a:t>
            </a:r>
          </a:p>
        </p:txBody>
      </p:sp>
    </p:spTree>
    <p:extLst>
      <p:ext uri="{BB962C8B-B14F-4D97-AF65-F5344CB8AC3E}">
        <p14:creationId xmlns:p14="http://schemas.microsoft.com/office/powerpoint/2010/main" val="19298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27</a:t>
            </a:fld>
            <a:endParaRPr lang="en-GB" noProof="0" dirty="0"/>
          </a:p>
        </p:txBody>
      </p:sp>
    </p:spTree>
    <p:extLst>
      <p:ext uri="{BB962C8B-B14F-4D97-AF65-F5344CB8AC3E}">
        <p14:creationId xmlns:p14="http://schemas.microsoft.com/office/powerpoint/2010/main" val="712653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28</a:t>
            </a:fld>
            <a:endParaRPr lang="en-GB" noProof="0" dirty="0"/>
          </a:p>
        </p:txBody>
      </p:sp>
      <p:sp>
        <p:nvSpPr>
          <p:cNvPr id="6" name="Title 1"/>
          <p:cNvSpPr txBox="1">
            <a:spLocks/>
          </p:cNvSpPr>
          <p:nvPr/>
        </p:nvSpPr>
        <p:spPr bwMode="auto">
          <a:xfrm>
            <a:off x="1143000" y="815986"/>
            <a:ext cx="7342188" cy="7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US" kern="0" dirty="0" smtClean="0">
                <a:solidFill>
                  <a:srgbClr val="454545"/>
                </a:solidFill>
                <a:latin typeface="Arial"/>
                <a:cs typeface="+mj-cs"/>
              </a:rPr>
              <a:t>GPGPU</a:t>
            </a:r>
            <a:endParaRPr lang="en-US" dirty="0"/>
          </a:p>
        </p:txBody>
      </p:sp>
      <p:sp>
        <p:nvSpPr>
          <p:cNvPr id="9" name="Content Placeholder 2"/>
          <p:cNvSpPr txBox="1">
            <a:spLocks/>
          </p:cNvSpPr>
          <p:nvPr/>
        </p:nvSpPr>
        <p:spPr bwMode="auto">
          <a:xfrm>
            <a:off x="1633091" y="2533229"/>
            <a:ext cx="4221088" cy="14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lnSpc>
                <a:spcPct val="100000"/>
              </a:lnSpc>
            </a:pPr>
            <a:r>
              <a:rPr lang="en-US" sz="2000" b="1" dirty="0">
                <a:solidFill>
                  <a:srgbClr val="006600"/>
                </a:solidFill>
              </a:rPr>
              <a:t>Advantages of GPU</a:t>
            </a:r>
            <a:r>
              <a:rPr lang="en-US" sz="2000" dirty="0"/>
              <a:t>: </a:t>
            </a:r>
          </a:p>
          <a:p>
            <a:pPr marL="625788" lvl="1" indent="-179388"/>
            <a:r>
              <a:rPr lang="en-US" sz="2000" dirty="0"/>
              <a:t>High computational </a:t>
            </a:r>
            <a:r>
              <a:rPr lang="en-US" sz="2000" dirty="0" smtClean="0"/>
              <a:t>processing power</a:t>
            </a:r>
            <a:endParaRPr lang="en-US" sz="2000" dirty="0"/>
          </a:p>
          <a:p>
            <a:pPr marL="625788" lvl="1" indent="-179388"/>
            <a:r>
              <a:rPr lang="en-US" sz="2000" dirty="0"/>
              <a:t>High memory </a:t>
            </a:r>
            <a:r>
              <a:rPr lang="en-US" sz="2000" dirty="0" smtClean="0"/>
              <a:t>bandwidth</a:t>
            </a:r>
          </a:p>
          <a:p>
            <a:pPr marL="625788" lvl="1" indent="-179388"/>
            <a:r>
              <a:rPr lang="en-US" sz="2000" dirty="0" smtClean="0"/>
              <a:t>High flexibility</a:t>
            </a:r>
            <a:endParaRPr lang="en-US" sz="2000" dirty="0"/>
          </a:p>
        </p:txBody>
      </p:sp>
      <p:sp>
        <p:nvSpPr>
          <p:cNvPr id="12" name="Content Placeholder 2"/>
          <p:cNvSpPr txBox="1">
            <a:spLocks/>
          </p:cNvSpPr>
          <p:nvPr/>
        </p:nvSpPr>
        <p:spPr bwMode="auto">
          <a:xfrm>
            <a:off x="5737547" y="2533229"/>
            <a:ext cx="4221088" cy="14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lnSpc>
                <a:spcPct val="100000"/>
              </a:lnSpc>
            </a:pPr>
            <a:r>
              <a:rPr lang="en-US" sz="2000" b="1" dirty="0" smtClean="0">
                <a:solidFill>
                  <a:srgbClr val="006600"/>
                </a:solidFill>
              </a:rPr>
              <a:t>Drawbacks of </a:t>
            </a:r>
            <a:r>
              <a:rPr lang="en-US" sz="2000" b="1" dirty="0">
                <a:solidFill>
                  <a:srgbClr val="006600"/>
                </a:solidFill>
              </a:rPr>
              <a:t>GPU</a:t>
            </a:r>
            <a:r>
              <a:rPr lang="en-US" sz="2000" dirty="0"/>
              <a:t>: </a:t>
            </a:r>
          </a:p>
          <a:p>
            <a:pPr marL="625788" lvl="1" indent="-179388"/>
            <a:r>
              <a:rPr lang="en-US" sz="2000" dirty="0" smtClean="0"/>
              <a:t>Non stand-alone device</a:t>
            </a:r>
            <a:endParaRPr lang="en-US" sz="2000" dirty="0"/>
          </a:p>
          <a:p>
            <a:pPr marL="625788" lvl="1" indent="-179388"/>
            <a:r>
              <a:rPr lang="en-US" sz="2000" dirty="0" smtClean="0"/>
              <a:t>Bad at serial processing</a:t>
            </a:r>
          </a:p>
          <a:p>
            <a:pPr marL="625788" lvl="1" indent="-179388"/>
            <a:r>
              <a:rPr lang="en-US" sz="2000" dirty="0" smtClean="0"/>
              <a:t>Separate memory space</a:t>
            </a:r>
          </a:p>
          <a:p>
            <a:pPr marL="625788" lvl="1" indent="-179388"/>
            <a:r>
              <a:rPr lang="de-DE" sz="2000" dirty="0" smtClean="0"/>
              <a:t>Additional </a:t>
            </a:r>
            <a:r>
              <a:rPr lang="de-DE" sz="2000" dirty="0" err="1" smtClean="0"/>
              <a:t>hands</a:t>
            </a:r>
            <a:r>
              <a:rPr lang="de-DE" sz="2000" dirty="0" smtClean="0"/>
              <a:t>-on </a:t>
            </a:r>
            <a:r>
              <a:rPr lang="de-DE" sz="2000" dirty="0" err="1" smtClean="0"/>
              <a:t>effort</a:t>
            </a:r>
            <a:endParaRPr lang="en-US" sz="2000" dirty="0" smtClean="0"/>
          </a:p>
        </p:txBody>
      </p:sp>
    </p:spTree>
    <p:extLst>
      <p:ext uri="{BB962C8B-B14F-4D97-AF65-F5344CB8AC3E}">
        <p14:creationId xmlns:p14="http://schemas.microsoft.com/office/powerpoint/2010/main" val="1220872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486000" y="4581922"/>
            <a:ext cx="11221200" cy="576064"/>
          </a:xfrm>
        </p:spPr>
        <p:txBody>
          <a:bodyPr/>
          <a:lstStyle/>
          <a:p>
            <a:pPr marL="0" indent="0" algn="ctr">
              <a:buNone/>
            </a:pPr>
            <a:r>
              <a:rPr lang="en-US" dirty="0" smtClean="0"/>
              <a:t>Comparison of total processing time of MUD between CPU and GPU</a:t>
            </a:r>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29</a:t>
            </a:fld>
            <a:endParaRPr lang="en-GB" noProof="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71" y="1776661"/>
            <a:ext cx="10905524" cy="258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691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27" y="648000"/>
            <a:ext cx="10650172" cy="738000"/>
          </a:xfrm>
        </p:spPr>
        <p:txBody>
          <a:bodyPr/>
          <a:lstStyle/>
          <a:p>
            <a:r>
              <a:rPr lang="en-GB" dirty="0"/>
              <a:t>Overview</a:t>
            </a:r>
            <a:endParaRPr lang="en-US" dirty="0"/>
          </a:p>
        </p:txBody>
      </p:sp>
      <p:sp>
        <p:nvSpPr>
          <p:cNvPr id="3" name="Text Placeholder 2"/>
          <p:cNvSpPr>
            <a:spLocks noGrp="1"/>
          </p:cNvSpPr>
          <p:nvPr>
            <p:ph type="body" sz="quarter" idx="12"/>
          </p:nvPr>
        </p:nvSpPr>
        <p:spPr>
          <a:xfrm>
            <a:off x="1417067" y="1591200"/>
            <a:ext cx="9289032" cy="4338000"/>
          </a:xfrm>
        </p:spPr>
        <p:txBody>
          <a:bodyPr/>
          <a:lstStyle/>
          <a:p>
            <a:r>
              <a:rPr lang="en-GB" dirty="0"/>
              <a:t>Introduction and Motivation</a:t>
            </a:r>
          </a:p>
          <a:p>
            <a:endParaRPr lang="en-GB" dirty="0"/>
          </a:p>
          <a:p>
            <a:r>
              <a:rPr lang="en-GB" dirty="0">
                <a:solidFill>
                  <a:schemeClr val="bg1">
                    <a:lumMod val="85000"/>
                  </a:schemeClr>
                </a:solidFill>
              </a:rPr>
              <a:t>MUD System Design</a:t>
            </a:r>
          </a:p>
          <a:p>
            <a:endParaRPr lang="en-GB" dirty="0">
              <a:solidFill>
                <a:schemeClr val="bg1">
                  <a:lumMod val="85000"/>
                </a:schemeClr>
              </a:solidFill>
            </a:endParaRPr>
          </a:p>
          <a:p>
            <a:r>
              <a:rPr lang="en-GB" dirty="0">
                <a:solidFill>
                  <a:schemeClr val="bg1">
                    <a:lumMod val="85000"/>
                  </a:schemeClr>
                </a:solidFill>
              </a:rPr>
              <a:t>GPU CUDA Architecture</a:t>
            </a:r>
          </a:p>
          <a:p>
            <a:endParaRPr lang="en-GB" dirty="0">
              <a:solidFill>
                <a:schemeClr val="bg1">
                  <a:lumMod val="85000"/>
                </a:schemeClr>
              </a:solidFill>
            </a:endParaRPr>
          </a:p>
          <a:p>
            <a:r>
              <a:rPr lang="en-GB" dirty="0">
                <a:solidFill>
                  <a:schemeClr val="bg1">
                    <a:lumMod val="85000"/>
                  </a:schemeClr>
                </a:solidFill>
              </a:rPr>
              <a:t>GPU-accelerated Implementation of MUD</a:t>
            </a:r>
          </a:p>
          <a:p>
            <a:endParaRPr lang="en-GB" dirty="0">
              <a:solidFill>
                <a:schemeClr val="bg1">
                  <a:lumMod val="85000"/>
                </a:schemeClr>
              </a:solidFill>
            </a:endParaRPr>
          </a:p>
          <a:p>
            <a:r>
              <a:rPr lang="en-GB" dirty="0">
                <a:solidFill>
                  <a:schemeClr val="bg1">
                    <a:lumMod val="85000"/>
                  </a:schemeClr>
                </a:solidFill>
              </a:rPr>
              <a:t>Simulation Result</a:t>
            </a:r>
          </a:p>
          <a:p>
            <a:endParaRPr lang="en-GB" dirty="0">
              <a:solidFill>
                <a:schemeClr val="bg1">
                  <a:lumMod val="85000"/>
                </a:schemeClr>
              </a:solidFill>
            </a:endParaRPr>
          </a:p>
          <a:p>
            <a:r>
              <a:rPr lang="en-GB" dirty="0">
                <a:solidFill>
                  <a:schemeClr val="bg1">
                    <a:lumMod val="85000"/>
                  </a:schemeClr>
                </a:solidFill>
              </a:rPr>
              <a:t>Summary</a:t>
            </a:r>
          </a:p>
          <a:p>
            <a:endParaRPr lang="en-GB" dirty="0"/>
          </a:p>
          <a:p>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3</a:t>
            </a:fld>
            <a:endParaRPr lang="en-GB" noProof="0" dirty="0"/>
          </a:p>
        </p:txBody>
      </p:sp>
    </p:spTree>
    <p:extLst>
      <p:ext uri="{BB962C8B-B14F-4D97-AF65-F5344CB8AC3E}">
        <p14:creationId xmlns:p14="http://schemas.microsoft.com/office/powerpoint/2010/main" val="2947777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27" y="648000"/>
            <a:ext cx="10650172" cy="738000"/>
          </a:xfrm>
        </p:spPr>
        <p:txBody>
          <a:bodyPr/>
          <a:lstStyle/>
          <a:p>
            <a:r>
              <a:rPr lang="en-GB" kern="0" dirty="0">
                <a:solidFill>
                  <a:srgbClr val="454545"/>
                </a:solidFill>
                <a:latin typeface="Arial"/>
              </a:rPr>
              <a:t>Introduction and Motivation</a:t>
            </a:r>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4</a:t>
            </a:fld>
            <a:endParaRPr lang="en-GB" noProof="0" dirty="0"/>
          </a:p>
        </p:txBody>
      </p:sp>
      <p:sp>
        <p:nvSpPr>
          <p:cNvPr id="7" name="Content Placeholder 6"/>
          <p:cNvSpPr txBox="1">
            <a:spLocks/>
          </p:cNvSpPr>
          <p:nvPr/>
        </p:nvSpPr>
        <p:spPr>
          <a:xfrm>
            <a:off x="913011" y="1629594"/>
            <a:ext cx="10297144" cy="3960093"/>
          </a:xfrm>
          <a:prstGeom prst="rect">
            <a:avLst/>
          </a:prstGeom>
        </p:spPr>
        <p:txBody>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Bidirectional satellite communication</a:t>
            </a:r>
          </a:p>
          <a:p>
            <a:endParaRPr lang="en-US" dirty="0" smtClean="0"/>
          </a:p>
          <a:p>
            <a:r>
              <a:rPr lang="en-US" dirty="0" smtClean="0"/>
              <a:t>M</a:t>
            </a:r>
            <a:r>
              <a:rPr lang="en-US" dirty="0" smtClean="0">
                <a:sym typeface="Wingdings" pitchFamily="2" charset="2"/>
              </a:rPr>
              <a:t>ulti-user access issue</a:t>
            </a:r>
          </a:p>
          <a:p>
            <a:pPr lvl="1"/>
            <a:r>
              <a:rPr lang="en-US" dirty="0" smtClean="0"/>
              <a:t>MF-TDMA (e.g. DVB-RCS)</a:t>
            </a:r>
          </a:p>
          <a:p>
            <a:pPr lvl="1"/>
            <a:endParaRPr lang="en-US" dirty="0" smtClean="0"/>
          </a:p>
          <a:p>
            <a:pPr lvl="1"/>
            <a:endParaRPr lang="en-US" dirty="0" smtClean="0"/>
          </a:p>
          <a:p>
            <a:r>
              <a:rPr lang="en-US" dirty="0" smtClean="0"/>
              <a:t>Multiuser Detection (MUD) </a:t>
            </a:r>
          </a:p>
          <a:p>
            <a:pPr lvl="1"/>
            <a:r>
              <a:rPr lang="en-US" dirty="0" smtClean="0"/>
              <a:t>Increase spectrum efficiency</a:t>
            </a:r>
          </a:p>
          <a:p>
            <a:pPr lvl="1"/>
            <a:r>
              <a:rPr lang="en-US" dirty="0" smtClean="0"/>
              <a:t>Few practical MUD implementations for satellite systems</a:t>
            </a:r>
          </a:p>
          <a:p>
            <a:pPr lvl="2"/>
            <a:r>
              <a:rPr lang="en-US" dirty="0" smtClean="0"/>
              <a:t>High complexity</a:t>
            </a:r>
          </a:p>
          <a:p>
            <a:pPr lvl="2"/>
            <a:r>
              <a:rPr lang="en-US" dirty="0" smtClean="0"/>
              <a:t>Sensitive to synchronization and channel estimation errors</a:t>
            </a:r>
          </a:p>
          <a:p>
            <a:endParaRPr lang="en-US" dirty="0"/>
          </a:p>
        </p:txBody>
      </p:sp>
      <p:pic>
        <p:nvPicPr>
          <p:cNvPr id="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68434" y="1413570"/>
            <a:ext cx="406003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946350" y="2143737"/>
            <a:ext cx="1501513" cy="18799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927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5</a:t>
            </a:fld>
            <a:endParaRPr lang="en-GB" noProof="0" dirty="0"/>
          </a:p>
        </p:txBody>
      </p:sp>
      <p:sp>
        <p:nvSpPr>
          <p:cNvPr id="6" name="Title 1"/>
          <p:cNvSpPr txBox="1">
            <a:spLocks/>
          </p:cNvSpPr>
          <p:nvPr/>
        </p:nvSpPr>
        <p:spPr bwMode="auto">
          <a:xfrm>
            <a:off x="1057027" y="648000"/>
            <a:ext cx="10650172" cy="7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GB" kern="0" dirty="0" smtClean="0">
                <a:solidFill>
                  <a:srgbClr val="454545"/>
                </a:solidFill>
                <a:latin typeface="Arial"/>
              </a:rPr>
              <a:t>Introduction and Motivation</a:t>
            </a:r>
            <a:endParaRPr lang="en-US" dirty="0"/>
          </a:p>
        </p:txBody>
      </p:sp>
      <p:sp>
        <p:nvSpPr>
          <p:cNvPr id="7" name="Content Placeholder 2"/>
          <p:cNvSpPr txBox="1">
            <a:spLocks/>
          </p:cNvSpPr>
          <p:nvPr/>
        </p:nvSpPr>
        <p:spPr>
          <a:xfrm>
            <a:off x="1057026" y="1557586"/>
            <a:ext cx="7780587" cy="4319339"/>
          </a:xfrm>
          <a:prstGeom prst="rect">
            <a:avLst/>
          </a:prstGeom>
        </p:spPr>
        <p:txBody>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i="1" dirty="0" smtClean="0"/>
              <a:t>NEXT</a:t>
            </a:r>
            <a:r>
              <a:rPr lang="en-US" dirty="0" smtClean="0"/>
              <a:t> project - Network Coding Satellite Experiment</a:t>
            </a:r>
          </a:p>
          <a:p>
            <a:pPr marL="0" indent="0">
              <a:buFont typeface="Arial" pitchFamily="34" charset="0"/>
              <a:buNone/>
            </a:pPr>
            <a:r>
              <a:rPr lang="en-US" dirty="0" smtClean="0"/>
              <a:t>   paved </a:t>
            </a:r>
            <a:r>
              <a:rPr lang="en-US" dirty="0"/>
              <a:t>the way to the GEO research communication satellite </a:t>
            </a:r>
            <a:r>
              <a:rPr lang="en-US" b="1" i="1" dirty="0"/>
              <a:t>H2Sat</a:t>
            </a:r>
            <a:r>
              <a:rPr lang="en-US" dirty="0"/>
              <a:t>.</a:t>
            </a:r>
          </a:p>
          <a:p>
            <a:r>
              <a:rPr lang="en-US" b="1" i="1" dirty="0"/>
              <a:t>H2Sat: </a:t>
            </a:r>
            <a:r>
              <a:rPr lang="en-US" dirty="0"/>
              <a:t>explore and test new broadband (high data rate) satellite communication </a:t>
            </a:r>
            <a:endParaRPr lang="en-US" dirty="0" smtClean="0"/>
          </a:p>
          <a:p>
            <a:r>
              <a:rPr lang="en-US" dirty="0" smtClean="0"/>
              <a:t>NEXT </a:t>
            </a:r>
            <a:r>
              <a:rPr lang="en-US" dirty="0" err="1" smtClean="0"/>
              <a:t>Exp</a:t>
            </a:r>
            <a:r>
              <a:rPr lang="en-US" dirty="0" smtClean="0"/>
              <a:t> 3: Multiuser </a:t>
            </a:r>
            <a:r>
              <a:rPr lang="en-US" dirty="0"/>
              <a:t>detection (MUD) for satellite return links</a:t>
            </a:r>
          </a:p>
          <a:p>
            <a:endParaRPr lang="en-US" dirty="0"/>
          </a:p>
          <a:p>
            <a:pPr marL="0" indent="0">
              <a:buFont typeface="Arial" pitchFamily="34" charset="0"/>
              <a:buNone/>
            </a:pPr>
            <a:endParaRPr lang="en-US" dirty="0" smtClean="0"/>
          </a:p>
          <a:p>
            <a:endParaRPr lang="en-US" dirty="0"/>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635" y="3141762"/>
            <a:ext cx="6477312" cy="323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6997486" y="4565526"/>
            <a:ext cx="3276565" cy="116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Two users transmit at the same frequency and time</a:t>
            </a:r>
          </a:p>
          <a:p>
            <a:r>
              <a:rPr lang="en-US" sz="1400" dirty="0"/>
              <a:t>A transparent satellite </a:t>
            </a:r>
            <a:r>
              <a:rPr lang="en-US" sz="1400" dirty="0" smtClean="0"/>
              <a:t>return link</a:t>
            </a:r>
            <a:endParaRPr lang="en-US" sz="1400" dirty="0"/>
          </a:p>
          <a:p>
            <a:endParaRPr lang="en-US" dirty="0"/>
          </a:p>
        </p:txBody>
      </p:sp>
      <p:sp>
        <p:nvSpPr>
          <p:cNvPr id="10" name="Content Placeholder 2"/>
          <p:cNvSpPr txBox="1">
            <a:spLocks/>
          </p:cNvSpPr>
          <p:nvPr/>
        </p:nvSpPr>
        <p:spPr bwMode="auto">
          <a:xfrm>
            <a:off x="6672644" y="4565526"/>
            <a:ext cx="3926248" cy="116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30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Main objectives:</a:t>
            </a:r>
          </a:p>
          <a:p>
            <a:pPr lvl="1"/>
            <a:r>
              <a:rPr lang="en-US" dirty="0" smtClean="0"/>
              <a:t>Develop a MUD </a:t>
            </a:r>
            <a:r>
              <a:rPr lang="en-US" dirty="0" smtClean="0"/>
              <a:t>receiver in SDR</a:t>
            </a:r>
            <a:endParaRPr lang="en-US" dirty="0" smtClean="0"/>
          </a:p>
          <a:p>
            <a:pPr lvl="1"/>
            <a:r>
              <a:rPr lang="en-US" dirty="0" smtClean="0"/>
              <a:t>Increase decoding throughput </a:t>
            </a:r>
            <a:r>
              <a:rPr lang="en-US" dirty="0" smtClean="0">
                <a:sym typeface="Wingdings" pitchFamily="2" charset="2"/>
              </a:rPr>
              <a:t> real-time processing</a:t>
            </a:r>
            <a:endParaRPr lang="en-US" dirty="0"/>
          </a:p>
        </p:txBody>
      </p:sp>
    </p:spTree>
    <p:extLst>
      <p:ext uri="{BB962C8B-B14F-4D97-AF65-F5344CB8AC3E}">
        <p14:creationId xmlns:p14="http://schemas.microsoft.com/office/powerpoint/2010/main" val="124071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27" y="648000"/>
            <a:ext cx="10650172" cy="738000"/>
          </a:xfrm>
        </p:spPr>
        <p:txBody>
          <a:bodyPr/>
          <a:lstStyle/>
          <a:p>
            <a:r>
              <a:rPr lang="en-GB" dirty="0"/>
              <a:t>Overview</a:t>
            </a:r>
            <a:endParaRPr lang="en-US" dirty="0"/>
          </a:p>
        </p:txBody>
      </p:sp>
      <p:sp>
        <p:nvSpPr>
          <p:cNvPr id="3" name="Text Placeholder 2"/>
          <p:cNvSpPr>
            <a:spLocks noGrp="1"/>
          </p:cNvSpPr>
          <p:nvPr>
            <p:ph type="body" sz="quarter" idx="12"/>
          </p:nvPr>
        </p:nvSpPr>
        <p:spPr>
          <a:xfrm>
            <a:off x="1417067" y="1591200"/>
            <a:ext cx="9289032" cy="4338000"/>
          </a:xfrm>
        </p:spPr>
        <p:txBody>
          <a:bodyPr/>
          <a:lstStyle/>
          <a:p>
            <a:r>
              <a:rPr lang="en-GB" dirty="0">
                <a:solidFill>
                  <a:schemeClr val="bg1">
                    <a:lumMod val="85000"/>
                  </a:schemeClr>
                </a:solidFill>
              </a:rPr>
              <a:t>Introduction and Motivation</a:t>
            </a:r>
          </a:p>
          <a:p>
            <a:endParaRPr lang="en-GB" dirty="0"/>
          </a:p>
          <a:p>
            <a:r>
              <a:rPr lang="en-GB" dirty="0"/>
              <a:t>MUD System Design</a:t>
            </a:r>
          </a:p>
          <a:p>
            <a:endParaRPr lang="en-GB" dirty="0">
              <a:solidFill>
                <a:schemeClr val="bg1">
                  <a:lumMod val="85000"/>
                </a:schemeClr>
              </a:solidFill>
            </a:endParaRPr>
          </a:p>
          <a:p>
            <a:r>
              <a:rPr lang="en-GB" dirty="0">
                <a:solidFill>
                  <a:schemeClr val="bg1">
                    <a:lumMod val="85000"/>
                  </a:schemeClr>
                </a:solidFill>
              </a:rPr>
              <a:t>GPU CUDA Architecture</a:t>
            </a:r>
          </a:p>
          <a:p>
            <a:endParaRPr lang="en-GB" dirty="0">
              <a:solidFill>
                <a:schemeClr val="bg1">
                  <a:lumMod val="85000"/>
                </a:schemeClr>
              </a:solidFill>
            </a:endParaRPr>
          </a:p>
          <a:p>
            <a:r>
              <a:rPr lang="en-GB" dirty="0">
                <a:solidFill>
                  <a:schemeClr val="bg1">
                    <a:lumMod val="85000"/>
                  </a:schemeClr>
                </a:solidFill>
              </a:rPr>
              <a:t>GPU-accelerated Implementation of MUD</a:t>
            </a:r>
          </a:p>
          <a:p>
            <a:endParaRPr lang="en-GB" dirty="0">
              <a:solidFill>
                <a:schemeClr val="bg1">
                  <a:lumMod val="85000"/>
                </a:schemeClr>
              </a:solidFill>
            </a:endParaRPr>
          </a:p>
          <a:p>
            <a:r>
              <a:rPr lang="en-GB" dirty="0">
                <a:solidFill>
                  <a:schemeClr val="bg1">
                    <a:lumMod val="85000"/>
                  </a:schemeClr>
                </a:solidFill>
              </a:rPr>
              <a:t>Simulation Result</a:t>
            </a:r>
          </a:p>
          <a:p>
            <a:endParaRPr lang="en-GB" dirty="0">
              <a:solidFill>
                <a:schemeClr val="bg1">
                  <a:lumMod val="85000"/>
                </a:schemeClr>
              </a:solidFill>
            </a:endParaRPr>
          </a:p>
          <a:p>
            <a:r>
              <a:rPr lang="en-GB" dirty="0">
                <a:solidFill>
                  <a:schemeClr val="bg1">
                    <a:lumMod val="85000"/>
                  </a:schemeClr>
                </a:solidFill>
              </a:rPr>
              <a:t>Summary</a:t>
            </a:r>
          </a:p>
          <a:p>
            <a:endParaRPr lang="en-GB" dirty="0"/>
          </a:p>
          <a:p>
            <a:endParaRPr lang="en-US" dirty="0"/>
          </a:p>
        </p:txBody>
      </p:sp>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6</a:t>
            </a:fld>
            <a:endParaRPr lang="en-GB" noProof="0" dirty="0"/>
          </a:p>
        </p:txBody>
      </p:sp>
    </p:spTree>
    <p:extLst>
      <p:ext uri="{BB962C8B-B14F-4D97-AF65-F5344CB8AC3E}">
        <p14:creationId xmlns:p14="http://schemas.microsoft.com/office/powerpoint/2010/main" val="3958858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7</a:t>
            </a:fld>
            <a:endParaRPr lang="en-GB" noProof="0" dirty="0"/>
          </a:p>
        </p:txBody>
      </p:sp>
      <p:sp>
        <p:nvSpPr>
          <p:cNvPr id="6" name="Title 1"/>
          <p:cNvSpPr>
            <a:spLocks noGrp="1"/>
          </p:cNvSpPr>
          <p:nvPr>
            <p:ph type="title"/>
          </p:nvPr>
        </p:nvSpPr>
        <p:spPr>
          <a:xfrm>
            <a:off x="1129035" y="765498"/>
            <a:ext cx="7342188" cy="741600"/>
          </a:xfrm>
        </p:spPr>
        <p:txBody>
          <a:bodyPr/>
          <a:lstStyle/>
          <a:p>
            <a:r>
              <a:rPr lang="en-GB" kern="0" dirty="0">
                <a:solidFill>
                  <a:srgbClr val="454545"/>
                </a:solidFill>
                <a:latin typeface="Arial"/>
                <a:cs typeface="+mj-cs"/>
              </a:rPr>
              <a:t>MUD System Design</a:t>
            </a:r>
            <a:endParaRPr lang="en-US" dirty="0"/>
          </a:p>
        </p:txBody>
      </p:sp>
      <p:sp>
        <p:nvSpPr>
          <p:cNvPr id="7" name="Content Placeholder 2"/>
          <p:cNvSpPr txBox="1">
            <a:spLocks/>
          </p:cNvSpPr>
          <p:nvPr/>
        </p:nvSpPr>
        <p:spPr>
          <a:xfrm>
            <a:off x="1057026" y="1773610"/>
            <a:ext cx="7780587" cy="4103315"/>
          </a:xfrm>
          <a:prstGeom prst="rect">
            <a:avLst/>
          </a:prstGeom>
        </p:spPr>
        <p:txBody>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Multiuser detection (MUD) complexity</a:t>
            </a:r>
          </a:p>
          <a:p>
            <a:pPr lvl="1"/>
            <a:r>
              <a:rPr lang="en-US" dirty="0" smtClean="0"/>
              <a:t>Optimal </a:t>
            </a:r>
            <a:r>
              <a:rPr lang="en-US" dirty="0" smtClean="0"/>
              <a:t>MUD proposed </a:t>
            </a:r>
            <a:r>
              <a:rPr lang="en-US" dirty="0"/>
              <a:t>by </a:t>
            </a:r>
            <a:r>
              <a:rPr lang="en-US" dirty="0" err="1"/>
              <a:t>Verdú</a:t>
            </a:r>
            <a:r>
              <a:rPr lang="en-US" dirty="0"/>
              <a:t>: </a:t>
            </a:r>
            <a:endParaRPr lang="en-US" dirty="0" smtClean="0"/>
          </a:p>
          <a:p>
            <a:pPr lvl="2"/>
            <a:r>
              <a:rPr lang="en-US" dirty="0" smtClean="0"/>
              <a:t>exponential </a:t>
            </a:r>
            <a:r>
              <a:rPr lang="en-US" dirty="0" smtClean="0"/>
              <a:t>complexity on number of users</a:t>
            </a:r>
          </a:p>
          <a:p>
            <a:pPr lvl="1"/>
            <a:endParaRPr lang="en-US" dirty="0" smtClean="0"/>
          </a:p>
          <a:p>
            <a:pPr lvl="1"/>
            <a:r>
              <a:rPr lang="en-US" dirty="0" smtClean="0"/>
              <a:t>Suboptimal MUD algorithms:</a:t>
            </a:r>
          </a:p>
          <a:p>
            <a:pPr lvl="2"/>
            <a:r>
              <a:rPr lang="en-US" dirty="0" smtClean="0"/>
              <a:t>e.g. PIC; SIC</a:t>
            </a:r>
          </a:p>
          <a:p>
            <a:pPr lvl="2"/>
            <a:endParaRPr lang="en-US" dirty="0" smtClean="0"/>
          </a:p>
          <a:p>
            <a:pPr lvl="1"/>
            <a:r>
              <a:rPr lang="en-US" dirty="0" smtClean="0"/>
              <a:t>We use Successive Interference Cancellation (SIC)</a:t>
            </a:r>
          </a:p>
          <a:p>
            <a:pPr lvl="2"/>
            <a:r>
              <a:rPr lang="en-US" dirty="0" smtClean="0"/>
              <a:t>Linear complexity on number of users</a:t>
            </a:r>
          </a:p>
          <a:p>
            <a:pPr lvl="2"/>
            <a:r>
              <a:rPr lang="en-US" dirty="0" smtClean="0"/>
              <a:t>Straightforward extension to support more users </a:t>
            </a:r>
          </a:p>
          <a:p>
            <a:endParaRPr lang="en-US" dirty="0"/>
          </a:p>
        </p:txBody>
      </p:sp>
    </p:spTree>
    <p:extLst>
      <p:ext uri="{BB962C8B-B14F-4D97-AF65-F5344CB8AC3E}">
        <p14:creationId xmlns:p14="http://schemas.microsoft.com/office/powerpoint/2010/main" val="249014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8</a:t>
            </a:fld>
            <a:endParaRPr lang="en-GB" noProof="0" dirty="0"/>
          </a:p>
        </p:txBody>
      </p:sp>
      <p:sp>
        <p:nvSpPr>
          <p:cNvPr id="6" name="Title 1"/>
          <p:cNvSpPr txBox="1">
            <a:spLocks/>
          </p:cNvSpPr>
          <p:nvPr/>
        </p:nvSpPr>
        <p:spPr bwMode="auto">
          <a:xfrm>
            <a:off x="1129035" y="765498"/>
            <a:ext cx="7342188" cy="7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GB" kern="0" dirty="0" smtClean="0">
                <a:solidFill>
                  <a:srgbClr val="454545"/>
                </a:solidFill>
                <a:latin typeface="Arial"/>
                <a:cs typeface="+mj-cs"/>
              </a:rPr>
              <a:t>MUD System Design</a:t>
            </a:r>
            <a:endParaRPr lang="en-US" dirty="0"/>
          </a:p>
        </p:txBody>
      </p:sp>
      <p:sp>
        <p:nvSpPr>
          <p:cNvPr id="7" name="Content Placeholder 2"/>
          <p:cNvSpPr txBox="1">
            <a:spLocks/>
          </p:cNvSpPr>
          <p:nvPr/>
        </p:nvSpPr>
        <p:spPr>
          <a:xfrm>
            <a:off x="755576" y="1884363"/>
            <a:ext cx="8082037" cy="3992562"/>
          </a:xfrm>
          <a:prstGeom prst="rect">
            <a:avLst/>
          </a:prstGeom>
        </p:spPr>
        <p:txBody>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lvl="1" indent="-381000"/>
            <a:r>
              <a:rPr lang="en-US" dirty="0" smtClean="0"/>
              <a:t>Successive Interference Cancellation (SIC)</a:t>
            </a:r>
          </a:p>
          <a:p>
            <a:pPr lvl="1"/>
            <a:r>
              <a:rPr lang="en-US" dirty="0" smtClean="0"/>
              <a:t>Sequentially decode users &amp; cancel interference</a:t>
            </a:r>
          </a:p>
          <a:p>
            <a:pPr lvl="1"/>
            <a:r>
              <a:rPr lang="en-US" dirty="0" smtClean="0"/>
              <a:t>Multi-stage SIC </a:t>
            </a:r>
            <a:r>
              <a:rPr lang="en-US" dirty="0" smtClean="0">
                <a:sym typeface="Wingdings" pitchFamily="2" charset="2"/>
              </a:rPr>
              <a:t> improve PER</a:t>
            </a:r>
          </a:p>
          <a:p>
            <a:pPr lvl="1"/>
            <a:r>
              <a:rPr lang="en-US" dirty="0" smtClean="0"/>
              <a:t>Error propagation</a:t>
            </a:r>
          </a:p>
          <a:p>
            <a:pPr lvl="1"/>
            <a:r>
              <a:rPr lang="en-US" dirty="0" smtClean="0"/>
              <a:t>Sensitive to channel estimation errors</a:t>
            </a:r>
          </a:p>
          <a:p>
            <a:pPr lvl="1"/>
            <a:r>
              <a:rPr lang="en-US" dirty="0" smtClean="0"/>
              <a:t>Phase noise </a:t>
            </a:r>
          </a:p>
          <a:p>
            <a:pPr lvl="1"/>
            <a:endParaRPr lang="en-US" dirty="0" smtClean="0"/>
          </a:p>
          <a:p>
            <a:pPr marL="180000" lvl="1">
              <a:spcBef>
                <a:spcPts val="300"/>
              </a:spcBef>
              <a:spcAft>
                <a:spcPts val="300"/>
              </a:spcAft>
            </a:pPr>
            <a:r>
              <a:rPr lang="en-US" dirty="0" smtClean="0"/>
              <a:t>Expectation Maximization Channel Estimation (EM-CE)</a:t>
            </a:r>
          </a:p>
          <a:p>
            <a:endParaRPr lang="en-US" dirty="0" smtClean="0"/>
          </a:p>
          <a:p>
            <a:endParaRPr lang="en-US" dirty="0"/>
          </a:p>
        </p:txBody>
      </p:sp>
      <p:grpSp>
        <p:nvGrpSpPr>
          <p:cNvPr id="8" name="Group 7"/>
          <p:cNvGrpSpPr/>
          <p:nvPr/>
        </p:nvGrpSpPr>
        <p:grpSpPr>
          <a:xfrm>
            <a:off x="7359613" y="1946106"/>
            <a:ext cx="3994558" cy="4035326"/>
            <a:chOff x="5257962" y="2487360"/>
            <a:chExt cx="3706526" cy="3643928"/>
          </a:xfrm>
        </p:grpSpPr>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962" y="2492896"/>
              <a:ext cx="3706526" cy="363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090102" y="4581128"/>
              <a:ext cx="504056" cy="2880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1" name="Rectangle 10"/>
            <p:cNvSpPr/>
            <p:nvPr/>
          </p:nvSpPr>
          <p:spPr>
            <a:xfrm rot="16200000">
              <a:off x="6954482" y="2595372"/>
              <a:ext cx="504056" cy="2880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
          <p:nvSpPr>
            <p:cNvPr id="12" name="Rectangle 11"/>
            <p:cNvSpPr/>
            <p:nvPr/>
          </p:nvSpPr>
          <p:spPr>
            <a:xfrm rot="16200000">
              <a:off x="6514950" y="4588329"/>
              <a:ext cx="417647" cy="2880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cxnSp>
          <p:nvCxnSpPr>
            <p:cNvPr id="13" name="Straight Connector 12"/>
            <p:cNvCxnSpPr/>
            <p:nvPr/>
          </p:nvCxnSpPr>
          <p:spPr>
            <a:xfrm>
              <a:off x="6730998" y="4411909"/>
              <a:ext cx="0" cy="554463"/>
            </a:xfrm>
            <a:prstGeom prst="line">
              <a:avLst/>
            </a:prstGeom>
            <a:ln w="1587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037478" y="2975344"/>
              <a:ext cx="410444" cy="293568"/>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cxnSp>
          <p:nvCxnSpPr>
            <p:cNvPr id="15" name="Straight Connector 14"/>
            <p:cNvCxnSpPr/>
            <p:nvPr/>
          </p:nvCxnSpPr>
          <p:spPr>
            <a:xfrm flipH="1">
              <a:off x="6937082" y="3122128"/>
              <a:ext cx="534967" cy="0"/>
            </a:xfrm>
            <a:prstGeom prst="line">
              <a:avLst/>
            </a:prstGeom>
            <a:ln w="1587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9758312" y="3120957"/>
            <a:ext cx="1019795" cy="9569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dirty="0" smtClean="0">
              <a:solidFill>
                <a:schemeClr val="tx1"/>
              </a:solidFill>
              <a:latin typeface="Arial" pitchFamily="34" charset="0"/>
              <a:cs typeface="Arial" pitchFamily="34" charset="0"/>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074" y="4511660"/>
            <a:ext cx="4533561" cy="144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467090" y="5981432"/>
            <a:ext cx="408766" cy="184666"/>
          </a:xfrm>
          <a:prstGeom prst="rect">
            <a:avLst/>
          </a:prstGeom>
          <a:noFill/>
        </p:spPr>
        <p:txBody>
          <a:bodyPr wrap="none" lIns="0" tIns="0" rIns="0" bIns="0" rtlCol="0">
            <a:spAutoFit/>
          </a:bodyPr>
          <a:lstStyle/>
          <a:p>
            <a:r>
              <a:rPr lang="en-US" sz="1200" dirty="0" smtClean="0">
                <a:latin typeface="Arial" pitchFamily="34" charset="0"/>
                <a:cs typeface="Arial" pitchFamily="34" charset="0"/>
              </a:rPr>
              <a:t>LDPC</a:t>
            </a:r>
          </a:p>
        </p:txBody>
      </p:sp>
    </p:spTree>
    <p:extLst>
      <p:ext uri="{BB962C8B-B14F-4D97-AF65-F5344CB8AC3E}">
        <p14:creationId xmlns:p14="http://schemas.microsoft.com/office/powerpoint/2010/main" val="120428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&gt; Sino-German Workshop &gt; Chen Tang &gt; 03.2014</a:t>
            </a:r>
            <a:endParaRPr lang="en-GB" dirty="0"/>
          </a:p>
        </p:txBody>
      </p:sp>
      <p:sp>
        <p:nvSpPr>
          <p:cNvPr id="5" name="Slide Number Placeholder 4"/>
          <p:cNvSpPr>
            <a:spLocks noGrp="1"/>
          </p:cNvSpPr>
          <p:nvPr>
            <p:ph type="sldNum" sz="quarter" idx="14"/>
          </p:nvPr>
        </p:nvSpPr>
        <p:spPr/>
        <p:txBody>
          <a:bodyPr/>
          <a:lstStyle/>
          <a:p>
            <a:pPr>
              <a:defRPr/>
            </a:pPr>
            <a:r>
              <a:rPr lang="en-GB" noProof="0" smtClean="0"/>
              <a:t>DLR.de  •  Chart </a:t>
            </a:r>
            <a:fld id="{A5AC3FBE-A647-41C9-A8C3-4435ED4FC895}" type="slidenum">
              <a:rPr lang="en-GB" noProof="0" smtClean="0"/>
              <a:pPr>
                <a:defRPr/>
              </a:pPr>
              <a:t>9</a:t>
            </a:fld>
            <a:endParaRPr lang="en-GB" noProof="0" dirty="0"/>
          </a:p>
        </p:txBody>
      </p:sp>
      <p:sp>
        <p:nvSpPr>
          <p:cNvPr id="6" name="Title 1"/>
          <p:cNvSpPr txBox="1">
            <a:spLocks/>
          </p:cNvSpPr>
          <p:nvPr/>
        </p:nvSpPr>
        <p:spPr bwMode="auto">
          <a:xfrm>
            <a:off x="1129035" y="765498"/>
            <a:ext cx="7342188" cy="7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en-GB" kern="0" dirty="0" smtClean="0">
                <a:solidFill>
                  <a:srgbClr val="454545"/>
                </a:solidFill>
                <a:latin typeface="Arial"/>
                <a:cs typeface="+mj-cs"/>
              </a:rPr>
              <a:t>MUD System Design</a:t>
            </a:r>
            <a:endParaRPr lang="en-US"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29369" y="1701602"/>
                <a:ext cx="7852594" cy="4464496"/>
              </a:xfrm>
              <a:prstGeom prst="rect">
                <a:avLst/>
              </a:prstGeom>
            </p:spPr>
            <p:txBody>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Real-time implementation of MUD is challenging</a:t>
                </a:r>
              </a:p>
              <a:p>
                <a:pPr lvl="1"/>
                <a14:m>
                  <m:oMath xmlns:m="http://schemas.openxmlformats.org/officeDocument/2006/math">
                    <m:sSub>
                      <m:sSubPr>
                        <m:ctrlPr>
                          <a:rPr lang="de-DE" i="1" smtClean="0">
                            <a:latin typeface="Cambria Math"/>
                          </a:rPr>
                        </m:ctrlPr>
                      </m:sSubPr>
                      <m:e>
                        <m:r>
                          <a:rPr lang="de-DE" i="1" smtClean="0">
                            <a:latin typeface="Cambria Math"/>
                          </a:rPr>
                          <m:t>𝑇</m:t>
                        </m:r>
                      </m:e>
                      <m:sub>
                        <m:r>
                          <a:rPr lang="de-DE" i="1" smtClean="0">
                            <a:latin typeface="Cambria Math"/>
                          </a:rPr>
                          <m:t>𝑑𝑒𝑐</m:t>
                        </m:r>
                      </m:sub>
                    </m:sSub>
                    <m:r>
                      <a:rPr lang="de-DE" i="1" smtClean="0">
                        <a:latin typeface="Cambria Math"/>
                      </a:rPr>
                      <m:t>≤</m:t>
                    </m:r>
                    <m:sSub>
                      <m:sSubPr>
                        <m:ctrlPr>
                          <a:rPr lang="de-DE" i="1" smtClean="0">
                            <a:latin typeface="Cambria Math"/>
                          </a:rPr>
                        </m:ctrlPr>
                      </m:sSubPr>
                      <m:e>
                        <m:r>
                          <a:rPr lang="de-DE" i="1" smtClean="0">
                            <a:latin typeface="Cambria Math"/>
                          </a:rPr>
                          <m:t>𝑇</m:t>
                        </m:r>
                      </m:e>
                      <m:sub>
                        <m:r>
                          <a:rPr lang="de-DE" i="1" smtClean="0">
                            <a:latin typeface="Cambria Math"/>
                          </a:rPr>
                          <m:t>𝑓𝑟𝑎𝑚𝑒</m:t>
                        </m:r>
                      </m:sub>
                    </m:sSub>
                  </m:oMath>
                </a14:m>
                <a:endParaRPr lang="en-US" dirty="0"/>
              </a:p>
              <a:p>
                <a:pPr marL="0" indent="0">
                  <a:buFont typeface="Arial" pitchFamily="34" charset="0"/>
                  <a:buNone/>
                </a:pPr>
                <a:endParaRPr lang="en-US" dirty="0"/>
              </a:p>
              <a:p>
                <a:r>
                  <a:rPr lang="en-US" dirty="0"/>
                  <a:t>Processing bottlenecks:</a:t>
                </a:r>
              </a:p>
              <a:p>
                <a:pPr lvl="1"/>
                <a:r>
                  <a:rPr lang="en-US" dirty="0"/>
                  <a:t>LDPC channel decoding</a:t>
                </a:r>
              </a:p>
              <a:p>
                <a:pPr lvl="1"/>
                <a:r>
                  <a:rPr lang="en-US" dirty="0"/>
                  <a:t>EM channel estimation</a:t>
                </a:r>
              </a:p>
              <a:p>
                <a:pPr lvl="1"/>
                <a:r>
                  <a:rPr lang="en-US" dirty="0" smtClean="0"/>
                  <a:t>Resampling and </a:t>
                </a:r>
                <a:r>
                  <a:rPr lang="en-US" dirty="0"/>
                  <a:t>interference cancellation</a:t>
                </a:r>
              </a:p>
              <a:p>
                <a:pPr lvl="1"/>
                <a:endParaRPr lang="en-US" dirty="0"/>
              </a:p>
              <a:p>
                <a:r>
                  <a:rPr lang="en-US" dirty="0"/>
                  <a:t>Programmable hardware devices</a:t>
                </a:r>
              </a:p>
              <a:p>
                <a:pPr lvl="1"/>
                <a:r>
                  <a:rPr lang="en-US" dirty="0"/>
                  <a:t>DSP; FPGA (hard to develop, low </a:t>
                </a:r>
                <a:r>
                  <a:rPr lang="en-US" dirty="0" smtClean="0"/>
                  <a:t>flexibility)</a:t>
                </a:r>
                <a:endParaRPr lang="en-US" dirty="0"/>
              </a:p>
              <a:p>
                <a:pPr lvl="1"/>
                <a:r>
                  <a:rPr lang="en-US" dirty="0"/>
                  <a:t>Attractive alternative: </a:t>
                </a:r>
                <a:r>
                  <a:rPr lang="en-US" dirty="0" smtClean="0"/>
                  <a:t>GPGPU</a:t>
                </a:r>
              </a:p>
              <a:p>
                <a:pPr lvl="2"/>
                <a:r>
                  <a:rPr lang="en-US" dirty="0" smtClean="0"/>
                  <a:t>High performance</a:t>
                </a:r>
              </a:p>
              <a:p>
                <a:pPr lvl="2"/>
                <a:r>
                  <a:rPr lang="en-US" dirty="0" smtClean="0"/>
                  <a:t>High flexibility</a:t>
                </a:r>
                <a:endParaRPr lang="en-US" dirty="0"/>
              </a:p>
              <a:p>
                <a:endParaRPr lang="en-US"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29369" y="1701602"/>
                <a:ext cx="7852594" cy="4464496"/>
              </a:xfrm>
              <a:prstGeom prst="rect">
                <a:avLst/>
              </a:prstGeom>
              <a:blipFill rotWithShape="1">
                <a:blip r:embed="rId3"/>
                <a:stretch>
                  <a:fillRect l="-466" t="-683"/>
                </a:stretch>
              </a:blipFill>
            </p:spPr>
            <p:txBody>
              <a:bodyPr/>
              <a:lstStyle/>
              <a:p>
                <a:r>
                  <a:rPr lang="en-US">
                    <a:noFill/>
                  </a:rPr>
                  <a:t> </a:t>
                </a:r>
              </a:p>
            </p:txBody>
          </p:sp>
        </mc:Fallback>
      </mc:AlternateContent>
    </p:spTree>
    <p:extLst>
      <p:ext uri="{BB962C8B-B14F-4D97-AF65-F5344CB8AC3E}">
        <p14:creationId xmlns:p14="http://schemas.microsoft.com/office/powerpoint/2010/main" val="337989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LR-Präsentation 16:9 Engli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Standardeigenschaften</tns:defaultPropertyEditorNamespace>
</tns:customPropertyEditors>
</file>

<file path=customXml/itemProps1.xml><?xml version="1.0" encoding="utf-8"?>
<ds:datastoreItem xmlns:ds="http://schemas.openxmlformats.org/officeDocument/2006/customXml" ds:itemID="{772DFC04-5994-4D80-AA75-1014B8E6E39D}">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
  <TotalTime>0</TotalTime>
  <Words>3651</Words>
  <Application>Microsoft Office PowerPoint</Application>
  <PresentationFormat>Custom</PresentationFormat>
  <Paragraphs>508</Paragraphs>
  <Slides>29</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DLR-Präsentation 16:9 Englisch</vt:lpstr>
      <vt:lpstr>Acrobat Document</vt:lpstr>
      <vt:lpstr>GPU-accelerated SDR Implementation of Multi-User Detector  for Satellite Return Links</vt:lpstr>
      <vt:lpstr>Overview</vt:lpstr>
      <vt:lpstr>Overview</vt:lpstr>
      <vt:lpstr>Introduction and Motivation</vt:lpstr>
      <vt:lpstr>PowerPoint Presentation</vt:lpstr>
      <vt:lpstr>Overview</vt:lpstr>
      <vt:lpstr>MUD System Design</vt:lpstr>
      <vt:lpstr>PowerPoint Presentation</vt:lpstr>
      <vt:lpstr>PowerPoint Presentation</vt:lpstr>
      <vt:lpstr>Overview</vt:lpstr>
      <vt:lpstr>PowerPoint Presentation</vt:lpstr>
      <vt:lpstr>PowerPoint Presentation</vt:lpstr>
      <vt:lpstr>CUDA Architecture</vt:lpstr>
      <vt:lpstr>PowerPoint Presentation</vt:lpstr>
      <vt:lpstr>PowerPoint Presentation</vt:lpstr>
      <vt:lpstr>PowerPoint Presentation</vt:lpstr>
      <vt:lpstr>Overview</vt:lpstr>
      <vt:lpstr>MUD receiver on GPU</vt:lpstr>
      <vt:lpstr>Overview</vt:lpstr>
      <vt:lpstr>PowerPoint Presentation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 16:9 Englisch</dc:title>
  <dc:creator>Tang, Chen</dc:creator>
  <cp:lastModifiedBy>Tang, Chen</cp:lastModifiedBy>
  <cp:revision>174</cp:revision>
  <dcterms:created xsi:type="dcterms:W3CDTF">2012-06-19T06:51:55Z</dcterms:created>
  <dcterms:modified xsi:type="dcterms:W3CDTF">2014-03-06T02:26:33Z</dcterms:modified>
</cp:coreProperties>
</file>