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35"/>
  </p:notesMasterIdLst>
  <p:handoutMasterIdLst>
    <p:handoutMasterId r:id="rId36"/>
  </p:handoutMasterIdLst>
  <p:sldIdLst>
    <p:sldId id="1060" r:id="rId2"/>
    <p:sldId id="1292" r:id="rId3"/>
    <p:sldId id="1282" r:id="rId4"/>
    <p:sldId id="1283" r:id="rId5"/>
    <p:sldId id="1284" r:id="rId6"/>
    <p:sldId id="1285" r:id="rId7"/>
    <p:sldId id="1286" r:id="rId8"/>
    <p:sldId id="1287" r:id="rId9"/>
    <p:sldId id="1288" r:id="rId10"/>
    <p:sldId id="1290" r:id="rId11"/>
    <p:sldId id="1291" r:id="rId12"/>
    <p:sldId id="1260" r:id="rId13"/>
    <p:sldId id="1259" r:id="rId14"/>
    <p:sldId id="1072" r:id="rId15"/>
    <p:sldId id="1256" r:id="rId16"/>
    <p:sldId id="1156" r:id="rId17"/>
    <p:sldId id="1249" r:id="rId18"/>
    <p:sldId id="1261" r:id="rId19"/>
    <p:sldId id="1263" r:id="rId20"/>
    <p:sldId id="1270" r:id="rId21"/>
    <p:sldId id="1262" r:id="rId22"/>
    <p:sldId id="1295" r:id="rId23"/>
    <p:sldId id="1294" r:id="rId24"/>
    <p:sldId id="1272" r:id="rId25"/>
    <p:sldId id="1273" r:id="rId26"/>
    <p:sldId id="1274" r:id="rId27"/>
    <p:sldId id="1276" r:id="rId28"/>
    <p:sldId id="1277" r:id="rId29"/>
    <p:sldId id="1269" r:id="rId30"/>
    <p:sldId id="1281" r:id="rId31"/>
    <p:sldId id="1265" r:id="rId32"/>
    <p:sldId id="1279" r:id="rId33"/>
    <p:sldId id="1293" r:id="rId34"/>
  </p:sldIdLst>
  <p:sldSz cx="9144000" cy="6858000" type="screen4x3"/>
  <p:notesSz cx="7099300" cy="10234613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36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36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36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36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36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sz="36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sz="36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sz="36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sz="36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0033CC"/>
    <a:srgbClr val="006600"/>
    <a:srgbClr val="FFFF99"/>
    <a:srgbClr val="002CCC"/>
    <a:srgbClr val="660066"/>
    <a:srgbClr val="00B050"/>
    <a:srgbClr val="B2B2B2"/>
    <a:srgbClr val="9966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8" autoAdjust="0"/>
    <p:restoredTop sz="93013" autoAdjust="0"/>
  </p:normalViewPr>
  <p:slideViewPr>
    <p:cSldViewPr>
      <p:cViewPr varScale="1">
        <p:scale>
          <a:sx n="56" d="100"/>
          <a:sy n="56" d="100"/>
        </p:scale>
        <p:origin x="-92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322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546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546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pPr>
              <a:defRPr/>
            </a:pPr>
            <a:fld id="{D8E983F6-C3F0-4EB8-8DD2-6432D72C881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585177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16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06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noProof="0" smtClean="0"/>
              <a:t>Click to edit Master text styles</a:t>
            </a:r>
          </a:p>
          <a:p>
            <a:pPr lvl="1"/>
            <a:r>
              <a:rPr lang="en-US" altLang="zh-TW" noProof="0" smtClean="0"/>
              <a:t>Second level</a:t>
            </a:r>
          </a:p>
          <a:p>
            <a:pPr lvl="2"/>
            <a:r>
              <a:rPr lang="en-US" altLang="zh-TW" noProof="0" smtClean="0"/>
              <a:t>Third level</a:t>
            </a:r>
          </a:p>
          <a:p>
            <a:pPr lvl="3"/>
            <a:r>
              <a:rPr lang="en-US" altLang="zh-TW" noProof="0" smtClean="0"/>
              <a:t>Fourth level</a:t>
            </a:r>
          </a:p>
          <a:p>
            <a:pPr lvl="4"/>
            <a:r>
              <a:rPr lang="en-US" altLang="zh-TW" noProof="0" smtClean="0"/>
              <a:t>Fifth level</a:t>
            </a:r>
          </a:p>
        </p:txBody>
      </p:sp>
      <p:sp>
        <p:nvSpPr>
          <p:cNvPr id="706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06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pPr>
              <a:defRPr/>
            </a:pPr>
            <a:fld id="{D5AB6C76-3D82-44F8-852D-FD262F354F7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541206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defTabSz="990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defTabSz="990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defTabSz="990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defTabSz="990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/>
            <a:fld id="{57ACBC16-810D-4A7C-B177-AB372B2A50B0}" type="slidenum">
              <a:rPr lang="en-US" altLang="zh-TW" sz="1300" smtClean="0">
                <a:latin typeface="Arial" pitchFamily="34" charset="0"/>
              </a:rPr>
              <a:pPr eaLnBrk="1" hangingPunct="1"/>
              <a:t>1</a:t>
            </a:fld>
            <a:endParaRPr lang="en-US" altLang="zh-TW" sz="1300" smtClean="0">
              <a:latin typeface="Arial" pitchFamily="34" charset="0"/>
            </a:endParaRPr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zh-TW" dirty="0" smtClean="0">
                <a:latin typeface="Arial" pitchFamily="34" charset="0"/>
              </a:rPr>
              <a:t>Overview overlaps with other talk. Will be brief and spend more time</a:t>
            </a:r>
            <a:r>
              <a:rPr lang="en-US" altLang="zh-TW" baseline="0" dirty="0" smtClean="0">
                <a:latin typeface="Arial" pitchFamily="34" charset="0"/>
              </a:rPr>
              <a:t> on newer things</a:t>
            </a:r>
            <a:r>
              <a:rPr lang="en-US" altLang="zh-TW" dirty="0" smtClean="0">
                <a:latin typeface="Arial" pitchFamily="34" charset="0"/>
              </a:rPr>
              <a:t>.</a:t>
            </a:r>
            <a:endParaRPr lang="en-US" altLang="zh-TW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9013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1pPr>
            <a:lvl2pPr marL="742950" indent="-285750" defTabSz="989013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2pPr>
            <a:lvl3pPr marL="1143000" indent="-228600" defTabSz="989013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3pPr>
            <a:lvl4pPr marL="1600200" indent="-228600" defTabSz="989013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4pPr>
            <a:lvl5pPr marL="2057400" indent="-228600" defTabSz="989013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5pPr>
            <a:lvl6pPr marL="25146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6pPr>
            <a:lvl7pPr marL="29718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7pPr>
            <a:lvl8pPr marL="34290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8pPr>
            <a:lvl9pPr marL="38862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9pPr>
          </a:lstStyle>
          <a:p>
            <a:pPr eaLnBrk="1" hangingPunct="1"/>
            <a:fld id="{AFBB9FB5-6A0D-44A4-8E39-8540BCCCBD63}" type="slidenum">
              <a:rPr lang="en-US" altLang="zh-TW" sz="1300" smtClean="0">
                <a:latin typeface="Arial" charset="0"/>
              </a:rPr>
              <a:pPr eaLnBrk="1" hangingPunct="1"/>
              <a:t>10</a:t>
            </a:fld>
            <a:endParaRPr lang="en-US" altLang="zh-TW" sz="1300" smtClean="0">
              <a:latin typeface="Arial" charset="0"/>
            </a:endParaRPr>
          </a:p>
        </p:txBody>
      </p:sp>
      <p:sp>
        <p:nvSpPr>
          <p:cNvPr id="183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3337" cy="3836988"/>
          </a:xfrm>
          <a:ln/>
        </p:spPr>
      </p:sp>
      <p:sp>
        <p:nvSpPr>
          <p:cNvPr id="1833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9613" y="4862513"/>
            <a:ext cx="5680075" cy="46037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zh-TW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9013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1pPr>
            <a:lvl2pPr marL="742950" indent="-285750" defTabSz="989013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2pPr>
            <a:lvl3pPr marL="1143000" indent="-228600" defTabSz="989013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3pPr>
            <a:lvl4pPr marL="1600200" indent="-228600" defTabSz="989013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4pPr>
            <a:lvl5pPr marL="2057400" indent="-228600" defTabSz="989013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5pPr>
            <a:lvl6pPr marL="25146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6pPr>
            <a:lvl7pPr marL="29718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7pPr>
            <a:lvl8pPr marL="34290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8pPr>
            <a:lvl9pPr marL="38862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9pPr>
          </a:lstStyle>
          <a:p>
            <a:pPr eaLnBrk="1" hangingPunct="1"/>
            <a:fld id="{17F1C469-333B-434F-8788-AEB3F70828B0}" type="slidenum">
              <a:rPr lang="en-US" altLang="zh-TW" sz="1300" smtClean="0">
                <a:latin typeface="Arial" charset="0"/>
              </a:rPr>
              <a:pPr eaLnBrk="1" hangingPunct="1"/>
              <a:t>11</a:t>
            </a:fld>
            <a:endParaRPr lang="en-US" altLang="zh-TW" sz="1300" smtClean="0">
              <a:latin typeface="Arial" charset="0"/>
            </a:endParaRPr>
          </a:p>
        </p:txBody>
      </p:sp>
      <p:sp>
        <p:nvSpPr>
          <p:cNvPr id="184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3337" cy="3836988"/>
          </a:xfrm>
          <a:ln/>
        </p:spPr>
      </p:sp>
      <p:sp>
        <p:nvSpPr>
          <p:cNvPr id="1843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9613" y="4862513"/>
            <a:ext cx="5680075" cy="46037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zh-TW" dirty="0" smtClean="0"/>
              <a:t>“+” can be algebraic or physical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defTabSz="990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defTabSz="990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defTabSz="990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defTabSz="990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/>
            <a:fld id="{09FC722A-5FED-4798-8F4C-7D23622A7924}" type="slidenum">
              <a:rPr lang="en-US" altLang="zh-TW" sz="1300" smtClean="0">
                <a:latin typeface="Arial" pitchFamily="34" charset="0"/>
              </a:rPr>
              <a:pPr eaLnBrk="1" hangingPunct="1"/>
              <a:t>12</a:t>
            </a:fld>
            <a:endParaRPr lang="en-US" altLang="zh-TW" sz="1300" smtClean="0">
              <a:latin typeface="Arial" pitchFamily="34" charset="0"/>
            </a:endParaRPr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zh-TW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defTabSz="990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defTabSz="990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defTabSz="990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defTabSz="990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/>
            <a:fld id="{09FC722A-5FED-4798-8F4C-7D23622A7924}" type="slidenum">
              <a:rPr lang="en-US" altLang="zh-TW" sz="1300" smtClean="0">
                <a:latin typeface="Arial" pitchFamily="34" charset="0"/>
              </a:rPr>
              <a:pPr eaLnBrk="1" hangingPunct="1"/>
              <a:t>13</a:t>
            </a:fld>
            <a:endParaRPr lang="en-US" altLang="zh-TW" sz="1300" smtClean="0">
              <a:latin typeface="Arial" pitchFamily="34" charset="0"/>
            </a:endParaRPr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zh-TW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defTabSz="990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defTabSz="990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defTabSz="990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defTabSz="990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/>
            <a:fld id="{09FC722A-5FED-4798-8F4C-7D23622A7924}" type="slidenum">
              <a:rPr lang="en-US" altLang="zh-TW" sz="1300" smtClean="0">
                <a:latin typeface="Arial" pitchFamily="34" charset="0"/>
              </a:rPr>
              <a:pPr eaLnBrk="1" hangingPunct="1"/>
              <a:t>14</a:t>
            </a:fld>
            <a:endParaRPr lang="en-US" altLang="zh-TW" sz="1300" smtClean="0">
              <a:latin typeface="Arial" pitchFamily="34" charset="0"/>
            </a:endParaRPr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zh-TW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defTabSz="990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defTabSz="990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defTabSz="990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defTabSz="990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/>
            <a:fld id="{09FC722A-5FED-4798-8F4C-7D23622A7924}" type="slidenum">
              <a:rPr lang="en-US" altLang="zh-TW" sz="1300" smtClean="0">
                <a:latin typeface="Arial" pitchFamily="34" charset="0"/>
              </a:rPr>
              <a:pPr eaLnBrk="1" hangingPunct="1"/>
              <a:t>15</a:t>
            </a:fld>
            <a:endParaRPr lang="en-US" altLang="zh-TW" sz="1300" smtClean="0">
              <a:latin typeface="Arial" pitchFamily="34" charset="0"/>
            </a:endParaRPr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zh-TW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538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03" indent="-285732" defTabSz="990538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2929" indent="-228585" defTabSz="990538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101" indent="-228585" defTabSz="990538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271" indent="-228585" defTabSz="990538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443" indent="-228585" defTabSz="990538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615" indent="-228585" defTabSz="990538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8786" indent="-228585" defTabSz="990538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5957" indent="-228585" defTabSz="990538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/>
            <a:fld id="{C7597ADE-3BFB-4133-B4B0-177DBB4BCE43}" type="slidenum">
              <a:rPr lang="en-US" altLang="zh-TW" sz="1300">
                <a:latin typeface="Arial" pitchFamily="34" charset="0"/>
              </a:rPr>
              <a:pPr eaLnBrk="1" hangingPunct="1"/>
              <a:t>16</a:t>
            </a:fld>
            <a:endParaRPr lang="en-US" altLang="zh-TW" sz="1300">
              <a:latin typeface="Arial" pitchFamily="34" charset="0"/>
            </a:endParaRPr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zh-TW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538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03" indent="-285732" defTabSz="990538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2929" indent="-228585" defTabSz="990538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101" indent="-228585" defTabSz="990538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271" indent="-228585" defTabSz="990538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443" indent="-228585" defTabSz="990538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615" indent="-228585" defTabSz="990538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8786" indent="-228585" defTabSz="990538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5957" indent="-228585" defTabSz="990538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/>
            <a:fld id="{E778EB3D-9E37-4E38-B0D5-4B2CC63EC118}" type="slidenum">
              <a:rPr lang="en-US" altLang="zh-TW" sz="1300">
                <a:latin typeface="Arial" pitchFamily="34" charset="0"/>
              </a:rPr>
              <a:pPr eaLnBrk="1" hangingPunct="1"/>
              <a:t>17</a:t>
            </a:fld>
            <a:endParaRPr lang="en-US" altLang="zh-TW" sz="1300">
              <a:latin typeface="Arial" pitchFamily="34" charset="0"/>
            </a:endParaRPr>
          </a:p>
        </p:txBody>
      </p:sp>
      <p:sp>
        <p:nvSpPr>
          <p:cNvPr id="139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9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9613" y="4860926"/>
            <a:ext cx="5680075" cy="47053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zh-CN" altLang="en-US" smtClean="0">
              <a:latin typeface="Arial" pitchFamily="34" charset="0"/>
              <a:ea typeface="SimSun" pitchFamily="2" charset="-122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538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03" indent="-285732" defTabSz="990538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2929" indent="-228585" defTabSz="990538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101" indent="-228585" defTabSz="990538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271" indent="-228585" defTabSz="990538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443" indent="-228585" defTabSz="990538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615" indent="-228585" defTabSz="990538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8786" indent="-228585" defTabSz="990538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5957" indent="-228585" defTabSz="990538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/>
            <a:fld id="{E778EB3D-9E37-4E38-B0D5-4B2CC63EC118}" type="slidenum">
              <a:rPr lang="en-US" altLang="zh-TW" sz="1300">
                <a:latin typeface="Arial" pitchFamily="34" charset="0"/>
              </a:rPr>
              <a:pPr eaLnBrk="1" hangingPunct="1"/>
              <a:t>18</a:t>
            </a:fld>
            <a:endParaRPr lang="en-US" altLang="zh-TW" sz="1300">
              <a:latin typeface="Arial" pitchFamily="34" charset="0"/>
            </a:endParaRPr>
          </a:p>
        </p:txBody>
      </p:sp>
      <p:sp>
        <p:nvSpPr>
          <p:cNvPr id="139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9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9613" y="4860926"/>
            <a:ext cx="5680075" cy="47053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zh-CN" altLang="en-US" smtClean="0">
              <a:latin typeface="Arial" pitchFamily="34" charset="0"/>
              <a:ea typeface="SimSun" pitchFamily="2" charset="-122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538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03" indent="-285732" defTabSz="990538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2929" indent="-228585" defTabSz="990538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101" indent="-228585" defTabSz="990538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271" indent="-228585" defTabSz="990538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443" indent="-228585" defTabSz="990538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615" indent="-228585" defTabSz="990538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8786" indent="-228585" defTabSz="990538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5957" indent="-228585" defTabSz="990538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/>
            <a:fld id="{E778EB3D-9E37-4E38-B0D5-4B2CC63EC118}" type="slidenum">
              <a:rPr lang="en-US" altLang="zh-TW" sz="1300">
                <a:latin typeface="Arial" pitchFamily="34" charset="0"/>
              </a:rPr>
              <a:pPr eaLnBrk="1" hangingPunct="1"/>
              <a:t>19</a:t>
            </a:fld>
            <a:endParaRPr lang="en-US" altLang="zh-TW" sz="1300">
              <a:latin typeface="Arial" pitchFamily="34" charset="0"/>
            </a:endParaRPr>
          </a:p>
        </p:txBody>
      </p:sp>
      <p:sp>
        <p:nvSpPr>
          <p:cNvPr id="139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9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9613" y="4860926"/>
            <a:ext cx="5680075" cy="47053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zh-CN" altLang="en-US" smtClean="0">
              <a:latin typeface="Arial" pitchFamily="34" charset="0"/>
              <a:ea typeface="SimSun" pitchFamily="2" charset="-12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这就是 </a:t>
            </a:r>
            <a:r>
              <a:rPr lang="en-US" altLang="zh-CN" dirty="0" smtClean="0"/>
              <a:t>w</a:t>
            </a:r>
            <a:r>
              <a:rPr lang="en-US" dirty="0" smtClean="0"/>
              <a:t>ireless butterfly network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AA9B59-4E26-4C1F-B56B-5518B8D9AAAB}" type="slidenum">
              <a:rPr lang="en-US" altLang="zh-TW" smtClean="0"/>
              <a:pPr>
                <a:defRPr/>
              </a:pPr>
              <a:t>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0571627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538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03" indent="-285732" defTabSz="990538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2929" indent="-228585" defTabSz="990538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101" indent="-228585" defTabSz="990538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271" indent="-228585" defTabSz="990538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443" indent="-228585" defTabSz="990538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615" indent="-228585" defTabSz="990538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8786" indent="-228585" defTabSz="990538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5957" indent="-228585" defTabSz="990538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/>
            <a:fld id="{E778EB3D-9E37-4E38-B0D5-4B2CC63EC118}" type="slidenum">
              <a:rPr lang="en-US" altLang="zh-TW" sz="1300">
                <a:latin typeface="Arial" pitchFamily="34" charset="0"/>
              </a:rPr>
              <a:pPr eaLnBrk="1" hangingPunct="1"/>
              <a:t>20</a:t>
            </a:fld>
            <a:endParaRPr lang="en-US" altLang="zh-TW" sz="1300">
              <a:latin typeface="Arial" pitchFamily="34" charset="0"/>
            </a:endParaRPr>
          </a:p>
        </p:txBody>
      </p:sp>
      <p:sp>
        <p:nvSpPr>
          <p:cNvPr id="139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9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9613" y="4860926"/>
            <a:ext cx="5680075" cy="47053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zh-CN" altLang="en-US" smtClean="0">
              <a:latin typeface="Arial" pitchFamily="34" charset="0"/>
              <a:ea typeface="SimSun" pitchFamily="2" charset="-122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538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03" indent="-285732" defTabSz="990538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2929" indent="-228585" defTabSz="990538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101" indent="-228585" defTabSz="990538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271" indent="-228585" defTabSz="990538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443" indent="-228585" defTabSz="990538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615" indent="-228585" defTabSz="990538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8786" indent="-228585" defTabSz="990538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5957" indent="-228585" defTabSz="990538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/>
            <a:fld id="{E778EB3D-9E37-4E38-B0D5-4B2CC63EC118}" type="slidenum">
              <a:rPr lang="en-US" altLang="zh-TW" sz="1300">
                <a:latin typeface="Arial" pitchFamily="34" charset="0"/>
              </a:rPr>
              <a:pPr eaLnBrk="1" hangingPunct="1"/>
              <a:t>21</a:t>
            </a:fld>
            <a:endParaRPr lang="en-US" altLang="zh-TW" sz="1300">
              <a:latin typeface="Arial" pitchFamily="34" charset="0"/>
            </a:endParaRPr>
          </a:p>
        </p:txBody>
      </p:sp>
      <p:sp>
        <p:nvSpPr>
          <p:cNvPr id="139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9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9613" y="4860926"/>
            <a:ext cx="5680075" cy="47053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zh-CN" altLang="en-US" smtClean="0">
              <a:latin typeface="Arial" pitchFamily="34" charset="0"/>
              <a:ea typeface="SimSun" pitchFamily="2" charset="-122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538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03" indent="-285732" defTabSz="990538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2929" indent="-228585" defTabSz="990538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101" indent="-228585" defTabSz="990538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271" indent="-228585" defTabSz="990538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443" indent="-228585" defTabSz="990538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615" indent="-228585" defTabSz="990538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8786" indent="-228585" defTabSz="990538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5957" indent="-228585" defTabSz="990538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/>
            <a:fld id="{E778EB3D-9E37-4E38-B0D5-4B2CC63EC118}" type="slidenum">
              <a:rPr lang="en-US" altLang="zh-TW" sz="1300">
                <a:latin typeface="Arial" pitchFamily="34" charset="0"/>
              </a:rPr>
              <a:pPr eaLnBrk="1" hangingPunct="1"/>
              <a:t>22</a:t>
            </a:fld>
            <a:endParaRPr lang="en-US" altLang="zh-TW" sz="1300">
              <a:latin typeface="Arial" pitchFamily="34" charset="0"/>
            </a:endParaRPr>
          </a:p>
        </p:txBody>
      </p:sp>
      <p:sp>
        <p:nvSpPr>
          <p:cNvPr id="139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9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9613" y="4860926"/>
            <a:ext cx="5680075" cy="47053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zh-CN" altLang="en-US" smtClean="0">
              <a:latin typeface="Arial" pitchFamily="34" charset="0"/>
              <a:ea typeface="SimSun" pitchFamily="2" charset="-122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538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03" indent="-285732" defTabSz="990538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2929" indent="-228585" defTabSz="990538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101" indent="-228585" defTabSz="990538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271" indent="-228585" defTabSz="990538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443" indent="-228585" defTabSz="990538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615" indent="-228585" defTabSz="990538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8786" indent="-228585" defTabSz="990538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5957" indent="-228585" defTabSz="990538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/>
            <a:fld id="{E778EB3D-9E37-4E38-B0D5-4B2CC63EC118}" type="slidenum">
              <a:rPr lang="en-US" altLang="zh-TW" sz="1300">
                <a:latin typeface="Arial" pitchFamily="34" charset="0"/>
              </a:rPr>
              <a:pPr eaLnBrk="1" hangingPunct="1"/>
              <a:t>23</a:t>
            </a:fld>
            <a:endParaRPr lang="en-US" altLang="zh-TW" sz="1300">
              <a:latin typeface="Arial" pitchFamily="34" charset="0"/>
            </a:endParaRPr>
          </a:p>
        </p:txBody>
      </p:sp>
      <p:sp>
        <p:nvSpPr>
          <p:cNvPr id="139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9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9613" y="4860926"/>
            <a:ext cx="5680075" cy="47053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zh-CN" altLang="en-US" smtClean="0">
              <a:latin typeface="Arial" pitchFamily="34" charset="0"/>
              <a:ea typeface="SimSun" pitchFamily="2" charset="-122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defTabSz="990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defTabSz="990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defTabSz="990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defTabSz="990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/>
            <a:fld id="{E8ED986B-2100-4C77-9F57-898BCBE8A33E}" type="slidenum">
              <a:rPr lang="en-US" altLang="zh-TW" sz="1300" smtClean="0">
                <a:latin typeface="Arial" charset="0"/>
              </a:rPr>
              <a:pPr eaLnBrk="1" hangingPunct="1"/>
              <a:t>24</a:t>
            </a:fld>
            <a:endParaRPr lang="en-US" altLang="zh-TW" sz="1300" smtClean="0">
              <a:latin typeface="Arial" charset="0"/>
            </a:endParaRPr>
          </a:p>
        </p:txBody>
      </p:sp>
      <p:sp>
        <p:nvSpPr>
          <p:cNvPr id="11776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1776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9613" y="4860926"/>
            <a:ext cx="5680075" cy="47053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CN" alt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defTabSz="990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defTabSz="990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defTabSz="990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defTabSz="990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/>
            <a:fld id="{45A5400F-B5FB-4797-96BA-37386FC67FB1}" type="slidenum">
              <a:rPr lang="en-US" altLang="zh-TW" sz="1300" smtClean="0">
                <a:latin typeface="Arial" charset="0"/>
              </a:rPr>
              <a:pPr eaLnBrk="1" hangingPunct="1"/>
              <a:t>25</a:t>
            </a:fld>
            <a:endParaRPr lang="en-US" altLang="zh-TW" sz="1300" smtClean="0">
              <a:latin typeface="Arial" charset="0"/>
            </a:endParaRPr>
          </a:p>
        </p:txBody>
      </p:sp>
      <p:sp>
        <p:nvSpPr>
          <p:cNvPr id="11878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1878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9613" y="4860926"/>
            <a:ext cx="5680075" cy="47053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en-US" altLang="zh-CN" smtClean="0"/>
              <a:t>Pro vice chancellor of PLA Univ of HK</a:t>
            </a:r>
            <a:endParaRPr lang="zh-CN" alt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defTabSz="990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defTabSz="990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defTabSz="990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defTabSz="990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/>
            <a:fld id="{86323328-9DE3-46C5-A577-DF8AD39D1300}" type="slidenum">
              <a:rPr lang="en-US" altLang="zh-TW" sz="1300" smtClean="0">
                <a:latin typeface="Arial" charset="0"/>
              </a:rPr>
              <a:pPr eaLnBrk="1" hangingPunct="1"/>
              <a:t>26</a:t>
            </a:fld>
            <a:endParaRPr lang="en-US" altLang="zh-TW" sz="1300" smtClean="0">
              <a:latin typeface="Arial" charset="0"/>
            </a:endParaRPr>
          </a:p>
        </p:txBody>
      </p:sp>
      <p:sp>
        <p:nvSpPr>
          <p:cNvPr id="11981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1981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9613" y="4860926"/>
            <a:ext cx="5680075" cy="47053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CN" alt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defTabSz="990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defTabSz="990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defTabSz="990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defTabSz="990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/>
            <a:fld id="{03F8605E-4C26-4771-869F-F89E3034D180}" type="slidenum">
              <a:rPr lang="en-US" altLang="zh-TW" sz="1300" smtClean="0">
                <a:latin typeface="Arial" charset="0"/>
              </a:rPr>
              <a:pPr eaLnBrk="1" hangingPunct="1"/>
              <a:t>27</a:t>
            </a:fld>
            <a:endParaRPr lang="en-US" altLang="zh-TW" sz="1300" smtClean="0">
              <a:latin typeface="Arial" charset="0"/>
            </a:endParaRPr>
          </a:p>
        </p:txBody>
      </p:sp>
      <p:sp>
        <p:nvSpPr>
          <p:cNvPr id="12185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2186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9613" y="4860926"/>
            <a:ext cx="5680075" cy="47053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CN" alt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defTabSz="990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defTabSz="990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defTabSz="990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defTabSz="990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/>
            <a:fld id="{7A26C4C9-E424-46EB-A70F-FB8A9EA206D4}" type="slidenum">
              <a:rPr lang="en-US" altLang="zh-TW" sz="1300" smtClean="0">
                <a:latin typeface="Arial" charset="0"/>
              </a:rPr>
              <a:pPr eaLnBrk="1" hangingPunct="1"/>
              <a:t>28</a:t>
            </a:fld>
            <a:endParaRPr lang="en-US" altLang="zh-TW" sz="1300" smtClean="0">
              <a:latin typeface="Arial" charset="0"/>
            </a:endParaRPr>
          </a:p>
        </p:txBody>
      </p:sp>
      <p:sp>
        <p:nvSpPr>
          <p:cNvPr id="12288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2288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9613" y="4860926"/>
            <a:ext cx="5680075" cy="47053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CN" alt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538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03" indent="-285732" defTabSz="990538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2929" indent="-228585" defTabSz="990538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101" indent="-228585" defTabSz="990538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271" indent="-228585" defTabSz="990538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443" indent="-228585" defTabSz="990538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615" indent="-228585" defTabSz="990538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8786" indent="-228585" defTabSz="990538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5957" indent="-228585" defTabSz="990538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/>
            <a:fld id="{E778EB3D-9E37-4E38-B0D5-4B2CC63EC118}" type="slidenum">
              <a:rPr lang="en-US" altLang="zh-TW" sz="1300">
                <a:latin typeface="Arial" pitchFamily="34" charset="0"/>
              </a:rPr>
              <a:pPr eaLnBrk="1" hangingPunct="1"/>
              <a:t>29</a:t>
            </a:fld>
            <a:endParaRPr lang="en-US" altLang="zh-TW" sz="1300">
              <a:latin typeface="Arial" pitchFamily="34" charset="0"/>
            </a:endParaRPr>
          </a:p>
        </p:txBody>
      </p:sp>
      <p:sp>
        <p:nvSpPr>
          <p:cNvPr id="139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9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9613" y="4860926"/>
            <a:ext cx="5680075" cy="47053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zh-CN" altLang="en-US" smtClean="0">
              <a:latin typeface="Arial" pitchFamily="34" charset="0"/>
              <a:ea typeface="SimSun" pitchFamily="2" charset="-122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这就是 </a:t>
            </a:r>
            <a:r>
              <a:rPr lang="en-US" altLang="zh-CN" dirty="0" smtClean="0"/>
              <a:t>w</a:t>
            </a:r>
            <a:r>
              <a:rPr lang="en-US" dirty="0" smtClean="0"/>
              <a:t>ireless butterfly network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AA9B59-4E26-4C1F-B56B-5518B8D9AAAB}" type="slidenum">
              <a:rPr lang="en-US" altLang="zh-TW" smtClean="0"/>
              <a:pPr>
                <a:defRPr/>
              </a:pPr>
              <a:t>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0571627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538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03" indent="-285732" defTabSz="990538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2929" indent="-228585" defTabSz="990538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101" indent="-228585" defTabSz="990538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271" indent="-228585" defTabSz="990538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443" indent="-228585" defTabSz="990538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615" indent="-228585" defTabSz="990538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8786" indent="-228585" defTabSz="990538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5957" indent="-228585" defTabSz="990538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/>
            <a:fld id="{E778EB3D-9E37-4E38-B0D5-4B2CC63EC118}" type="slidenum">
              <a:rPr lang="en-US" altLang="zh-TW" sz="1300">
                <a:latin typeface="Arial" pitchFamily="34" charset="0"/>
              </a:rPr>
              <a:pPr eaLnBrk="1" hangingPunct="1"/>
              <a:t>30</a:t>
            </a:fld>
            <a:endParaRPr lang="en-US" altLang="zh-TW" sz="1300">
              <a:latin typeface="Arial" pitchFamily="34" charset="0"/>
            </a:endParaRPr>
          </a:p>
        </p:txBody>
      </p:sp>
      <p:sp>
        <p:nvSpPr>
          <p:cNvPr id="139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9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9613" y="4860926"/>
            <a:ext cx="5680075" cy="47053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r>
              <a:rPr lang="en-US" altLang="zh-CN" dirty="0" smtClean="0">
                <a:latin typeface="Arial" pitchFamily="34" charset="0"/>
                <a:ea typeface="SimSun" pitchFamily="2" charset="-122"/>
              </a:rPr>
              <a:t>It</a:t>
            </a:r>
            <a:r>
              <a:rPr lang="en-US" altLang="zh-CN" baseline="0" dirty="0" smtClean="0">
                <a:latin typeface="Arial" pitchFamily="34" charset="0"/>
                <a:ea typeface="SimSun" pitchFamily="2" charset="-122"/>
              </a:rPr>
              <a:t> takes a long time to describe the “valuation.”</a:t>
            </a:r>
            <a:endParaRPr lang="zh-CN" altLang="en-US" dirty="0" smtClean="0">
              <a:latin typeface="Arial" pitchFamily="34" charset="0"/>
              <a:ea typeface="SimSun" pitchFamily="2" charset="-122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538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03" indent="-285732" defTabSz="990538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2929" indent="-228585" defTabSz="990538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101" indent="-228585" defTabSz="990538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271" indent="-228585" defTabSz="990538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443" indent="-228585" defTabSz="990538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615" indent="-228585" defTabSz="990538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8786" indent="-228585" defTabSz="990538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5957" indent="-228585" defTabSz="990538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/>
            <a:fld id="{E778EB3D-9E37-4E38-B0D5-4B2CC63EC118}" type="slidenum">
              <a:rPr lang="en-US" altLang="zh-TW" sz="1300">
                <a:latin typeface="Arial" pitchFamily="34" charset="0"/>
              </a:rPr>
              <a:pPr eaLnBrk="1" hangingPunct="1"/>
              <a:t>31</a:t>
            </a:fld>
            <a:endParaRPr lang="en-US" altLang="zh-TW" sz="1300">
              <a:latin typeface="Arial" pitchFamily="34" charset="0"/>
            </a:endParaRPr>
          </a:p>
        </p:txBody>
      </p:sp>
      <p:sp>
        <p:nvSpPr>
          <p:cNvPr id="139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9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9613" y="4860926"/>
            <a:ext cx="5680075" cy="47053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zh-CN" altLang="en-US" smtClean="0">
              <a:latin typeface="Arial" pitchFamily="34" charset="0"/>
              <a:ea typeface="SimSun" pitchFamily="2" charset="-122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538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03" indent="-285732" defTabSz="990538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2929" indent="-228585" defTabSz="990538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101" indent="-228585" defTabSz="990538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271" indent="-228585" defTabSz="990538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443" indent="-228585" defTabSz="990538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615" indent="-228585" defTabSz="990538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8786" indent="-228585" defTabSz="990538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5957" indent="-228585" defTabSz="990538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/>
            <a:fld id="{E778EB3D-9E37-4E38-B0D5-4B2CC63EC118}" type="slidenum">
              <a:rPr lang="en-US" altLang="zh-TW" sz="1300">
                <a:latin typeface="Arial" pitchFamily="34" charset="0"/>
              </a:rPr>
              <a:pPr eaLnBrk="1" hangingPunct="1"/>
              <a:t>32</a:t>
            </a:fld>
            <a:endParaRPr lang="en-US" altLang="zh-TW" sz="1300">
              <a:latin typeface="Arial" pitchFamily="34" charset="0"/>
            </a:endParaRPr>
          </a:p>
        </p:txBody>
      </p:sp>
      <p:sp>
        <p:nvSpPr>
          <p:cNvPr id="139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9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9613" y="4860926"/>
            <a:ext cx="5680075" cy="47053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zh-CN" altLang="en-US" smtClean="0">
              <a:latin typeface="Arial" pitchFamily="34" charset="0"/>
              <a:ea typeface="SimSun" pitchFamily="2" charset="-122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538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03" indent="-285732" defTabSz="990538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2929" indent="-228585" defTabSz="990538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101" indent="-228585" defTabSz="990538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271" indent="-228585" defTabSz="990538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443" indent="-228585" defTabSz="990538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615" indent="-228585" defTabSz="990538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8786" indent="-228585" defTabSz="990538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5957" indent="-228585" defTabSz="990538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/>
            <a:fld id="{E778EB3D-9E37-4E38-B0D5-4B2CC63EC118}" type="slidenum">
              <a:rPr lang="en-US" altLang="zh-TW" sz="1300">
                <a:latin typeface="Arial" pitchFamily="34" charset="0"/>
              </a:rPr>
              <a:pPr eaLnBrk="1" hangingPunct="1"/>
              <a:t>33</a:t>
            </a:fld>
            <a:endParaRPr lang="en-US" altLang="zh-TW" sz="1300">
              <a:latin typeface="Arial" pitchFamily="34" charset="0"/>
            </a:endParaRPr>
          </a:p>
        </p:txBody>
      </p:sp>
      <p:sp>
        <p:nvSpPr>
          <p:cNvPr id="139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9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9613" y="4860926"/>
            <a:ext cx="5680075" cy="47053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zh-CN" altLang="en-US" smtClean="0">
              <a:latin typeface="Arial" pitchFamily="34" charset="0"/>
              <a:ea typeface="SimSun" pitchFamily="2" charset="-122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US" altLang="ja-JP" sz="1200" dirty="0" smtClean="0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Wireless transmission is </a:t>
            </a:r>
            <a:r>
              <a:rPr lang="en-US" altLang="ja-JP" sz="1200" dirty="0" smtClean="0">
                <a:solidFill>
                  <a:srgbClr val="FF0000"/>
                </a:solidFill>
                <a:ea typeface="Arial Unicode MS" pitchFamily="34" charset="-128"/>
                <a:cs typeface="Arial Unicode MS" pitchFamily="34" charset="-128"/>
              </a:rPr>
              <a:t>multicasting </a:t>
            </a:r>
            <a:r>
              <a:rPr lang="en-US" altLang="ja-JP" sz="1200" dirty="0" smtClean="0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in nature, perfect for applying NC.</a:t>
            </a:r>
            <a:endParaRPr lang="en-US" altLang="ja-JP" sz="1200" dirty="0">
              <a:solidFill>
                <a:schemeClr val="tx2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AA9B59-4E26-4C1F-B56B-5518B8D9AAAB}" type="slidenum">
              <a:rPr lang="en-US" altLang="zh-TW" smtClean="0"/>
              <a:pPr>
                <a:defRPr/>
              </a:pPr>
              <a:t>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057162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1pPr>
            <a:lvl2pPr marL="742950" indent="-285750" defTabSz="990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2pPr>
            <a:lvl3pPr marL="1143000" indent="-228600" defTabSz="990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3pPr>
            <a:lvl4pPr marL="1600200" indent="-228600" defTabSz="990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4pPr>
            <a:lvl5pPr marL="2057400" indent="-228600" defTabSz="990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9pPr>
          </a:lstStyle>
          <a:p>
            <a:pPr eaLnBrk="1" hangingPunct="1"/>
            <a:fld id="{FB508F0E-5954-43D8-A8EF-91B3554E294E}" type="slidenum">
              <a:rPr lang="en-US" altLang="zh-TW" sz="1300" smtClean="0">
                <a:latin typeface="Arial" charset="0"/>
              </a:rPr>
              <a:pPr eaLnBrk="1" hangingPunct="1"/>
              <a:t>5</a:t>
            </a:fld>
            <a:endParaRPr lang="en-US" altLang="zh-TW" sz="1300" smtClean="0">
              <a:latin typeface="Arial" charset="0"/>
            </a:endParaRPr>
          </a:p>
        </p:txBody>
      </p:sp>
      <p:sp>
        <p:nvSpPr>
          <p:cNvPr id="178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8350"/>
            <a:ext cx="5116513" cy="3836988"/>
          </a:xfrm>
          <a:ln/>
        </p:spPr>
      </p:sp>
      <p:sp>
        <p:nvSpPr>
          <p:cNvPr id="1781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9613" y="4862513"/>
            <a:ext cx="5680075" cy="46037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zh-TW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1pPr>
            <a:lvl2pPr marL="742950" indent="-285750" defTabSz="990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2pPr>
            <a:lvl3pPr marL="1143000" indent="-228600" defTabSz="990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3pPr>
            <a:lvl4pPr marL="1600200" indent="-228600" defTabSz="990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4pPr>
            <a:lvl5pPr marL="2057400" indent="-228600" defTabSz="990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9pPr>
          </a:lstStyle>
          <a:p>
            <a:pPr eaLnBrk="1" hangingPunct="1"/>
            <a:fld id="{7AE18EA2-B180-453A-AF58-4BC621AE3A14}" type="slidenum">
              <a:rPr lang="en-US" altLang="zh-TW" sz="1300" smtClean="0">
                <a:latin typeface="Arial" charset="0"/>
              </a:rPr>
              <a:pPr eaLnBrk="1" hangingPunct="1"/>
              <a:t>6</a:t>
            </a:fld>
            <a:endParaRPr lang="en-US" altLang="zh-TW" sz="1300" smtClean="0">
              <a:latin typeface="Arial" charset="0"/>
            </a:endParaRPr>
          </a:p>
        </p:txBody>
      </p:sp>
      <p:sp>
        <p:nvSpPr>
          <p:cNvPr id="179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8350"/>
            <a:ext cx="5116513" cy="3836988"/>
          </a:xfrm>
          <a:ln/>
        </p:spPr>
      </p:sp>
      <p:sp>
        <p:nvSpPr>
          <p:cNvPr id="1792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9613" y="4862513"/>
            <a:ext cx="5680075" cy="46037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zh-TW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1pPr>
            <a:lvl2pPr marL="742950" indent="-285750" defTabSz="990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2pPr>
            <a:lvl3pPr marL="1143000" indent="-228600" defTabSz="990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3pPr>
            <a:lvl4pPr marL="1600200" indent="-228600" defTabSz="990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4pPr>
            <a:lvl5pPr marL="2057400" indent="-228600" defTabSz="990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9pPr>
          </a:lstStyle>
          <a:p>
            <a:pPr eaLnBrk="1" hangingPunct="1"/>
            <a:fld id="{BEEC1CA8-0AAF-4887-B0BC-2C2C2A359369}" type="slidenum">
              <a:rPr lang="en-US" altLang="zh-TW" sz="1300" smtClean="0">
                <a:latin typeface="Arial" charset="0"/>
              </a:rPr>
              <a:pPr eaLnBrk="1" hangingPunct="1"/>
              <a:t>7</a:t>
            </a:fld>
            <a:endParaRPr lang="en-US" altLang="zh-TW" sz="1300" smtClean="0">
              <a:latin typeface="Arial" charset="0"/>
            </a:endParaRPr>
          </a:p>
        </p:txBody>
      </p:sp>
      <p:sp>
        <p:nvSpPr>
          <p:cNvPr id="180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8350"/>
            <a:ext cx="5116513" cy="3836988"/>
          </a:xfrm>
          <a:ln/>
        </p:spPr>
      </p:sp>
      <p:sp>
        <p:nvSpPr>
          <p:cNvPr id="1802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9613" y="4862513"/>
            <a:ext cx="5680075" cy="46037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zh-TW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1pPr>
            <a:lvl2pPr marL="742950" indent="-285750" defTabSz="990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2pPr>
            <a:lvl3pPr marL="1143000" indent="-228600" defTabSz="990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3pPr>
            <a:lvl4pPr marL="1600200" indent="-228600" defTabSz="990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4pPr>
            <a:lvl5pPr marL="2057400" indent="-228600" defTabSz="990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9pPr>
          </a:lstStyle>
          <a:p>
            <a:pPr eaLnBrk="1" hangingPunct="1"/>
            <a:fld id="{9302A21A-8186-4B8F-B10D-DAEAEFABDF4E}" type="slidenum">
              <a:rPr lang="en-US" altLang="zh-TW" sz="1300" smtClean="0">
                <a:latin typeface="Arial" charset="0"/>
              </a:rPr>
              <a:pPr eaLnBrk="1" hangingPunct="1"/>
              <a:t>8</a:t>
            </a:fld>
            <a:endParaRPr lang="en-US" altLang="zh-TW" sz="1300" smtClean="0">
              <a:latin typeface="Arial" charset="0"/>
            </a:endParaRPr>
          </a:p>
        </p:txBody>
      </p:sp>
      <p:sp>
        <p:nvSpPr>
          <p:cNvPr id="181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8350"/>
            <a:ext cx="5116513" cy="3836988"/>
          </a:xfrm>
          <a:ln/>
        </p:spPr>
      </p:sp>
      <p:sp>
        <p:nvSpPr>
          <p:cNvPr id="1812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9613" y="4862513"/>
            <a:ext cx="5680075" cy="46037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zh-TW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1pPr>
            <a:lvl2pPr marL="742950" indent="-285750" defTabSz="990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2pPr>
            <a:lvl3pPr marL="1143000" indent="-228600" defTabSz="990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3pPr>
            <a:lvl4pPr marL="1600200" indent="-228600" defTabSz="990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4pPr>
            <a:lvl5pPr marL="2057400" indent="-228600" defTabSz="990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9pPr>
          </a:lstStyle>
          <a:p>
            <a:pPr eaLnBrk="1" hangingPunct="1"/>
            <a:fld id="{11792F45-CAB6-4D05-8E66-40516F09A68F}" type="slidenum">
              <a:rPr lang="en-US" altLang="zh-TW" sz="1300" smtClean="0">
                <a:latin typeface="Arial" charset="0"/>
              </a:rPr>
              <a:pPr eaLnBrk="1" hangingPunct="1"/>
              <a:t>9</a:t>
            </a:fld>
            <a:endParaRPr lang="en-US" altLang="zh-TW" sz="1300" smtClean="0">
              <a:latin typeface="Arial" charset="0"/>
            </a:endParaRPr>
          </a:p>
        </p:txBody>
      </p:sp>
      <p:sp>
        <p:nvSpPr>
          <p:cNvPr id="182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8350"/>
            <a:ext cx="5118100" cy="3838575"/>
          </a:xfrm>
          <a:ln/>
        </p:spPr>
      </p:sp>
      <p:sp>
        <p:nvSpPr>
          <p:cNvPr id="1822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4563" y="4862513"/>
            <a:ext cx="5210175" cy="46037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793" tIns="47896" rIns="95793" bIns="47896"/>
          <a:lstStyle/>
          <a:p>
            <a:pPr eaLnBrk="1" hangingPunct="1"/>
            <a:r>
              <a:rPr lang="en-US" altLang="zh-TW" b="1" dirty="0" smtClean="0"/>
              <a:t>This example is taken from a proposal for a NASA project.</a:t>
            </a:r>
          </a:p>
          <a:p>
            <a:pPr eaLnBrk="1" hangingPunct="1"/>
            <a:r>
              <a:rPr lang="en-US" altLang="zh-TW" b="1" dirty="0" smtClean="0"/>
              <a:t>The same application of NC can be used for satellite and wireless communications.</a:t>
            </a:r>
          </a:p>
          <a:p>
            <a:pPr eaLnBrk="1" hangingPunct="1"/>
            <a:r>
              <a:rPr lang="en-US" altLang="zh-TW" b="1" dirty="0" smtClean="0"/>
              <a:t>In fact, this has been prototyped by MIT on the wireless local area network standard known as Wi-Fi or 802.11.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en-US" altLang="zh-TW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 altLang="zh-TW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BAC27E-CA01-4F03-8603-CA1345C73557}" type="datetime1">
              <a:rPr lang="zh-TW" altLang="en-US"/>
              <a:pPr>
                <a:defRPr/>
              </a:pPr>
              <a:t>2014/3/1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D19ABF-E5C2-444D-88C8-500F5191415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84674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D0B55F-3AA9-44F3-9206-F25D3CBD897D}" type="datetime1">
              <a:rPr lang="zh-TW" altLang="en-US"/>
              <a:pPr>
                <a:defRPr/>
              </a:pPr>
              <a:t>2014/3/1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數學與工程的對話 </a:t>
            </a:r>
            <a:r>
              <a:rPr lang="en-US" altLang="zh-TW"/>
              <a:t>2:   Convolutional network coding</a:t>
            </a:r>
            <a:endParaRPr lang="en-US" altLang="zh-TW">
              <a:sym typeface="Symbol" pitchFamily="18" charset="2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8358EE-D5A4-41CE-96DD-98B44545CBA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40822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D7ABDA-B75E-4869-8B62-1FC11C8755B9}" type="datetime1">
              <a:rPr lang="zh-TW" altLang="en-US"/>
              <a:pPr>
                <a:defRPr/>
              </a:pPr>
              <a:t>2014/3/1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數學與工程的對話 </a:t>
            </a:r>
            <a:r>
              <a:rPr lang="en-US" altLang="zh-TW"/>
              <a:t>2:   Convolutional network coding</a:t>
            </a:r>
            <a:endParaRPr lang="en-US" altLang="zh-TW">
              <a:sym typeface="Symbol" pitchFamily="18" charset="2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B7DC60-7387-4A91-827E-4B77E4C7495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218291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FB30E3-6E9C-4CF3-AE6C-6B668E44618F}" type="datetime1">
              <a:rPr lang="zh-TW" altLang="en-US"/>
              <a:pPr>
                <a:defRPr/>
              </a:pPr>
              <a:t>2014/3/1</a:t>
            </a:fld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數學與工程的對話 </a:t>
            </a:r>
            <a:r>
              <a:rPr lang="en-US" altLang="zh-TW"/>
              <a:t>2:   Convolutional network coding</a:t>
            </a:r>
            <a:endParaRPr lang="en-US" altLang="zh-TW">
              <a:sym typeface="Symbol" pitchFamily="18" charset="2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57EBE2-F81D-4436-9E20-AF0FCBDE022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565000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8A02C3-E973-43A1-ACDD-B186959F9B84}" type="datetime1">
              <a:rPr lang="zh-TW" altLang="en-US"/>
              <a:pPr>
                <a:defRPr/>
              </a:pPr>
              <a:t>2014/3/1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數學與工程的對話 </a:t>
            </a:r>
            <a:r>
              <a:rPr lang="en-US" altLang="zh-TW"/>
              <a:t>2:   Convolutional network coding</a:t>
            </a:r>
            <a:endParaRPr lang="en-US" altLang="zh-TW">
              <a:sym typeface="Symbol" pitchFamily="18" charset="2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883A60-21B2-463E-8EB6-812EC0AB36E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59847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8EB9D4-CE32-4CE3-B941-F5FC3896B6BC}" type="datetime1">
              <a:rPr lang="zh-TW" altLang="en-US"/>
              <a:pPr>
                <a:defRPr/>
              </a:pPr>
              <a:t>2014/3/1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數學與工程的對話 </a:t>
            </a:r>
            <a:r>
              <a:rPr lang="en-US" altLang="zh-TW"/>
              <a:t>2:   Convolutional network coding</a:t>
            </a:r>
            <a:endParaRPr lang="en-US" altLang="zh-TW">
              <a:sym typeface="Symbol" pitchFamily="18" charset="2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48B9E1-542E-45E8-990C-B1078050C4E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37338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9721CC-42BF-47F8-A685-FACD4DB21545}" type="datetime1">
              <a:rPr lang="zh-TW" altLang="en-US"/>
              <a:pPr>
                <a:defRPr/>
              </a:pPr>
              <a:t>2014/3/1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數學與工程的對話 </a:t>
            </a:r>
            <a:r>
              <a:rPr lang="en-US" altLang="zh-TW"/>
              <a:t>2:   Convolutional network coding</a:t>
            </a:r>
            <a:endParaRPr lang="en-US" altLang="zh-TW">
              <a:sym typeface="Symbol" pitchFamily="18" charset="2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33DCF-B8DA-4EE4-B00F-259B03AAC48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68462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CD243A-295C-4270-91A4-5B76DD15D715}" type="datetime1">
              <a:rPr lang="zh-TW" altLang="en-US"/>
              <a:pPr>
                <a:defRPr/>
              </a:pPr>
              <a:t>2014/3/1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數學與工程的對話 </a:t>
            </a:r>
            <a:r>
              <a:rPr lang="en-US" altLang="zh-TW"/>
              <a:t>2:   Convolutional network coding</a:t>
            </a:r>
            <a:endParaRPr lang="en-US" altLang="zh-TW">
              <a:sym typeface="Symbol" pitchFamily="18" charset="2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C24788-E84A-4B28-BA8F-8ED319C1FC8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47945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6A279A-94C0-4847-9B11-E62DB5718E5C}" type="datetime1">
              <a:rPr lang="zh-TW" altLang="en-US"/>
              <a:pPr>
                <a:defRPr/>
              </a:pPr>
              <a:t>2014/3/1</a:t>
            </a:fld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數學與工程的對話 </a:t>
            </a:r>
            <a:r>
              <a:rPr lang="en-US" altLang="zh-TW"/>
              <a:t>2:   Convolutional network coding</a:t>
            </a:r>
            <a:endParaRPr lang="en-US" altLang="zh-TW">
              <a:sym typeface="Symbol" pitchFamily="18" charset="2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C2D4C4-A947-46DB-ADF0-F9830C7C768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84815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A7EB05-8FDA-439E-BCBB-046682C2DC63}" type="datetime1">
              <a:rPr lang="zh-TW" altLang="en-US"/>
              <a:pPr>
                <a:defRPr/>
              </a:pPr>
              <a:t>2014/3/1</a:t>
            </a:fld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數學與工程的對話 </a:t>
            </a:r>
            <a:r>
              <a:rPr lang="en-US" altLang="zh-TW"/>
              <a:t>2:   Convolutional network coding</a:t>
            </a:r>
            <a:endParaRPr lang="en-US" altLang="zh-TW">
              <a:sym typeface="Symbol" pitchFamily="18" charset="2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B3CA5F-B36D-48CD-91E9-AF10F77290F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44395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02739-8B36-4C0C-9268-E1BB5101B091}" type="datetime1">
              <a:rPr lang="zh-TW" altLang="en-US"/>
              <a:pPr>
                <a:defRPr/>
              </a:pPr>
              <a:t>2014/3/1</a:t>
            </a:fld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數學與工程的對話 </a:t>
            </a:r>
            <a:r>
              <a:rPr lang="en-US" altLang="zh-TW"/>
              <a:t>2:   Convolutional network coding</a:t>
            </a:r>
            <a:endParaRPr lang="en-US" altLang="zh-TW">
              <a:sym typeface="Symbol" pitchFamily="18" charset="2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85C392-67D7-4EF4-97B1-88A76F9ED47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2270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8B5A98-BD48-4F73-AA52-5BB6F262BBC4}" type="datetime1">
              <a:rPr lang="zh-TW" altLang="en-US"/>
              <a:pPr>
                <a:defRPr/>
              </a:pPr>
              <a:t>2014/3/1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數學與工程的對話 </a:t>
            </a:r>
            <a:r>
              <a:rPr lang="en-US" altLang="zh-TW"/>
              <a:t>2:   Convolutional network coding</a:t>
            </a:r>
            <a:endParaRPr lang="en-US" altLang="zh-TW">
              <a:sym typeface="Symbol" pitchFamily="18" charset="2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285913-DD3B-4EB1-8CE8-ECC1FBD3616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05702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EE3D63-18EB-4174-BC98-0C0EA8541F1B}" type="datetime1">
              <a:rPr lang="zh-TW" altLang="en-US"/>
              <a:pPr>
                <a:defRPr/>
              </a:pPr>
              <a:t>2014/3/1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數學與工程的對話 </a:t>
            </a:r>
            <a:r>
              <a:rPr lang="en-US" altLang="zh-TW"/>
              <a:t>2:   Convolutional network coding</a:t>
            </a:r>
            <a:endParaRPr lang="en-US" altLang="zh-TW">
              <a:sym typeface="Symbol" pitchFamily="18" charset="2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517047-B23B-406C-90BE-AF9BF22E27C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4667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+mj-lt"/>
              </a:defRPr>
            </a:lvl1pPr>
          </a:lstStyle>
          <a:p>
            <a:pPr>
              <a:defRPr/>
            </a:pPr>
            <a:fld id="{B9E0AA30-37E3-407F-AD65-844DB811327D}" type="datetime1">
              <a:rPr lang="zh-TW" altLang="en-US"/>
              <a:pPr>
                <a:defRPr/>
              </a:pPr>
              <a:t>2014/3/1</a:t>
            </a:fld>
            <a:endParaRPr lang="en-US" altLang="zh-TW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403350" y="6237288"/>
            <a:ext cx="64087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latin typeface="+mj-lt"/>
              </a:defRPr>
            </a:lvl1pPr>
          </a:lstStyle>
          <a:p>
            <a:pPr>
              <a:defRPr/>
            </a:pPr>
            <a:r>
              <a:rPr lang="zh-TW" altLang="en-US"/>
              <a:t>數學與工程的對話 </a:t>
            </a:r>
            <a:r>
              <a:rPr lang="en-US" altLang="zh-TW"/>
              <a:t>2:   Convolutional network coding</a:t>
            </a:r>
            <a:endParaRPr lang="en-US" altLang="zh-TW">
              <a:sym typeface="Symbol" pitchFamily="18" charset="2"/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+mj-lt"/>
              </a:defRPr>
            </a:lvl1pPr>
          </a:lstStyle>
          <a:p>
            <a:pPr>
              <a:defRPr/>
            </a:pPr>
            <a:fld id="{25254C0E-FB1B-4196-BD18-64F372EB033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8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  <p:sldLayoutId id="2147483996" r:id="rId12"/>
    <p:sldLayoutId id="2147483997" r:id="rId13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Garamond" pitchFamily="18" charset="0"/>
          <a:ea typeface="新細明體" pitchFamily="18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Garamond" pitchFamily="18" charset="0"/>
          <a:ea typeface="新細明體" pitchFamily="18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Garamond" pitchFamily="18" charset="0"/>
          <a:ea typeface="新細明體" pitchFamily="18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Garamond" pitchFamily="18" charset="0"/>
          <a:ea typeface="新細明體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Garamond" pitchFamily="18" charset="0"/>
          <a:ea typeface="新細明體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Garamond" pitchFamily="18" charset="0"/>
          <a:ea typeface="新細明體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Garamond" pitchFamily="18" charset="0"/>
          <a:ea typeface="新細明體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Garamond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kumimoji="1"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kumimoji="1" sz="2600">
          <a:solidFill>
            <a:schemeClr val="tx1"/>
          </a:solidFill>
          <a:latin typeface="+mn-lt"/>
          <a:ea typeface="+mn-ea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kumimoji="1" sz="2200">
          <a:solidFill>
            <a:schemeClr val="tx1"/>
          </a:solidFill>
          <a:latin typeface="+mn-lt"/>
          <a:ea typeface="+mn-ea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kumimoji="1" sz="2000">
          <a:solidFill>
            <a:schemeClr val="tx1"/>
          </a:solidFill>
          <a:latin typeface="+mn-lt"/>
          <a:ea typeface="+mn-ea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13" Type="http://schemas.openxmlformats.org/officeDocument/2006/relationships/oleObject" Target="../embeddings/oleObject7.bin"/><Relationship Id="rId18" Type="http://schemas.openxmlformats.org/officeDocument/2006/relationships/oleObject" Target="../embeddings/oleObject11.bin"/><Relationship Id="rId3" Type="http://schemas.openxmlformats.org/officeDocument/2006/relationships/notesSlide" Target="../notesSlides/notesSlide19.xml"/><Relationship Id="rId7" Type="http://schemas.openxmlformats.org/officeDocument/2006/relationships/oleObject" Target="../embeddings/oleObject4.bin"/><Relationship Id="rId12" Type="http://schemas.openxmlformats.org/officeDocument/2006/relationships/image" Target="../media/image7.wmf"/><Relationship Id="rId17" Type="http://schemas.openxmlformats.org/officeDocument/2006/relationships/image" Target="../media/image8.wmf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10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11" Type="http://schemas.openxmlformats.org/officeDocument/2006/relationships/oleObject" Target="../embeddings/oleObject6.bin"/><Relationship Id="rId5" Type="http://schemas.openxmlformats.org/officeDocument/2006/relationships/image" Target="../media/image5.wmf"/><Relationship Id="rId15" Type="http://schemas.openxmlformats.org/officeDocument/2006/relationships/oleObject" Target="../embeddings/oleObject9.bin"/><Relationship Id="rId10" Type="http://schemas.openxmlformats.org/officeDocument/2006/relationships/image" Target="../media/image4.wmf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5.bin"/><Relationship Id="rId14" Type="http://schemas.openxmlformats.org/officeDocument/2006/relationships/oleObject" Target="../embeddings/oleObject8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224" name="Rectangle 8"/>
          <p:cNvSpPr>
            <a:spLocks noGrp="1" noChangeArrowheads="1"/>
          </p:cNvSpPr>
          <p:nvPr>
            <p:ph type="ctrTitle"/>
          </p:nvPr>
        </p:nvSpPr>
        <p:spPr>
          <a:xfrm>
            <a:off x="1547664" y="3393678"/>
            <a:ext cx="6444716" cy="118745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altLang="zh-HK" sz="2800" dirty="0" smtClean="0">
                <a:solidFill>
                  <a:srgbClr val="003399"/>
                </a:solidFill>
                <a:latin typeface="Times New Roman" panose="02020603050405020304" pitchFamily="18" charset="0"/>
                <a:ea typeface="Arial Unicode MS" pitchFamily="34" charset="-122"/>
                <a:cs typeface="Times New Roman" panose="02020603050405020304" pitchFamily="18" charset="0"/>
              </a:rPr>
              <a:t>S</a:t>
            </a:r>
            <a:r>
              <a:rPr lang="en-US" altLang="zh-HK" sz="2800" dirty="0">
                <a:solidFill>
                  <a:srgbClr val="003399"/>
                </a:solidFill>
                <a:latin typeface="Times New Roman" panose="02020603050405020304" pitchFamily="18" charset="0"/>
                <a:ea typeface="Arial Unicode MS" pitchFamily="34" charset="-122"/>
                <a:cs typeface="Times New Roman" panose="02020603050405020304" pitchFamily="18" charset="0"/>
              </a:rPr>
              <a:t>.-Y. Robert </a:t>
            </a:r>
            <a:r>
              <a:rPr lang="en-US" altLang="zh-HK" sz="2800" dirty="0" smtClean="0">
                <a:solidFill>
                  <a:srgbClr val="003399"/>
                </a:solidFill>
                <a:latin typeface="Times New Roman" panose="02020603050405020304" pitchFamily="18" charset="0"/>
                <a:ea typeface="Arial Unicode MS" pitchFamily="34" charset="-122"/>
                <a:cs typeface="Times New Roman" panose="02020603050405020304" pitchFamily="18" charset="0"/>
              </a:rPr>
              <a:t>Li   </a:t>
            </a:r>
            <a:r>
              <a:rPr lang="en-US" altLang="zh-HK" sz="2400" dirty="0" smtClean="0">
                <a:solidFill>
                  <a:srgbClr val="003399"/>
                </a:solidFill>
                <a:latin typeface="Times New Roman" panose="02020603050405020304" pitchFamily="18" charset="0"/>
                <a:ea typeface="Arial Unicode MS" pitchFamily="34" charset="-122"/>
                <a:cs typeface="Times New Roman" panose="02020603050405020304" pitchFamily="18" charset="0"/>
              </a:rPr>
              <a:t>(Bob Li)</a:t>
            </a:r>
            <a:r>
              <a:rPr lang="en-US" altLang="zh-HK" sz="2800" dirty="0" smtClean="0">
                <a:solidFill>
                  <a:srgbClr val="003399"/>
                </a:solidFill>
                <a:latin typeface="Times New Roman" panose="02020603050405020304" pitchFamily="18" charset="0"/>
                <a:ea typeface="Arial Unicode MS" pitchFamily="34" charset="-122"/>
                <a:cs typeface="Times New Roman" panose="02020603050405020304" pitchFamily="18" charset="0"/>
              </a:rPr>
              <a:t/>
            </a:r>
            <a:br>
              <a:rPr lang="en-US" altLang="zh-HK" sz="2800" dirty="0" smtClean="0">
                <a:solidFill>
                  <a:srgbClr val="003399"/>
                </a:solidFill>
                <a:latin typeface="Times New Roman" panose="02020603050405020304" pitchFamily="18" charset="0"/>
                <a:ea typeface="Arial Unicode MS" pitchFamily="34" charset="-122"/>
                <a:cs typeface="Times New Roman" panose="02020603050405020304" pitchFamily="18" charset="0"/>
              </a:rPr>
            </a:br>
            <a:r>
              <a:rPr lang="en-US" altLang="zh-HK" sz="2800" dirty="0" smtClean="0">
                <a:solidFill>
                  <a:srgbClr val="003399"/>
                </a:solidFill>
                <a:latin typeface="Times New Roman" panose="02020603050405020304" pitchFamily="18" charset="0"/>
                <a:ea typeface="Arial Unicode MS" pitchFamily="34" charset="-122"/>
                <a:cs typeface="Times New Roman" panose="02020603050405020304" pitchFamily="18" charset="0"/>
              </a:rPr>
              <a:t>CUHK</a:t>
            </a:r>
            <a:r>
              <a:rPr lang="en-US" altLang="zh-HK" sz="2800" dirty="0">
                <a:solidFill>
                  <a:srgbClr val="003399"/>
                </a:solidFill>
                <a:latin typeface="Times New Roman" panose="02020603050405020304" pitchFamily="18" charset="0"/>
                <a:ea typeface="Arial Unicode MS" pitchFamily="34" charset="-122"/>
                <a:cs typeface="Times New Roman" panose="02020603050405020304" pitchFamily="18" charset="0"/>
              </a:rPr>
              <a:t/>
            </a:r>
            <a:br>
              <a:rPr lang="en-US" altLang="zh-HK" sz="2800" dirty="0">
                <a:solidFill>
                  <a:srgbClr val="003399"/>
                </a:solidFill>
                <a:latin typeface="Times New Roman" panose="02020603050405020304" pitchFamily="18" charset="0"/>
                <a:ea typeface="Arial Unicode MS" pitchFamily="34" charset="-122"/>
                <a:cs typeface="Times New Roman" panose="02020603050405020304" pitchFamily="18" charset="0"/>
              </a:rPr>
            </a:br>
            <a:endParaRPr lang="en-US" altLang="zh-TW" sz="2800" dirty="0">
              <a:solidFill>
                <a:srgbClr val="003399"/>
              </a:solidFill>
              <a:latin typeface="Times New Roman" panose="02020603050405020304" pitchFamily="18" charset="0"/>
              <a:ea typeface="Arial Unicode MS" pitchFamily="34" charset="-122"/>
              <a:cs typeface="Times New Roman" panose="02020603050405020304" pitchFamily="18" charset="0"/>
            </a:endParaRPr>
          </a:p>
        </p:txBody>
      </p:sp>
      <p:sp>
        <p:nvSpPr>
          <p:cNvPr id="1033225" name="Rectangle 9"/>
          <p:cNvSpPr>
            <a:spLocks noChangeArrowheads="1"/>
          </p:cNvSpPr>
          <p:nvPr/>
        </p:nvSpPr>
        <p:spPr bwMode="auto">
          <a:xfrm>
            <a:off x="395536" y="1772816"/>
            <a:ext cx="8388932" cy="1150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Aft>
                <a:spcPts val="1200"/>
              </a:spcAft>
              <a:defRPr/>
            </a:pPr>
            <a:r>
              <a:rPr lang="en-US" sz="3000" dirty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Arial Unicode MS" pitchFamily="34" charset="-122"/>
                <a:cs typeface="Times New Roman" panose="02020603050405020304" pitchFamily="18" charset="0"/>
              </a:rPr>
              <a:t>Linear </a:t>
            </a:r>
            <a:r>
              <a:rPr lang="en-US" sz="3000" dirty="0" err="1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Arial Unicode MS" pitchFamily="34" charset="-122"/>
                <a:cs typeface="Times New Roman" panose="02020603050405020304" pitchFamily="18" charset="0"/>
              </a:rPr>
              <a:t>NC</a:t>
            </a:r>
            <a:r>
              <a:rPr lang="en-US" sz="3000" dirty="0" err="1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Arial Unicode MS" pitchFamily="34" charset="-122"/>
                <a:cs typeface="Times New Roman" panose="02020603050405020304" pitchFamily="18" charset="0"/>
                <a:sym typeface="Symbol"/>
              </a:rPr>
              <a:t></a:t>
            </a:r>
            <a:r>
              <a:rPr lang="en-US" sz="3000" dirty="0" err="1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Arial Unicode MS" pitchFamily="34" charset="-122"/>
                <a:cs typeface="Times New Roman" panose="02020603050405020304" pitchFamily="18" charset="0"/>
              </a:rPr>
              <a:t>An</a:t>
            </a:r>
            <a:r>
              <a:rPr lang="en-US" sz="3000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Arial Unicode MS" pitchFamily="34" charset="-122"/>
                <a:cs typeface="Times New Roman" panose="02020603050405020304" pitchFamily="18" charset="0"/>
              </a:rPr>
              <a:t> </a:t>
            </a:r>
            <a:r>
              <a:rPr lang="en-US" sz="3000" dirty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Arial Unicode MS" pitchFamily="34" charset="-122"/>
                <a:cs typeface="Times New Roman" panose="02020603050405020304" pitchFamily="18" charset="0"/>
              </a:rPr>
              <a:t>Overview on Theory &amp; </a:t>
            </a:r>
            <a:r>
              <a:rPr lang="en-US" sz="3000" dirty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Arial Unicode MS" pitchFamily="34" charset="-122"/>
                <a:cs typeface="Times New Roman" panose="02020603050405020304" pitchFamily="18" charset="0"/>
              </a:rPr>
              <a:t>Applications</a:t>
            </a:r>
          </a:p>
          <a:p>
            <a:pPr algn="ctr">
              <a:defRPr/>
            </a:pPr>
            <a:r>
              <a:rPr lang="en-US" altLang="zh-HK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Arial Unicode MS" pitchFamily="34" charset="-122"/>
                <a:cs typeface="Times New Roman" panose="02020603050405020304" pitchFamily="18" charset="0"/>
              </a:rPr>
              <a:t>Network </a:t>
            </a:r>
            <a:r>
              <a:rPr lang="en-US" altLang="zh-HK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Arial Unicode MS" pitchFamily="34" charset="-122"/>
                <a:cs typeface="Times New Roman" panose="02020603050405020304" pitchFamily="18" charset="0"/>
              </a:rPr>
              <a:t>coding at the presence of cycles</a:t>
            </a:r>
            <a:endParaRPr lang="en-US" altLang="zh-TW" sz="2000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ea typeface="Arial Unicode MS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7" name="Oval 2"/>
          <p:cNvSpPr>
            <a:spLocks noChangeArrowheads="1"/>
          </p:cNvSpPr>
          <p:nvPr/>
        </p:nvSpPr>
        <p:spPr bwMode="auto">
          <a:xfrm>
            <a:off x="1001713" y="2095500"/>
            <a:ext cx="217487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zh-TW" i="1">
              <a:cs typeface="Times New Roman" pitchFamily="18" charset="0"/>
            </a:endParaRPr>
          </a:p>
        </p:txBody>
      </p:sp>
      <p:sp>
        <p:nvSpPr>
          <p:cNvPr id="49158" name="Oval 3"/>
          <p:cNvSpPr>
            <a:spLocks noChangeArrowheads="1"/>
          </p:cNvSpPr>
          <p:nvPr/>
        </p:nvSpPr>
        <p:spPr bwMode="auto">
          <a:xfrm>
            <a:off x="2497138" y="2185988"/>
            <a:ext cx="71437" cy="71437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zh-TW" i="1">
              <a:cs typeface="Times New Roman" pitchFamily="18" charset="0"/>
            </a:endParaRPr>
          </a:p>
        </p:txBody>
      </p:sp>
      <p:sp>
        <p:nvSpPr>
          <p:cNvPr id="49159" name="Oval 4"/>
          <p:cNvSpPr>
            <a:spLocks noChangeArrowheads="1"/>
          </p:cNvSpPr>
          <p:nvPr/>
        </p:nvSpPr>
        <p:spPr bwMode="auto">
          <a:xfrm>
            <a:off x="3832225" y="2095500"/>
            <a:ext cx="217488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zh-TW" i="1">
              <a:cs typeface="Times New Roman" pitchFamily="18" charset="0"/>
            </a:endParaRPr>
          </a:p>
        </p:txBody>
      </p:sp>
      <p:sp>
        <p:nvSpPr>
          <p:cNvPr id="49160" name="Line 5"/>
          <p:cNvSpPr>
            <a:spLocks noChangeShapeType="1"/>
          </p:cNvSpPr>
          <p:nvPr/>
        </p:nvSpPr>
        <p:spPr bwMode="auto">
          <a:xfrm>
            <a:off x="1230313" y="2205038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i="1">
              <a:cs typeface="Times New Roman" pitchFamily="18" charset="0"/>
            </a:endParaRPr>
          </a:p>
        </p:txBody>
      </p:sp>
      <p:sp>
        <p:nvSpPr>
          <p:cNvPr id="49161" name="Line 6"/>
          <p:cNvSpPr>
            <a:spLocks noChangeShapeType="1"/>
          </p:cNvSpPr>
          <p:nvPr/>
        </p:nvSpPr>
        <p:spPr bwMode="auto">
          <a:xfrm flipH="1" flipV="1">
            <a:off x="2601913" y="2205038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i="1">
              <a:cs typeface="Times New Roman" pitchFamily="18" charset="0"/>
            </a:endParaRPr>
          </a:p>
        </p:txBody>
      </p:sp>
      <p:sp>
        <p:nvSpPr>
          <p:cNvPr id="49162" name="Text Box 7"/>
          <p:cNvSpPr txBox="1">
            <a:spLocks noChangeArrowheads="1"/>
          </p:cNvSpPr>
          <p:nvPr/>
        </p:nvSpPr>
        <p:spPr bwMode="auto">
          <a:xfrm>
            <a:off x="596940" y="2019300"/>
            <a:ext cx="28725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9pPr>
          </a:lstStyle>
          <a:p>
            <a:pPr algn="ctr"/>
            <a:r>
              <a:rPr kumimoji="0" lang="en-US" altLang="ja-JP" sz="1800" i="1">
                <a:ea typeface="MS PGothic" pitchFamily="34" charset="-128"/>
                <a:cs typeface="Times New Roman" pitchFamily="18" charset="0"/>
              </a:rPr>
              <a:t>x</a:t>
            </a:r>
            <a:endParaRPr kumimoji="0" lang="en-US" altLang="ja-JP" sz="1800" i="1" baseline="-25000">
              <a:ea typeface="MS PGothic" pitchFamily="34" charset="-128"/>
              <a:cs typeface="Times New Roman" pitchFamily="18" charset="0"/>
            </a:endParaRPr>
          </a:p>
        </p:txBody>
      </p:sp>
      <p:sp>
        <p:nvSpPr>
          <p:cNvPr id="49163" name="Text Box 8"/>
          <p:cNvSpPr txBox="1">
            <a:spLocks noChangeArrowheads="1"/>
          </p:cNvSpPr>
          <p:nvPr/>
        </p:nvSpPr>
        <p:spPr bwMode="auto">
          <a:xfrm>
            <a:off x="4095750" y="20081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9pPr>
          </a:lstStyle>
          <a:p>
            <a:pPr algn="ctr"/>
            <a:r>
              <a:rPr kumimoji="0" lang="en-US" altLang="ja-JP" sz="1800" i="1">
                <a:ea typeface="MS PGothic" pitchFamily="34" charset="-128"/>
                <a:cs typeface="Times New Roman" pitchFamily="18" charset="0"/>
              </a:rPr>
              <a:t>y</a:t>
            </a:r>
            <a:endParaRPr kumimoji="0" lang="en-US" altLang="ja-JP" sz="1800" i="1" baseline="-25000">
              <a:ea typeface="MS PGothic" pitchFamily="34" charset="-128"/>
              <a:cs typeface="Times New Roman" pitchFamily="18" charset="0"/>
            </a:endParaRPr>
          </a:p>
        </p:txBody>
      </p:sp>
      <p:sp>
        <p:nvSpPr>
          <p:cNvPr id="49164" name="Oval 9"/>
          <p:cNvSpPr>
            <a:spLocks noChangeArrowheads="1"/>
          </p:cNvSpPr>
          <p:nvPr/>
        </p:nvSpPr>
        <p:spPr bwMode="auto">
          <a:xfrm>
            <a:off x="1011238" y="2974975"/>
            <a:ext cx="217487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zh-TW" i="1">
              <a:cs typeface="Times New Roman" pitchFamily="18" charset="0"/>
            </a:endParaRPr>
          </a:p>
        </p:txBody>
      </p:sp>
      <p:sp>
        <p:nvSpPr>
          <p:cNvPr id="49165" name="Oval 10"/>
          <p:cNvSpPr>
            <a:spLocks noChangeArrowheads="1"/>
          </p:cNvSpPr>
          <p:nvPr/>
        </p:nvSpPr>
        <p:spPr bwMode="auto">
          <a:xfrm>
            <a:off x="2506663" y="3065463"/>
            <a:ext cx="71437" cy="71437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zh-TW" i="1">
              <a:cs typeface="Times New Roman" pitchFamily="18" charset="0"/>
            </a:endParaRPr>
          </a:p>
        </p:txBody>
      </p:sp>
      <p:sp>
        <p:nvSpPr>
          <p:cNvPr id="49166" name="Oval 11"/>
          <p:cNvSpPr>
            <a:spLocks noChangeArrowheads="1"/>
          </p:cNvSpPr>
          <p:nvPr/>
        </p:nvSpPr>
        <p:spPr bwMode="auto">
          <a:xfrm>
            <a:off x="3841750" y="2974975"/>
            <a:ext cx="217488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zh-TW" i="1">
              <a:cs typeface="Times New Roman" pitchFamily="18" charset="0"/>
            </a:endParaRPr>
          </a:p>
        </p:txBody>
      </p:sp>
      <p:sp>
        <p:nvSpPr>
          <p:cNvPr id="49167" name="Line 12"/>
          <p:cNvSpPr>
            <a:spLocks noChangeShapeType="1"/>
          </p:cNvSpPr>
          <p:nvPr/>
        </p:nvSpPr>
        <p:spPr bwMode="auto">
          <a:xfrm>
            <a:off x="1239838" y="3084513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i="1">
              <a:cs typeface="Times New Roman" pitchFamily="18" charset="0"/>
            </a:endParaRPr>
          </a:p>
        </p:txBody>
      </p:sp>
      <p:sp>
        <p:nvSpPr>
          <p:cNvPr id="49168" name="Line 13"/>
          <p:cNvSpPr>
            <a:spLocks noChangeShapeType="1"/>
          </p:cNvSpPr>
          <p:nvPr/>
        </p:nvSpPr>
        <p:spPr bwMode="auto">
          <a:xfrm flipH="1" flipV="1">
            <a:off x="2611438" y="3084513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i="1">
              <a:cs typeface="Times New Roman" pitchFamily="18" charset="0"/>
            </a:endParaRPr>
          </a:p>
        </p:txBody>
      </p:sp>
      <p:sp>
        <p:nvSpPr>
          <p:cNvPr id="49169" name="Text Box 14"/>
          <p:cNvSpPr txBox="1">
            <a:spLocks noChangeArrowheads="1"/>
          </p:cNvSpPr>
          <p:nvPr/>
        </p:nvSpPr>
        <p:spPr bwMode="auto">
          <a:xfrm>
            <a:off x="606465" y="2898775"/>
            <a:ext cx="28725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9pPr>
          </a:lstStyle>
          <a:p>
            <a:pPr algn="ctr"/>
            <a:r>
              <a:rPr kumimoji="0" lang="en-US" altLang="ja-JP" sz="1800" i="1">
                <a:ea typeface="MS PGothic" pitchFamily="34" charset="-128"/>
                <a:cs typeface="Times New Roman" pitchFamily="18" charset="0"/>
              </a:rPr>
              <a:t>x</a:t>
            </a:r>
            <a:endParaRPr kumimoji="0" lang="en-US" altLang="ja-JP" sz="1800" i="1" baseline="-25000">
              <a:ea typeface="MS PGothic" pitchFamily="34" charset="-128"/>
              <a:cs typeface="Times New Roman" pitchFamily="18" charset="0"/>
            </a:endParaRPr>
          </a:p>
        </p:txBody>
      </p:sp>
      <p:sp>
        <p:nvSpPr>
          <p:cNvPr id="49170" name="Text Box 15"/>
          <p:cNvSpPr txBox="1">
            <a:spLocks noChangeArrowheads="1"/>
          </p:cNvSpPr>
          <p:nvPr/>
        </p:nvSpPr>
        <p:spPr bwMode="auto">
          <a:xfrm>
            <a:off x="4105275" y="2887663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9pPr>
          </a:lstStyle>
          <a:p>
            <a:pPr algn="ctr"/>
            <a:r>
              <a:rPr kumimoji="0" lang="en-US" altLang="ja-JP" sz="1800" i="1">
                <a:ea typeface="MS PGothic" pitchFamily="34" charset="-128"/>
                <a:cs typeface="Times New Roman" pitchFamily="18" charset="0"/>
              </a:rPr>
              <a:t>y</a:t>
            </a:r>
            <a:endParaRPr kumimoji="0" lang="en-US" altLang="ja-JP" sz="1800" i="1" baseline="-25000">
              <a:ea typeface="MS PGothic" pitchFamily="34" charset="-128"/>
              <a:cs typeface="Times New Roman" pitchFamily="18" charset="0"/>
            </a:endParaRPr>
          </a:p>
        </p:txBody>
      </p:sp>
      <p:sp>
        <p:nvSpPr>
          <p:cNvPr id="49171" name="Text Box 16"/>
          <p:cNvSpPr txBox="1">
            <a:spLocks noChangeArrowheads="1"/>
          </p:cNvSpPr>
          <p:nvPr/>
        </p:nvSpPr>
        <p:spPr bwMode="auto">
          <a:xfrm>
            <a:off x="2271984" y="3081338"/>
            <a:ext cx="56778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9pPr>
          </a:lstStyle>
          <a:p>
            <a:pPr algn="ctr"/>
            <a:r>
              <a:rPr kumimoji="0" lang="en-US" altLang="ja-JP" sz="1800" i="1" dirty="0">
                <a:ea typeface="MS PGothic" pitchFamily="34" charset="-128"/>
                <a:cs typeface="Times New Roman" pitchFamily="18" charset="0"/>
              </a:rPr>
              <a:t>x</a:t>
            </a:r>
            <a:r>
              <a:rPr kumimoji="0" lang="en-US" altLang="ja-JP" sz="1800" dirty="0">
                <a:ea typeface="MS PGothic" pitchFamily="34" charset="-128"/>
                <a:cs typeface="Times New Roman" pitchFamily="18" charset="0"/>
                <a:sym typeface="Symbol" pitchFamily="18" charset="2"/>
              </a:rPr>
              <a:t></a:t>
            </a:r>
            <a:r>
              <a:rPr kumimoji="0" lang="en-US" altLang="ja-JP" sz="1800" i="1" dirty="0">
                <a:ea typeface="MS PGothic" pitchFamily="34" charset="-128"/>
                <a:cs typeface="Times New Roman" pitchFamily="18" charset="0"/>
              </a:rPr>
              <a:t>y</a:t>
            </a:r>
            <a:endParaRPr kumimoji="0" lang="en-US" altLang="ja-JP" sz="1800" i="1" baseline="-25000" dirty="0">
              <a:ea typeface="MS PGothic" pitchFamily="34" charset="-128"/>
              <a:cs typeface="Times New Roman" pitchFamily="18" charset="0"/>
            </a:endParaRPr>
          </a:p>
        </p:txBody>
      </p:sp>
      <p:sp>
        <p:nvSpPr>
          <p:cNvPr id="49172" name="Oval 17"/>
          <p:cNvSpPr>
            <a:spLocks noChangeArrowheads="1"/>
          </p:cNvSpPr>
          <p:nvPr/>
        </p:nvSpPr>
        <p:spPr bwMode="auto">
          <a:xfrm>
            <a:off x="1011238" y="3862388"/>
            <a:ext cx="217487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zh-TW" i="1">
              <a:cs typeface="Times New Roman" pitchFamily="18" charset="0"/>
            </a:endParaRPr>
          </a:p>
        </p:txBody>
      </p:sp>
      <p:sp>
        <p:nvSpPr>
          <p:cNvPr id="49173" name="Oval 18"/>
          <p:cNvSpPr>
            <a:spLocks noChangeArrowheads="1"/>
          </p:cNvSpPr>
          <p:nvPr/>
        </p:nvSpPr>
        <p:spPr bwMode="auto">
          <a:xfrm>
            <a:off x="2506663" y="3952875"/>
            <a:ext cx="71437" cy="71438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zh-TW" i="1">
              <a:cs typeface="Times New Roman" pitchFamily="18" charset="0"/>
            </a:endParaRPr>
          </a:p>
        </p:txBody>
      </p:sp>
      <p:sp>
        <p:nvSpPr>
          <p:cNvPr id="49174" name="Oval 19"/>
          <p:cNvSpPr>
            <a:spLocks noChangeArrowheads="1"/>
          </p:cNvSpPr>
          <p:nvPr/>
        </p:nvSpPr>
        <p:spPr bwMode="auto">
          <a:xfrm>
            <a:off x="3841750" y="3862388"/>
            <a:ext cx="217488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zh-TW" i="1">
              <a:cs typeface="Times New Roman" pitchFamily="18" charset="0"/>
            </a:endParaRPr>
          </a:p>
        </p:txBody>
      </p:sp>
      <p:sp>
        <p:nvSpPr>
          <p:cNvPr id="49175" name="Line 20"/>
          <p:cNvSpPr>
            <a:spLocks noChangeShapeType="1"/>
          </p:cNvSpPr>
          <p:nvPr/>
        </p:nvSpPr>
        <p:spPr bwMode="auto">
          <a:xfrm>
            <a:off x="1239838" y="3971925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i="1">
              <a:cs typeface="Times New Roman" pitchFamily="18" charset="0"/>
            </a:endParaRPr>
          </a:p>
        </p:txBody>
      </p:sp>
      <p:sp>
        <p:nvSpPr>
          <p:cNvPr id="49176" name="Line 21"/>
          <p:cNvSpPr>
            <a:spLocks noChangeShapeType="1"/>
          </p:cNvSpPr>
          <p:nvPr/>
        </p:nvSpPr>
        <p:spPr bwMode="auto">
          <a:xfrm flipH="1" flipV="1">
            <a:off x="2611438" y="3971925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i="1">
              <a:cs typeface="Times New Roman" pitchFamily="18" charset="0"/>
            </a:endParaRPr>
          </a:p>
        </p:txBody>
      </p:sp>
      <p:sp>
        <p:nvSpPr>
          <p:cNvPr id="921622" name="Text Box 22"/>
          <p:cNvSpPr txBox="1">
            <a:spLocks noChangeArrowheads="1"/>
          </p:cNvSpPr>
          <p:nvPr/>
        </p:nvSpPr>
        <p:spPr bwMode="auto">
          <a:xfrm>
            <a:off x="654090" y="3786188"/>
            <a:ext cx="28725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9pPr>
          </a:lstStyle>
          <a:p>
            <a:pPr algn="ctr"/>
            <a:r>
              <a:rPr kumimoji="0" lang="en-US" altLang="ja-JP" sz="1800" i="1">
                <a:ea typeface="MS PGothic" pitchFamily="34" charset="-128"/>
                <a:cs typeface="Times New Roman" pitchFamily="18" charset="0"/>
              </a:rPr>
              <a:t>x</a:t>
            </a:r>
            <a:endParaRPr kumimoji="0" lang="en-US" altLang="ja-JP" sz="1800" i="1" baseline="-25000">
              <a:ea typeface="MS PGothic" pitchFamily="34" charset="-128"/>
              <a:cs typeface="Times New Roman" pitchFamily="18" charset="0"/>
            </a:endParaRPr>
          </a:p>
        </p:txBody>
      </p:sp>
      <p:sp>
        <p:nvSpPr>
          <p:cNvPr id="921624" name="Text Box 24"/>
          <p:cNvSpPr txBox="1">
            <a:spLocks noChangeArrowheads="1"/>
          </p:cNvSpPr>
          <p:nvPr/>
        </p:nvSpPr>
        <p:spPr bwMode="auto">
          <a:xfrm>
            <a:off x="4105275" y="3775075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9pPr>
          </a:lstStyle>
          <a:p>
            <a:pPr algn="ctr"/>
            <a:r>
              <a:rPr kumimoji="0" lang="en-US" altLang="ja-JP" sz="1800" i="1">
                <a:ea typeface="MS PGothic" pitchFamily="34" charset="-128"/>
                <a:cs typeface="Times New Roman" pitchFamily="18" charset="0"/>
              </a:rPr>
              <a:t>y</a:t>
            </a:r>
            <a:endParaRPr kumimoji="0" lang="en-US" altLang="ja-JP" sz="1800" i="1" baseline="-25000">
              <a:ea typeface="MS PGothic" pitchFamily="34" charset="-128"/>
              <a:cs typeface="Times New Roman" pitchFamily="18" charset="0"/>
            </a:endParaRPr>
          </a:p>
        </p:txBody>
      </p:sp>
      <p:sp>
        <p:nvSpPr>
          <p:cNvPr id="49180" name="Text Box 25"/>
          <p:cNvSpPr txBox="1">
            <a:spLocks noChangeArrowheads="1"/>
          </p:cNvSpPr>
          <p:nvPr/>
        </p:nvSpPr>
        <p:spPr bwMode="auto">
          <a:xfrm>
            <a:off x="4745038" y="1958975"/>
            <a:ext cx="41894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9pPr>
          </a:lstStyle>
          <a:p>
            <a:r>
              <a:rPr kumimoji="0" lang="en-US" altLang="ja-JP" sz="1800">
                <a:latin typeface="Tahoma" pitchFamily="34" charset="0"/>
                <a:ea typeface="MS PGothic" pitchFamily="34" charset="-128"/>
              </a:rPr>
              <a:t>Store-and-forward, </a:t>
            </a:r>
            <a:r>
              <a:rPr kumimoji="0" lang="en-US" altLang="ja-JP" sz="1800">
                <a:solidFill>
                  <a:srgbClr val="FF0000"/>
                </a:solidFill>
                <a:latin typeface="Tahoma" pitchFamily="34" charset="0"/>
                <a:ea typeface="MS PGothic" pitchFamily="34" charset="-128"/>
              </a:rPr>
              <a:t>4</a:t>
            </a:r>
            <a:r>
              <a:rPr kumimoji="0" lang="en-US" altLang="ja-JP" sz="1800">
                <a:latin typeface="Tahoma" pitchFamily="34" charset="0"/>
                <a:ea typeface="MS PGothic" pitchFamily="34" charset="-128"/>
              </a:rPr>
              <a:t> steps</a:t>
            </a:r>
            <a:endParaRPr kumimoji="0" lang="en-US" altLang="ja-JP" sz="1800" baseline="-25000">
              <a:latin typeface="Tahoma" pitchFamily="34" charset="0"/>
              <a:ea typeface="MS PGothic" pitchFamily="34" charset="-128"/>
            </a:endParaRPr>
          </a:p>
        </p:txBody>
      </p:sp>
      <p:sp>
        <p:nvSpPr>
          <p:cNvPr id="49181" name="Text Box 26"/>
          <p:cNvSpPr txBox="1">
            <a:spLocks noChangeArrowheads="1"/>
          </p:cNvSpPr>
          <p:nvPr/>
        </p:nvSpPr>
        <p:spPr bwMode="auto">
          <a:xfrm>
            <a:off x="4770438" y="2905125"/>
            <a:ext cx="3530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9pPr>
          </a:lstStyle>
          <a:p>
            <a:r>
              <a:rPr kumimoji="0" lang="en-US" altLang="ja-JP" sz="1800">
                <a:solidFill>
                  <a:srgbClr val="003399"/>
                </a:solidFill>
                <a:latin typeface="Tahoma" pitchFamily="34" charset="0"/>
                <a:ea typeface="MS PGothic" pitchFamily="34" charset="-128"/>
              </a:rPr>
              <a:t>NC</a:t>
            </a:r>
            <a:r>
              <a:rPr kumimoji="0" lang="en-US" altLang="ja-JP" sz="1800">
                <a:latin typeface="Tahoma" pitchFamily="34" charset="0"/>
                <a:ea typeface="MS PGothic" pitchFamily="34" charset="-128"/>
              </a:rPr>
              <a:t>, </a:t>
            </a:r>
            <a:r>
              <a:rPr kumimoji="0" lang="en-US" altLang="ja-JP" sz="1800">
                <a:solidFill>
                  <a:srgbClr val="FF0000"/>
                </a:solidFill>
                <a:latin typeface="Tahoma" pitchFamily="34" charset="0"/>
                <a:ea typeface="MS PGothic" pitchFamily="34" charset="-128"/>
              </a:rPr>
              <a:t>3</a:t>
            </a:r>
            <a:r>
              <a:rPr kumimoji="0" lang="en-US" altLang="ja-JP" sz="1800">
                <a:latin typeface="Tahoma" pitchFamily="34" charset="0"/>
                <a:ea typeface="MS PGothic" pitchFamily="34" charset="-128"/>
              </a:rPr>
              <a:t> s</a:t>
            </a:r>
            <a:r>
              <a:rPr kumimoji="0" lang="en-US" altLang="zh-TW" sz="1800">
                <a:latin typeface="Tahoma" pitchFamily="34" charset="0"/>
                <a:ea typeface="MS PGothic" pitchFamily="34" charset="-128"/>
              </a:rPr>
              <a:t>teps</a:t>
            </a:r>
            <a:endParaRPr kumimoji="0" lang="en-US" altLang="ja-JP" sz="1800" baseline="-25000">
              <a:latin typeface="Tahoma" pitchFamily="34" charset="0"/>
              <a:ea typeface="MS PGothic" pitchFamily="34" charset="-128"/>
            </a:endParaRPr>
          </a:p>
        </p:txBody>
      </p:sp>
      <p:grpSp>
        <p:nvGrpSpPr>
          <p:cNvPr id="49182" name="Group 28"/>
          <p:cNvGrpSpPr>
            <a:grpSpLocks/>
          </p:cNvGrpSpPr>
          <p:nvPr/>
        </p:nvGrpSpPr>
        <p:grpSpPr bwMode="auto">
          <a:xfrm>
            <a:off x="2449513" y="1655763"/>
            <a:ext cx="161925" cy="576262"/>
            <a:chOff x="1485" y="1043"/>
            <a:chExt cx="226" cy="363"/>
          </a:xfrm>
        </p:grpSpPr>
        <p:sp>
          <p:nvSpPr>
            <p:cNvPr id="49184" name="Line 29"/>
            <p:cNvSpPr>
              <a:spLocks noChangeShapeType="1"/>
            </p:cNvSpPr>
            <p:nvPr/>
          </p:nvSpPr>
          <p:spPr bwMode="auto">
            <a:xfrm flipV="1">
              <a:off x="1599" y="1043"/>
              <a:ext cx="0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i="1">
                <a:cs typeface="Times New Roman" pitchFamily="18" charset="0"/>
              </a:endParaRPr>
            </a:p>
          </p:txBody>
        </p:sp>
        <p:sp>
          <p:nvSpPr>
            <p:cNvPr id="49185" name="Line 30"/>
            <p:cNvSpPr>
              <a:spLocks noChangeShapeType="1"/>
            </p:cNvSpPr>
            <p:nvPr/>
          </p:nvSpPr>
          <p:spPr bwMode="auto">
            <a:xfrm>
              <a:off x="1485" y="1049"/>
              <a:ext cx="113" cy="1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i="1">
                <a:cs typeface="Times New Roman" pitchFamily="18" charset="0"/>
              </a:endParaRPr>
            </a:p>
          </p:txBody>
        </p:sp>
        <p:sp>
          <p:nvSpPr>
            <p:cNvPr id="49186" name="Line 31"/>
            <p:cNvSpPr>
              <a:spLocks noChangeShapeType="1"/>
            </p:cNvSpPr>
            <p:nvPr/>
          </p:nvSpPr>
          <p:spPr bwMode="auto">
            <a:xfrm flipH="1">
              <a:off x="1598" y="1049"/>
              <a:ext cx="113" cy="1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i="1">
                <a:cs typeface="Times New Roman" pitchFamily="18" charset="0"/>
              </a:endParaRPr>
            </a:p>
          </p:txBody>
        </p:sp>
      </p:grpSp>
      <p:sp>
        <p:nvSpPr>
          <p:cNvPr id="49183" name="Rectangle 27"/>
          <p:cNvSpPr>
            <a:spLocks noChangeArrowheads="1"/>
          </p:cNvSpPr>
          <p:nvPr/>
        </p:nvSpPr>
        <p:spPr bwMode="auto">
          <a:xfrm>
            <a:off x="719138" y="219075"/>
            <a:ext cx="7805737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algn="ctr"/>
            <a:r>
              <a:rPr lang="en-US" altLang="ja-JP" sz="4000" b="1">
                <a:solidFill>
                  <a:schemeClr val="tx2"/>
                </a:solidFill>
                <a:latin typeface="Garamond" pitchFamily="18" charset="0"/>
              </a:rPr>
              <a:t>Physical-layer NC </a:t>
            </a:r>
            <a:r>
              <a:rPr lang="en-US" altLang="ja-JP" sz="4000" b="1">
                <a:solidFill>
                  <a:schemeClr val="tx2"/>
                </a:solidFill>
                <a:latin typeface="Garamond" pitchFamily="18" charset="0"/>
                <a:sym typeface="Symbol" pitchFamily="18" charset="2"/>
              </a:rPr>
              <a:t>(P</a:t>
            </a:r>
            <a:r>
              <a:rPr lang="en-US" altLang="ja-JP" sz="4000" b="1">
                <a:solidFill>
                  <a:schemeClr val="tx2"/>
                </a:solidFill>
                <a:latin typeface="Garamond" pitchFamily="18" charset="0"/>
              </a:rPr>
              <a:t>NC)</a:t>
            </a:r>
            <a:endParaRPr kumimoji="0" lang="en-US" altLang="zh-TW" sz="4000"/>
          </a:p>
        </p:txBody>
      </p:sp>
      <p:sp>
        <p:nvSpPr>
          <p:cNvPr id="35" name="Text Box 23"/>
          <p:cNvSpPr txBox="1">
            <a:spLocks noChangeArrowheads="1"/>
          </p:cNvSpPr>
          <p:nvPr/>
        </p:nvSpPr>
        <p:spPr bwMode="auto">
          <a:xfrm>
            <a:off x="4778375" y="3786188"/>
            <a:ext cx="436562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9pPr>
          </a:lstStyle>
          <a:p>
            <a:r>
              <a:rPr kumimoji="0" lang="en-US" altLang="ja-JP" sz="1800" dirty="0" smtClean="0">
                <a:solidFill>
                  <a:srgbClr val="FF0000"/>
                </a:solidFill>
                <a:latin typeface="Tahoma" pitchFamily="34" charset="0"/>
                <a:ea typeface="MS PGothic" pitchFamily="34" charset="-128"/>
              </a:rPr>
              <a:t>2</a:t>
            </a:r>
            <a:r>
              <a:rPr kumimoji="0" lang="en-US" altLang="ja-JP" sz="1800" dirty="0" smtClean="0">
                <a:latin typeface="Tahoma" pitchFamily="34" charset="0"/>
                <a:ea typeface="MS PGothic" pitchFamily="34" charset="-128"/>
              </a:rPr>
              <a:t> s</a:t>
            </a:r>
            <a:r>
              <a:rPr kumimoji="0" lang="en-US" altLang="zh-TW" sz="1800" dirty="0" smtClean="0">
                <a:latin typeface="Tahoma" pitchFamily="34" charset="0"/>
                <a:ea typeface="MS PGothic" pitchFamily="34" charset="-128"/>
              </a:rPr>
              <a:t>teps </a:t>
            </a:r>
          </a:p>
          <a:p>
            <a:r>
              <a:rPr kumimoji="0" lang="en-US" altLang="zh-TW" sz="1800" dirty="0" smtClean="0">
                <a:latin typeface="Tahoma" pitchFamily="34" charset="0"/>
                <a:ea typeface="MS PGothic" pitchFamily="34" charset="-128"/>
              </a:rPr>
              <a:t>(</a:t>
            </a:r>
            <a:r>
              <a:rPr kumimoji="0" lang="en-US" altLang="ja-JP" sz="1800" dirty="0" smtClean="0">
                <a:solidFill>
                  <a:srgbClr val="FF0000"/>
                </a:solidFill>
                <a:latin typeface="Tahoma" pitchFamily="34" charset="0"/>
                <a:ea typeface="MS PGothic" pitchFamily="34" charset="-128"/>
              </a:rPr>
              <a:t>1</a:t>
            </a:r>
            <a:r>
              <a:rPr kumimoji="0" lang="en-US" altLang="ja-JP" sz="1800" dirty="0" smtClean="0">
                <a:latin typeface="Tahoma" pitchFamily="34" charset="0"/>
                <a:ea typeface="MS PGothic" pitchFamily="34" charset="-128"/>
              </a:rPr>
              <a:t> reception &amp; </a:t>
            </a:r>
            <a:r>
              <a:rPr kumimoji="0" lang="en-US" altLang="ja-JP" sz="1800" dirty="0">
                <a:solidFill>
                  <a:srgbClr val="FF0000"/>
                </a:solidFill>
                <a:latin typeface="Tahoma" pitchFamily="34" charset="0"/>
                <a:ea typeface="MS PGothic" pitchFamily="34" charset="-128"/>
              </a:rPr>
              <a:t>1</a:t>
            </a:r>
            <a:r>
              <a:rPr kumimoji="0" lang="en-US" altLang="ja-JP" sz="1800" dirty="0" smtClean="0">
                <a:latin typeface="Tahoma" pitchFamily="34" charset="0"/>
                <a:ea typeface="MS PGothic" pitchFamily="34" charset="-128"/>
              </a:rPr>
              <a:t> transmission, </a:t>
            </a:r>
            <a:r>
              <a:rPr kumimoji="0" lang="en-US" altLang="zh-TW" sz="1800" dirty="0" smtClean="0">
                <a:latin typeface="Tahoma" pitchFamily="34" charset="0"/>
                <a:ea typeface="MS PGothic" pitchFamily="34" charset="-128"/>
              </a:rPr>
              <a:t>naturally</a:t>
            </a:r>
            <a:r>
              <a:rPr kumimoji="0" lang="en-US" altLang="ja-JP" sz="1800" dirty="0" smtClean="0">
                <a:latin typeface="Tahoma" pitchFamily="34" charset="0"/>
                <a:ea typeface="MS PGothic" pitchFamily="34" charset="-128"/>
              </a:rPr>
              <a:t>)</a:t>
            </a:r>
            <a:endParaRPr kumimoji="0" lang="en-US" altLang="ja-JP" sz="1800" dirty="0">
              <a:latin typeface="Tahoma" pitchFamily="34" charset="0"/>
              <a:ea typeface="MS PGothic" pitchFamily="34" charset="-128"/>
            </a:endParaRPr>
          </a:p>
        </p:txBody>
      </p:sp>
      <p:sp>
        <p:nvSpPr>
          <p:cNvPr id="3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243638"/>
            <a:ext cx="21336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9pPr>
          </a:lstStyle>
          <a:p>
            <a:pPr eaLnBrk="1" hangingPunct="1"/>
            <a:fld id="{AE93E632-2D4F-49FA-B0E3-B9B77C44BF76}" type="datetime1">
              <a:rPr kumimoji="0" lang="zh-TW" altLang="en-US" sz="1200" smtClean="0">
                <a:latin typeface="Garamond" pitchFamily="18" charset="0"/>
              </a:rPr>
              <a:pPr eaLnBrk="1" hangingPunct="1"/>
              <a:t>2014/3/1</a:t>
            </a:fld>
            <a:endParaRPr kumimoji="0" lang="en-US" altLang="zh-TW" sz="1200" smtClean="0">
              <a:latin typeface="Garamond" pitchFamily="18" charset="0"/>
            </a:endParaRPr>
          </a:p>
        </p:txBody>
      </p:sp>
      <p:sp>
        <p:nvSpPr>
          <p:cNvPr id="3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403350" y="6237288"/>
            <a:ext cx="6408738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9pPr>
          </a:lstStyle>
          <a:p>
            <a:pPr eaLnBrk="1" hangingPunct="1"/>
            <a:r>
              <a:rPr kumimoji="0" lang="zh-TW" altLang="en-US" sz="1200" dirty="0" smtClean="0">
                <a:latin typeface="Garamond" pitchFamily="18" charset="0"/>
              </a:rPr>
              <a:t>數學與工程的對話 </a:t>
            </a:r>
            <a:r>
              <a:rPr kumimoji="0" lang="en-US" altLang="zh-TW" sz="1200" dirty="0" smtClean="0">
                <a:latin typeface="Garamond" pitchFamily="18" charset="0"/>
              </a:rPr>
              <a:t>1: Network coding</a:t>
            </a:r>
            <a:endParaRPr kumimoji="0" lang="en-US" altLang="zh-TW" sz="1200" dirty="0" smtClean="0">
              <a:latin typeface="Garamond" pitchFamily="18" charset="0"/>
              <a:sym typeface="Symbol" pitchFamily="18" charset="2"/>
            </a:endParaRPr>
          </a:p>
        </p:txBody>
      </p:sp>
      <p:sp>
        <p:nvSpPr>
          <p:cNvPr id="3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9pPr>
          </a:lstStyle>
          <a:p>
            <a:pPr eaLnBrk="1" hangingPunct="1"/>
            <a:fld id="{A059F49F-ED34-47B0-B675-7BFF633D7C91}" type="slidenum">
              <a:rPr kumimoji="0" lang="en-US" altLang="zh-TW" sz="1200" smtClean="0">
                <a:latin typeface="Garamond" pitchFamily="18" charset="0"/>
              </a:rPr>
              <a:pPr eaLnBrk="1" hangingPunct="1"/>
              <a:t>10</a:t>
            </a:fld>
            <a:endParaRPr kumimoji="0" lang="en-US" altLang="zh-TW" sz="1200" smtClean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973163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" dur="1000"/>
                                        <p:tgtEl>
                                          <p:spTgt spid="921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1.48148E-6 L 0.16892 0.0162 " pathEditMode="relative" rAng="0" ptsTypes="AA">
                                      <p:cBhvr>
                                        <p:cTn id="13" dur="500" fill="hold"/>
                                        <p:tgtEl>
                                          <p:spTgt spid="9216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438" y="810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1.85185E-6 L -0.16424 0.01782 " pathEditMode="relative" rAng="0" ptsTypes="AA">
                                      <p:cBhvr>
                                        <p:cTn id="15" dur="500" fill="hold"/>
                                        <p:tgtEl>
                                          <p:spTgt spid="9216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212" y="8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22" grpId="0"/>
      <p:bldP spid="921624" grpId="0"/>
      <p:bldP spid="921624" grpId="1"/>
      <p:bldP spid="3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3650" name="Text Box 2"/>
          <p:cNvSpPr txBox="1">
            <a:spLocks noChangeArrowheads="1"/>
          </p:cNvSpPr>
          <p:nvPr/>
        </p:nvSpPr>
        <p:spPr bwMode="auto">
          <a:xfrm>
            <a:off x="2286379" y="3963988"/>
            <a:ext cx="54534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9pPr>
          </a:lstStyle>
          <a:p>
            <a:pPr algn="ctr"/>
            <a:r>
              <a:rPr kumimoji="0" lang="en-US" altLang="ja-JP" sz="1800" i="1">
                <a:ea typeface="MS PGothic" pitchFamily="34" charset="-128"/>
                <a:cs typeface="Times New Roman" pitchFamily="18" charset="0"/>
              </a:rPr>
              <a:t>x</a:t>
            </a:r>
            <a:r>
              <a:rPr kumimoji="0" lang="en-US" altLang="ja-JP" sz="1800" i="1">
                <a:solidFill>
                  <a:srgbClr val="CC0099"/>
                </a:solidFill>
                <a:ea typeface="MS PGothic" pitchFamily="34" charset="-128"/>
                <a:cs typeface="Times New Roman" pitchFamily="18" charset="0"/>
              </a:rPr>
              <a:t>+</a:t>
            </a:r>
            <a:r>
              <a:rPr kumimoji="0" lang="en-US" altLang="ja-JP" sz="1800" i="1">
                <a:ea typeface="MS PGothic" pitchFamily="34" charset="-128"/>
                <a:cs typeface="Times New Roman" pitchFamily="18" charset="0"/>
              </a:rPr>
              <a:t>y</a:t>
            </a:r>
            <a:endParaRPr kumimoji="0" lang="en-US" altLang="ja-JP" sz="1800" i="1" baseline="-25000">
              <a:ea typeface="MS PGothic" pitchFamily="34" charset="-128"/>
              <a:cs typeface="Times New Roman" pitchFamily="18" charset="0"/>
            </a:endParaRPr>
          </a:p>
        </p:txBody>
      </p:sp>
      <p:sp>
        <p:nvSpPr>
          <p:cNvPr id="50182" name="Oval 3"/>
          <p:cNvSpPr>
            <a:spLocks noChangeArrowheads="1"/>
          </p:cNvSpPr>
          <p:nvPr/>
        </p:nvSpPr>
        <p:spPr bwMode="auto">
          <a:xfrm>
            <a:off x="1001713" y="2095500"/>
            <a:ext cx="217487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zh-TW" i="1">
              <a:cs typeface="Times New Roman" pitchFamily="18" charset="0"/>
            </a:endParaRPr>
          </a:p>
        </p:txBody>
      </p:sp>
      <p:sp>
        <p:nvSpPr>
          <p:cNvPr id="50183" name="Oval 4"/>
          <p:cNvSpPr>
            <a:spLocks noChangeArrowheads="1"/>
          </p:cNvSpPr>
          <p:nvPr/>
        </p:nvSpPr>
        <p:spPr bwMode="auto">
          <a:xfrm>
            <a:off x="2497138" y="2185988"/>
            <a:ext cx="71437" cy="71437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zh-TW" i="1">
              <a:cs typeface="Times New Roman" pitchFamily="18" charset="0"/>
            </a:endParaRPr>
          </a:p>
        </p:txBody>
      </p:sp>
      <p:sp>
        <p:nvSpPr>
          <p:cNvPr id="50184" name="Oval 5"/>
          <p:cNvSpPr>
            <a:spLocks noChangeArrowheads="1"/>
          </p:cNvSpPr>
          <p:nvPr/>
        </p:nvSpPr>
        <p:spPr bwMode="auto">
          <a:xfrm>
            <a:off x="3832225" y="2095500"/>
            <a:ext cx="217488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zh-TW" i="1">
              <a:cs typeface="Times New Roman" pitchFamily="18" charset="0"/>
            </a:endParaRPr>
          </a:p>
        </p:txBody>
      </p:sp>
      <p:sp>
        <p:nvSpPr>
          <p:cNvPr id="50185" name="Line 6"/>
          <p:cNvSpPr>
            <a:spLocks noChangeShapeType="1"/>
          </p:cNvSpPr>
          <p:nvPr/>
        </p:nvSpPr>
        <p:spPr bwMode="auto">
          <a:xfrm>
            <a:off x="1230313" y="2205038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i="1">
              <a:cs typeface="Times New Roman" pitchFamily="18" charset="0"/>
            </a:endParaRPr>
          </a:p>
        </p:txBody>
      </p:sp>
      <p:sp>
        <p:nvSpPr>
          <p:cNvPr id="50186" name="Line 7"/>
          <p:cNvSpPr>
            <a:spLocks noChangeShapeType="1"/>
          </p:cNvSpPr>
          <p:nvPr/>
        </p:nvSpPr>
        <p:spPr bwMode="auto">
          <a:xfrm flipH="1" flipV="1">
            <a:off x="2601913" y="2205038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i="1">
              <a:cs typeface="Times New Roman" pitchFamily="18" charset="0"/>
            </a:endParaRPr>
          </a:p>
        </p:txBody>
      </p:sp>
      <p:sp>
        <p:nvSpPr>
          <p:cNvPr id="50187" name="Text Box 8"/>
          <p:cNvSpPr txBox="1">
            <a:spLocks noChangeArrowheads="1"/>
          </p:cNvSpPr>
          <p:nvPr/>
        </p:nvSpPr>
        <p:spPr bwMode="auto">
          <a:xfrm>
            <a:off x="596940" y="2019300"/>
            <a:ext cx="28725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9pPr>
          </a:lstStyle>
          <a:p>
            <a:pPr algn="ctr"/>
            <a:r>
              <a:rPr kumimoji="0" lang="en-US" altLang="ja-JP" sz="1800" i="1">
                <a:ea typeface="MS PGothic" pitchFamily="34" charset="-128"/>
                <a:cs typeface="Times New Roman" pitchFamily="18" charset="0"/>
              </a:rPr>
              <a:t>x</a:t>
            </a:r>
            <a:endParaRPr kumimoji="0" lang="en-US" altLang="ja-JP" sz="1800" i="1" baseline="-25000">
              <a:ea typeface="MS PGothic" pitchFamily="34" charset="-128"/>
              <a:cs typeface="Times New Roman" pitchFamily="18" charset="0"/>
            </a:endParaRPr>
          </a:p>
        </p:txBody>
      </p:sp>
      <p:sp>
        <p:nvSpPr>
          <p:cNvPr id="50188" name="Text Box 9"/>
          <p:cNvSpPr txBox="1">
            <a:spLocks noChangeArrowheads="1"/>
          </p:cNvSpPr>
          <p:nvPr/>
        </p:nvSpPr>
        <p:spPr bwMode="auto">
          <a:xfrm>
            <a:off x="4095750" y="20081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9pPr>
          </a:lstStyle>
          <a:p>
            <a:pPr algn="ctr"/>
            <a:r>
              <a:rPr kumimoji="0" lang="en-US" altLang="ja-JP" sz="1800" i="1">
                <a:ea typeface="MS PGothic" pitchFamily="34" charset="-128"/>
                <a:cs typeface="Times New Roman" pitchFamily="18" charset="0"/>
              </a:rPr>
              <a:t>y</a:t>
            </a:r>
            <a:endParaRPr kumimoji="0" lang="en-US" altLang="ja-JP" sz="1800" i="1" baseline="-25000">
              <a:ea typeface="MS PGothic" pitchFamily="34" charset="-128"/>
              <a:cs typeface="Times New Roman" pitchFamily="18" charset="0"/>
            </a:endParaRPr>
          </a:p>
        </p:txBody>
      </p:sp>
      <p:sp>
        <p:nvSpPr>
          <p:cNvPr id="50189" name="Oval 10"/>
          <p:cNvSpPr>
            <a:spLocks noChangeArrowheads="1"/>
          </p:cNvSpPr>
          <p:nvPr/>
        </p:nvSpPr>
        <p:spPr bwMode="auto">
          <a:xfrm>
            <a:off x="1011238" y="2974975"/>
            <a:ext cx="217487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zh-TW" i="1">
              <a:cs typeface="Times New Roman" pitchFamily="18" charset="0"/>
            </a:endParaRPr>
          </a:p>
        </p:txBody>
      </p:sp>
      <p:sp>
        <p:nvSpPr>
          <p:cNvPr id="50190" name="Oval 11"/>
          <p:cNvSpPr>
            <a:spLocks noChangeArrowheads="1"/>
          </p:cNvSpPr>
          <p:nvPr/>
        </p:nvSpPr>
        <p:spPr bwMode="auto">
          <a:xfrm>
            <a:off x="2506663" y="3065463"/>
            <a:ext cx="71437" cy="71437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zh-TW" i="1">
              <a:cs typeface="Times New Roman" pitchFamily="18" charset="0"/>
            </a:endParaRPr>
          </a:p>
        </p:txBody>
      </p:sp>
      <p:sp>
        <p:nvSpPr>
          <p:cNvPr id="50191" name="Oval 12"/>
          <p:cNvSpPr>
            <a:spLocks noChangeArrowheads="1"/>
          </p:cNvSpPr>
          <p:nvPr/>
        </p:nvSpPr>
        <p:spPr bwMode="auto">
          <a:xfrm>
            <a:off x="3841750" y="2974975"/>
            <a:ext cx="217488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zh-TW" i="1">
              <a:cs typeface="Times New Roman" pitchFamily="18" charset="0"/>
            </a:endParaRPr>
          </a:p>
        </p:txBody>
      </p:sp>
      <p:sp>
        <p:nvSpPr>
          <p:cNvPr id="50192" name="Line 13"/>
          <p:cNvSpPr>
            <a:spLocks noChangeShapeType="1"/>
          </p:cNvSpPr>
          <p:nvPr/>
        </p:nvSpPr>
        <p:spPr bwMode="auto">
          <a:xfrm>
            <a:off x="1239838" y="3084513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i="1">
              <a:cs typeface="Times New Roman" pitchFamily="18" charset="0"/>
            </a:endParaRPr>
          </a:p>
        </p:txBody>
      </p:sp>
      <p:sp>
        <p:nvSpPr>
          <p:cNvPr id="50193" name="Line 14"/>
          <p:cNvSpPr>
            <a:spLocks noChangeShapeType="1"/>
          </p:cNvSpPr>
          <p:nvPr/>
        </p:nvSpPr>
        <p:spPr bwMode="auto">
          <a:xfrm flipH="1" flipV="1">
            <a:off x="2611438" y="3084513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i="1">
              <a:cs typeface="Times New Roman" pitchFamily="18" charset="0"/>
            </a:endParaRPr>
          </a:p>
        </p:txBody>
      </p:sp>
      <p:sp>
        <p:nvSpPr>
          <p:cNvPr id="50194" name="Text Box 15"/>
          <p:cNvSpPr txBox="1">
            <a:spLocks noChangeArrowheads="1"/>
          </p:cNvSpPr>
          <p:nvPr/>
        </p:nvSpPr>
        <p:spPr bwMode="auto">
          <a:xfrm>
            <a:off x="606465" y="2898775"/>
            <a:ext cx="28725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9pPr>
          </a:lstStyle>
          <a:p>
            <a:pPr algn="ctr"/>
            <a:r>
              <a:rPr kumimoji="0" lang="en-US" altLang="ja-JP" sz="1800" i="1">
                <a:ea typeface="MS PGothic" pitchFamily="34" charset="-128"/>
                <a:cs typeface="Times New Roman" pitchFamily="18" charset="0"/>
              </a:rPr>
              <a:t>x</a:t>
            </a:r>
            <a:endParaRPr kumimoji="0" lang="en-US" altLang="ja-JP" sz="1800" i="1" baseline="-25000">
              <a:ea typeface="MS PGothic" pitchFamily="34" charset="-128"/>
              <a:cs typeface="Times New Roman" pitchFamily="18" charset="0"/>
            </a:endParaRPr>
          </a:p>
        </p:txBody>
      </p:sp>
      <p:sp>
        <p:nvSpPr>
          <p:cNvPr id="50195" name="Text Box 16"/>
          <p:cNvSpPr txBox="1">
            <a:spLocks noChangeArrowheads="1"/>
          </p:cNvSpPr>
          <p:nvPr/>
        </p:nvSpPr>
        <p:spPr bwMode="auto">
          <a:xfrm>
            <a:off x="4105275" y="2887663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9pPr>
          </a:lstStyle>
          <a:p>
            <a:pPr algn="ctr"/>
            <a:r>
              <a:rPr kumimoji="0" lang="en-US" altLang="ja-JP" sz="1800" i="1">
                <a:ea typeface="MS PGothic" pitchFamily="34" charset="-128"/>
                <a:cs typeface="Times New Roman" pitchFamily="18" charset="0"/>
              </a:rPr>
              <a:t>y</a:t>
            </a:r>
            <a:endParaRPr kumimoji="0" lang="en-US" altLang="ja-JP" sz="1800" i="1" baseline="-25000">
              <a:ea typeface="MS PGothic" pitchFamily="34" charset="-128"/>
              <a:cs typeface="Times New Roman" pitchFamily="18" charset="0"/>
            </a:endParaRPr>
          </a:p>
        </p:txBody>
      </p:sp>
      <p:sp>
        <p:nvSpPr>
          <p:cNvPr id="50196" name="Text Box 17"/>
          <p:cNvSpPr txBox="1">
            <a:spLocks noChangeArrowheads="1"/>
          </p:cNvSpPr>
          <p:nvPr/>
        </p:nvSpPr>
        <p:spPr bwMode="auto">
          <a:xfrm>
            <a:off x="2271984" y="3081338"/>
            <a:ext cx="56778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9pPr>
          </a:lstStyle>
          <a:p>
            <a:pPr algn="ctr"/>
            <a:r>
              <a:rPr kumimoji="0" lang="en-US" altLang="ja-JP" sz="1800" i="1" dirty="0">
                <a:ea typeface="MS PGothic" pitchFamily="34" charset="-128"/>
                <a:cs typeface="Times New Roman" pitchFamily="18" charset="0"/>
              </a:rPr>
              <a:t>x</a:t>
            </a:r>
            <a:r>
              <a:rPr kumimoji="0" lang="en-US" altLang="ja-JP" sz="1800" dirty="0">
                <a:ea typeface="MS PGothic" pitchFamily="34" charset="-128"/>
                <a:cs typeface="Times New Roman" pitchFamily="18" charset="0"/>
                <a:sym typeface="Symbol" pitchFamily="18" charset="2"/>
              </a:rPr>
              <a:t></a:t>
            </a:r>
            <a:r>
              <a:rPr kumimoji="0" lang="en-US" altLang="ja-JP" sz="1800" i="1" dirty="0">
                <a:ea typeface="MS PGothic" pitchFamily="34" charset="-128"/>
                <a:cs typeface="Times New Roman" pitchFamily="18" charset="0"/>
              </a:rPr>
              <a:t>y</a:t>
            </a:r>
            <a:endParaRPr kumimoji="0" lang="en-US" altLang="ja-JP" sz="1800" i="1" baseline="-25000" dirty="0">
              <a:ea typeface="MS PGothic" pitchFamily="34" charset="-128"/>
              <a:cs typeface="Times New Roman" pitchFamily="18" charset="0"/>
            </a:endParaRPr>
          </a:p>
        </p:txBody>
      </p:sp>
      <p:sp>
        <p:nvSpPr>
          <p:cNvPr id="50197" name="Oval 18"/>
          <p:cNvSpPr>
            <a:spLocks noChangeArrowheads="1"/>
          </p:cNvSpPr>
          <p:nvPr/>
        </p:nvSpPr>
        <p:spPr bwMode="auto">
          <a:xfrm>
            <a:off x="1011238" y="3862388"/>
            <a:ext cx="217487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zh-TW" i="1">
              <a:cs typeface="Times New Roman" pitchFamily="18" charset="0"/>
            </a:endParaRPr>
          </a:p>
        </p:txBody>
      </p:sp>
      <p:sp>
        <p:nvSpPr>
          <p:cNvPr id="50198" name="Oval 19"/>
          <p:cNvSpPr>
            <a:spLocks noChangeArrowheads="1"/>
          </p:cNvSpPr>
          <p:nvPr/>
        </p:nvSpPr>
        <p:spPr bwMode="auto">
          <a:xfrm>
            <a:off x="2506663" y="3952875"/>
            <a:ext cx="71437" cy="71438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zh-TW" i="1">
              <a:cs typeface="Times New Roman" pitchFamily="18" charset="0"/>
            </a:endParaRPr>
          </a:p>
        </p:txBody>
      </p:sp>
      <p:sp>
        <p:nvSpPr>
          <p:cNvPr id="50199" name="Oval 20"/>
          <p:cNvSpPr>
            <a:spLocks noChangeArrowheads="1"/>
          </p:cNvSpPr>
          <p:nvPr/>
        </p:nvSpPr>
        <p:spPr bwMode="auto">
          <a:xfrm>
            <a:off x="3841750" y="3862388"/>
            <a:ext cx="217488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zh-TW" i="1">
              <a:cs typeface="Times New Roman" pitchFamily="18" charset="0"/>
            </a:endParaRPr>
          </a:p>
        </p:txBody>
      </p:sp>
      <p:sp>
        <p:nvSpPr>
          <p:cNvPr id="50200" name="Line 21"/>
          <p:cNvSpPr>
            <a:spLocks noChangeShapeType="1"/>
          </p:cNvSpPr>
          <p:nvPr/>
        </p:nvSpPr>
        <p:spPr bwMode="auto">
          <a:xfrm>
            <a:off x="1239838" y="3971925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i="1">
              <a:cs typeface="Times New Roman" pitchFamily="18" charset="0"/>
            </a:endParaRPr>
          </a:p>
        </p:txBody>
      </p:sp>
      <p:sp>
        <p:nvSpPr>
          <p:cNvPr id="50201" name="Line 22"/>
          <p:cNvSpPr>
            <a:spLocks noChangeShapeType="1"/>
          </p:cNvSpPr>
          <p:nvPr/>
        </p:nvSpPr>
        <p:spPr bwMode="auto">
          <a:xfrm flipH="1" flipV="1">
            <a:off x="2611438" y="3971925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i="1">
              <a:cs typeface="Times New Roman" pitchFamily="18" charset="0"/>
            </a:endParaRPr>
          </a:p>
        </p:txBody>
      </p:sp>
      <p:sp>
        <p:nvSpPr>
          <p:cNvPr id="50202" name="Text Box 23"/>
          <p:cNvSpPr txBox="1">
            <a:spLocks noChangeArrowheads="1"/>
          </p:cNvSpPr>
          <p:nvPr/>
        </p:nvSpPr>
        <p:spPr bwMode="auto">
          <a:xfrm>
            <a:off x="4778375" y="3786188"/>
            <a:ext cx="40878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9pPr>
          </a:lstStyle>
          <a:p>
            <a:r>
              <a:rPr kumimoji="0" lang="en-US" altLang="ja-JP" sz="1800" dirty="0" smtClean="0">
                <a:latin typeface="Tahoma" pitchFamily="34" charset="0"/>
                <a:ea typeface="MS PGothic" pitchFamily="34" charset="-128"/>
              </a:rPr>
              <a:t>Physical-layer </a:t>
            </a:r>
            <a:r>
              <a:rPr kumimoji="0" lang="en-US" altLang="ja-JP" sz="1800" dirty="0">
                <a:solidFill>
                  <a:srgbClr val="003399"/>
                </a:solidFill>
                <a:latin typeface="Tahoma" pitchFamily="34" charset="0"/>
                <a:ea typeface="MS PGothic" pitchFamily="34" charset="-128"/>
              </a:rPr>
              <a:t>NC</a:t>
            </a:r>
            <a:r>
              <a:rPr kumimoji="0" lang="en-US" altLang="ja-JP" sz="1800" dirty="0">
                <a:latin typeface="Tahoma" pitchFamily="34" charset="0"/>
                <a:ea typeface="MS PGothic" pitchFamily="34" charset="-128"/>
              </a:rPr>
              <a:t>, 2 s</a:t>
            </a:r>
            <a:r>
              <a:rPr kumimoji="0" lang="en-US" altLang="zh-TW" sz="1800" dirty="0">
                <a:latin typeface="Tahoma" pitchFamily="34" charset="0"/>
                <a:ea typeface="MS PGothic" pitchFamily="34" charset="-128"/>
              </a:rPr>
              <a:t>teps</a:t>
            </a:r>
            <a:endParaRPr kumimoji="0" lang="en-US" altLang="ja-JP" sz="1800" baseline="-25000" dirty="0">
              <a:latin typeface="Tahoma" pitchFamily="34" charset="0"/>
              <a:ea typeface="MS PGothic" pitchFamily="34" charset="-128"/>
            </a:endParaRPr>
          </a:p>
        </p:txBody>
      </p:sp>
      <p:sp>
        <p:nvSpPr>
          <p:cNvPr id="923672" name="Text Box 24"/>
          <p:cNvSpPr txBox="1">
            <a:spLocks noChangeArrowheads="1"/>
          </p:cNvSpPr>
          <p:nvPr/>
        </p:nvSpPr>
        <p:spPr bwMode="auto">
          <a:xfrm>
            <a:off x="2281617" y="3967163"/>
            <a:ext cx="54534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9pPr>
          </a:lstStyle>
          <a:p>
            <a:pPr algn="ctr"/>
            <a:r>
              <a:rPr kumimoji="0" lang="en-US" altLang="ja-JP" sz="1800" i="1" dirty="0">
                <a:ea typeface="MS PGothic" pitchFamily="34" charset="-128"/>
                <a:cs typeface="Times New Roman" pitchFamily="18" charset="0"/>
              </a:rPr>
              <a:t>x</a:t>
            </a:r>
            <a:r>
              <a:rPr kumimoji="0" lang="en-US" altLang="ja-JP" sz="1800" i="1" dirty="0">
                <a:solidFill>
                  <a:srgbClr val="CC0099"/>
                </a:solidFill>
                <a:ea typeface="MS PGothic" pitchFamily="34" charset="-128"/>
                <a:cs typeface="Times New Roman" pitchFamily="18" charset="0"/>
              </a:rPr>
              <a:t>+</a:t>
            </a:r>
            <a:r>
              <a:rPr kumimoji="0" lang="en-US" altLang="ja-JP" sz="1800" i="1" dirty="0">
                <a:ea typeface="MS PGothic" pitchFamily="34" charset="-128"/>
                <a:cs typeface="Times New Roman" pitchFamily="18" charset="0"/>
              </a:rPr>
              <a:t>y</a:t>
            </a:r>
            <a:endParaRPr kumimoji="0" lang="en-US" altLang="ja-JP" sz="1800" i="1" baseline="-25000" dirty="0">
              <a:ea typeface="MS PGothic" pitchFamily="34" charset="-128"/>
              <a:cs typeface="Times New Roman" pitchFamily="18" charset="0"/>
            </a:endParaRPr>
          </a:p>
        </p:txBody>
      </p:sp>
      <p:sp>
        <p:nvSpPr>
          <p:cNvPr id="50204" name="Text Box 25"/>
          <p:cNvSpPr txBox="1">
            <a:spLocks noChangeArrowheads="1"/>
          </p:cNvSpPr>
          <p:nvPr/>
        </p:nvSpPr>
        <p:spPr bwMode="auto">
          <a:xfrm>
            <a:off x="4745038" y="1958975"/>
            <a:ext cx="41894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9pPr>
          </a:lstStyle>
          <a:p>
            <a:r>
              <a:rPr kumimoji="0" lang="en-US" altLang="ja-JP" sz="1800">
                <a:latin typeface="Tahoma" pitchFamily="34" charset="0"/>
                <a:ea typeface="MS PGothic" pitchFamily="34" charset="-128"/>
              </a:rPr>
              <a:t>Store-and-forward, 4 steps</a:t>
            </a:r>
            <a:endParaRPr kumimoji="0" lang="en-US" altLang="ja-JP" sz="1800" baseline="-25000">
              <a:latin typeface="Tahoma" pitchFamily="34" charset="0"/>
              <a:ea typeface="MS PGothic" pitchFamily="34" charset="-128"/>
            </a:endParaRPr>
          </a:p>
        </p:txBody>
      </p:sp>
      <p:sp>
        <p:nvSpPr>
          <p:cNvPr id="50205" name="Text Box 26"/>
          <p:cNvSpPr txBox="1">
            <a:spLocks noChangeArrowheads="1"/>
          </p:cNvSpPr>
          <p:nvPr/>
        </p:nvSpPr>
        <p:spPr bwMode="auto">
          <a:xfrm>
            <a:off x="4770438" y="2905125"/>
            <a:ext cx="3530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9pPr>
          </a:lstStyle>
          <a:p>
            <a:r>
              <a:rPr kumimoji="0" lang="en-US" altLang="ja-JP" sz="1800">
                <a:solidFill>
                  <a:srgbClr val="003399"/>
                </a:solidFill>
                <a:latin typeface="Tahoma" pitchFamily="34" charset="0"/>
                <a:ea typeface="MS PGothic" pitchFamily="34" charset="-128"/>
              </a:rPr>
              <a:t>NC</a:t>
            </a:r>
            <a:r>
              <a:rPr kumimoji="0" lang="en-US" altLang="ja-JP" sz="1800">
                <a:latin typeface="Tahoma" pitchFamily="34" charset="0"/>
                <a:ea typeface="MS PGothic" pitchFamily="34" charset="-128"/>
              </a:rPr>
              <a:t>, 3 s</a:t>
            </a:r>
            <a:r>
              <a:rPr kumimoji="0" lang="en-US" altLang="zh-TW" sz="1800">
                <a:latin typeface="Tahoma" pitchFamily="34" charset="0"/>
                <a:ea typeface="MS PGothic" pitchFamily="34" charset="-128"/>
              </a:rPr>
              <a:t>teps</a:t>
            </a:r>
            <a:endParaRPr kumimoji="0" lang="en-US" altLang="ja-JP" sz="1800" baseline="-25000">
              <a:latin typeface="Tahoma" pitchFamily="34" charset="0"/>
              <a:ea typeface="MS PGothic" pitchFamily="34" charset="-128"/>
            </a:endParaRPr>
          </a:p>
        </p:txBody>
      </p:sp>
      <p:grpSp>
        <p:nvGrpSpPr>
          <p:cNvPr id="50206" name="Group 28"/>
          <p:cNvGrpSpPr>
            <a:grpSpLocks/>
          </p:cNvGrpSpPr>
          <p:nvPr/>
        </p:nvGrpSpPr>
        <p:grpSpPr bwMode="auto">
          <a:xfrm>
            <a:off x="2449513" y="1655763"/>
            <a:ext cx="161925" cy="576262"/>
            <a:chOff x="1485" y="1043"/>
            <a:chExt cx="226" cy="363"/>
          </a:xfrm>
        </p:grpSpPr>
        <p:sp>
          <p:nvSpPr>
            <p:cNvPr id="50208" name="Line 29"/>
            <p:cNvSpPr>
              <a:spLocks noChangeShapeType="1"/>
            </p:cNvSpPr>
            <p:nvPr/>
          </p:nvSpPr>
          <p:spPr bwMode="auto">
            <a:xfrm flipV="1">
              <a:off x="1599" y="1043"/>
              <a:ext cx="0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i="1">
                <a:cs typeface="Times New Roman" pitchFamily="18" charset="0"/>
              </a:endParaRPr>
            </a:p>
          </p:txBody>
        </p:sp>
        <p:sp>
          <p:nvSpPr>
            <p:cNvPr id="50209" name="Line 30"/>
            <p:cNvSpPr>
              <a:spLocks noChangeShapeType="1"/>
            </p:cNvSpPr>
            <p:nvPr/>
          </p:nvSpPr>
          <p:spPr bwMode="auto">
            <a:xfrm>
              <a:off x="1485" y="1049"/>
              <a:ext cx="113" cy="1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i="1">
                <a:cs typeface="Times New Roman" pitchFamily="18" charset="0"/>
              </a:endParaRPr>
            </a:p>
          </p:txBody>
        </p:sp>
        <p:sp>
          <p:nvSpPr>
            <p:cNvPr id="50210" name="Line 31"/>
            <p:cNvSpPr>
              <a:spLocks noChangeShapeType="1"/>
            </p:cNvSpPr>
            <p:nvPr/>
          </p:nvSpPr>
          <p:spPr bwMode="auto">
            <a:xfrm flipH="1">
              <a:off x="1598" y="1049"/>
              <a:ext cx="113" cy="1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i="1">
                <a:cs typeface="Times New Roman" pitchFamily="18" charset="0"/>
              </a:endParaRPr>
            </a:p>
          </p:txBody>
        </p:sp>
      </p:grpSp>
      <p:sp>
        <p:nvSpPr>
          <p:cNvPr id="50207" name="Rectangle 27"/>
          <p:cNvSpPr>
            <a:spLocks noChangeArrowheads="1"/>
          </p:cNvSpPr>
          <p:nvPr/>
        </p:nvSpPr>
        <p:spPr bwMode="auto">
          <a:xfrm>
            <a:off x="719138" y="219075"/>
            <a:ext cx="7805737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algn="ctr"/>
            <a:r>
              <a:rPr lang="en-US" altLang="ja-JP" sz="4000" b="1">
                <a:solidFill>
                  <a:schemeClr val="tx2"/>
                </a:solidFill>
                <a:latin typeface="Garamond" pitchFamily="18" charset="0"/>
              </a:rPr>
              <a:t>Physical-layer NC </a:t>
            </a:r>
            <a:r>
              <a:rPr lang="en-US" altLang="ja-JP" sz="4000" b="1">
                <a:solidFill>
                  <a:schemeClr val="tx2"/>
                </a:solidFill>
                <a:latin typeface="Garamond" pitchFamily="18" charset="0"/>
                <a:sym typeface="Symbol" pitchFamily="18" charset="2"/>
              </a:rPr>
              <a:t>(P</a:t>
            </a:r>
            <a:r>
              <a:rPr lang="en-US" altLang="ja-JP" sz="4000" b="1">
                <a:solidFill>
                  <a:schemeClr val="tx2"/>
                </a:solidFill>
                <a:latin typeface="Garamond" pitchFamily="18" charset="0"/>
              </a:rPr>
              <a:t>NC)</a:t>
            </a:r>
            <a:endParaRPr kumimoji="0" lang="en-US" altLang="zh-TW" sz="4000"/>
          </a:p>
        </p:txBody>
      </p:sp>
      <p:sp>
        <p:nvSpPr>
          <p:cNvPr id="3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243638"/>
            <a:ext cx="21336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9pPr>
          </a:lstStyle>
          <a:p>
            <a:pPr eaLnBrk="1" hangingPunct="1"/>
            <a:fld id="{AE93E632-2D4F-49FA-B0E3-B9B77C44BF76}" type="datetime1">
              <a:rPr kumimoji="0" lang="zh-TW" altLang="en-US" sz="1200" smtClean="0">
                <a:latin typeface="Garamond" pitchFamily="18" charset="0"/>
              </a:rPr>
              <a:pPr eaLnBrk="1" hangingPunct="1"/>
              <a:t>2014/3/1</a:t>
            </a:fld>
            <a:endParaRPr kumimoji="0" lang="en-US" altLang="zh-TW" sz="1200" smtClean="0">
              <a:latin typeface="Garamond" pitchFamily="18" charset="0"/>
            </a:endParaRPr>
          </a:p>
        </p:txBody>
      </p:sp>
      <p:sp>
        <p:nvSpPr>
          <p:cNvPr id="3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403350" y="6237288"/>
            <a:ext cx="6408738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9pPr>
          </a:lstStyle>
          <a:p>
            <a:pPr eaLnBrk="1" hangingPunct="1"/>
            <a:r>
              <a:rPr kumimoji="0" lang="zh-TW" altLang="en-US" sz="1200" dirty="0" smtClean="0">
                <a:latin typeface="Garamond" pitchFamily="18" charset="0"/>
              </a:rPr>
              <a:t>數學與工程的對話 </a:t>
            </a:r>
            <a:r>
              <a:rPr kumimoji="0" lang="en-US" altLang="zh-TW" sz="1200" dirty="0" smtClean="0">
                <a:latin typeface="Garamond" pitchFamily="18" charset="0"/>
              </a:rPr>
              <a:t>1: Network coding</a:t>
            </a:r>
            <a:endParaRPr kumimoji="0" lang="en-US" altLang="zh-TW" sz="1200" dirty="0" smtClean="0">
              <a:latin typeface="Garamond" pitchFamily="18" charset="0"/>
              <a:sym typeface="Symbol" pitchFamily="18" charset="2"/>
            </a:endParaRPr>
          </a:p>
        </p:txBody>
      </p:sp>
      <p:sp>
        <p:nvSpPr>
          <p:cNvPr id="3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9pPr>
          </a:lstStyle>
          <a:p>
            <a:pPr eaLnBrk="1" hangingPunct="1"/>
            <a:fld id="{A059F49F-ED34-47B0-B675-7BFF633D7C91}" type="slidenum">
              <a:rPr kumimoji="0" lang="en-US" altLang="zh-TW" sz="1200" smtClean="0">
                <a:latin typeface="Garamond" pitchFamily="18" charset="0"/>
              </a:rPr>
              <a:pPr eaLnBrk="1" hangingPunct="1"/>
              <a:t>11</a:t>
            </a:fld>
            <a:endParaRPr kumimoji="0" lang="en-US" altLang="zh-TW" sz="1200" smtClean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795894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23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35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858 -0.00787 L -0.2033 -0.02708 " pathEditMode="relative" rAng="0" ptsTypes="AA">
                                      <p:cBhvr>
                                        <p:cTn id="12" dur="500" fill="hold"/>
                                        <p:tgtEl>
                                          <p:spTgt spid="9236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236" y="-972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667 -0.00648 L 0.19514 -0.02778 " pathEditMode="relative" rAng="0" ptsTypes="AA">
                                      <p:cBhvr>
                                        <p:cTn id="14" dur="500" fill="hold"/>
                                        <p:tgtEl>
                                          <p:spTgt spid="9236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590" y="-10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3650" grpId="0"/>
      <p:bldP spid="923650" grpId="1"/>
      <p:bldP spid="923672" grpId="0"/>
      <p:bldP spid="923672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89" name="Text Box 63"/>
          <p:cNvSpPr txBox="1">
            <a:spLocks noChangeArrowheads="1"/>
          </p:cNvSpPr>
          <p:nvPr/>
        </p:nvSpPr>
        <p:spPr bwMode="auto">
          <a:xfrm>
            <a:off x="267772" y="1643147"/>
            <a:ext cx="4844288" cy="21698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 dirty="0" smtClean="0"/>
              <a:t>The source generates symbols </a:t>
            </a:r>
          </a:p>
          <a:p>
            <a:pPr algn="ctr" eaLnBrk="1" hangingPunct="1">
              <a:spcBef>
                <a:spcPts val="600"/>
              </a:spcBef>
            </a:pPr>
            <a:r>
              <a:rPr lang="en-US" altLang="zh-CN" sz="2000" i="1" dirty="0" smtClean="0"/>
              <a:t>a</a:t>
            </a:r>
            <a:r>
              <a:rPr lang="en-US" altLang="zh-CN" sz="2000" dirty="0" smtClean="0"/>
              <a:t>, </a:t>
            </a:r>
            <a:r>
              <a:rPr lang="en-US" altLang="zh-CN" sz="2000" i="1" dirty="0" smtClean="0"/>
              <a:t>b</a:t>
            </a:r>
            <a:r>
              <a:rPr lang="en-US" altLang="zh-CN" sz="2000" dirty="0" smtClean="0"/>
              <a:t> </a:t>
            </a:r>
            <a:r>
              <a:rPr lang="en-US" altLang="zh-CN" sz="2000" dirty="0" smtClean="0">
                <a:sym typeface="Symbol"/>
              </a:rPr>
              <a:t> </a:t>
            </a:r>
            <a:r>
              <a:rPr lang="en-US" altLang="zh-CN" sz="2000" dirty="0"/>
              <a:t>the </a:t>
            </a:r>
            <a:r>
              <a:rPr lang="en-US" altLang="zh-CN" sz="2000" dirty="0">
                <a:solidFill>
                  <a:srgbClr val="C00000"/>
                </a:solidFill>
              </a:rPr>
              <a:t>symbol</a:t>
            </a:r>
            <a:r>
              <a:rPr lang="en-US" altLang="zh-CN" sz="2000" dirty="0"/>
              <a:t> </a:t>
            </a:r>
            <a:r>
              <a:rPr lang="en-US" altLang="zh-CN" sz="2000" dirty="0" smtClean="0">
                <a:solidFill>
                  <a:srgbClr val="C00000"/>
                </a:solidFill>
              </a:rPr>
              <a:t>field</a:t>
            </a:r>
            <a:r>
              <a:rPr lang="en-US" altLang="zh-CN" sz="2000" dirty="0" smtClean="0"/>
              <a:t>.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000" dirty="0" smtClean="0"/>
              <a:t>The message is </a:t>
            </a:r>
            <a:r>
              <a:rPr lang="en-US" altLang="zh-CN" sz="2000" dirty="0"/>
              <a:t>a row vector </a:t>
            </a:r>
            <a:r>
              <a:rPr lang="en-US" altLang="zh-CN" sz="2000" dirty="0" smtClean="0"/>
              <a:t> (</a:t>
            </a:r>
            <a:r>
              <a:rPr lang="en-US" altLang="zh-CN" sz="2000" i="1" dirty="0" smtClean="0"/>
              <a:t>a </a:t>
            </a:r>
            <a:r>
              <a:rPr lang="en-US" altLang="zh-CN" sz="2000" i="1" baseline="-25000" dirty="0" smtClean="0"/>
              <a:t> </a:t>
            </a:r>
            <a:r>
              <a:rPr lang="en-US" altLang="zh-CN" sz="2000" i="1" dirty="0" smtClean="0"/>
              <a:t> </a:t>
            </a:r>
            <a:r>
              <a:rPr lang="en-US" altLang="zh-CN" sz="2000" i="1" dirty="0"/>
              <a:t>b</a:t>
            </a:r>
            <a:r>
              <a:rPr lang="en-US" altLang="zh-CN" sz="2000" dirty="0" smtClean="0"/>
              <a:t>).</a:t>
            </a:r>
          </a:p>
          <a:p>
            <a:pPr eaLnBrk="1" hangingPunct="1">
              <a:spcBef>
                <a:spcPct val="50000"/>
              </a:spcBef>
            </a:pPr>
            <a:endParaRPr lang="en-US" altLang="zh-CN" sz="2000" dirty="0"/>
          </a:p>
          <a:p>
            <a:pPr eaLnBrk="1" hangingPunct="1">
              <a:spcBef>
                <a:spcPct val="50000"/>
              </a:spcBef>
            </a:pPr>
            <a:r>
              <a:rPr lang="en-US" altLang="zh-CN" sz="2000" dirty="0" smtClean="0"/>
              <a:t>In this instance</a:t>
            </a:r>
            <a:r>
              <a:rPr lang="en-US" altLang="zh-CN" sz="2000" dirty="0"/>
              <a:t>, the </a:t>
            </a:r>
            <a:r>
              <a:rPr lang="en-US" altLang="zh-CN" sz="2000" dirty="0">
                <a:solidFill>
                  <a:srgbClr val="C00000"/>
                </a:solidFill>
              </a:rPr>
              <a:t>symbol</a:t>
            </a:r>
            <a:r>
              <a:rPr lang="en-US" altLang="zh-CN" sz="2000" dirty="0"/>
              <a:t> </a:t>
            </a:r>
            <a:r>
              <a:rPr lang="en-US" altLang="zh-CN" sz="2000" dirty="0" smtClean="0">
                <a:solidFill>
                  <a:srgbClr val="C00000"/>
                </a:solidFill>
              </a:rPr>
              <a:t>field </a:t>
            </a:r>
            <a:r>
              <a:rPr lang="en-US" altLang="zh-CN" sz="2000" dirty="0" smtClean="0"/>
              <a:t>= GF(2).</a:t>
            </a:r>
            <a:endParaRPr lang="en-US" altLang="zh-CN" sz="2000" dirty="0"/>
          </a:p>
        </p:txBody>
      </p:sp>
      <p:sp>
        <p:nvSpPr>
          <p:cNvPr id="64" name="Text Box 4"/>
          <p:cNvSpPr txBox="1">
            <a:spLocks noChangeArrowheads="1"/>
          </p:cNvSpPr>
          <p:nvPr/>
        </p:nvSpPr>
        <p:spPr bwMode="auto">
          <a:xfrm>
            <a:off x="6192180" y="3969060"/>
            <a:ext cx="2209800" cy="152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0" lang="en-US" altLang="zh-TW" sz="1600" i="1" dirty="0">
                <a:latin typeface="Arial" pitchFamily="34" charset="0"/>
              </a:rPr>
              <a:t>     </a:t>
            </a:r>
            <a:r>
              <a:rPr kumimoji="0" lang="en-US" altLang="zh-TW" sz="1600" i="1" dirty="0" smtClean="0">
                <a:latin typeface="Arial" pitchFamily="34" charset="0"/>
              </a:rPr>
              <a:t>  </a:t>
            </a:r>
            <a:r>
              <a:rPr kumimoji="0" lang="en-US" altLang="zh-TW" sz="1600" i="1" dirty="0" err="1"/>
              <a:t>a</a:t>
            </a:r>
            <a:r>
              <a:rPr kumimoji="0" lang="en-US" altLang="zh-CN" sz="1600" dirty="0" err="1">
                <a:ea typeface="SimSun" pitchFamily="2" charset="-122"/>
                <a:sym typeface="Symbol" pitchFamily="18" charset="2"/>
              </a:rPr>
              <a:t></a:t>
            </a:r>
            <a:r>
              <a:rPr kumimoji="0" lang="en-US" altLang="zh-CN" sz="1600" i="1" dirty="0" err="1">
                <a:ea typeface="SimSun" pitchFamily="2" charset="-122"/>
              </a:rPr>
              <a:t>b</a:t>
            </a:r>
            <a:endParaRPr kumimoji="0" lang="en-US" altLang="zh-TW" sz="1600" i="1" dirty="0"/>
          </a:p>
          <a:p>
            <a:pPr eaLnBrk="1" hangingPunct="1">
              <a:spcBef>
                <a:spcPct val="50000"/>
              </a:spcBef>
            </a:pPr>
            <a:endParaRPr kumimoji="0" lang="en-US" altLang="zh-TW" sz="1800" i="1" dirty="0"/>
          </a:p>
          <a:p>
            <a:pPr eaLnBrk="1" hangingPunct="1">
              <a:spcBef>
                <a:spcPct val="50000"/>
              </a:spcBef>
            </a:pPr>
            <a:endParaRPr kumimoji="0" lang="en-US" altLang="zh-TW" sz="1800" i="1" dirty="0"/>
          </a:p>
          <a:p>
            <a:pPr eaLnBrk="1" hangingPunct="1">
              <a:spcBef>
                <a:spcPct val="50000"/>
              </a:spcBef>
            </a:pPr>
            <a:r>
              <a:rPr kumimoji="0" lang="en-US" altLang="zh-CN" sz="1600" i="1" dirty="0" err="1">
                <a:ea typeface="SimSun" pitchFamily="2" charset="-122"/>
              </a:rPr>
              <a:t>a</a:t>
            </a:r>
            <a:r>
              <a:rPr kumimoji="0" lang="en-US" altLang="zh-CN" sz="1600" dirty="0" err="1">
                <a:ea typeface="SimSun" pitchFamily="2" charset="-122"/>
                <a:sym typeface="Symbol" pitchFamily="18" charset="2"/>
              </a:rPr>
              <a:t></a:t>
            </a:r>
            <a:r>
              <a:rPr kumimoji="0" lang="en-US" altLang="zh-CN" sz="1600" i="1" dirty="0" err="1">
                <a:ea typeface="SimSun" pitchFamily="2" charset="-122"/>
              </a:rPr>
              <a:t>b</a:t>
            </a:r>
            <a:r>
              <a:rPr kumimoji="0" lang="en-US" altLang="zh-CN" sz="1600" i="1" baseline="-25000" dirty="0">
                <a:ea typeface="SimSun" pitchFamily="2" charset="-122"/>
              </a:rPr>
              <a:t>                     </a:t>
            </a:r>
            <a:r>
              <a:rPr kumimoji="0" lang="en-US" altLang="zh-CN" sz="1600" i="1" baseline="-25000" dirty="0" smtClean="0">
                <a:ea typeface="SimSun" pitchFamily="2" charset="-122"/>
              </a:rPr>
              <a:t>  </a:t>
            </a:r>
            <a:r>
              <a:rPr kumimoji="0" lang="en-US" altLang="zh-CN" sz="1600" i="1" dirty="0" smtClean="0">
                <a:ea typeface="SimSun" pitchFamily="2" charset="-122"/>
              </a:rPr>
              <a:t> </a:t>
            </a:r>
            <a:r>
              <a:rPr kumimoji="0" lang="en-US" altLang="zh-CN" sz="1600" i="1" dirty="0" err="1">
                <a:ea typeface="SimSun" pitchFamily="2" charset="-122"/>
              </a:rPr>
              <a:t>a</a:t>
            </a:r>
            <a:r>
              <a:rPr kumimoji="0" lang="en-US" altLang="zh-CN" sz="1600" dirty="0" err="1">
                <a:ea typeface="SimSun" pitchFamily="2" charset="-122"/>
                <a:sym typeface="Symbol" pitchFamily="18" charset="2"/>
              </a:rPr>
              <a:t></a:t>
            </a:r>
            <a:r>
              <a:rPr kumimoji="0" lang="en-US" altLang="zh-CN" sz="1600" i="1" dirty="0" err="1">
                <a:ea typeface="SimSun" pitchFamily="2" charset="-122"/>
              </a:rPr>
              <a:t>b</a:t>
            </a:r>
            <a:endParaRPr kumimoji="0" lang="en-US" altLang="zh-TW" sz="1600" i="1" dirty="0"/>
          </a:p>
        </p:txBody>
      </p:sp>
      <p:sp>
        <p:nvSpPr>
          <p:cNvPr id="65" name="Line 5"/>
          <p:cNvSpPr>
            <a:spLocks noChangeShapeType="1"/>
          </p:cNvSpPr>
          <p:nvPr/>
        </p:nvSpPr>
        <p:spPr bwMode="auto">
          <a:xfrm flipH="1">
            <a:off x="5724323" y="1484784"/>
            <a:ext cx="224869" cy="1115764"/>
          </a:xfrm>
          <a:prstGeom prst="line">
            <a:avLst/>
          </a:prstGeom>
          <a:noFill/>
          <a:ln w="3175">
            <a:solidFill>
              <a:srgbClr val="996600"/>
            </a:solidFill>
            <a:prstDash val="dash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i="1"/>
          </a:p>
        </p:txBody>
      </p:sp>
      <p:sp>
        <p:nvSpPr>
          <p:cNvPr id="66" name="Oval 6"/>
          <p:cNvSpPr>
            <a:spLocks noChangeArrowheads="1"/>
          </p:cNvSpPr>
          <p:nvPr/>
        </p:nvSpPr>
        <p:spPr bwMode="auto">
          <a:xfrm>
            <a:off x="5614231" y="2629123"/>
            <a:ext cx="214313" cy="227013"/>
          </a:xfrm>
          <a:prstGeom prst="ellipse">
            <a:avLst/>
          </a:prstGeom>
          <a:solidFill>
            <a:schemeClr val="tx2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altLang="zh-TW" i="1"/>
          </a:p>
        </p:txBody>
      </p:sp>
      <p:sp>
        <p:nvSpPr>
          <p:cNvPr id="67" name="Oval 7"/>
          <p:cNvSpPr>
            <a:spLocks noChangeArrowheads="1"/>
          </p:cNvSpPr>
          <p:nvPr/>
        </p:nvSpPr>
        <p:spPr bwMode="auto">
          <a:xfrm>
            <a:off x="8449506" y="2629123"/>
            <a:ext cx="214313" cy="227013"/>
          </a:xfrm>
          <a:prstGeom prst="ellipse">
            <a:avLst/>
          </a:prstGeom>
          <a:solidFill>
            <a:schemeClr val="tx2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altLang="zh-TW" i="1"/>
          </a:p>
        </p:txBody>
      </p:sp>
      <p:sp>
        <p:nvSpPr>
          <p:cNvPr id="68" name="Oval 8"/>
          <p:cNvSpPr>
            <a:spLocks noChangeArrowheads="1"/>
          </p:cNvSpPr>
          <p:nvPr/>
        </p:nvSpPr>
        <p:spPr bwMode="auto">
          <a:xfrm>
            <a:off x="7030281" y="3454623"/>
            <a:ext cx="215900" cy="227013"/>
          </a:xfrm>
          <a:prstGeom prst="ellipse">
            <a:avLst/>
          </a:prstGeom>
          <a:solidFill>
            <a:schemeClr val="tx2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altLang="zh-TW" i="1"/>
          </a:p>
        </p:txBody>
      </p:sp>
      <p:sp>
        <p:nvSpPr>
          <p:cNvPr id="69" name="Oval 9"/>
          <p:cNvSpPr>
            <a:spLocks noChangeArrowheads="1"/>
          </p:cNvSpPr>
          <p:nvPr/>
        </p:nvSpPr>
        <p:spPr bwMode="auto">
          <a:xfrm>
            <a:off x="5507868" y="5165948"/>
            <a:ext cx="441325" cy="495300"/>
          </a:xfrm>
          <a:prstGeom prst="ellips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altLang="zh-TW" i="1"/>
          </a:p>
        </p:txBody>
      </p:sp>
      <p:sp>
        <p:nvSpPr>
          <p:cNvPr id="70" name="Oval 10"/>
          <p:cNvSpPr>
            <a:spLocks noChangeArrowheads="1"/>
          </p:cNvSpPr>
          <p:nvPr/>
        </p:nvSpPr>
        <p:spPr bwMode="auto">
          <a:xfrm>
            <a:off x="8343143" y="5165948"/>
            <a:ext cx="441325" cy="495300"/>
          </a:xfrm>
          <a:prstGeom prst="ellips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altLang="zh-TW" i="1"/>
          </a:p>
        </p:txBody>
      </p:sp>
      <p:sp>
        <p:nvSpPr>
          <p:cNvPr id="71" name="Line 11"/>
          <p:cNvSpPr>
            <a:spLocks noChangeShapeType="1"/>
          </p:cNvSpPr>
          <p:nvPr/>
        </p:nvSpPr>
        <p:spPr bwMode="auto">
          <a:xfrm>
            <a:off x="7146168" y="3888011"/>
            <a:ext cx="0" cy="620713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i="1"/>
          </a:p>
        </p:txBody>
      </p:sp>
      <p:sp>
        <p:nvSpPr>
          <p:cNvPr id="72" name="Oval 12"/>
          <p:cNvSpPr>
            <a:spLocks noChangeArrowheads="1"/>
          </p:cNvSpPr>
          <p:nvPr/>
        </p:nvSpPr>
        <p:spPr bwMode="auto">
          <a:xfrm>
            <a:off x="7019168" y="4727798"/>
            <a:ext cx="215900" cy="228600"/>
          </a:xfrm>
          <a:prstGeom prst="ellipse">
            <a:avLst/>
          </a:prstGeom>
          <a:solidFill>
            <a:schemeClr val="tx2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altLang="zh-TW" i="1"/>
          </a:p>
        </p:txBody>
      </p:sp>
      <p:sp>
        <p:nvSpPr>
          <p:cNvPr id="73" name="Rectangle 13"/>
          <p:cNvSpPr>
            <a:spLocks noChangeArrowheads="1"/>
          </p:cNvSpPr>
          <p:nvPr/>
        </p:nvSpPr>
        <p:spPr bwMode="auto">
          <a:xfrm>
            <a:off x="5904148" y="1903635"/>
            <a:ext cx="1042752" cy="371475"/>
          </a:xfrm>
          <a:prstGeom prst="rect">
            <a:avLst/>
          </a:prstGeom>
          <a:noFill/>
          <a:ln w="9525">
            <a:solidFill>
              <a:srgbClr val="FFFFFF"/>
            </a:solidFill>
            <a:prstDash val="sysDashDot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2700" tIns="12700" rIns="12700" bIns="12700"/>
          <a:lstStyle/>
          <a:p>
            <a:r>
              <a:rPr kumimoji="0" lang="en-US" altLang="zh-CN" sz="1600" i="1" dirty="0">
                <a:ea typeface="SimSun" pitchFamily="2" charset="-122"/>
              </a:rPr>
              <a:t> </a:t>
            </a:r>
            <a:r>
              <a:rPr kumimoji="0" lang="en-US" altLang="zh-CN" sz="1600" i="1" dirty="0" smtClean="0">
                <a:ea typeface="SimSun" pitchFamily="2" charset="-122"/>
              </a:rPr>
              <a:t>a </a:t>
            </a:r>
            <a:r>
              <a:rPr lang="en-US" altLang="zh-CN" sz="1600" dirty="0" smtClean="0"/>
              <a:t> </a:t>
            </a:r>
            <a:endParaRPr kumimoji="0" lang="en-US" altLang="zh-TW" sz="1600" i="1" dirty="0">
              <a:latin typeface="Arial" pitchFamily="34" charset="0"/>
            </a:endParaRPr>
          </a:p>
        </p:txBody>
      </p:sp>
      <p:sp>
        <p:nvSpPr>
          <p:cNvPr id="74" name="Rectangle 14"/>
          <p:cNvSpPr>
            <a:spLocks noChangeArrowheads="1"/>
          </p:cNvSpPr>
          <p:nvPr/>
        </p:nvSpPr>
        <p:spPr bwMode="auto">
          <a:xfrm>
            <a:off x="8159377" y="1916832"/>
            <a:ext cx="373063" cy="312738"/>
          </a:xfrm>
          <a:prstGeom prst="rect">
            <a:avLst/>
          </a:prstGeom>
          <a:noFill/>
          <a:ln w="9525">
            <a:solidFill>
              <a:srgbClr val="FFFFFF"/>
            </a:solidFill>
            <a:prstDash val="sysDashDot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2700" tIns="12700" rIns="12700" bIns="12700"/>
          <a:lstStyle/>
          <a:p>
            <a:r>
              <a:rPr kumimoji="0" lang="en-US" altLang="zh-CN" sz="1600" i="1" dirty="0">
                <a:ea typeface="SimSun" pitchFamily="2" charset="-122"/>
              </a:rPr>
              <a:t> b</a:t>
            </a:r>
            <a:endParaRPr kumimoji="0" lang="en-US" altLang="zh-TW" i="1" dirty="0">
              <a:latin typeface="Arial" pitchFamily="34" charset="0"/>
            </a:endParaRPr>
          </a:p>
        </p:txBody>
      </p:sp>
      <p:sp>
        <p:nvSpPr>
          <p:cNvPr id="75" name="Rectangle 15"/>
          <p:cNvSpPr>
            <a:spLocks noChangeArrowheads="1"/>
          </p:cNvSpPr>
          <p:nvPr/>
        </p:nvSpPr>
        <p:spPr bwMode="auto">
          <a:xfrm>
            <a:off x="6319081" y="2797398"/>
            <a:ext cx="371475" cy="311150"/>
          </a:xfrm>
          <a:prstGeom prst="rect">
            <a:avLst/>
          </a:prstGeom>
          <a:noFill/>
          <a:ln w="9525">
            <a:solidFill>
              <a:srgbClr val="FFFFFF"/>
            </a:solidFill>
            <a:prstDash val="sysDashDot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2700" tIns="12700" rIns="12700" bIns="12700"/>
          <a:lstStyle/>
          <a:p>
            <a:r>
              <a:rPr kumimoji="0" lang="en-US" altLang="zh-CN" sz="1600" i="1">
                <a:ea typeface="SimSun" pitchFamily="2" charset="-122"/>
              </a:rPr>
              <a:t> a</a:t>
            </a:r>
            <a:endParaRPr kumimoji="0" lang="en-US" altLang="zh-TW" i="1">
              <a:latin typeface="Arial" pitchFamily="34" charset="0"/>
            </a:endParaRPr>
          </a:p>
        </p:txBody>
      </p:sp>
      <p:sp>
        <p:nvSpPr>
          <p:cNvPr id="76" name="Rectangle 16"/>
          <p:cNvSpPr>
            <a:spLocks noChangeArrowheads="1"/>
          </p:cNvSpPr>
          <p:nvPr/>
        </p:nvSpPr>
        <p:spPr bwMode="auto">
          <a:xfrm>
            <a:off x="5423606" y="4000723"/>
            <a:ext cx="371475" cy="311150"/>
          </a:xfrm>
          <a:prstGeom prst="rect">
            <a:avLst/>
          </a:prstGeom>
          <a:noFill/>
          <a:ln w="9525">
            <a:solidFill>
              <a:srgbClr val="FFFFFF"/>
            </a:solidFill>
            <a:prstDash val="sysDashDot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2700" tIns="12700" rIns="12700" bIns="12700"/>
          <a:lstStyle/>
          <a:p>
            <a:r>
              <a:rPr kumimoji="0" lang="en-US" altLang="zh-CN" sz="1600" i="1">
                <a:ea typeface="SimSun" pitchFamily="2" charset="-122"/>
              </a:rPr>
              <a:t> a</a:t>
            </a:r>
            <a:endParaRPr kumimoji="0" lang="en-US" altLang="zh-TW" i="1">
              <a:latin typeface="Arial" pitchFamily="34" charset="0"/>
            </a:endParaRPr>
          </a:p>
        </p:txBody>
      </p:sp>
      <p:sp>
        <p:nvSpPr>
          <p:cNvPr id="77" name="Rectangle 17"/>
          <p:cNvSpPr>
            <a:spLocks noChangeArrowheads="1"/>
          </p:cNvSpPr>
          <p:nvPr/>
        </p:nvSpPr>
        <p:spPr bwMode="auto">
          <a:xfrm>
            <a:off x="7728917" y="2814861"/>
            <a:ext cx="371475" cy="312738"/>
          </a:xfrm>
          <a:prstGeom prst="rect">
            <a:avLst/>
          </a:prstGeom>
          <a:noFill/>
          <a:ln w="9525">
            <a:solidFill>
              <a:srgbClr val="FFFFFF"/>
            </a:solidFill>
            <a:prstDash val="sysDashDot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2700" tIns="12700" rIns="12700" bIns="12700"/>
          <a:lstStyle/>
          <a:p>
            <a:r>
              <a:rPr kumimoji="0" lang="en-US" altLang="zh-CN" sz="1600" i="1" dirty="0">
                <a:ea typeface="SimSun" pitchFamily="2" charset="-122"/>
              </a:rPr>
              <a:t> b</a:t>
            </a:r>
            <a:endParaRPr kumimoji="0" lang="en-US" altLang="zh-TW" i="1" dirty="0">
              <a:latin typeface="Arial" pitchFamily="34" charset="0"/>
            </a:endParaRPr>
          </a:p>
        </p:txBody>
      </p:sp>
      <p:sp>
        <p:nvSpPr>
          <p:cNvPr id="78" name="Rectangle 18"/>
          <p:cNvSpPr>
            <a:spLocks noChangeArrowheads="1"/>
          </p:cNvSpPr>
          <p:nvPr/>
        </p:nvSpPr>
        <p:spPr bwMode="auto">
          <a:xfrm>
            <a:off x="8266819" y="4054698"/>
            <a:ext cx="301625" cy="311150"/>
          </a:xfrm>
          <a:prstGeom prst="rect">
            <a:avLst/>
          </a:prstGeom>
          <a:noFill/>
          <a:ln w="9525">
            <a:solidFill>
              <a:srgbClr val="FFFFFF"/>
            </a:solidFill>
            <a:prstDash val="sysDashDot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2700" tIns="12700" rIns="12700" bIns="12700"/>
          <a:lstStyle/>
          <a:p>
            <a:r>
              <a:rPr kumimoji="0" lang="en-US" altLang="zh-CN" sz="1600" i="1" dirty="0">
                <a:ea typeface="SimSun" pitchFamily="2" charset="-122"/>
              </a:rPr>
              <a:t> b</a:t>
            </a:r>
            <a:endParaRPr kumimoji="0" lang="en-US" altLang="zh-TW" i="1" dirty="0">
              <a:latin typeface="Arial" pitchFamily="34" charset="0"/>
            </a:endParaRPr>
          </a:p>
        </p:txBody>
      </p:sp>
      <p:sp>
        <p:nvSpPr>
          <p:cNvPr id="79" name="Line 20"/>
          <p:cNvSpPr>
            <a:spLocks noChangeShapeType="1"/>
          </p:cNvSpPr>
          <p:nvPr/>
        </p:nvSpPr>
        <p:spPr bwMode="auto">
          <a:xfrm>
            <a:off x="5712656" y="3054573"/>
            <a:ext cx="1588" cy="20637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i="1"/>
          </a:p>
        </p:txBody>
      </p:sp>
      <p:sp>
        <p:nvSpPr>
          <p:cNvPr id="80" name="Line 21"/>
          <p:cNvSpPr>
            <a:spLocks noChangeShapeType="1"/>
          </p:cNvSpPr>
          <p:nvPr/>
        </p:nvSpPr>
        <p:spPr bwMode="auto">
          <a:xfrm>
            <a:off x="6039681" y="2895823"/>
            <a:ext cx="884238" cy="51593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i="1"/>
          </a:p>
        </p:txBody>
      </p:sp>
      <p:sp>
        <p:nvSpPr>
          <p:cNvPr id="81" name="Line 22"/>
          <p:cNvSpPr>
            <a:spLocks noChangeShapeType="1"/>
          </p:cNvSpPr>
          <p:nvPr/>
        </p:nvSpPr>
        <p:spPr bwMode="auto">
          <a:xfrm>
            <a:off x="7363656" y="4959573"/>
            <a:ext cx="950913" cy="4318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i="1"/>
          </a:p>
        </p:txBody>
      </p:sp>
      <p:sp>
        <p:nvSpPr>
          <p:cNvPr id="82" name="Line 23"/>
          <p:cNvSpPr>
            <a:spLocks noChangeShapeType="1"/>
          </p:cNvSpPr>
          <p:nvPr/>
        </p:nvSpPr>
        <p:spPr bwMode="auto">
          <a:xfrm>
            <a:off x="8547931" y="3054573"/>
            <a:ext cx="0" cy="20637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i="1"/>
          </a:p>
        </p:txBody>
      </p:sp>
      <p:sp>
        <p:nvSpPr>
          <p:cNvPr id="83" name="Line 24"/>
          <p:cNvSpPr>
            <a:spLocks noChangeShapeType="1"/>
          </p:cNvSpPr>
          <p:nvPr/>
        </p:nvSpPr>
        <p:spPr bwMode="auto">
          <a:xfrm flipH="1">
            <a:off x="7374768" y="2897411"/>
            <a:ext cx="968375" cy="54768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i="1"/>
          </a:p>
        </p:txBody>
      </p:sp>
      <p:sp>
        <p:nvSpPr>
          <p:cNvPr id="84" name="Line 25"/>
          <p:cNvSpPr>
            <a:spLocks noChangeShapeType="1"/>
          </p:cNvSpPr>
          <p:nvPr/>
        </p:nvSpPr>
        <p:spPr bwMode="auto">
          <a:xfrm>
            <a:off x="8343143" y="1484784"/>
            <a:ext cx="189495" cy="1099889"/>
          </a:xfrm>
          <a:prstGeom prst="line">
            <a:avLst/>
          </a:prstGeom>
          <a:noFill/>
          <a:ln w="3175">
            <a:solidFill>
              <a:srgbClr val="996600"/>
            </a:solidFill>
            <a:prstDash val="dash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i="1"/>
          </a:p>
        </p:txBody>
      </p:sp>
      <p:sp>
        <p:nvSpPr>
          <p:cNvPr id="85" name="Line 26"/>
          <p:cNvSpPr>
            <a:spLocks noChangeShapeType="1"/>
          </p:cNvSpPr>
          <p:nvPr/>
        </p:nvSpPr>
        <p:spPr bwMode="auto">
          <a:xfrm flipH="1">
            <a:off x="5988881" y="4948461"/>
            <a:ext cx="896938" cy="379413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i="1"/>
          </a:p>
        </p:txBody>
      </p:sp>
      <p:sp>
        <p:nvSpPr>
          <p:cNvPr id="90" name="Rectangle 2"/>
          <p:cNvSpPr>
            <a:spLocks noGrp="1" noChangeArrowheads="1"/>
          </p:cNvSpPr>
          <p:nvPr>
            <p:ph type="title"/>
          </p:nvPr>
        </p:nvSpPr>
        <p:spPr>
          <a:xfrm>
            <a:off x="431800" y="260350"/>
            <a:ext cx="8243888" cy="720725"/>
          </a:xfrm>
        </p:spPr>
        <p:txBody>
          <a:bodyPr/>
          <a:lstStyle/>
          <a:p>
            <a:pPr algn="ctr" eaLnBrk="1" hangingPunct="1"/>
            <a:r>
              <a:rPr lang="en-US" altLang="zh-TW" sz="3200" b="1" dirty="0" smtClean="0">
                <a:latin typeface="Times New Roman" pitchFamily="18" charset="0"/>
              </a:rPr>
              <a:t>Algebraic underpinning of NC</a:t>
            </a:r>
          </a:p>
        </p:txBody>
      </p:sp>
    </p:spTree>
    <p:extLst>
      <p:ext uri="{BB962C8B-B14F-4D97-AF65-F5344CB8AC3E}">
        <p14:creationId xmlns:p14="http://schemas.microsoft.com/office/powerpoint/2010/main" val="21748025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Line 5"/>
          <p:cNvSpPr>
            <a:spLocks noChangeShapeType="1"/>
          </p:cNvSpPr>
          <p:nvPr/>
        </p:nvSpPr>
        <p:spPr bwMode="auto">
          <a:xfrm flipH="1">
            <a:off x="5724323" y="1484784"/>
            <a:ext cx="224869" cy="1115764"/>
          </a:xfrm>
          <a:prstGeom prst="line">
            <a:avLst/>
          </a:prstGeom>
          <a:noFill/>
          <a:ln w="3175">
            <a:solidFill>
              <a:srgbClr val="996600"/>
            </a:solidFill>
            <a:prstDash val="dash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i="1"/>
          </a:p>
        </p:txBody>
      </p:sp>
      <p:sp>
        <p:nvSpPr>
          <p:cNvPr id="69" name="Oval 9"/>
          <p:cNvSpPr>
            <a:spLocks noChangeArrowheads="1"/>
          </p:cNvSpPr>
          <p:nvPr/>
        </p:nvSpPr>
        <p:spPr bwMode="auto">
          <a:xfrm>
            <a:off x="5507868" y="5165948"/>
            <a:ext cx="441325" cy="495300"/>
          </a:xfrm>
          <a:prstGeom prst="ellips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altLang="zh-TW" i="1"/>
          </a:p>
        </p:txBody>
      </p:sp>
      <p:sp>
        <p:nvSpPr>
          <p:cNvPr id="70" name="Oval 10"/>
          <p:cNvSpPr>
            <a:spLocks noChangeArrowheads="1"/>
          </p:cNvSpPr>
          <p:nvPr/>
        </p:nvSpPr>
        <p:spPr bwMode="auto">
          <a:xfrm>
            <a:off x="8343143" y="5165948"/>
            <a:ext cx="441325" cy="495300"/>
          </a:xfrm>
          <a:prstGeom prst="ellips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altLang="zh-TW" i="1"/>
          </a:p>
        </p:txBody>
      </p:sp>
      <p:sp>
        <p:nvSpPr>
          <p:cNvPr id="73" name="Rectangle 13"/>
          <p:cNvSpPr>
            <a:spLocks noChangeArrowheads="1"/>
          </p:cNvSpPr>
          <p:nvPr/>
        </p:nvSpPr>
        <p:spPr bwMode="auto">
          <a:xfrm>
            <a:off x="5904148" y="1903635"/>
            <a:ext cx="1042752" cy="371475"/>
          </a:xfrm>
          <a:prstGeom prst="rect">
            <a:avLst/>
          </a:prstGeom>
          <a:noFill/>
          <a:ln w="9525">
            <a:solidFill>
              <a:srgbClr val="FFFFFF"/>
            </a:solidFill>
            <a:prstDash val="sysDashDot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2700" tIns="12700" rIns="12700" bIns="12700"/>
          <a:lstStyle/>
          <a:p>
            <a:r>
              <a:rPr kumimoji="0" lang="en-US" altLang="zh-CN" sz="1600" i="1" dirty="0">
                <a:ea typeface="SimSun" pitchFamily="2" charset="-122"/>
              </a:rPr>
              <a:t> </a:t>
            </a:r>
            <a:r>
              <a:rPr kumimoji="0" lang="en-US" altLang="zh-CN" sz="1600" i="1" dirty="0" smtClean="0">
                <a:ea typeface="SimSun" pitchFamily="2" charset="-122"/>
              </a:rPr>
              <a:t>a = </a:t>
            </a:r>
            <a:r>
              <a:rPr lang="en-US" altLang="zh-CN" sz="1600" dirty="0"/>
              <a:t>(</a:t>
            </a:r>
            <a:r>
              <a:rPr lang="en-US" altLang="zh-CN" sz="1600" i="1" dirty="0"/>
              <a:t>a </a:t>
            </a:r>
            <a:r>
              <a:rPr lang="en-US" altLang="zh-CN" sz="1600" i="1" baseline="-25000" dirty="0"/>
              <a:t> </a:t>
            </a:r>
            <a:r>
              <a:rPr lang="en-US" altLang="zh-CN" sz="1600" i="1" dirty="0"/>
              <a:t> b</a:t>
            </a:r>
            <a:r>
              <a:rPr lang="en-US" altLang="zh-CN" sz="1600" dirty="0" smtClean="0"/>
              <a:t>) </a:t>
            </a:r>
            <a:r>
              <a:rPr lang="en-US" altLang="zh-CN" sz="1600" dirty="0" smtClean="0">
                <a:sym typeface="Symbol"/>
              </a:rPr>
              <a:t></a:t>
            </a:r>
            <a:r>
              <a:rPr lang="en-US" altLang="zh-CN" sz="1600" dirty="0" smtClean="0"/>
              <a:t> </a:t>
            </a:r>
            <a:endParaRPr kumimoji="0" lang="en-US" altLang="zh-TW" sz="1600" i="1" dirty="0">
              <a:latin typeface="Arial" pitchFamily="34" charset="0"/>
            </a:endParaRPr>
          </a:p>
        </p:txBody>
      </p:sp>
      <p:sp>
        <p:nvSpPr>
          <p:cNvPr id="74" name="Rectangle 14"/>
          <p:cNvSpPr>
            <a:spLocks noChangeArrowheads="1"/>
          </p:cNvSpPr>
          <p:nvPr/>
        </p:nvSpPr>
        <p:spPr bwMode="auto">
          <a:xfrm>
            <a:off x="8159377" y="1916832"/>
            <a:ext cx="373063" cy="312738"/>
          </a:xfrm>
          <a:prstGeom prst="rect">
            <a:avLst/>
          </a:prstGeom>
          <a:noFill/>
          <a:ln w="9525">
            <a:solidFill>
              <a:srgbClr val="FFFFFF"/>
            </a:solidFill>
            <a:prstDash val="sysDashDot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2700" tIns="12700" rIns="12700" bIns="12700"/>
          <a:lstStyle/>
          <a:p>
            <a:r>
              <a:rPr kumimoji="0" lang="en-US" altLang="zh-CN" sz="1600" i="1" dirty="0">
                <a:ea typeface="SimSun" pitchFamily="2" charset="-122"/>
              </a:rPr>
              <a:t> b</a:t>
            </a:r>
            <a:endParaRPr kumimoji="0" lang="en-US" altLang="zh-TW" i="1" dirty="0">
              <a:latin typeface="Arial" pitchFamily="34" charset="0"/>
            </a:endParaRPr>
          </a:p>
        </p:txBody>
      </p:sp>
      <p:sp>
        <p:nvSpPr>
          <p:cNvPr id="84" name="Line 25"/>
          <p:cNvSpPr>
            <a:spLocks noChangeShapeType="1"/>
          </p:cNvSpPr>
          <p:nvPr/>
        </p:nvSpPr>
        <p:spPr bwMode="auto">
          <a:xfrm>
            <a:off x="8343143" y="1484784"/>
            <a:ext cx="189495" cy="1099889"/>
          </a:xfrm>
          <a:prstGeom prst="line">
            <a:avLst/>
          </a:prstGeom>
          <a:noFill/>
          <a:ln w="3175">
            <a:solidFill>
              <a:srgbClr val="996600"/>
            </a:solidFill>
            <a:prstDash val="dash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i="1"/>
          </a:p>
        </p:txBody>
      </p:sp>
      <p:sp>
        <p:nvSpPr>
          <p:cNvPr id="30" name="Rectangle 13"/>
          <p:cNvSpPr>
            <a:spLocks noChangeArrowheads="1"/>
          </p:cNvSpPr>
          <p:nvPr/>
        </p:nvSpPr>
        <p:spPr bwMode="auto">
          <a:xfrm>
            <a:off x="5832140" y="5649813"/>
            <a:ext cx="1042752" cy="371475"/>
          </a:xfrm>
          <a:prstGeom prst="rect">
            <a:avLst/>
          </a:prstGeom>
          <a:noFill/>
          <a:ln w="9525">
            <a:solidFill>
              <a:srgbClr val="FFFFFF"/>
            </a:solidFill>
            <a:prstDash val="sysDashDot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2700" tIns="12700" rIns="12700" bIns="12700"/>
          <a:lstStyle/>
          <a:p>
            <a:r>
              <a:rPr kumimoji="0" lang="en-US" altLang="zh-CN" sz="1600" i="1" dirty="0">
                <a:ea typeface="SimSun" pitchFamily="2" charset="-122"/>
              </a:rPr>
              <a:t> </a:t>
            </a:r>
            <a:r>
              <a:rPr kumimoji="0" lang="en-US" altLang="zh-CN" sz="1600" i="1" dirty="0" smtClean="0">
                <a:ea typeface="SimSun" pitchFamily="2" charset="-122"/>
              </a:rPr>
              <a:t>= </a:t>
            </a:r>
            <a:r>
              <a:rPr lang="en-US" altLang="zh-CN" sz="1600" dirty="0"/>
              <a:t>(</a:t>
            </a:r>
            <a:r>
              <a:rPr lang="en-US" altLang="zh-CN" sz="1600" i="1" dirty="0"/>
              <a:t>a </a:t>
            </a:r>
            <a:r>
              <a:rPr lang="en-US" altLang="zh-CN" sz="1600" i="1" baseline="-25000" dirty="0"/>
              <a:t> </a:t>
            </a:r>
            <a:r>
              <a:rPr lang="en-US" altLang="zh-CN" sz="1600" i="1" dirty="0"/>
              <a:t> b</a:t>
            </a:r>
            <a:r>
              <a:rPr lang="en-US" altLang="zh-CN" sz="1600" dirty="0" smtClean="0"/>
              <a:t>) </a:t>
            </a:r>
            <a:r>
              <a:rPr lang="en-US" altLang="zh-CN" sz="1600" dirty="0" smtClean="0">
                <a:sym typeface="Symbol"/>
              </a:rPr>
              <a:t></a:t>
            </a:r>
            <a:r>
              <a:rPr lang="en-US" altLang="zh-CN" sz="1600" dirty="0" smtClean="0"/>
              <a:t> </a:t>
            </a:r>
            <a:endParaRPr kumimoji="0" lang="en-US" altLang="zh-TW" sz="1600" i="1" dirty="0">
              <a:latin typeface="Arial" pitchFamily="34" charset="0"/>
            </a:endParaRPr>
          </a:p>
        </p:txBody>
      </p:sp>
      <p:grpSp>
        <p:nvGrpSpPr>
          <p:cNvPr id="27" name="Group 114"/>
          <p:cNvGrpSpPr>
            <a:grpSpLocks/>
          </p:cNvGrpSpPr>
          <p:nvPr/>
        </p:nvGrpSpPr>
        <p:grpSpPr bwMode="auto">
          <a:xfrm>
            <a:off x="6948264" y="1844824"/>
            <a:ext cx="349250" cy="447675"/>
            <a:chOff x="3713" y="2583"/>
            <a:chExt cx="220" cy="282"/>
          </a:xfrm>
        </p:grpSpPr>
        <p:sp>
          <p:nvSpPr>
            <p:cNvPr id="28" name="Rectangle 115"/>
            <p:cNvSpPr>
              <a:spLocks noChangeArrowheads="1"/>
            </p:cNvSpPr>
            <p:nvPr/>
          </p:nvSpPr>
          <p:spPr bwMode="auto">
            <a:xfrm>
              <a:off x="3713" y="2592"/>
              <a:ext cx="220" cy="2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2700" tIns="12700" rIns="12700" bIns="12700"/>
            <a:lstStyle/>
            <a:p>
              <a:pPr algn="ctr"/>
              <a:r>
                <a:rPr kumimoji="0" lang="en-US" altLang="zh-TW" sz="1200" dirty="0">
                  <a:latin typeface="Arial" charset="0"/>
                </a:rPr>
                <a:t>1</a:t>
              </a:r>
            </a:p>
            <a:p>
              <a:pPr algn="ctr"/>
              <a:r>
                <a:rPr kumimoji="0" lang="en-US" altLang="zh-TW" sz="1200" dirty="0">
                  <a:latin typeface="Arial" charset="0"/>
                </a:rPr>
                <a:t>0</a:t>
              </a:r>
            </a:p>
          </p:txBody>
        </p:sp>
        <p:sp>
          <p:nvSpPr>
            <p:cNvPr id="29" name="AutoShape 116"/>
            <p:cNvSpPr>
              <a:spLocks noChangeArrowheads="1"/>
            </p:cNvSpPr>
            <p:nvPr/>
          </p:nvSpPr>
          <p:spPr bwMode="auto">
            <a:xfrm>
              <a:off x="3713" y="2583"/>
              <a:ext cx="192" cy="282"/>
            </a:xfrm>
            <a:prstGeom prst="bracketPair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 altLang="zh-TW"/>
            </a:p>
          </p:txBody>
        </p:sp>
      </p:grpSp>
      <p:grpSp>
        <p:nvGrpSpPr>
          <p:cNvPr id="31" name="Group 114"/>
          <p:cNvGrpSpPr>
            <a:grpSpLocks/>
          </p:cNvGrpSpPr>
          <p:nvPr/>
        </p:nvGrpSpPr>
        <p:grpSpPr bwMode="auto">
          <a:xfrm>
            <a:off x="6749294" y="5573613"/>
            <a:ext cx="349250" cy="447675"/>
            <a:chOff x="3713" y="2583"/>
            <a:chExt cx="220" cy="282"/>
          </a:xfrm>
        </p:grpSpPr>
        <p:sp>
          <p:nvSpPr>
            <p:cNvPr id="32" name="Rectangle 115"/>
            <p:cNvSpPr>
              <a:spLocks noChangeArrowheads="1"/>
            </p:cNvSpPr>
            <p:nvPr/>
          </p:nvSpPr>
          <p:spPr bwMode="auto">
            <a:xfrm>
              <a:off x="3713" y="2592"/>
              <a:ext cx="220" cy="2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2700" tIns="12700" rIns="12700" bIns="12700"/>
            <a:lstStyle/>
            <a:p>
              <a:pPr algn="ctr"/>
              <a:r>
                <a:rPr kumimoji="0" lang="en-US" altLang="zh-TW" sz="1200" dirty="0">
                  <a:latin typeface="Arial" charset="0"/>
                </a:rPr>
                <a:t>1</a:t>
              </a:r>
            </a:p>
            <a:p>
              <a:pPr algn="ctr"/>
              <a:r>
                <a:rPr kumimoji="0" lang="en-US" altLang="zh-TW" sz="1200" dirty="0" smtClean="0">
                  <a:latin typeface="Arial" charset="0"/>
                </a:rPr>
                <a:t>1</a:t>
              </a:r>
              <a:endParaRPr kumimoji="0" lang="en-US" altLang="zh-TW" sz="1200" dirty="0">
                <a:latin typeface="Arial" charset="0"/>
              </a:endParaRPr>
            </a:p>
          </p:txBody>
        </p:sp>
        <p:sp>
          <p:nvSpPr>
            <p:cNvPr id="33" name="AutoShape 116"/>
            <p:cNvSpPr>
              <a:spLocks noChangeArrowheads="1"/>
            </p:cNvSpPr>
            <p:nvPr/>
          </p:nvSpPr>
          <p:spPr bwMode="auto">
            <a:xfrm>
              <a:off x="3713" y="2583"/>
              <a:ext cx="192" cy="282"/>
            </a:xfrm>
            <a:prstGeom prst="bracketPair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 altLang="zh-TW"/>
            </a:p>
          </p:txBody>
        </p:sp>
      </p:grpSp>
      <p:sp>
        <p:nvSpPr>
          <p:cNvPr id="35" name="Text Box 63"/>
          <p:cNvSpPr txBox="1">
            <a:spLocks noChangeArrowheads="1"/>
          </p:cNvSpPr>
          <p:nvPr/>
        </p:nvSpPr>
        <p:spPr bwMode="auto">
          <a:xfrm>
            <a:off x="267772" y="1643147"/>
            <a:ext cx="4844288" cy="124649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 dirty="0" smtClean="0"/>
              <a:t>The source generates symbols </a:t>
            </a:r>
          </a:p>
          <a:p>
            <a:pPr algn="ctr" eaLnBrk="1" hangingPunct="1">
              <a:spcBef>
                <a:spcPts val="600"/>
              </a:spcBef>
            </a:pPr>
            <a:r>
              <a:rPr lang="en-US" altLang="zh-CN" sz="2000" i="1" dirty="0" smtClean="0"/>
              <a:t>a</a:t>
            </a:r>
            <a:r>
              <a:rPr lang="en-US" altLang="zh-CN" sz="2000" dirty="0" smtClean="0"/>
              <a:t>, </a:t>
            </a:r>
            <a:r>
              <a:rPr lang="en-US" altLang="zh-CN" sz="2000" i="1" dirty="0" smtClean="0"/>
              <a:t>b</a:t>
            </a:r>
            <a:r>
              <a:rPr lang="en-US" altLang="zh-CN" sz="2000" dirty="0" smtClean="0"/>
              <a:t> </a:t>
            </a:r>
            <a:r>
              <a:rPr lang="en-US" altLang="zh-CN" sz="2000" dirty="0" smtClean="0">
                <a:sym typeface="Symbol"/>
              </a:rPr>
              <a:t> </a:t>
            </a:r>
            <a:r>
              <a:rPr lang="en-US" altLang="zh-CN" sz="2000" dirty="0"/>
              <a:t>the </a:t>
            </a:r>
            <a:r>
              <a:rPr lang="en-US" altLang="zh-CN" sz="2000" dirty="0">
                <a:solidFill>
                  <a:srgbClr val="C00000"/>
                </a:solidFill>
              </a:rPr>
              <a:t>symbol</a:t>
            </a:r>
            <a:r>
              <a:rPr lang="en-US" altLang="zh-CN" sz="2000" dirty="0"/>
              <a:t> </a:t>
            </a:r>
            <a:r>
              <a:rPr lang="en-US" altLang="zh-CN" sz="2000" dirty="0" smtClean="0">
                <a:solidFill>
                  <a:srgbClr val="C00000"/>
                </a:solidFill>
              </a:rPr>
              <a:t>field</a:t>
            </a:r>
            <a:r>
              <a:rPr lang="en-US" altLang="zh-CN" sz="2000" dirty="0" smtClean="0"/>
              <a:t>.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000" dirty="0"/>
              <a:t>The message is a row vector  (</a:t>
            </a:r>
            <a:r>
              <a:rPr lang="en-US" altLang="zh-CN" sz="2000" i="1" dirty="0"/>
              <a:t>a </a:t>
            </a:r>
            <a:r>
              <a:rPr lang="en-US" altLang="zh-CN" sz="2000" i="1" baseline="-25000" dirty="0"/>
              <a:t> </a:t>
            </a:r>
            <a:r>
              <a:rPr lang="en-US" altLang="zh-CN" sz="2000" i="1" dirty="0"/>
              <a:t> b</a:t>
            </a:r>
            <a:r>
              <a:rPr lang="en-US" altLang="zh-CN" sz="2000" dirty="0"/>
              <a:t>).</a:t>
            </a:r>
          </a:p>
        </p:txBody>
      </p:sp>
      <p:sp>
        <p:nvSpPr>
          <p:cNvPr id="36" name="Rectangle 2"/>
          <p:cNvSpPr txBox="1">
            <a:spLocks noChangeArrowheads="1"/>
          </p:cNvSpPr>
          <p:nvPr/>
        </p:nvSpPr>
        <p:spPr bwMode="auto">
          <a:xfrm>
            <a:off x="431800" y="260350"/>
            <a:ext cx="8243888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200">
                <a:solidFill>
                  <a:schemeClr val="tx2"/>
                </a:solidFill>
                <a:latin typeface="Garamond" pitchFamily="18" charset="0"/>
                <a:ea typeface="新細明體" pitchFamily="18" charset="-12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200">
                <a:solidFill>
                  <a:schemeClr val="tx2"/>
                </a:solidFill>
                <a:latin typeface="Garamond" pitchFamily="18" charset="0"/>
                <a:ea typeface="新細明體" pitchFamily="18" charset="-12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200">
                <a:solidFill>
                  <a:schemeClr val="tx2"/>
                </a:solidFill>
                <a:latin typeface="Garamond" pitchFamily="18" charset="0"/>
                <a:ea typeface="新細明體" pitchFamily="18" charset="-12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200">
                <a:solidFill>
                  <a:schemeClr val="tx2"/>
                </a:solidFill>
                <a:latin typeface="Garamond" pitchFamily="18" charset="0"/>
                <a:ea typeface="新細明體" pitchFamily="18" charset="-12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kumimoji="1" sz="4200">
                <a:solidFill>
                  <a:schemeClr val="tx2"/>
                </a:solidFill>
                <a:latin typeface="Garamond" pitchFamily="18" charset="0"/>
                <a:ea typeface="新細明體" pitchFamily="18" charset="-12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kumimoji="1" sz="4200">
                <a:solidFill>
                  <a:schemeClr val="tx2"/>
                </a:solidFill>
                <a:latin typeface="Garamond" pitchFamily="18" charset="0"/>
                <a:ea typeface="新細明體" pitchFamily="18" charset="-12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kumimoji="1" sz="4200">
                <a:solidFill>
                  <a:schemeClr val="tx2"/>
                </a:solidFill>
                <a:latin typeface="Garamond" pitchFamily="18" charset="0"/>
                <a:ea typeface="新細明體" pitchFamily="18" charset="-12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kumimoji="1" sz="4200">
                <a:solidFill>
                  <a:schemeClr val="tx2"/>
                </a:solidFill>
                <a:latin typeface="Garamond" pitchFamily="18" charset="0"/>
                <a:ea typeface="新細明體" pitchFamily="18" charset="-120"/>
              </a:defRPr>
            </a:lvl9pPr>
          </a:lstStyle>
          <a:p>
            <a:pPr algn="ctr" eaLnBrk="1" hangingPunct="1"/>
            <a:r>
              <a:rPr lang="en-US" altLang="zh-TW" sz="3200" b="1" kern="0" dirty="0" smtClean="0">
                <a:latin typeface="Times New Roman" pitchFamily="18" charset="0"/>
              </a:rPr>
              <a:t>Algebraic </a:t>
            </a:r>
            <a:r>
              <a:rPr lang="en-US" altLang="zh-TW" sz="3200" b="1" kern="0" dirty="0" smtClean="0">
                <a:solidFill>
                  <a:srgbClr val="003399"/>
                </a:solidFill>
                <a:latin typeface="Times New Roman" pitchFamily="18" charset="0"/>
              </a:rPr>
              <a:t>underpinning</a:t>
            </a:r>
            <a:r>
              <a:rPr lang="en-US" altLang="zh-TW" sz="3200" b="1" kern="0" dirty="0" smtClean="0">
                <a:latin typeface="Times New Roman" pitchFamily="18" charset="0"/>
              </a:rPr>
              <a:t> of NC</a:t>
            </a:r>
          </a:p>
        </p:txBody>
      </p:sp>
      <p:sp>
        <p:nvSpPr>
          <p:cNvPr id="34" name="Text Box 4"/>
          <p:cNvSpPr txBox="1">
            <a:spLocks noChangeArrowheads="1"/>
          </p:cNvSpPr>
          <p:nvPr/>
        </p:nvSpPr>
        <p:spPr bwMode="auto">
          <a:xfrm>
            <a:off x="6192180" y="3969060"/>
            <a:ext cx="2209800" cy="152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0" lang="en-US" altLang="zh-TW" sz="1600" i="1" dirty="0">
                <a:latin typeface="Arial" pitchFamily="34" charset="0"/>
              </a:rPr>
              <a:t>     </a:t>
            </a:r>
            <a:r>
              <a:rPr kumimoji="0" lang="en-US" altLang="zh-TW" sz="1600" i="1" dirty="0" smtClean="0">
                <a:latin typeface="Arial" pitchFamily="34" charset="0"/>
              </a:rPr>
              <a:t>  </a:t>
            </a:r>
            <a:r>
              <a:rPr kumimoji="0" lang="en-US" altLang="zh-TW" sz="1600" i="1" dirty="0" err="1"/>
              <a:t>a</a:t>
            </a:r>
            <a:r>
              <a:rPr kumimoji="0" lang="en-US" altLang="zh-CN" sz="1600" dirty="0" err="1">
                <a:ea typeface="SimSun" pitchFamily="2" charset="-122"/>
                <a:sym typeface="Symbol" pitchFamily="18" charset="2"/>
              </a:rPr>
              <a:t></a:t>
            </a:r>
            <a:r>
              <a:rPr kumimoji="0" lang="en-US" altLang="zh-CN" sz="1600" i="1" dirty="0" err="1">
                <a:ea typeface="SimSun" pitchFamily="2" charset="-122"/>
              </a:rPr>
              <a:t>b</a:t>
            </a:r>
            <a:endParaRPr kumimoji="0" lang="en-US" altLang="zh-TW" sz="1600" i="1" dirty="0"/>
          </a:p>
          <a:p>
            <a:pPr eaLnBrk="1" hangingPunct="1">
              <a:spcBef>
                <a:spcPct val="50000"/>
              </a:spcBef>
            </a:pPr>
            <a:endParaRPr kumimoji="0" lang="en-US" altLang="zh-TW" sz="1800" i="1" dirty="0"/>
          </a:p>
          <a:p>
            <a:pPr eaLnBrk="1" hangingPunct="1">
              <a:spcBef>
                <a:spcPct val="50000"/>
              </a:spcBef>
            </a:pPr>
            <a:endParaRPr kumimoji="0" lang="en-US" altLang="zh-TW" sz="1800" i="1" dirty="0"/>
          </a:p>
          <a:p>
            <a:pPr eaLnBrk="1" hangingPunct="1">
              <a:spcBef>
                <a:spcPct val="50000"/>
              </a:spcBef>
            </a:pPr>
            <a:r>
              <a:rPr kumimoji="0" lang="en-US" altLang="zh-CN" sz="1600" i="1" dirty="0" err="1">
                <a:ea typeface="SimSun" pitchFamily="2" charset="-122"/>
              </a:rPr>
              <a:t>a</a:t>
            </a:r>
            <a:r>
              <a:rPr kumimoji="0" lang="en-US" altLang="zh-CN" sz="1600" dirty="0" err="1">
                <a:ea typeface="SimSun" pitchFamily="2" charset="-122"/>
                <a:sym typeface="Symbol" pitchFamily="18" charset="2"/>
              </a:rPr>
              <a:t></a:t>
            </a:r>
            <a:r>
              <a:rPr kumimoji="0" lang="en-US" altLang="zh-CN" sz="1600" i="1" dirty="0" err="1">
                <a:ea typeface="SimSun" pitchFamily="2" charset="-122"/>
              </a:rPr>
              <a:t>b</a:t>
            </a:r>
            <a:r>
              <a:rPr kumimoji="0" lang="en-US" altLang="zh-CN" sz="1600" i="1" baseline="-25000" dirty="0">
                <a:ea typeface="SimSun" pitchFamily="2" charset="-122"/>
              </a:rPr>
              <a:t>                     </a:t>
            </a:r>
            <a:r>
              <a:rPr kumimoji="0" lang="en-US" altLang="zh-CN" sz="1600" i="1" baseline="-25000" dirty="0" smtClean="0">
                <a:ea typeface="SimSun" pitchFamily="2" charset="-122"/>
              </a:rPr>
              <a:t>  </a:t>
            </a:r>
            <a:r>
              <a:rPr kumimoji="0" lang="en-US" altLang="zh-CN" sz="1600" i="1" dirty="0" smtClean="0">
                <a:ea typeface="SimSun" pitchFamily="2" charset="-122"/>
              </a:rPr>
              <a:t> </a:t>
            </a:r>
            <a:r>
              <a:rPr kumimoji="0" lang="en-US" altLang="zh-CN" sz="1600" i="1" dirty="0" err="1">
                <a:ea typeface="SimSun" pitchFamily="2" charset="-122"/>
              </a:rPr>
              <a:t>a</a:t>
            </a:r>
            <a:r>
              <a:rPr kumimoji="0" lang="en-US" altLang="zh-CN" sz="1600" dirty="0" err="1">
                <a:ea typeface="SimSun" pitchFamily="2" charset="-122"/>
                <a:sym typeface="Symbol" pitchFamily="18" charset="2"/>
              </a:rPr>
              <a:t></a:t>
            </a:r>
            <a:r>
              <a:rPr kumimoji="0" lang="en-US" altLang="zh-CN" sz="1600" i="1" dirty="0" err="1">
                <a:ea typeface="SimSun" pitchFamily="2" charset="-122"/>
              </a:rPr>
              <a:t>b</a:t>
            </a:r>
            <a:endParaRPr kumimoji="0" lang="en-US" altLang="zh-TW" sz="1600" i="1" dirty="0"/>
          </a:p>
        </p:txBody>
      </p:sp>
      <p:sp>
        <p:nvSpPr>
          <p:cNvPr id="37" name="Oval 6"/>
          <p:cNvSpPr>
            <a:spLocks noChangeArrowheads="1"/>
          </p:cNvSpPr>
          <p:nvPr/>
        </p:nvSpPr>
        <p:spPr bwMode="auto">
          <a:xfrm>
            <a:off x="5614231" y="2629123"/>
            <a:ext cx="214313" cy="227013"/>
          </a:xfrm>
          <a:prstGeom prst="ellipse">
            <a:avLst/>
          </a:prstGeom>
          <a:solidFill>
            <a:schemeClr val="tx2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altLang="zh-TW" i="1"/>
          </a:p>
        </p:txBody>
      </p:sp>
      <p:sp>
        <p:nvSpPr>
          <p:cNvPr id="38" name="Oval 7"/>
          <p:cNvSpPr>
            <a:spLocks noChangeArrowheads="1"/>
          </p:cNvSpPr>
          <p:nvPr/>
        </p:nvSpPr>
        <p:spPr bwMode="auto">
          <a:xfrm>
            <a:off x="8449506" y="2629123"/>
            <a:ext cx="214313" cy="227013"/>
          </a:xfrm>
          <a:prstGeom prst="ellipse">
            <a:avLst/>
          </a:prstGeom>
          <a:solidFill>
            <a:schemeClr val="tx2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altLang="zh-TW" i="1"/>
          </a:p>
        </p:txBody>
      </p:sp>
      <p:sp>
        <p:nvSpPr>
          <p:cNvPr id="39" name="Oval 8"/>
          <p:cNvSpPr>
            <a:spLocks noChangeArrowheads="1"/>
          </p:cNvSpPr>
          <p:nvPr/>
        </p:nvSpPr>
        <p:spPr bwMode="auto">
          <a:xfrm>
            <a:off x="7030281" y="3454623"/>
            <a:ext cx="215900" cy="227013"/>
          </a:xfrm>
          <a:prstGeom prst="ellipse">
            <a:avLst/>
          </a:prstGeom>
          <a:solidFill>
            <a:schemeClr val="tx2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altLang="zh-TW" i="1"/>
          </a:p>
        </p:txBody>
      </p:sp>
      <p:sp>
        <p:nvSpPr>
          <p:cNvPr id="40" name="Line 11"/>
          <p:cNvSpPr>
            <a:spLocks noChangeShapeType="1"/>
          </p:cNvSpPr>
          <p:nvPr/>
        </p:nvSpPr>
        <p:spPr bwMode="auto">
          <a:xfrm>
            <a:off x="7146168" y="3888011"/>
            <a:ext cx="0" cy="620713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i="1"/>
          </a:p>
        </p:txBody>
      </p:sp>
      <p:sp>
        <p:nvSpPr>
          <p:cNvPr id="41" name="Oval 12"/>
          <p:cNvSpPr>
            <a:spLocks noChangeArrowheads="1"/>
          </p:cNvSpPr>
          <p:nvPr/>
        </p:nvSpPr>
        <p:spPr bwMode="auto">
          <a:xfrm>
            <a:off x="7019168" y="4727798"/>
            <a:ext cx="215900" cy="228600"/>
          </a:xfrm>
          <a:prstGeom prst="ellipse">
            <a:avLst/>
          </a:prstGeom>
          <a:solidFill>
            <a:schemeClr val="tx2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altLang="zh-TW" i="1"/>
          </a:p>
        </p:txBody>
      </p:sp>
      <p:sp>
        <p:nvSpPr>
          <p:cNvPr id="42" name="Rectangle 15"/>
          <p:cNvSpPr>
            <a:spLocks noChangeArrowheads="1"/>
          </p:cNvSpPr>
          <p:nvPr/>
        </p:nvSpPr>
        <p:spPr bwMode="auto">
          <a:xfrm>
            <a:off x="6319081" y="2797398"/>
            <a:ext cx="371475" cy="311150"/>
          </a:xfrm>
          <a:prstGeom prst="rect">
            <a:avLst/>
          </a:prstGeom>
          <a:noFill/>
          <a:ln w="9525">
            <a:solidFill>
              <a:srgbClr val="FFFFFF"/>
            </a:solidFill>
            <a:prstDash val="sysDashDot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2700" tIns="12700" rIns="12700" bIns="12700"/>
          <a:lstStyle/>
          <a:p>
            <a:r>
              <a:rPr kumimoji="0" lang="en-US" altLang="zh-CN" sz="1600" i="1">
                <a:ea typeface="SimSun" pitchFamily="2" charset="-122"/>
              </a:rPr>
              <a:t> a</a:t>
            </a:r>
            <a:endParaRPr kumimoji="0" lang="en-US" altLang="zh-TW" i="1">
              <a:latin typeface="Arial" pitchFamily="34" charset="0"/>
            </a:endParaRPr>
          </a:p>
        </p:txBody>
      </p:sp>
      <p:sp>
        <p:nvSpPr>
          <p:cNvPr id="43" name="Rectangle 16"/>
          <p:cNvSpPr>
            <a:spLocks noChangeArrowheads="1"/>
          </p:cNvSpPr>
          <p:nvPr/>
        </p:nvSpPr>
        <p:spPr bwMode="auto">
          <a:xfrm>
            <a:off x="5423606" y="4000723"/>
            <a:ext cx="371475" cy="311150"/>
          </a:xfrm>
          <a:prstGeom prst="rect">
            <a:avLst/>
          </a:prstGeom>
          <a:noFill/>
          <a:ln w="9525">
            <a:solidFill>
              <a:srgbClr val="FFFFFF"/>
            </a:solidFill>
            <a:prstDash val="sysDashDot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2700" tIns="12700" rIns="12700" bIns="12700"/>
          <a:lstStyle/>
          <a:p>
            <a:r>
              <a:rPr kumimoji="0" lang="en-US" altLang="zh-CN" sz="1600" i="1">
                <a:ea typeface="SimSun" pitchFamily="2" charset="-122"/>
              </a:rPr>
              <a:t> a</a:t>
            </a:r>
            <a:endParaRPr kumimoji="0" lang="en-US" altLang="zh-TW" i="1">
              <a:latin typeface="Arial" pitchFamily="34" charset="0"/>
            </a:endParaRPr>
          </a:p>
        </p:txBody>
      </p:sp>
      <p:sp>
        <p:nvSpPr>
          <p:cNvPr id="44" name="Rectangle 17"/>
          <p:cNvSpPr>
            <a:spLocks noChangeArrowheads="1"/>
          </p:cNvSpPr>
          <p:nvPr/>
        </p:nvSpPr>
        <p:spPr bwMode="auto">
          <a:xfrm>
            <a:off x="7728917" y="2814861"/>
            <a:ext cx="371475" cy="312738"/>
          </a:xfrm>
          <a:prstGeom prst="rect">
            <a:avLst/>
          </a:prstGeom>
          <a:noFill/>
          <a:ln w="9525">
            <a:solidFill>
              <a:srgbClr val="FFFFFF"/>
            </a:solidFill>
            <a:prstDash val="sysDashDot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2700" tIns="12700" rIns="12700" bIns="12700"/>
          <a:lstStyle/>
          <a:p>
            <a:r>
              <a:rPr kumimoji="0" lang="en-US" altLang="zh-CN" sz="1600" i="1" dirty="0">
                <a:ea typeface="SimSun" pitchFamily="2" charset="-122"/>
              </a:rPr>
              <a:t> b</a:t>
            </a:r>
            <a:endParaRPr kumimoji="0" lang="en-US" altLang="zh-TW" i="1" dirty="0">
              <a:latin typeface="Arial" pitchFamily="34" charset="0"/>
            </a:endParaRPr>
          </a:p>
        </p:txBody>
      </p:sp>
      <p:sp>
        <p:nvSpPr>
          <p:cNvPr id="45" name="Rectangle 18"/>
          <p:cNvSpPr>
            <a:spLocks noChangeArrowheads="1"/>
          </p:cNvSpPr>
          <p:nvPr/>
        </p:nvSpPr>
        <p:spPr bwMode="auto">
          <a:xfrm>
            <a:off x="8266819" y="4054698"/>
            <a:ext cx="301625" cy="311150"/>
          </a:xfrm>
          <a:prstGeom prst="rect">
            <a:avLst/>
          </a:prstGeom>
          <a:noFill/>
          <a:ln w="9525">
            <a:solidFill>
              <a:srgbClr val="FFFFFF"/>
            </a:solidFill>
            <a:prstDash val="sysDashDot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2700" tIns="12700" rIns="12700" bIns="12700"/>
          <a:lstStyle/>
          <a:p>
            <a:r>
              <a:rPr kumimoji="0" lang="en-US" altLang="zh-CN" sz="1600" i="1" dirty="0">
                <a:ea typeface="SimSun" pitchFamily="2" charset="-122"/>
              </a:rPr>
              <a:t> b</a:t>
            </a:r>
            <a:endParaRPr kumimoji="0" lang="en-US" altLang="zh-TW" i="1" dirty="0">
              <a:latin typeface="Arial" pitchFamily="34" charset="0"/>
            </a:endParaRPr>
          </a:p>
        </p:txBody>
      </p:sp>
      <p:sp>
        <p:nvSpPr>
          <p:cNvPr id="46" name="Line 20"/>
          <p:cNvSpPr>
            <a:spLocks noChangeShapeType="1"/>
          </p:cNvSpPr>
          <p:nvPr/>
        </p:nvSpPr>
        <p:spPr bwMode="auto">
          <a:xfrm>
            <a:off x="5712656" y="3054573"/>
            <a:ext cx="1588" cy="20637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i="1"/>
          </a:p>
        </p:txBody>
      </p:sp>
      <p:sp>
        <p:nvSpPr>
          <p:cNvPr id="47" name="Line 21"/>
          <p:cNvSpPr>
            <a:spLocks noChangeShapeType="1"/>
          </p:cNvSpPr>
          <p:nvPr/>
        </p:nvSpPr>
        <p:spPr bwMode="auto">
          <a:xfrm>
            <a:off x="6039681" y="2895823"/>
            <a:ext cx="884238" cy="51593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i="1"/>
          </a:p>
        </p:txBody>
      </p:sp>
      <p:sp>
        <p:nvSpPr>
          <p:cNvPr id="48" name="Line 22"/>
          <p:cNvSpPr>
            <a:spLocks noChangeShapeType="1"/>
          </p:cNvSpPr>
          <p:nvPr/>
        </p:nvSpPr>
        <p:spPr bwMode="auto">
          <a:xfrm>
            <a:off x="7363656" y="4959573"/>
            <a:ext cx="950913" cy="4318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i="1"/>
          </a:p>
        </p:txBody>
      </p:sp>
      <p:sp>
        <p:nvSpPr>
          <p:cNvPr id="49" name="Line 23"/>
          <p:cNvSpPr>
            <a:spLocks noChangeShapeType="1"/>
          </p:cNvSpPr>
          <p:nvPr/>
        </p:nvSpPr>
        <p:spPr bwMode="auto">
          <a:xfrm>
            <a:off x="8547931" y="3054573"/>
            <a:ext cx="0" cy="20637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i="1"/>
          </a:p>
        </p:txBody>
      </p:sp>
      <p:sp>
        <p:nvSpPr>
          <p:cNvPr id="50" name="Line 24"/>
          <p:cNvSpPr>
            <a:spLocks noChangeShapeType="1"/>
          </p:cNvSpPr>
          <p:nvPr/>
        </p:nvSpPr>
        <p:spPr bwMode="auto">
          <a:xfrm flipH="1">
            <a:off x="7374768" y="2897411"/>
            <a:ext cx="968375" cy="54768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i="1"/>
          </a:p>
        </p:txBody>
      </p:sp>
      <p:sp>
        <p:nvSpPr>
          <p:cNvPr id="51" name="Line 26"/>
          <p:cNvSpPr>
            <a:spLocks noChangeShapeType="1"/>
          </p:cNvSpPr>
          <p:nvPr/>
        </p:nvSpPr>
        <p:spPr bwMode="auto">
          <a:xfrm flipH="1">
            <a:off x="5988881" y="4948461"/>
            <a:ext cx="896938" cy="379413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i="1"/>
          </a:p>
        </p:txBody>
      </p:sp>
    </p:spTree>
    <p:extLst>
      <p:ext uri="{BB962C8B-B14F-4D97-AF65-F5344CB8AC3E}">
        <p14:creationId xmlns:p14="http://schemas.microsoft.com/office/powerpoint/2010/main" val="7537739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Line 5"/>
          <p:cNvSpPr>
            <a:spLocks noChangeShapeType="1"/>
          </p:cNvSpPr>
          <p:nvPr/>
        </p:nvSpPr>
        <p:spPr bwMode="auto">
          <a:xfrm flipH="1">
            <a:off x="5724323" y="1484784"/>
            <a:ext cx="224869" cy="1115764"/>
          </a:xfrm>
          <a:prstGeom prst="line">
            <a:avLst/>
          </a:prstGeom>
          <a:noFill/>
          <a:ln w="3175">
            <a:solidFill>
              <a:srgbClr val="996600"/>
            </a:solidFill>
            <a:prstDash val="dash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i="1"/>
          </a:p>
        </p:txBody>
      </p:sp>
      <p:sp>
        <p:nvSpPr>
          <p:cNvPr id="132" name="Oval 6"/>
          <p:cNvSpPr>
            <a:spLocks noChangeArrowheads="1"/>
          </p:cNvSpPr>
          <p:nvPr/>
        </p:nvSpPr>
        <p:spPr bwMode="auto">
          <a:xfrm>
            <a:off x="5614231" y="2629123"/>
            <a:ext cx="214313" cy="227013"/>
          </a:xfrm>
          <a:prstGeom prst="ellipse">
            <a:avLst/>
          </a:prstGeom>
          <a:solidFill>
            <a:schemeClr val="tx2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altLang="zh-TW" i="1"/>
          </a:p>
        </p:txBody>
      </p:sp>
      <p:sp>
        <p:nvSpPr>
          <p:cNvPr id="133" name="Oval 7"/>
          <p:cNvSpPr>
            <a:spLocks noChangeArrowheads="1"/>
          </p:cNvSpPr>
          <p:nvPr/>
        </p:nvSpPr>
        <p:spPr bwMode="auto">
          <a:xfrm>
            <a:off x="8449506" y="2629123"/>
            <a:ext cx="214313" cy="227013"/>
          </a:xfrm>
          <a:prstGeom prst="ellipse">
            <a:avLst/>
          </a:prstGeom>
          <a:solidFill>
            <a:schemeClr val="tx2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altLang="zh-TW" i="1"/>
          </a:p>
        </p:txBody>
      </p:sp>
      <p:sp>
        <p:nvSpPr>
          <p:cNvPr id="134" name="Oval 8"/>
          <p:cNvSpPr>
            <a:spLocks noChangeArrowheads="1"/>
          </p:cNvSpPr>
          <p:nvPr/>
        </p:nvSpPr>
        <p:spPr bwMode="auto">
          <a:xfrm>
            <a:off x="7030281" y="3454623"/>
            <a:ext cx="215900" cy="227013"/>
          </a:xfrm>
          <a:prstGeom prst="ellipse">
            <a:avLst/>
          </a:prstGeom>
          <a:solidFill>
            <a:schemeClr val="tx2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altLang="zh-TW" i="1"/>
          </a:p>
        </p:txBody>
      </p:sp>
      <p:sp>
        <p:nvSpPr>
          <p:cNvPr id="135" name="Oval 9"/>
          <p:cNvSpPr>
            <a:spLocks noChangeArrowheads="1"/>
          </p:cNvSpPr>
          <p:nvPr/>
        </p:nvSpPr>
        <p:spPr bwMode="auto">
          <a:xfrm>
            <a:off x="5507868" y="5165948"/>
            <a:ext cx="441325" cy="495300"/>
          </a:xfrm>
          <a:prstGeom prst="ellips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altLang="zh-TW" i="1"/>
          </a:p>
        </p:txBody>
      </p:sp>
      <p:sp>
        <p:nvSpPr>
          <p:cNvPr id="136" name="Oval 10"/>
          <p:cNvSpPr>
            <a:spLocks noChangeArrowheads="1"/>
          </p:cNvSpPr>
          <p:nvPr/>
        </p:nvSpPr>
        <p:spPr bwMode="auto">
          <a:xfrm>
            <a:off x="8343143" y="5165948"/>
            <a:ext cx="441325" cy="495300"/>
          </a:xfrm>
          <a:prstGeom prst="ellips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altLang="zh-TW" i="1"/>
          </a:p>
        </p:txBody>
      </p:sp>
      <p:sp>
        <p:nvSpPr>
          <p:cNvPr id="137" name="Line 11"/>
          <p:cNvSpPr>
            <a:spLocks noChangeShapeType="1"/>
          </p:cNvSpPr>
          <p:nvPr/>
        </p:nvSpPr>
        <p:spPr bwMode="auto">
          <a:xfrm>
            <a:off x="7146168" y="3789040"/>
            <a:ext cx="0" cy="839787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i="1"/>
          </a:p>
        </p:txBody>
      </p:sp>
      <p:sp>
        <p:nvSpPr>
          <p:cNvPr id="138" name="Oval 12"/>
          <p:cNvSpPr>
            <a:spLocks noChangeArrowheads="1"/>
          </p:cNvSpPr>
          <p:nvPr/>
        </p:nvSpPr>
        <p:spPr bwMode="auto">
          <a:xfrm>
            <a:off x="7019168" y="4727798"/>
            <a:ext cx="215900" cy="228600"/>
          </a:xfrm>
          <a:prstGeom prst="ellipse">
            <a:avLst/>
          </a:prstGeom>
          <a:solidFill>
            <a:schemeClr val="tx2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altLang="zh-TW" i="1"/>
          </a:p>
        </p:txBody>
      </p:sp>
      <p:sp>
        <p:nvSpPr>
          <p:cNvPr id="145" name="Line 20"/>
          <p:cNvSpPr>
            <a:spLocks noChangeShapeType="1"/>
          </p:cNvSpPr>
          <p:nvPr/>
        </p:nvSpPr>
        <p:spPr bwMode="auto">
          <a:xfrm>
            <a:off x="5712656" y="3054573"/>
            <a:ext cx="1588" cy="20637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i="1"/>
          </a:p>
        </p:txBody>
      </p:sp>
      <p:sp>
        <p:nvSpPr>
          <p:cNvPr id="146" name="Line 21"/>
          <p:cNvSpPr>
            <a:spLocks noChangeShapeType="1"/>
          </p:cNvSpPr>
          <p:nvPr/>
        </p:nvSpPr>
        <p:spPr bwMode="auto">
          <a:xfrm>
            <a:off x="6039681" y="2895823"/>
            <a:ext cx="884238" cy="51593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i="1"/>
          </a:p>
        </p:txBody>
      </p:sp>
      <p:sp>
        <p:nvSpPr>
          <p:cNvPr id="147" name="Line 22"/>
          <p:cNvSpPr>
            <a:spLocks noChangeShapeType="1"/>
          </p:cNvSpPr>
          <p:nvPr/>
        </p:nvSpPr>
        <p:spPr bwMode="auto">
          <a:xfrm>
            <a:off x="7363656" y="4959573"/>
            <a:ext cx="950913" cy="4318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i="1"/>
          </a:p>
        </p:txBody>
      </p:sp>
      <p:sp>
        <p:nvSpPr>
          <p:cNvPr id="148" name="Line 23"/>
          <p:cNvSpPr>
            <a:spLocks noChangeShapeType="1"/>
          </p:cNvSpPr>
          <p:nvPr/>
        </p:nvSpPr>
        <p:spPr bwMode="auto">
          <a:xfrm>
            <a:off x="8547931" y="3054573"/>
            <a:ext cx="0" cy="20637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i="1"/>
          </a:p>
        </p:txBody>
      </p:sp>
      <p:sp>
        <p:nvSpPr>
          <p:cNvPr id="149" name="Line 24"/>
          <p:cNvSpPr>
            <a:spLocks noChangeShapeType="1"/>
          </p:cNvSpPr>
          <p:nvPr/>
        </p:nvSpPr>
        <p:spPr bwMode="auto">
          <a:xfrm flipH="1">
            <a:off x="7374768" y="2897411"/>
            <a:ext cx="968375" cy="54768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i="1"/>
          </a:p>
        </p:txBody>
      </p:sp>
      <p:sp>
        <p:nvSpPr>
          <p:cNvPr id="150" name="Line 25"/>
          <p:cNvSpPr>
            <a:spLocks noChangeShapeType="1"/>
          </p:cNvSpPr>
          <p:nvPr/>
        </p:nvSpPr>
        <p:spPr bwMode="auto">
          <a:xfrm>
            <a:off x="8343143" y="1484784"/>
            <a:ext cx="189495" cy="1099889"/>
          </a:xfrm>
          <a:prstGeom prst="line">
            <a:avLst/>
          </a:prstGeom>
          <a:noFill/>
          <a:ln w="3175">
            <a:solidFill>
              <a:srgbClr val="996600"/>
            </a:solidFill>
            <a:prstDash val="dash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i="1"/>
          </a:p>
        </p:txBody>
      </p:sp>
      <p:sp>
        <p:nvSpPr>
          <p:cNvPr id="151" name="Line 26"/>
          <p:cNvSpPr>
            <a:spLocks noChangeShapeType="1"/>
          </p:cNvSpPr>
          <p:nvPr/>
        </p:nvSpPr>
        <p:spPr bwMode="auto">
          <a:xfrm flipH="1">
            <a:off x="5988881" y="4948461"/>
            <a:ext cx="896938" cy="379413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i="1"/>
          </a:p>
        </p:txBody>
      </p:sp>
      <p:grpSp>
        <p:nvGrpSpPr>
          <p:cNvPr id="152" name="Group 114"/>
          <p:cNvGrpSpPr>
            <a:grpSpLocks/>
          </p:cNvGrpSpPr>
          <p:nvPr/>
        </p:nvGrpSpPr>
        <p:grpSpPr bwMode="auto">
          <a:xfrm>
            <a:off x="6022950" y="1844824"/>
            <a:ext cx="349250" cy="447675"/>
            <a:chOff x="3713" y="2583"/>
            <a:chExt cx="220" cy="282"/>
          </a:xfrm>
        </p:grpSpPr>
        <p:sp>
          <p:nvSpPr>
            <p:cNvPr id="153" name="Rectangle 115"/>
            <p:cNvSpPr>
              <a:spLocks noChangeArrowheads="1"/>
            </p:cNvSpPr>
            <p:nvPr/>
          </p:nvSpPr>
          <p:spPr bwMode="auto">
            <a:xfrm>
              <a:off x="3713" y="2592"/>
              <a:ext cx="220" cy="2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2700" tIns="12700" rIns="12700" bIns="12700"/>
            <a:lstStyle/>
            <a:p>
              <a:pPr algn="ctr"/>
              <a:r>
                <a:rPr kumimoji="0" lang="en-US" altLang="zh-TW" sz="1200" dirty="0">
                  <a:latin typeface="Arial" charset="0"/>
                </a:rPr>
                <a:t>1</a:t>
              </a:r>
            </a:p>
            <a:p>
              <a:pPr algn="ctr"/>
              <a:r>
                <a:rPr kumimoji="0" lang="en-US" altLang="zh-TW" sz="1200" dirty="0">
                  <a:latin typeface="Arial" charset="0"/>
                </a:rPr>
                <a:t>0</a:t>
              </a:r>
            </a:p>
          </p:txBody>
        </p:sp>
        <p:sp>
          <p:nvSpPr>
            <p:cNvPr id="154" name="AutoShape 116"/>
            <p:cNvSpPr>
              <a:spLocks noChangeArrowheads="1"/>
            </p:cNvSpPr>
            <p:nvPr/>
          </p:nvSpPr>
          <p:spPr bwMode="auto">
            <a:xfrm>
              <a:off x="3713" y="2583"/>
              <a:ext cx="192" cy="282"/>
            </a:xfrm>
            <a:prstGeom prst="bracketPair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 altLang="zh-TW"/>
            </a:p>
          </p:txBody>
        </p:sp>
      </p:grpSp>
      <p:grpSp>
        <p:nvGrpSpPr>
          <p:cNvPr id="155" name="Group 120"/>
          <p:cNvGrpSpPr>
            <a:grpSpLocks/>
          </p:cNvGrpSpPr>
          <p:nvPr/>
        </p:nvGrpSpPr>
        <p:grpSpPr bwMode="auto">
          <a:xfrm>
            <a:off x="7967166" y="1844824"/>
            <a:ext cx="349250" cy="447675"/>
            <a:chOff x="4865" y="2583"/>
            <a:chExt cx="220" cy="282"/>
          </a:xfrm>
        </p:grpSpPr>
        <p:sp>
          <p:nvSpPr>
            <p:cNvPr id="156" name="Rectangle 121"/>
            <p:cNvSpPr>
              <a:spLocks noChangeArrowheads="1"/>
            </p:cNvSpPr>
            <p:nvPr/>
          </p:nvSpPr>
          <p:spPr bwMode="auto">
            <a:xfrm>
              <a:off x="4865" y="2606"/>
              <a:ext cx="220" cy="2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2700" tIns="12700" rIns="12700" bIns="12700"/>
            <a:lstStyle/>
            <a:p>
              <a:pPr algn="ctr"/>
              <a:r>
                <a:rPr kumimoji="0" lang="en-US" altLang="zh-TW" sz="1200" dirty="0">
                  <a:latin typeface="Arial" charset="0"/>
                </a:rPr>
                <a:t>0</a:t>
              </a:r>
            </a:p>
            <a:p>
              <a:pPr algn="ctr"/>
              <a:r>
                <a:rPr kumimoji="0" lang="en-US" altLang="zh-TW" sz="1200" dirty="0">
                  <a:latin typeface="Arial" charset="0"/>
                </a:rPr>
                <a:t>1</a:t>
              </a:r>
            </a:p>
          </p:txBody>
        </p:sp>
        <p:sp>
          <p:nvSpPr>
            <p:cNvPr id="157" name="AutoShape 122"/>
            <p:cNvSpPr>
              <a:spLocks noChangeArrowheads="1"/>
            </p:cNvSpPr>
            <p:nvPr/>
          </p:nvSpPr>
          <p:spPr bwMode="auto">
            <a:xfrm>
              <a:off x="4865" y="2583"/>
              <a:ext cx="192" cy="282"/>
            </a:xfrm>
            <a:prstGeom prst="bracketPair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 altLang="zh-TW"/>
            </a:p>
          </p:txBody>
        </p:sp>
      </p:grpSp>
      <p:grpSp>
        <p:nvGrpSpPr>
          <p:cNvPr id="158" name="Group 123"/>
          <p:cNvGrpSpPr>
            <a:grpSpLocks/>
          </p:cNvGrpSpPr>
          <p:nvPr/>
        </p:nvGrpSpPr>
        <p:grpSpPr bwMode="auto">
          <a:xfrm>
            <a:off x="8661886" y="3904248"/>
            <a:ext cx="349250" cy="446087"/>
            <a:chOff x="5105" y="3099"/>
            <a:chExt cx="220" cy="281"/>
          </a:xfrm>
        </p:grpSpPr>
        <p:sp>
          <p:nvSpPr>
            <p:cNvPr id="159" name="Rectangle 124"/>
            <p:cNvSpPr>
              <a:spLocks noChangeArrowheads="1"/>
            </p:cNvSpPr>
            <p:nvPr/>
          </p:nvSpPr>
          <p:spPr bwMode="auto">
            <a:xfrm>
              <a:off x="5105" y="3117"/>
              <a:ext cx="220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2700" tIns="12700" rIns="12700" bIns="12700"/>
            <a:lstStyle/>
            <a:p>
              <a:pPr algn="ctr"/>
              <a:r>
                <a:rPr kumimoji="0" lang="en-US" altLang="zh-TW" sz="1200" dirty="0">
                  <a:latin typeface="Arial" charset="0"/>
                </a:rPr>
                <a:t>0</a:t>
              </a:r>
            </a:p>
            <a:p>
              <a:pPr algn="ctr"/>
              <a:r>
                <a:rPr kumimoji="0" lang="en-US" altLang="zh-TW" sz="1200" dirty="0">
                  <a:latin typeface="Arial" charset="0"/>
                </a:rPr>
                <a:t>1</a:t>
              </a:r>
            </a:p>
          </p:txBody>
        </p:sp>
        <p:sp>
          <p:nvSpPr>
            <p:cNvPr id="160" name="AutoShape 125"/>
            <p:cNvSpPr>
              <a:spLocks noChangeArrowheads="1"/>
            </p:cNvSpPr>
            <p:nvPr/>
          </p:nvSpPr>
          <p:spPr bwMode="auto">
            <a:xfrm>
              <a:off x="5105" y="3099"/>
              <a:ext cx="192" cy="281"/>
            </a:xfrm>
            <a:prstGeom prst="bracketPair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 altLang="zh-TW"/>
            </a:p>
          </p:txBody>
        </p:sp>
      </p:grpSp>
      <p:grpSp>
        <p:nvGrpSpPr>
          <p:cNvPr id="161" name="Group 126"/>
          <p:cNvGrpSpPr>
            <a:grpSpLocks/>
          </p:cNvGrpSpPr>
          <p:nvPr/>
        </p:nvGrpSpPr>
        <p:grpSpPr bwMode="auto">
          <a:xfrm>
            <a:off x="6743030" y="3955021"/>
            <a:ext cx="349250" cy="446087"/>
            <a:chOff x="4145" y="3193"/>
            <a:chExt cx="220" cy="281"/>
          </a:xfrm>
        </p:grpSpPr>
        <p:sp>
          <p:nvSpPr>
            <p:cNvPr id="162" name="Rectangle 127"/>
            <p:cNvSpPr>
              <a:spLocks noChangeArrowheads="1"/>
            </p:cNvSpPr>
            <p:nvPr/>
          </p:nvSpPr>
          <p:spPr bwMode="auto">
            <a:xfrm>
              <a:off x="4145" y="3202"/>
              <a:ext cx="220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2700" tIns="12700" rIns="12700" bIns="12700"/>
            <a:lstStyle/>
            <a:p>
              <a:pPr algn="ctr"/>
              <a:r>
                <a:rPr kumimoji="0" lang="en-US" altLang="zh-TW" sz="1200" dirty="0">
                  <a:latin typeface="Arial" charset="0"/>
                </a:rPr>
                <a:t>1</a:t>
              </a:r>
            </a:p>
            <a:p>
              <a:pPr algn="ctr"/>
              <a:r>
                <a:rPr kumimoji="0" lang="en-US" altLang="zh-TW" sz="1200" dirty="0">
                  <a:latin typeface="Arial" charset="0"/>
                </a:rPr>
                <a:t>1</a:t>
              </a:r>
            </a:p>
          </p:txBody>
        </p:sp>
        <p:sp>
          <p:nvSpPr>
            <p:cNvPr id="163" name="AutoShape 128"/>
            <p:cNvSpPr>
              <a:spLocks noChangeArrowheads="1"/>
            </p:cNvSpPr>
            <p:nvPr/>
          </p:nvSpPr>
          <p:spPr bwMode="auto">
            <a:xfrm>
              <a:off x="4145" y="3193"/>
              <a:ext cx="192" cy="281"/>
            </a:xfrm>
            <a:prstGeom prst="bracketPair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 altLang="zh-TW"/>
            </a:p>
          </p:txBody>
        </p:sp>
      </p:grpSp>
      <p:grpSp>
        <p:nvGrpSpPr>
          <p:cNvPr id="164" name="Group 133"/>
          <p:cNvGrpSpPr>
            <a:grpSpLocks/>
          </p:cNvGrpSpPr>
          <p:nvPr/>
        </p:nvGrpSpPr>
        <p:grpSpPr bwMode="auto">
          <a:xfrm>
            <a:off x="7632340" y="5301208"/>
            <a:ext cx="349250" cy="447675"/>
            <a:chOff x="4896" y="3614"/>
            <a:chExt cx="220" cy="282"/>
          </a:xfrm>
        </p:grpSpPr>
        <p:sp>
          <p:nvSpPr>
            <p:cNvPr id="165" name="Rectangle 134"/>
            <p:cNvSpPr>
              <a:spLocks noChangeArrowheads="1"/>
            </p:cNvSpPr>
            <p:nvPr/>
          </p:nvSpPr>
          <p:spPr bwMode="auto">
            <a:xfrm>
              <a:off x="4896" y="3637"/>
              <a:ext cx="220" cy="2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2700" tIns="12700" rIns="12700" bIns="12700"/>
            <a:lstStyle/>
            <a:p>
              <a:pPr algn="ctr"/>
              <a:r>
                <a:rPr kumimoji="0" lang="en-US" altLang="zh-TW" sz="1200" dirty="0">
                  <a:latin typeface="Arial" charset="0"/>
                </a:rPr>
                <a:t>1</a:t>
              </a:r>
            </a:p>
            <a:p>
              <a:pPr algn="ctr"/>
              <a:r>
                <a:rPr kumimoji="0" lang="en-US" altLang="zh-TW" sz="1200" dirty="0">
                  <a:latin typeface="Arial" charset="0"/>
                </a:rPr>
                <a:t>1</a:t>
              </a:r>
            </a:p>
          </p:txBody>
        </p:sp>
        <p:sp>
          <p:nvSpPr>
            <p:cNvPr id="166" name="AutoShape 135"/>
            <p:cNvSpPr>
              <a:spLocks noChangeArrowheads="1"/>
            </p:cNvSpPr>
            <p:nvPr/>
          </p:nvSpPr>
          <p:spPr bwMode="auto">
            <a:xfrm>
              <a:off x="4896" y="3614"/>
              <a:ext cx="192" cy="282"/>
            </a:xfrm>
            <a:prstGeom prst="bracketPair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 altLang="zh-TW"/>
            </a:p>
          </p:txBody>
        </p:sp>
      </p:grpSp>
      <p:grpSp>
        <p:nvGrpSpPr>
          <p:cNvPr id="167" name="Group 1"/>
          <p:cNvGrpSpPr>
            <a:grpSpLocks/>
          </p:cNvGrpSpPr>
          <p:nvPr/>
        </p:nvGrpSpPr>
        <p:grpSpPr bwMode="auto">
          <a:xfrm>
            <a:off x="5302870" y="3847008"/>
            <a:ext cx="349250" cy="446088"/>
            <a:chOff x="5437188" y="4676775"/>
            <a:chExt cx="349250" cy="446484"/>
          </a:xfrm>
        </p:grpSpPr>
        <p:sp>
          <p:nvSpPr>
            <p:cNvPr id="168" name="Rectangle 137"/>
            <p:cNvSpPr>
              <a:spLocks noChangeArrowheads="1"/>
            </p:cNvSpPr>
            <p:nvPr/>
          </p:nvSpPr>
          <p:spPr bwMode="auto">
            <a:xfrm>
              <a:off x="5437188" y="4710028"/>
              <a:ext cx="349250" cy="358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2700" tIns="12700" rIns="12700" bIns="12700"/>
            <a:lstStyle/>
            <a:p>
              <a:pPr algn="ctr"/>
              <a:r>
                <a:rPr kumimoji="0" lang="en-US" altLang="zh-TW" sz="1200" dirty="0">
                  <a:latin typeface="Arial" charset="0"/>
                </a:rPr>
                <a:t>1</a:t>
              </a:r>
            </a:p>
            <a:p>
              <a:pPr algn="ctr"/>
              <a:r>
                <a:rPr kumimoji="0" lang="en-US" altLang="zh-TW" sz="1200" dirty="0">
                  <a:latin typeface="Arial" charset="0"/>
                </a:rPr>
                <a:t>0</a:t>
              </a:r>
            </a:p>
          </p:txBody>
        </p:sp>
        <p:sp>
          <p:nvSpPr>
            <p:cNvPr id="169" name="AutoShape 138"/>
            <p:cNvSpPr>
              <a:spLocks noChangeArrowheads="1"/>
            </p:cNvSpPr>
            <p:nvPr/>
          </p:nvSpPr>
          <p:spPr bwMode="auto">
            <a:xfrm>
              <a:off x="5437188" y="4676775"/>
              <a:ext cx="304800" cy="446484"/>
            </a:xfrm>
            <a:prstGeom prst="bracketPair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 altLang="zh-TW"/>
            </a:p>
          </p:txBody>
        </p:sp>
      </p:grpSp>
      <p:grpSp>
        <p:nvGrpSpPr>
          <p:cNvPr id="170" name="Group 3"/>
          <p:cNvGrpSpPr>
            <a:grpSpLocks/>
          </p:cNvGrpSpPr>
          <p:nvPr/>
        </p:nvGrpSpPr>
        <p:grpSpPr bwMode="auto">
          <a:xfrm>
            <a:off x="6322355" y="5301208"/>
            <a:ext cx="349250" cy="446087"/>
            <a:chOff x="5867400" y="5420916"/>
            <a:chExt cx="349250" cy="446484"/>
          </a:xfrm>
        </p:grpSpPr>
        <p:sp>
          <p:nvSpPr>
            <p:cNvPr id="171" name="Rectangle 139"/>
            <p:cNvSpPr>
              <a:spLocks noChangeArrowheads="1"/>
            </p:cNvSpPr>
            <p:nvPr/>
          </p:nvSpPr>
          <p:spPr bwMode="auto">
            <a:xfrm>
              <a:off x="5867400" y="5495330"/>
              <a:ext cx="349250" cy="358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2700" tIns="12700" rIns="12700" bIns="12700"/>
            <a:lstStyle/>
            <a:p>
              <a:pPr algn="ctr"/>
              <a:r>
                <a:rPr kumimoji="0" lang="en-US" altLang="zh-TW" sz="1200">
                  <a:latin typeface="Arial" charset="0"/>
                </a:rPr>
                <a:t>1</a:t>
              </a:r>
            </a:p>
            <a:p>
              <a:pPr algn="ctr"/>
              <a:r>
                <a:rPr kumimoji="0" lang="en-US" altLang="zh-TW" sz="1200">
                  <a:latin typeface="Arial" charset="0"/>
                </a:rPr>
                <a:t>1</a:t>
              </a:r>
            </a:p>
          </p:txBody>
        </p:sp>
        <p:sp>
          <p:nvSpPr>
            <p:cNvPr id="172" name="AutoShape 140"/>
            <p:cNvSpPr>
              <a:spLocks noChangeArrowheads="1"/>
            </p:cNvSpPr>
            <p:nvPr/>
          </p:nvSpPr>
          <p:spPr bwMode="auto">
            <a:xfrm>
              <a:off x="5867400" y="5420916"/>
              <a:ext cx="304800" cy="446484"/>
            </a:xfrm>
            <a:prstGeom prst="bracketPair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 altLang="zh-TW"/>
            </a:p>
          </p:txBody>
        </p:sp>
      </p:grpSp>
      <p:grpSp>
        <p:nvGrpSpPr>
          <p:cNvPr id="173" name="Group 114"/>
          <p:cNvGrpSpPr>
            <a:grpSpLocks/>
          </p:cNvGrpSpPr>
          <p:nvPr/>
        </p:nvGrpSpPr>
        <p:grpSpPr bwMode="auto">
          <a:xfrm>
            <a:off x="6192180" y="3268663"/>
            <a:ext cx="349250" cy="447675"/>
            <a:chOff x="3713" y="2583"/>
            <a:chExt cx="220" cy="282"/>
          </a:xfrm>
        </p:grpSpPr>
        <p:sp>
          <p:nvSpPr>
            <p:cNvPr id="174" name="Rectangle 115"/>
            <p:cNvSpPr>
              <a:spLocks noChangeArrowheads="1"/>
            </p:cNvSpPr>
            <p:nvPr/>
          </p:nvSpPr>
          <p:spPr bwMode="auto">
            <a:xfrm>
              <a:off x="3713" y="2592"/>
              <a:ext cx="220" cy="2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2700" tIns="12700" rIns="12700" bIns="12700"/>
            <a:lstStyle/>
            <a:p>
              <a:pPr algn="ctr"/>
              <a:r>
                <a:rPr kumimoji="0" lang="en-US" altLang="zh-TW" sz="1200">
                  <a:latin typeface="Arial" charset="0"/>
                </a:rPr>
                <a:t>1</a:t>
              </a:r>
            </a:p>
            <a:p>
              <a:pPr algn="ctr"/>
              <a:r>
                <a:rPr kumimoji="0" lang="en-US" altLang="zh-TW" sz="1200">
                  <a:latin typeface="Arial" charset="0"/>
                </a:rPr>
                <a:t>0</a:t>
              </a:r>
            </a:p>
          </p:txBody>
        </p:sp>
        <p:sp>
          <p:nvSpPr>
            <p:cNvPr id="175" name="AutoShape 116"/>
            <p:cNvSpPr>
              <a:spLocks noChangeArrowheads="1"/>
            </p:cNvSpPr>
            <p:nvPr/>
          </p:nvSpPr>
          <p:spPr bwMode="auto">
            <a:xfrm>
              <a:off x="3713" y="2583"/>
              <a:ext cx="192" cy="282"/>
            </a:xfrm>
            <a:prstGeom prst="bracketPair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 altLang="zh-TW"/>
            </a:p>
          </p:txBody>
        </p:sp>
      </p:grpSp>
      <p:grpSp>
        <p:nvGrpSpPr>
          <p:cNvPr id="176" name="Group 120"/>
          <p:cNvGrpSpPr>
            <a:grpSpLocks/>
          </p:cNvGrpSpPr>
          <p:nvPr/>
        </p:nvGrpSpPr>
        <p:grpSpPr bwMode="auto">
          <a:xfrm>
            <a:off x="7787146" y="3282951"/>
            <a:ext cx="349250" cy="447675"/>
            <a:chOff x="4865" y="2583"/>
            <a:chExt cx="220" cy="282"/>
          </a:xfrm>
        </p:grpSpPr>
        <p:sp>
          <p:nvSpPr>
            <p:cNvPr id="177" name="Rectangle 121"/>
            <p:cNvSpPr>
              <a:spLocks noChangeArrowheads="1"/>
            </p:cNvSpPr>
            <p:nvPr/>
          </p:nvSpPr>
          <p:spPr bwMode="auto">
            <a:xfrm>
              <a:off x="4865" y="2606"/>
              <a:ext cx="220" cy="2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2700" tIns="12700" rIns="12700" bIns="12700"/>
            <a:lstStyle/>
            <a:p>
              <a:pPr algn="ctr"/>
              <a:r>
                <a:rPr kumimoji="0" lang="en-US" altLang="zh-TW" sz="1200" dirty="0">
                  <a:latin typeface="Arial" charset="0"/>
                </a:rPr>
                <a:t>0</a:t>
              </a:r>
            </a:p>
            <a:p>
              <a:pPr algn="ctr"/>
              <a:r>
                <a:rPr kumimoji="0" lang="en-US" altLang="zh-TW" sz="1200" dirty="0">
                  <a:latin typeface="Arial" charset="0"/>
                </a:rPr>
                <a:t>1</a:t>
              </a:r>
            </a:p>
          </p:txBody>
        </p:sp>
        <p:sp>
          <p:nvSpPr>
            <p:cNvPr id="178" name="AutoShape 122"/>
            <p:cNvSpPr>
              <a:spLocks noChangeArrowheads="1"/>
            </p:cNvSpPr>
            <p:nvPr/>
          </p:nvSpPr>
          <p:spPr bwMode="auto">
            <a:xfrm>
              <a:off x="4865" y="2583"/>
              <a:ext cx="192" cy="282"/>
            </a:xfrm>
            <a:prstGeom prst="bracketPair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 altLang="zh-TW"/>
            </a:p>
          </p:txBody>
        </p:sp>
      </p:grpSp>
      <p:sp>
        <p:nvSpPr>
          <p:cNvPr id="48" name="Text Box 63"/>
          <p:cNvSpPr txBox="1">
            <a:spLocks noChangeArrowheads="1"/>
          </p:cNvSpPr>
          <p:nvPr/>
        </p:nvSpPr>
        <p:spPr bwMode="auto">
          <a:xfrm>
            <a:off x="267772" y="1643147"/>
            <a:ext cx="4844288" cy="263149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 dirty="0" smtClean="0"/>
              <a:t>The source generates symbols </a:t>
            </a:r>
          </a:p>
          <a:p>
            <a:pPr algn="ctr" eaLnBrk="1" hangingPunct="1">
              <a:spcBef>
                <a:spcPts val="600"/>
              </a:spcBef>
            </a:pPr>
            <a:r>
              <a:rPr lang="en-US" altLang="zh-CN" sz="2000" i="1" dirty="0" smtClean="0"/>
              <a:t>a</a:t>
            </a:r>
            <a:r>
              <a:rPr lang="en-US" altLang="zh-CN" sz="2000" dirty="0" smtClean="0"/>
              <a:t>, </a:t>
            </a:r>
            <a:r>
              <a:rPr lang="en-US" altLang="zh-CN" sz="2000" i="1" dirty="0" smtClean="0"/>
              <a:t>b</a:t>
            </a:r>
            <a:r>
              <a:rPr lang="en-US" altLang="zh-CN" sz="2000" dirty="0" smtClean="0"/>
              <a:t> </a:t>
            </a:r>
            <a:r>
              <a:rPr lang="en-US" altLang="zh-CN" sz="2000" dirty="0" smtClean="0">
                <a:sym typeface="Symbol"/>
              </a:rPr>
              <a:t> </a:t>
            </a:r>
            <a:r>
              <a:rPr lang="en-US" altLang="zh-CN" sz="2000" dirty="0"/>
              <a:t>the </a:t>
            </a:r>
            <a:r>
              <a:rPr lang="en-US" altLang="zh-CN" sz="2000" dirty="0">
                <a:solidFill>
                  <a:srgbClr val="C00000"/>
                </a:solidFill>
              </a:rPr>
              <a:t>symbol</a:t>
            </a:r>
            <a:r>
              <a:rPr lang="en-US" altLang="zh-CN" sz="2000" dirty="0"/>
              <a:t> </a:t>
            </a:r>
            <a:r>
              <a:rPr lang="en-US" altLang="zh-CN" sz="2000" dirty="0" smtClean="0">
                <a:solidFill>
                  <a:srgbClr val="C00000"/>
                </a:solidFill>
              </a:rPr>
              <a:t>field</a:t>
            </a:r>
            <a:r>
              <a:rPr lang="en-US" altLang="zh-CN" sz="2000" dirty="0" smtClean="0"/>
              <a:t>.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000" dirty="0"/>
              <a:t>The message is a row vector  (</a:t>
            </a:r>
            <a:r>
              <a:rPr lang="en-US" altLang="zh-CN" sz="2000" i="1" dirty="0"/>
              <a:t>a </a:t>
            </a:r>
            <a:r>
              <a:rPr lang="en-US" altLang="zh-CN" sz="2000" i="1" baseline="-25000" dirty="0"/>
              <a:t> </a:t>
            </a:r>
            <a:r>
              <a:rPr lang="en-US" altLang="zh-CN" sz="2000" i="1" dirty="0"/>
              <a:t> b</a:t>
            </a:r>
            <a:r>
              <a:rPr lang="en-US" altLang="zh-CN" sz="2000" dirty="0" smtClean="0"/>
              <a:t>).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000" dirty="0" smtClean="0"/>
              <a:t>The transmitted symbol is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000" dirty="0" smtClean="0"/>
              <a:t>                                     (</a:t>
            </a:r>
            <a:r>
              <a:rPr lang="en-US" altLang="zh-CN" sz="2000" i="1" dirty="0"/>
              <a:t>a </a:t>
            </a:r>
            <a:r>
              <a:rPr lang="en-US" altLang="zh-CN" sz="2000" i="1" baseline="-25000" dirty="0"/>
              <a:t> </a:t>
            </a:r>
            <a:r>
              <a:rPr lang="en-US" altLang="zh-CN" sz="2000" i="1" dirty="0"/>
              <a:t> b</a:t>
            </a:r>
            <a:r>
              <a:rPr lang="en-US" altLang="zh-CN" sz="2000" dirty="0" smtClean="0"/>
              <a:t>)</a:t>
            </a:r>
            <a:r>
              <a:rPr lang="en-US" altLang="zh-CN" sz="2000" dirty="0" smtClean="0">
                <a:sym typeface="Symbol"/>
              </a:rPr>
              <a:t></a:t>
            </a:r>
            <a:endParaRPr lang="en-US" altLang="zh-CN" sz="2000" dirty="0"/>
          </a:p>
          <a:p>
            <a:pPr eaLnBrk="1" hangingPunct="1">
              <a:spcBef>
                <a:spcPct val="50000"/>
              </a:spcBef>
            </a:pPr>
            <a:endParaRPr lang="en-US" altLang="zh-CN" sz="2000" dirty="0"/>
          </a:p>
        </p:txBody>
      </p:sp>
      <p:sp>
        <p:nvSpPr>
          <p:cNvPr id="49" name="Rectangle 2"/>
          <p:cNvSpPr txBox="1">
            <a:spLocks noChangeArrowheads="1"/>
          </p:cNvSpPr>
          <p:nvPr/>
        </p:nvSpPr>
        <p:spPr bwMode="auto">
          <a:xfrm>
            <a:off x="431800" y="260350"/>
            <a:ext cx="8243888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200">
                <a:solidFill>
                  <a:schemeClr val="tx2"/>
                </a:solidFill>
                <a:latin typeface="Garamond" pitchFamily="18" charset="0"/>
                <a:ea typeface="新細明體" pitchFamily="18" charset="-12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200">
                <a:solidFill>
                  <a:schemeClr val="tx2"/>
                </a:solidFill>
                <a:latin typeface="Garamond" pitchFamily="18" charset="0"/>
                <a:ea typeface="新細明體" pitchFamily="18" charset="-12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200">
                <a:solidFill>
                  <a:schemeClr val="tx2"/>
                </a:solidFill>
                <a:latin typeface="Garamond" pitchFamily="18" charset="0"/>
                <a:ea typeface="新細明體" pitchFamily="18" charset="-12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200">
                <a:solidFill>
                  <a:schemeClr val="tx2"/>
                </a:solidFill>
                <a:latin typeface="Garamond" pitchFamily="18" charset="0"/>
                <a:ea typeface="新細明體" pitchFamily="18" charset="-12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kumimoji="1" sz="4200">
                <a:solidFill>
                  <a:schemeClr val="tx2"/>
                </a:solidFill>
                <a:latin typeface="Garamond" pitchFamily="18" charset="0"/>
                <a:ea typeface="新細明體" pitchFamily="18" charset="-12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kumimoji="1" sz="4200">
                <a:solidFill>
                  <a:schemeClr val="tx2"/>
                </a:solidFill>
                <a:latin typeface="Garamond" pitchFamily="18" charset="0"/>
                <a:ea typeface="新細明體" pitchFamily="18" charset="-12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kumimoji="1" sz="4200">
                <a:solidFill>
                  <a:schemeClr val="tx2"/>
                </a:solidFill>
                <a:latin typeface="Garamond" pitchFamily="18" charset="0"/>
                <a:ea typeface="新細明體" pitchFamily="18" charset="-12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kumimoji="1" sz="4200">
                <a:solidFill>
                  <a:schemeClr val="tx2"/>
                </a:solidFill>
                <a:latin typeface="Garamond" pitchFamily="18" charset="0"/>
                <a:ea typeface="新細明體" pitchFamily="18" charset="-120"/>
              </a:defRPr>
            </a:lvl9pPr>
          </a:lstStyle>
          <a:p>
            <a:pPr algn="ctr" eaLnBrk="1" hangingPunct="1"/>
            <a:r>
              <a:rPr lang="en-US" altLang="zh-TW" sz="3200" b="1" kern="0" dirty="0" smtClean="0">
                <a:latin typeface="Times New Roman" pitchFamily="18" charset="0"/>
              </a:rPr>
              <a:t>Algebraic underpinning of NC</a:t>
            </a:r>
          </a:p>
        </p:txBody>
      </p:sp>
      <p:grpSp>
        <p:nvGrpSpPr>
          <p:cNvPr id="46" name="Group 114"/>
          <p:cNvGrpSpPr>
            <a:grpSpLocks/>
          </p:cNvGrpSpPr>
          <p:nvPr/>
        </p:nvGrpSpPr>
        <p:grpSpPr bwMode="auto">
          <a:xfrm>
            <a:off x="3455876" y="3356228"/>
            <a:ext cx="349250" cy="465138"/>
            <a:chOff x="3713" y="2547"/>
            <a:chExt cx="220" cy="293"/>
          </a:xfrm>
        </p:grpSpPr>
        <p:sp>
          <p:nvSpPr>
            <p:cNvPr id="47" name="Rectangle 115"/>
            <p:cNvSpPr>
              <a:spLocks noChangeArrowheads="1"/>
            </p:cNvSpPr>
            <p:nvPr/>
          </p:nvSpPr>
          <p:spPr bwMode="auto">
            <a:xfrm>
              <a:off x="3713" y="2547"/>
              <a:ext cx="220" cy="1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2700" tIns="12700" rIns="12700" bIns="12700"/>
            <a:lstStyle/>
            <a:p>
              <a:pPr algn="ctr"/>
              <a:r>
                <a:rPr kumimoji="0" lang="en-US" altLang="zh-TW" sz="1600" dirty="0" smtClean="0">
                  <a:latin typeface="Arial" charset="0"/>
                </a:rPr>
                <a:t>x</a:t>
              </a:r>
              <a:endParaRPr kumimoji="0" lang="en-US" altLang="zh-TW" sz="1600" dirty="0">
                <a:latin typeface="Arial" charset="0"/>
              </a:endParaRPr>
            </a:p>
            <a:p>
              <a:pPr algn="ctr"/>
              <a:r>
                <a:rPr kumimoji="0" lang="en-US" altLang="zh-TW" sz="1600" dirty="0" smtClean="0">
                  <a:latin typeface="Arial" charset="0"/>
                </a:rPr>
                <a:t>y</a:t>
              </a:r>
              <a:endParaRPr kumimoji="0" lang="en-US" altLang="zh-TW" sz="1600" dirty="0">
                <a:latin typeface="Arial" charset="0"/>
              </a:endParaRPr>
            </a:p>
          </p:txBody>
        </p:sp>
        <p:sp>
          <p:nvSpPr>
            <p:cNvPr id="50" name="AutoShape 116"/>
            <p:cNvSpPr>
              <a:spLocks noChangeArrowheads="1"/>
            </p:cNvSpPr>
            <p:nvPr/>
          </p:nvSpPr>
          <p:spPr bwMode="auto">
            <a:xfrm>
              <a:off x="3713" y="2608"/>
              <a:ext cx="192" cy="232"/>
            </a:xfrm>
            <a:prstGeom prst="bracketPair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 altLang="zh-TW" sz="1600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89" name="Text Box 63"/>
          <p:cNvSpPr txBox="1">
            <a:spLocks noChangeArrowheads="1"/>
          </p:cNvSpPr>
          <p:nvPr/>
        </p:nvSpPr>
        <p:spPr bwMode="auto">
          <a:xfrm>
            <a:off x="179513" y="1484784"/>
            <a:ext cx="5185480" cy="30162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algn="just" eaLnBrk="1" hangingPunct="1">
              <a:spcBef>
                <a:spcPts val="0"/>
              </a:spcBef>
            </a:pPr>
            <a:r>
              <a:rPr lang="en-US" altLang="zh-CN" sz="2000" dirty="0" smtClean="0"/>
              <a:t>Now consider a </a:t>
            </a:r>
            <a:r>
              <a:rPr lang="en-US" altLang="zh-CN" sz="2000" dirty="0"/>
              <a:t>pipeline </a:t>
            </a:r>
            <a:r>
              <a:rPr lang="en-US" altLang="zh-CN" sz="2000" dirty="0">
                <a:solidFill>
                  <a:srgbClr val="006600"/>
                </a:solidFill>
              </a:rPr>
              <a:t>(a</a:t>
            </a:r>
            <a:r>
              <a:rPr lang="en-US" altLang="zh-CN" sz="2000" baseline="-25000" dirty="0">
                <a:solidFill>
                  <a:srgbClr val="006600"/>
                </a:solidFill>
              </a:rPr>
              <a:t>1 </a:t>
            </a:r>
            <a:r>
              <a:rPr lang="en-US" altLang="zh-CN" sz="2000" dirty="0">
                <a:solidFill>
                  <a:srgbClr val="006600"/>
                </a:solidFill>
              </a:rPr>
              <a:t> b</a:t>
            </a:r>
            <a:r>
              <a:rPr lang="en-US" altLang="zh-CN" sz="2000" baseline="-25000" dirty="0">
                <a:solidFill>
                  <a:srgbClr val="006600"/>
                </a:solidFill>
              </a:rPr>
              <a:t>1</a:t>
            </a:r>
            <a:r>
              <a:rPr lang="en-US" altLang="zh-CN" sz="2000" dirty="0">
                <a:solidFill>
                  <a:srgbClr val="006600"/>
                </a:solidFill>
              </a:rPr>
              <a:t>), </a:t>
            </a:r>
            <a:r>
              <a:rPr lang="en-US" altLang="zh-CN" sz="2000" dirty="0">
                <a:solidFill>
                  <a:srgbClr val="C00000"/>
                </a:solidFill>
              </a:rPr>
              <a:t>(a</a:t>
            </a:r>
            <a:r>
              <a:rPr lang="en-US" altLang="zh-CN" sz="2000" baseline="-25000" dirty="0">
                <a:solidFill>
                  <a:srgbClr val="C00000"/>
                </a:solidFill>
              </a:rPr>
              <a:t>2</a:t>
            </a:r>
            <a:r>
              <a:rPr lang="en-US" altLang="zh-CN" sz="2000" dirty="0">
                <a:solidFill>
                  <a:srgbClr val="C00000"/>
                </a:solidFill>
              </a:rPr>
              <a:t>  b</a:t>
            </a:r>
            <a:r>
              <a:rPr lang="en-US" altLang="zh-CN" sz="2000" baseline="-25000" dirty="0">
                <a:solidFill>
                  <a:srgbClr val="C00000"/>
                </a:solidFill>
              </a:rPr>
              <a:t>2</a:t>
            </a:r>
            <a:r>
              <a:rPr lang="en-US" altLang="zh-CN" sz="2000" dirty="0">
                <a:solidFill>
                  <a:srgbClr val="C00000"/>
                </a:solidFill>
              </a:rPr>
              <a:t>)</a:t>
            </a:r>
            <a:r>
              <a:rPr lang="en-US" altLang="zh-CN" sz="2000" dirty="0"/>
              <a:t>, </a:t>
            </a:r>
            <a:r>
              <a:rPr lang="en-US" altLang="zh-CN" sz="2000" dirty="0">
                <a:solidFill>
                  <a:srgbClr val="002CCC"/>
                </a:solidFill>
              </a:rPr>
              <a:t>(a</a:t>
            </a:r>
            <a:r>
              <a:rPr lang="en-US" altLang="zh-CN" sz="2000" baseline="-25000" dirty="0">
                <a:solidFill>
                  <a:srgbClr val="002CCC"/>
                </a:solidFill>
              </a:rPr>
              <a:t>3</a:t>
            </a:r>
            <a:r>
              <a:rPr lang="en-US" altLang="zh-CN" sz="2000" dirty="0">
                <a:solidFill>
                  <a:srgbClr val="002CCC"/>
                </a:solidFill>
              </a:rPr>
              <a:t> </a:t>
            </a:r>
            <a:r>
              <a:rPr lang="en-US" altLang="zh-CN" sz="2000" dirty="0" smtClean="0">
                <a:solidFill>
                  <a:srgbClr val="002CCC"/>
                </a:solidFill>
              </a:rPr>
              <a:t> b</a:t>
            </a:r>
            <a:r>
              <a:rPr lang="en-US" altLang="zh-CN" sz="2000" baseline="-25000" dirty="0" smtClean="0">
                <a:solidFill>
                  <a:srgbClr val="002CCC"/>
                </a:solidFill>
              </a:rPr>
              <a:t>3</a:t>
            </a:r>
            <a:r>
              <a:rPr lang="en-US" altLang="zh-CN" sz="2000" dirty="0">
                <a:solidFill>
                  <a:srgbClr val="002CCC"/>
                </a:solidFill>
              </a:rPr>
              <a:t>)</a:t>
            </a:r>
            <a:r>
              <a:rPr lang="en-US" altLang="zh-CN" sz="2000" dirty="0"/>
              <a:t>, </a:t>
            </a:r>
            <a:r>
              <a:rPr lang="en-US" altLang="zh-CN" sz="2000" dirty="0">
                <a:solidFill>
                  <a:srgbClr val="660066"/>
                </a:solidFill>
              </a:rPr>
              <a:t>(</a:t>
            </a:r>
            <a:r>
              <a:rPr lang="en-US" altLang="zh-CN" sz="2000" dirty="0" smtClean="0">
                <a:solidFill>
                  <a:srgbClr val="660066"/>
                </a:solidFill>
              </a:rPr>
              <a:t>a</a:t>
            </a:r>
            <a:r>
              <a:rPr lang="en-US" altLang="zh-CN" sz="2000" baseline="-25000" dirty="0" smtClean="0">
                <a:solidFill>
                  <a:srgbClr val="660066"/>
                </a:solidFill>
              </a:rPr>
              <a:t>4</a:t>
            </a:r>
            <a:r>
              <a:rPr lang="en-US" altLang="zh-CN" sz="2000" dirty="0" smtClean="0">
                <a:solidFill>
                  <a:srgbClr val="660066"/>
                </a:solidFill>
              </a:rPr>
              <a:t>  b</a:t>
            </a:r>
            <a:r>
              <a:rPr lang="en-US" altLang="zh-CN" sz="2000" baseline="-25000" dirty="0" smtClean="0">
                <a:solidFill>
                  <a:srgbClr val="660066"/>
                </a:solidFill>
              </a:rPr>
              <a:t>4</a:t>
            </a:r>
            <a:r>
              <a:rPr lang="en-US" altLang="zh-CN" sz="2000" dirty="0" smtClean="0">
                <a:solidFill>
                  <a:srgbClr val="660066"/>
                </a:solidFill>
              </a:rPr>
              <a:t>)</a:t>
            </a:r>
            <a:r>
              <a:rPr lang="en-US" altLang="zh-CN" sz="2000" dirty="0" smtClean="0"/>
              <a:t>, … </a:t>
            </a:r>
            <a:r>
              <a:rPr lang="en-US" altLang="zh-CN" sz="2000" dirty="0"/>
              <a:t>of messages</a:t>
            </a:r>
            <a:r>
              <a:rPr lang="en-US" altLang="zh-CN" sz="2000" dirty="0" smtClean="0"/>
              <a:t>. </a:t>
            </a:r>
          </a:p>
          <a:p>
            <a:pPr algn="just" eaLnBrk="1" hangingPunct="1">
              <a:spcBef>
                <a:spcPct val="50000"/>
              </a:spcBef>
            </a:pPr>
            <a:r>
              <a:rPr lang="en-US" altLang="zh-CN" sz="2000" dirty="0" smtClean="0"/>
              <a:t>NC </a:t>
            </a:r>
            <a:r>
              <a:rPr lang="en-US" altLang="zh-CN" sz="2000" dirty="0"/>
              <a:t>theory is linear algebra on vectors over symbol field</a:t>
            </a:r>
            <a:r>
              <a:rPr lang="en-US" altLang="zh-CN" sz="2000" dirty="0" smtClean="0"/>
              <a:t>. Fundamental theory of NC deals with </a:t>
            </a:r>
            <a:r>
              <a:rPr lang="en-US" altLang="zh-CN" sz="2000" dirty="0"/>
              <a:t>each </a:t>
            </a:r>
            <a:r>
              <a:rPr lang="en-US" altLang="zh-CN" sz="2000" dirty="0">
                <a:solidFill>
                  <a:srgbClr val="003399"/>
                </a:solidFill>
                <a:cs typeface="Times New Roman" pitchFamily="18" charset="0"/>
              </a:rPr>
              <a:t>individual</a:t>
            </a:r>
            <a:r>
              <a:rPr lang="en-US" altLang="zh-CN" sz="2000" dirty="0" smtClean="0"/>
              <a:t> message separately.</a:t>
            </a:r>
            <a:endParaRPr lang="en-US" altLang="zh-HK" sz="2000" dirty="0" smtClean="0">
              <a:cs typeface="Times New Roman" pitchFamily="18" charset="0"/>
            </a:endParaRPr>
          </a:p>
          <a:p>
            <a:pPr algn="just" eaLnBrk="1" hangingPunct="1">
              <a:spcBef>
                <a:spcPts val="1200"/>
              </a:spcBef>
            </a:pPr>
            <a:r>
              <a:rPr lang="en-US" altLang="zh-CN" sz="2000" dirty="0" smtClean="0"/>
              <a:t>But, when the network contains </a:t>
            </a:r>
            <a:r>
              <a:rPr lang="en-US" altLang="zh-HK" sz="2000" dirty="0" smtClean="0">
                <a:solidFill>
                  <a:srgbClr val="003399"/>
                </a:solidFill>
                <a:cs typeface="Times New Roman" pitchFamily="18" charset="0"/>
              </a:rPr>
              <a:t>cycles</a:t>
            </a:r>
            <a:r>
              <a:rPr lang="en-US" altLang="zh-CN" sz="2000" dirty="0" smtClean="0">
                <a:cs typeface="Times New Roman" pitchFamily="18" charset="0"/>
              </a:rPr>
              <a:t>, cyclic feedback convolves different messages together.</a:t>
            </a:r>
            <a:endParaRPr lang="en-US" altLang="zh-TW" sz="2000" dirty="0" smtClean="0">
              <a:cs typeface="Times New Roman" pitchFamily="18" charset="0"/>
            </a:endParaRPr>
          </a:p>
          <a:p>
            <a:pPr lvl="0" algn="just" eaLnBrk="1" hangingPunct="1">
              <a:spcBef>
                <a:spcPct val="50000"/>
              </a:spcBef>
            </a:pPr>
            <a:r>
              <a:rPr lang="en-US" altLang="zh-TW" sz="2000" b="1" dirty="0" smtClean="0">
                <a:cs typeface="Times New Roman" pitchFamily="18" charset="0"/>
              </a:rPr>
              <a:t>Q.  </a:t>
            </a:r>
            <a:r>
              <a:rPr lang="en-US" altLang="zh-TW" sz="2000" dirty="0" smtClean="0">
                <a:cs typeface="Times New Roman" pitchFamily="18" charset="0"/>
              </a:rPr>
              <a:t>Can NC theory overcome cycles?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364993" y="1925293"/>
            <a:ext cx="3419475" cy="3735955"/>
            <a:chOff x="576263" y="1672658"/>
            <a:chExt cx="3419475" cy="3735955"/>
          </a:xfrm>
        </p:grpSpPr>
        <p:sp>
          <p:nvSpPr>
            <p:cNvPr id="64" name="Text Box 4"/>
            <p:cNvSpPr txBox="1">
              <a:spLocks noChangeArrowheads="1"/>
            </p:cNvSpPr>
            <p:nvPr/>
          </p:nvSpPr>
          <p:spPr bwMode="auto">
            <a:xfrm>
              <a:off x="1436688" y="3756026"/>
              <a:ext cx="2209800" cy="15287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1pPr>
              <a:lvl2pPr marL="742950" indent="-28575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2pPr>
              <a:lvl3pPr marL="11430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3pPr>
              <a:lvl4pPr marL="16002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4pPr>
              <a:lvl5pPr marL="20574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kumimoji="0" lang="en-US" altLang="zh-TW" sz="1600" i="1" dirty="0">
                  <a:solidFill>
                    <a:srgbClr val="C00000"/>
                  </a:solidFill>
                  <a:latin typeface="Arial" pitchFamily="34" charset="0"/>
                </a:rPr>
                <a:t>   </a:t>
              </a:r>
              <a:r>
                <a:rPr kumimoji="0" lang="en-US" altLang="zh-TW" sz="1600" i="1" dirty="0" smtClean="0">
                  <a:solidFill>
                    <a:srgbClr val="C00000"/>
                  </a:solidFill>
                  <a:latin typeface="Arial" pitchFamily="34" charset="0"/>
                </a:rPr>
                <a:t> </a:t>
              </a:r>
              <a:r>
                <a:rPr kumimoji="0" lang="en-US" altLang="zh-TW" sz="1600" i="1" dirty="0" smtClean="0">
                  <a:solidFill>
                    <a:srgbClr val="C00000"/>
                  </a:solidFill>
                </a:rPr>
                <a:t>a</a:t>
              </a:r>
              <a:r>
                <a:rPr kumimoji="0" lang="en-US" altLang="zh-TW" sz="1600" baseline="-25000" dirty="0" smtClean="0">
                  <a:solidFill>
                    <a:srgbClr val="C00000"/>
                  </a:solidFill>
                  <a:ea typeface="SimSun" pitchFamily="2" charset="-122"/>
                </a:rPr>
                <a:t>2</a:t>
              </a:r>
              <a:r>
                <a:rPr kumimoji="0" lang="en-US" altLang="zh-CN" sz="1600" dirty="0" smtClean="0">
                  <a:solidFill>
                    <a:srgbClr val="C00000"/>
                  </a:solidFill>
                  <a:ea typeface="SimSun" pitchFamily="2" charset="-122"/>
                  <a:sym typeface="Symbol" pitchFamily="18" charset="2"/>
                </a:rPr>
                <a:t></a:t>
              </a:r>
              <a:r>
                <a:rPr kumimoji="0" lang="en-US" altLang="zh-CN" sz="1600" i="1" dirty="0" smtClean="0">
                  <a:solidFill>
                    <a:srgbClr val="C00000"/>
                  </a:solidFill>
                  <a:ea typeface="SimSun" pitchFamily="2" charset="-122"/>
                </a:rPr>
                <a:t>b</a:t>
              </a:r>
              <a:r>
                <a:rPr kumimoji="0" lang="en-US" altLang="zh-TW" sz="1600" baseline="-25000" dirty="0">
                  <a:solidFill>
                    <a:srgbClr val="C00000"/>
                  </a:solidFill>
                  <a:ea typeface="SimSun" pitchFamily="2" charset="-122"/>
                </a:rPr>
                <a:t>2</a:t>
              </a:r>
              <a:endParaRPr kumimoji="0" lang="en-US" altLang="zh-TW" sz="1600" i="1" dirty="0">
                <a:solidFill>
                  <a:srgbClr val="C00000"/>
                </a:solidFill>
              </a:endParaRPr>
            </a:p>
            <a:p>
              <a:pPr eaLnBrk="1" hangingPunct="1">
                <a:spcBef>
                  <a:spcPct val="50000"/>
                </a:spcBef>
              </a:pPr>
              <a:endParaRPr kumimoji="0" lang="en-US" altLang="zh-TW" sz="1800" i="1" dirty="0"/>
            </a:p>
            <a:p>
              <a:pPr eaLnBrk="1" hangingPunct="1">
                <a:spcBef>
                  <a:spcPct val="50000"/>
                </a:spcBef>
              </a:pPr>
              <a:endParaRPr kumimoji="0" lang="en-US" altLang="zh-TW" sz="1800" i="1" dirty="0"/>
            </a:p>
            <a:p>
              <a:pPr eaLnBrk="1" hangingPunct="1">
                <a:spcBef>
                  <a:spcPct val="50000"/>
                </a:spcBef>
              </a:pPr>
              <a:r>
                <a:rPr kumimoji="0" lang="en-US" altLang="zh-CN" sz="1600" i="1" dirty="0" smtClean="0">
                  <a:solidFill>
                    <a:srgbClr val="006600"/>
                  </a:solidFill>
                  <a:ea typeface="SimSun" pitchFamily="2" charset="-122"/>
                </a:rPr>
                <a:t>a</a:t>
              </a:r>
              <a:r>
                <a:rPr kumimoji="0" lang="en-US" altLang="zh-CN" sz="1600" baseline="-25000" dirty="0" smtClean="0">
                  <a:solidFill>
                    <a:srgbClr val="006600"/>
                  </a:solidFill>
                  <a:ea typeface="SimSun" pitchFamily="2" charset="-122"/>
                </a:rPr>
                <a:t>1</a:t>
              </a:r>
              <a:r>
                <a:rPr kumimoji="0" lang="en-US" altLang="zh-CN" sz="1600" dirty="0" smtClean="0">
                  <a:solidFill>
                    <a:srgbClr val="006600"/>
                  </a:solidFill>
                  <a:ea typeface="SimSun" pitchFamily="2" charset="-122"/>
                  <a:sym typeface="Symbol" pitchFamily="18" charset="2"/>
                </a:rPr>
                <a:t></a:t>
              </a:r>
              <a:r>
                <a:rPr kumimoji="0" lang="en-US" altLang="zh-CN" sz="1600" i="1" dirty="0" smtClean="0">
                  <a:solidFill>
                    <a:srgbClr val="006600"/>
                  </a:solidFill>
                  <a:ea typeface="SimSun" pitchFamily="2" charset="-122"/>
                </a:rPr>
                <a:t>b</a:t>
              </a:r>
              <a:r>
                <a:rPr kumimoji="0" lang="en-US" altLang="zh-CN" sz="1600" baseline="-25000" dirty="0">
                  <a:solidFill>
                    <a:srgbClr val="006600"/>
                  </a:solidFill>
                  <a:ea typeface="SimSun" pitchFamily="2" charset="-122"/>
                </a:rPr>
                <a:t>1</a:t>
              </a:r>
              <a:r>
                <a:rPr kumimoji="0" lang="en-US" altLang="zh-CN" sz="1600" i="1" baseline="-25000" dirty="0" smtClean="0">
                  <a:solidFill>
                    <a:srgbClr val="006600"/>
                  </a:solidFill>
                  <a:ea typeface="SimSun" pitchFamily="2" charset="-122"/>
                </a:rPr>
                <a:t>                  </a:t>
              </a:r>
              <a:r>
                <a:rPr kumimoji="0" lang="en-US" altLang="zh-CN" sz="1600" i="1" dirty="0" smtClean="0">
                  <a:solidFill>
                    <a:srgbClr val="006600"/>
                  </a:solidFill>
                  <a:ea typeface="SimSun" pitchFamily="2" charset="-122"/>
                </a:rPr>
                <a:t> </a:t>
              </a:r>
              <a:r>
                <a:rPr kumimoji="0" lang="en-US" altLang="zh-CN" sz="1600" i="1" dirty="0" err="1" smtClean="0">
                  <a:solidFill>
                    <a:srgbClr val="006600"/>
                  </a:solidFill>
                  <a:ea typeface="SimSun" pitchFamily="2" charset="-122"/>
                </a:rPr>
                <a:t>a</a:t>
              </a:r>
              <a:r>
                <a:rPr kumimoji="0" lang="en-US" altLang="zh-CN" sz="1600" baseline="-25000" dirty="0" err="1">
                  <a:solidFill>
                    <a:srgbClr val="006600"/>
                  </a:solidFill>
                  <a:ea typeface="SimSun" pitchFamily="2" charset="-122"/>
                </a:rPr>
                <a:t>1</a:t>
              </a:r>
              <a:r>
                <a:rPr kumimoji="0" lang="en-US" altLang="zh-CN" sz="1600" dirty="0" err="1" smtClean="0">
                  <a:solidFill>
                    <a:srgbClr val="006600"/>
                  </a:solidFill>
                  <a:ea typeface="SimSun" pitchFamily="2" charset="-122"/>
                  <a:sym typeface="Symbol" pitchFamily="18" charset="2"/>
                </a:rPr>
                <a:t></a:t>
              </a:r>
              <a:r>
                <a:rPr kumimoji="0" lang="en-US" altLang="zh-CN" sz="1600" i="1" dirty="0" err="1" smtClean="0">
                  <a:solidFill>
                    <a:srgbClr val="006600"/>
                  </a:solidFill>
                  <a:ea typeface="SimSun" pitchFamily="2" charset="-122"/>
                </a:rPr>
                <a:t>b</a:t>
              </a:r>
              <a:r>
                <a:rPr kumimoji="0" lang="en-US" altLang="zh-CN" sz="1600" baseline="-25000" dirty="0" err="1">
                  <a:solidFill>
                    <a:srgbClr val="006600"/>
                  </a:solidFill>
                  <a:ea typeface="SimSun" pitchFamily="2" charset="-122"/>
                </a:rPr>
                <a:t>1</a:t>
              </a:r>
              <a:endParaRPr kumimoji="0" lang="en-US" altLang="zh-TW" sz="1600" i="1" dirty="0">
                <a:solidFill>
                  <a:srgbClr val="006600"/>
                </a:solidFill>
              </a:endParaRPr>
            </a:p>
          </p:txBody>
        </p:sp>
        <p:sp>
          <p:nvSpPr>
            <p:cNvPr id="66" name="Oval 6"/>
            <p:cNvSpPr>
              <a:spLocks noChangeArrowheads="1"/>
            </p:cNvSpPr>
            <p:nvPr/>
          </p:nvSpPr>
          <p:spPr bwMode="auto">
            <a:xfrm>
              <a:off x="825501" y="2376488"/>
              <a:ext cx="214313" cy="227013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altLang="zh-TW" i="1"/>
            </a:p>
          </p:txBody>
        </p:sp>
        <p:sp>
          <p:nvSpPr>
            <p:cNvPr id="67" name="Oval 7"/>
            <p:cNvSpPr>
              <a:spLocks noChangeArrowheads="1"/>
            </p:cNvSpPr>
            <p:nvPr/>
          </p:nvSpPr>
          <p:spPr bwMode="auto">
            <a:xfrm>
              <a:off x="3660776" y="2376488"/>
              <a:ext cx="214313" cy="227013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altLang="zh-TW" i="1"/>
            </a:p>
          </p:txBody>
        </p:sp>
        <p:sp>
          <p:nvSpPr>
            <p:cNvPr id="68" name="Oval 8"/>
            <p:cNvSpPr>
              <a:spLocks noChangeArrowheads="1"/>
            </p:cNvSpPr>
            <p:nvPr/>
          </p:nvSpPr>
          <p:spPr bwMode="auto">
            <a:xfrm>
              <a:off x="2241551" y="3201988"/>
              <a:ext cx="215900" cy="227013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altLang="zh-TW" i="1"/>
            </a:p>
          </p:txBody>
        </p:sp>
        <p:sp>
          <p:nvSpPr>
            <p:cNvPr id="69" name="Oval 9"/>
            <p:cNvSpPr>
              <a:spLocks noChangeArrowheads="1"/>
            </p:cNvSpPr>
            <p:nvPr/>
          </p:nvSpPr>
          <p:spPr bwMode="auto">
            <a:xfrm>
              <a:off x="719138" y="4913313"/>
              <a:ext cx="441325" cy="495300"/>
            </a:xfrm>
            <a:prstGeom prst="ellips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altLang="zh-TW" i="1"/>
            </a:p>
          </p:txBody>
        </p:sp>
        <p:sp>
          <p:nvSpPr>
            <p:cNvPr id="70" name="Oval 10"/>
            <p:cNvSpPr>
              <a:spLocks noChangeArrowheads="1"/>
            </p:cNvSpPr>
            <p:nvPr/>
          </p:nvSpPr>
          <p:spPr bwMode="auto">
            <a:xfrm>
              <a:off x="3554413" y="4913313"/>
              <a:ext cx="441325" cy="495300"/>
            </a:xfrm>
            <a:prstGeom prst="ellips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altLang="zh-TW" i="1"/>
            </a:p>
          </p:txBody>
        </p:sp>
        <p:sp>
          <p:nvSpPr>
            <p:cNvPr id="71" name="Line 11"/>
            <p:cNvSpPr>
              <a:spLocks noChangeShapeType="1"/>
            </p:cNvSpPr>
            <p:nvPr/>
          </p:nvSpPr>
          <p:spPr bwMode="auto">
            <a:xfrm>
              <a:off x="2357438" y="3635376"/>
              <a:ext cx="0" cy="620713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i="1"/>
            </a:p>
          </p:txBody>
        </p:sp>
        <p:sp>
          <p:nvSpPr>
            <p:cNvPr id="72" name="Oval 12"/>
            <p:cNvSpPr>
              <a:spLocks noChangeArrowheads="1"/>
            </p:cNvSpPr>
            <p:nvPr/>
          </p:nvSpPr>
          <p:spPr bwMode="auto">
            <a:xfrm>
              <a:off x="2230438" y="4475163"/>
              <a:ext cx="215900" cy="2286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altLang="zh-TW" i="1"/>
            </a:p>
          </p:txBody>
        </p:sp>
        <p:sp>
          <p:nvSpPr>
            <p:cNvPr id="76" name="Rectangle 16"/>
            <p:cNvSpPr>
              <a:spLocks noChangeArrowheads="1"/>
            </p:cNvSpPr>
            <p:nvPr/>
          </p:nvSpPr>
          <p:spPr bwMode="auto">
            <a:xfrm>
              <a:off x="576263" y="3788433"/>
              <a:ext cx="371475" cy="311150"/>
            </a:xfrm>
            <a:prstGeom prst="rect">
              <a:avLst/>
            </a:prstGeom>
            <a:noFill/>
            <a:ln w="9525">
              <a:solidFill>
                <a:srgbClr val="FFFFFF"/>
              </a:solidFill>
              <a:prstDash val="sysDashDot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12700" tIns="12700" rIns="12700" bIns="12700"/>
            <a:lstStyle/>
            <a:p>
              <a:r>
                <a:rPr kumimoji="0" lang="en-US" altLang="zh-CN" sz="1600" i="1" dirty="0">
                  <a:solidFill>
                    <a:srgbClr val="002CCC"/>
                  </a:solidFill>
                  <a:ea typeface="SimSun" pitchFamily="2" charset="-122"/>
                </a:rPr>
                <a:t> </a:t>
              </a:r>
              <a:r>
                <a:rPr kumimoji="0" lang="en-US" altLang="zh-CN" sz="1600" i="1" dirty="0" smtClean="0">
                  <a:solidFill>
                    <a:srgbClr val="002CCC"/>
                  </a:solidFill>
                  <a:ea typeface="SimSun" pitchFamily="2" charset="-122"/>
                </a:rPr>
                <a:t>a</a:t>
              </a:r>
              <a:r>
                <a:rPr kumimoji="0" lang="en-US" altLang="zh-CN" sz="1600" baseline="-25000" dirty="0" smtClean="0">
                  <a:solidFill>
                    <a:srgbClr val="002CCC"/>
                  </a:solidFill>
                  <a:ea typeface="SimSun" pitchFamily="2" charset="-122"/>
                </a:rPr>
                <a:t>3</a:t>
              </a:r>
              <a:endParaRPr kumimoji="0" lang="en-US" altLang="zh-TW" sz="1600" i="1" dirty="0">
                <a:solidFill>
                  <a:srgbClr val="002CCC"/>
                </a:solidFill>
                <a:latin typeface="Arial" pitchFamily="34" charset="0"/>
              </a:endParaRPr>
            </a:p>
          </p:txBody>
        </p:sp>
        <p:sp>
          <p:nvSpPr>
            <p:cNvPr id="78" name="Rectangle 18"/>
            <p:cNvSpPr>
              <a:spLocks noChangeArrowheads="1"/>
            </p:cNvSpPr>
            <p:nvPr/>
          </p:nvSpPr>
          <p:spPr bwMode="auto">
            <a:xfrm>
              <a:off x="3419476" y="3802063"/>
              <a:ext cx="301625" cy="311150"/>
            </a:xfrm>
            <a:prstGeom prst="rect">
              <a:avLst/>
            </a:prstGeom>
            <a:noFill/>
            <a:ln w="9525">
              <a:solidFill>
                <a:srgbClr val="FFFFFF"/>
              </a:solidFill>
              <a:prstDash val="sysDashDot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12700" tIns="12700" rIns="12700" bIns="12700"/>
            <a:lstStyle/>
            <a:p>
              <a:r>
                <a:rPr kumimoji="0" lang="en-US" altLang="zh-CN" sz="1600" i="1" dirty="0">
                  <a:solidFill>
                    <a:srgbClr val="002CCC"/>
                  </a:solidFill>
                  <a:ea typeface="SimSun" pitchFamily="2" charset="-122"/>
                  <a:cs typeface="Times New Roman" pitchFamily="18" charset="0"/>
                </a:rPr>
                <a:t> </a:t>
              </a:r>
              <a:r>
                <a:rPr kumimoji="0" lang="en-US" altLang="zh-CN" sz="1600" i="1" dirty="0" smtClean="0">
                  <a:solidFill>
                    <a:srgbClr val="002CCC"/>
                  </a:solidFill>
                  <a:ea typeface="SimSun" pitchFamily="2" charset="-122"/>
                  <a:cs typeface="Times New Roman" pitchFamily="18" charset="0"/>
                </a:rPr>
                <a:t>b</a:t>
              </a:r>
              <a:r>
                <a:rPr kumimoji="0" lang="en-US" altLang="zh-CN" sz="1600" baseline="-25000" dirty="0" smtClean="0">
                  <a:solidFill>
                    <a:srgbClr val="002CCC"/>
                  </a:solidFill>
                  <a:ea typeface="SimSun" pitchFamily="2" charset="-122"/>
                  <a:cs typeface="Times New Roman" pitchFamily="18" charset="0"/>
                </a:rPr>
                <a:t>3</a:t>
              </a:r>
              <a:endParaRPr kumimoji="0" lang="en-US" altLang="zh-TW" sz="1600" i="1" dirty="0">
                <a:solidFill>
                  <a:srgbClr val="002CCC"/>
                </a:solidFill>
                <a:cs typeface="Times New Roman" pitchFamily="18" charset="0"/>
              </a:endParaRPr>
            </a:p>
            <a:p>
              <a:endParaRPr kumimoji="0" lang="en-US" altLang="zh-TW" sz="1600" i="1" dirty="0">
                <a:solidFill>
                  <a:srgbClr val="002CCC"/>
                </a:solidFill>
                <a:cs typeface="Times New Roman" pitchFamily="18" charset="0"/>
              </a:endParaRPr>
            </a:p>
          </p:txBody>
        </p:sp>
        <p:sp>
          <p:nvSpPr>
            <p:cNvPr id="79" name="Line 20"/>
            <p:cNvSpPr>
              <a:spLocks noChangeShapeType="1"/>
            </p:cNvSpPr>
            <p:nvPr/>
          </p:nvSpPr>
          <p:spPr bwMode="auto">
            <a:xfrm>
              <a:off x="923926" y="2801938"/>
              <a:ext cx="1588" cy="206375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i="1"/>
            </a:p>
          </p:txBody>
        </p:sp>
        <p:sp>
          <p:nvSpPr>
            <p:cNvPr id="80" name="Line 21"/>
            <p:cNvSpPr>
              <a:spLocks noChangeShapeType="1"/>
            </p:cNvSpPr>
            <p:nvPr/>
          </p:nvSpPr>
          <p:spPr bwMode="auto">
            <a:xfrm>
              <a:off x="1160463" y="2644776"/>
              <a:ext cx="974726" cy="51435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i="1"/>
            </a:p>
          </p:txBody>
        </p:sp>
        <p:sp>
          <p:nvSpPr>
            <p:cNvPr id="81" name="Line 22"/>
            <p:cNvSpPr>
              <a:spLocks noChangeShapeType="1"/>
            </p:cNvSpPr>
            <p:nvPr/>
          </p:nvSpPr>
          <p:spPr bwMode="auto">
            <a:xfrm>
              <a:off x="2574926" y="4706938"/>
              <a:ext cx="950913" cy="4318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i="1"/>
            </a:p>
          </p:txBody>
        </p:sp>
        <p:sp>
          <p:nvSpPr>
            <p:cNvPr id="82" name="Line 23"/>
            <p:cNvSpPr>
              <a:spLocks noChangeShapeType="1"/>
            </p:cNvSpPr>
            <p:nvPr/>
          </p:nvSpPr>
          <p:spPr bwMode="auto">
            <a:xfrm>
              <a:off x="3759201" y="2801938"/>
              <a:ext cx="0" cy="206375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i="1"/>
            </a:p>
          </p:txBody>
        </p:sp>
        <p:sp>
          <p:nvSpPr>
            <p:cNvPr id="83" name="Line 24"/>
            <p:cNvSpPr>
              <a:spLocks noChangeShapeType="1"/>
            </p:cNvSpPr>
            <p:nvPr/>
          </p:nvSpPr>
          <p:spPr bwMode="auto">
            <a:xfrm flipH="1">
              <a:off x="2586038" y="2644776"/>
              <a:ext cx="968375" cy="54768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i="1"/>
            </a:p>
          </p:txBody>
        </p:sp>
        <p:sp>
          <p:nvSpPr>
            <p:cNvPr id="85" name="Line 26"/>
            <p:cNvSpPr>
              <a:spLocks noChangeShapeType="1"/>
            </p:cNvSpPr>
            <p:nvPr/>
          </p:nvSpPr>
          <p:spPr bwMode="auto">
            <a:xfrm flipH="1">
              <a:off x="1200151" y="4695826"/>
              <a:ext cx="896938" cy="379413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i="1"/>
            </a:p>
          </p:txBody>
        </p:sp>
        <p:sp>
          <p:nvSpPr>
            <p:cNvPr id="27" name="Rectangle 16"/>
            <p:cNvSpPr>
              <a:spLocks noChangeArrowheads="1"/>
            </p:cNvSpPr>
            <p:nvPr/>
          </p:nvSpPr>
          <p:spPr bwMode="auto">
            <a:xfrm>
              <a:off x="1655478" y="2536754"/>
              <a:ext cx="371475" cy="311150"/>
            </a:xfrm>
            <a:prstGeom prst="rect">
              <a:avLst/>
            </a:prstGeom>
            <a:noFill/>
            <a:ln w="9525">
              <a:solidFill>
                <a:srgbClr val="FFFFFF"/>
              </a:solidFill>
              <a:prstDash val="sysDashDot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12700" tIns="12700" rIns="12700" bIns="12700"/>
            <a:lstStyle/>
            <a:p>
              <a:r>
                <a:rPr kumimoji="0" lang="en-US" altLang="zh-CN" sz="1600" i="1" dirty="0">
                  <a:solidFill>
                    <a:srgbClr val="002CCC"/>
                  </a:solidFill>
                  <a:ea typeface="SimSun" pitchFamily="2" charset="-122"/>
                </a:rPr>
                <a:t> </a:t>
              </a:r>
              <a:r>
                <a:rPr kumimoji="0" lang="en-US" altLang="zh-CN" sz="1600" i="1" dirty="0" smtClean="0">
                  <a:solidFill>
                    <a:srgbClr val="002CCC"/>
                  </a:solidFill>
                  <a:ea typeface="SimSun" pitchFamily="2" charset="-122"/>
                </a:rPr>
                <a:t>a</a:t>
              </a:r>
              <a:r>
                <a:rPr kumimoji="0" lang="en-US" altLang="zh-CN" sz="1600" baseline="-25000" dirty="0" smtClean="0">
                  <a:solidFill>
                    <a:srgbClr val="002CCC"/>
                  </a:solidFill>
                  <a:ea typeface="SimSun" pitchFamily="2" charset="-122"/>
                </a:rPr>
                <a:t>3</a:t>
              </a:r>
              <a:endParaRPr kumimoji="0" lang="en-US" altLang="zh-TW" sz="1600" i="1" dirty="0">
                <a:solidFill>
                  <a:srgbClr val="002CCC"/>
                </a:solidFill>
                <a:latin typeface="Arial" pitchFamily="34" charset="0"/>
              </a:endParaRPr>
            </a:p>
          </p:txBody>
        </p:sp>
        <p:sp>
          <p:nvSpPr>
            <p:cNvPr id="28" name="Rectangle 18"/>
            <p:cNvSpPr>
              <a:spLocks noChangeArrowheads="1"/>
            </p:cNvSpPr>
            <p:nvPr/>
          </p:nvSpPr>
          <p:spPr bwMode="auto">
            <a:xfrm>
              <a:off x="2843610" y="2536754"/>
              <a:ext cx="301625" cy="311150"/>
            </a:xfrm>
            <a:prstGeom prst="rect">
              <a:avLst/>
            </a:prstGeom>
            <a:noFill/>
            <a:ln w="9525">
              <a:solidFill>
                <a:srgbClr val="FFFFFF"/>
              </a:solidFill>
              <a:prstDash val="sysDashDot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12700" tIns="12700" rIns="12700" bIns="12700"/>
            <a:lstStyle/>
            <a:p>
              <a:r>
                <a:rPr kumimoji="0" lang="en-US" altLang="zh-CN" sz="1600" i="1" dirty="0">
                  <a:solidFill>
                    <a:srgbClr val="002CCC"/>
                  </a:solidFill>
                  <a:ea typeface="SimSun" pitchFamily="2" charset="-122"/>
                  <a:cs typeface="Times New Roman" pitchFamily="18" charset="0"/>
                </a:rPr>
                <a:t> </a:t>
              </a:r>
              <a:r>
                <a:rPr kumimoji="0" lang="en-US" altLang="zh-CN" sz="1600" i="1" dirty="0" smtClean="0">
                  <a:solidFill>
                    <a:srgbClr val="002CCC"/>
                  </a:solidFill>
                  <a:ea typeface="SimSun" pitchFamily="2" charset="-122"/>
                  <a:cs typeface="Times New Roman" pitchFamily="18" charset="0"/>
                </a:rPr>
                <a:t>b</a:t>
              </a:r>
              <a:r>
                <a:rPr kumimoji="0" lang="en-US" altLang="zh-CN" sz="1600" baseline="-25000" dirty="0" smtClean="0">
                  <a:solidFill>
                    <a:srgbClr val="002CCC"/>
                  </a:solidFill>
                  <a:ea typeface="SimSun" pitchFamily="2" charset="-122"/>
                  <a:cs typeface="Times New Roman" pitchFamily="18" charset="0"/>
                </a:rPr>
                <a:t>3</a:t>
              </a:r>
              <a:endParaRPr kumimoji="0" lang="en-US" altLang="zh-TW" sz="1600" i="1" dirty="0">
                <a:solidFill>
                  <a:srgbClr val="002CCC"/>
                </a:solidFill>
                <a:cs typeface="Times New Roman" pitchFamily="18" charset="0"/>
              </a:endParaRPr>
            </a:p>
            <a:p>
              <a:endParaRPr kumimoji="0" lang="en-US" altLang="zh-TW" sz="1600" i="1" dirty="0">
                <a:solidFill>
                  <a:srgbClr val="002CCC"/>
                </a:solidFill>
                <a:cs typeface="Times New Roman" pitchFamily="18" charset="0"/>
              </a:endParaRPr>
            </a:p>
          </p:txBody>
        </p:sp>
        <p:sp>
          <p:nvSpPr>
            <p:cNvPr id="29" name="Rectangle 16"/>
            <p:cNvSpPr>
              <a:spLocks noChangeArrowheads="1"/>
            </p:cNvSpPr>
            <p:nvPr/>
          </p:nvSpPr>
          <p:spPr bwMode="auto">
            <a:xfrm>
              <a:off x="1151422" y="1701722"/>
              <a:ext cx="371475" cy="311150"/>
            </a:xfrm>
            <a:prstGeom prst="rect">
              <a:avLst/>
            </a:prstGeom>
            <a:noFill/>
            <a:ln w="9525">
              <a:solidFill>
                <a:srgbClr val="FFFFFF"/>
              </a:solidFill>
              <a:prstDash val="sysDashDot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12700" tIns="12700" rIns="12700" bIns="12700"/>
            <a:lstStyle/>
            <a:p>
              <a:r>
                <a:rPr kumimoji="0" lang="en-US" altLang="zh-CN" sz="1600" i="1" dirty="0">
                  <a:solidFill>
                    <a:srgbClr val="660066"/>
                  </a:solidFill>
                  <a:ea typeface="SimSun" pitchFamily="2" charset="-122"/>
                </a:rPr>
                <a:t> </a:t>
              </a:r>
              <a:r>
                <a:rPr kumimoji="0" lang="en-US" altLang="zh-CN" sz="1600" i="1" dirty="0" smtClean="0">
                  <a:solidFill>
                    <a:srgbClr val="660066"/>
                  </a:solidFill>
                  <a:ea typeface="SimSun" pitchFamily="2" charset="-122"/>
                </a:rPr>
                <a:t>a</a:t>
              </a:r>
              <a:r>
                <a:rPr kumimoji="0" lang="en-US" altLang="zh-CN" sz="1600" baseline="-25000" dirty="0">
                  <a:solidFill>
                    <a:srgbClr val="660066"/>
                  </a:solidFill>
                  <a:ea typeface="SimSun" pitchFamily="2" charset="-122"/>
                </a:rPr>
                <a:t>4</a:t>
              </a:r>
              <a:endParaRPr kumimoji="0" lang="en-US" altLang="zh-TW" sz="1600" i="1" dirty="0">
                <a:solidFill>
                  <a:srgbClr val="660066"/>
                </a:solidFill>
                <a:latin typeface="Arial" pitchFamily="34" charset="0"/>
              </a:endParaRPr>
            </a:p>
          </p:txBody>
        </p:sp>
        <p:sp>
          <p:nvSpPr>
            <p:cNvPr id="30" name="Rectangle 18"/>
            <p:cNvSpPr>
              <a:spLocks noChangeArrowheads="1"/>
            </p:cNvSpPr>
            <p:nvPr/>
          </p:nvSpPr>
          <p:spPr bwMode="auto">
            <a:xfrm>
              <a:off x="3262065" y="1672658"/>
              <a:ext cx="301625" cy="311150"/>
            </a:xfrm>
            <a:prstGeom prst="rect">
              <a:avLst/>
            </a:prstGeom>
            <a:noFill/>
            <a:ln w="9525">
              <a:solidFill>
                <a:srgbClr val="FFFFFF"/>
              </a:solidFill>
              <a:prstDash val="sysDashDot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12700" tIns="12700" rIns="12700" bIns="12700"/>
            <a:lstStyle/>
            <a:p>
              <a:r>
                <a:rPr kumimoji="0" lang="en-US" altLang="zh-CN" sz="1600" i="1" dirty="0">
                  <a:solidFill>
                    <a:srgbClr val="660066"/>
                  </a:solidFill>
                  <a:ea typeface="SimSun" pitchFamily="2" charset="-122"/>
                  <a:cs typeface="Times New Roman" pitchFamily="18" charset="0"/>
                </a:rPr>
                <a:t> </a:t>
              </a:r>
              <a:r>
                <a:rPr kumimoji="0" lang="en-US" altLang="zh-CN" sz="1600" i="1" dirty="0" smtClean="0">
                  <a:solidFill>
                    <a:srgbClr val="660066"/>
                  </a:solidFill>
                  <a:ea typeface="SimSun" pitchFamily="2" charset="-122"/>
                  <a:cs typeface="Times New Roman" pitchFamily="18" charset="0"/>
                </a:rPr>
                <a:t>b</a:t>
              </a:r>
              <a:r>
                <a:rPr kumimoji="0" lang="en-US" altLang="zh-CN" sz="1600" baseline="-25000" dirty="0">
                  <a:solidFill>
                    <a:srgbClr val="660066"/>
                  </a:solidFill>
                  <a:ea typeface="SimSun" pitchFamily="2" charset="-122"/>
                  <a:cs typeface="Times New Roman" pitchFamily="18" charset="0"/>
                </a:rPr>
                <a:t>4</a:t>
              </a:r>
              <a:endParaRPr kumimoji="0" lang="en-US" altLang="zh-TW" sz="1600" i="1" dirty="0">
                <a:solidFill>
                  <a:srgbClr val="660066"/>
                </a:solidFill>
                <a:cs typeface="Times New Roman" pitchFamily="18" charset="0"/>
              </a:endParaRPr>
            </a:p>
            <a:p>
              <a:endParaRPr kumimoji="0" lang="en-US" altLang="zh-TW" sz="1600" i="1" dirty="0">
                <a:solidFill>
                  <a:srgbClr val="660066"/>
                </a:solidFill>
                <a:cs typeface="Times New Roman" pitchFamily="18" charset="0"/>
              </a:endParaRPr>
            </a:p>
          </p:txBody>
        </p:sp>
      </p:grpSp>
      <p:sp>
        <p:nvSpPr>
          <p:cNvPr id="90" name="Rectangle 2"/>
          <p:cNvSpPr>
            <a:spLocks noGrp="1" noChangeArrowheads="1"/>
          </p:cNvSpPr>
          <p:nvPr>
            <p:ph type="title"/>
          </p:nvPr>
        </p:nvSpPr>
        <p:spPr>
          <a:xfrm>
            <a:off x="431800" y="260350"/>
            <a:ext cx="8243888" cy="720725"/>
          </a:xfrm>
        </p:spPr>
        <p:txBody>
          <a:bodyPr/>
          <a:lstStyle/>
          <a:p>
            <a:pPr algn="ctr" eaLnBrk="1" hangingPunct="1"/>
            <a:r>
              <a:rPr lang="en-US" altLang="zh-TW" sz="3200" b="1" dirty="0" smtClean="0">
                <a:latin typeface="Times New Roman" pitchFamily="18" charset="0"/>
              </a:rPr>
              <a:t>Message pipelining over a network</a:t>
            </a:r>
          </a:p>
        </p:txBody>
      </p:sp>
      <p:sp>
        <p:nvSpPr>
          <p:cNvPr id="31" name="Line 5"/>
          <p:cNvSpPr>
            <a:spLocks noChangeShapeType="1"/>
          </p:cNvSpPr>
          <p:nvPr/>
        </p:nvSpPr>
        <p:spPr bwMode="auto">
          <a:xfrm flipH="1">
            <a:off x="5724323" y="1484784"/>
            <a:ext cx="224869" cy="1115764"/>
          </a:xfrm>
          <a:prstGeom prst="line">
            <a:avLst/>
          </a:prstGeom>
          <a:noFill/>
          <a:ln w="3175">
            <a:solidFill>
              <a:srgbClr val="996600"/>
            </a:solidFill>
            <a:prstDash val="dash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i="1"/>
          </a:p>
        </p:txBody>
      </p:sp>
      <p:sp>
        <p:nvSpPr>
          <p:cNvPr id="32" name="Line 25"/>
          <p:cNvSpPr>
            <a:spLocks noChangeShapeType="1"/>
          </p:cNvSpPr>
          <p:nvPr/>
        </p:nvSpPr>
        <p:spPr bwMode="auto">
          <a:xfrm>
            <a:off x="8343143" y="1484784"/>
            <a:ext cx="189495" cy="1099889"/>
          </a:xfrm>
          <a:prstGeom prst="line">
            <a:avLst/>
          </a:prstGeom>
          <a:noFill/>
          <a:ln w="3175">
            <a:solidFill>
              <a:srgbClr val="996600"/>
            </a:solidFill>
            <a:prstDash val="dash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i="1"/>
          </a:p>
        </p:txBody>
      </p:sp>
    </p:spTree>
    <p:extLst>
      <p:ext uri="{BB962C8B-B14F-4D97-AF65-F5344CB8AC3E}">
        <p14:creationId xmlns:p14="http://schemas.microsoft.com/office/powerpoint/2010/main" val="153791989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596DB820-1B09-49A1-9235-1797105D646D}" type="datetime1">
              <a:rPr lang="zh-TW" altLang="en-US"/>
              <a:pPr>
                <a:defRPr/>
              </a:pPr>
              <a:t>2014/3/1</a:t>
            </a:fld>
            <a:endParaRPr lang="en-US" altLang="zh-TW" dirty="0"/>
          </a:p>
        </p:txBody>
      </p:sp>
      <p:sp>
        <p:nvSpPr>
          <p:cNvPr id="32773" name="Rectangle 2"/>
          <p:cNvSpPr>
            <a:spLocks noGrp="1" noChangeArrowheads="1"/>
          </p:cNvSpPr>
          <p:nvPr>
            <p:ph type="title"/>
          </p:nvPr>
        </p:nvSpPr>
        <p:spPr>
          <a:xfrm>
            <a:off x="431800" y="260350"/>
            <a:ext cx="8243888" cy="720725"/>
          </a:xfrm>
        </p:spPr>
        <p:txBody>
          <a:bodyPr/>
          <a:lstStyle/>
          <a:p>
            <a:pPr algn="ctr" eaLnBrk="1" hangingPunct="1"/>
            <a:r>
              <a:rPr lang="en-US" altLang="zh-TW" sz="3200" b="1" dirty="0" smtClean="0">
                <a:latin typeface="Times New Roman" pitchFamily="18" charset="0"/>
              </a:rPr>
              <a:t>Message pipelining over a </a:t>
            </a:r>
            <a:r>
              <a:rPr lang="en-US" altLang="zh-TW" sz="3200" b="1" dirty="0" smtClean="0">
                <a:solidFill>
                  <a:srgbClr val="C00000"/>
                </a:solidFill>
                <a:latin typeface="Times New Roman" pitchFamily="18" charset="0"/>
              </a:rPr>
              <a:t>cyclic</a:t>
            </a:r>
            <a:r>
              <a:rPr lang="en-US" altLang="zh-TW" sz="3200" b="1" dirty="0" smtClean="0">
                <a:latin typeface="Times New Roman" pitchFamily="18" charset="0"/>
              </a:rPr>
              <a:t> network</a:t>
            </a:r>
          </a:p>
        </p:txBody>
      </p:sp>
      <p:sp>
        <p:nvSpPr>
          <p:cNvPr id="32775" name="Text Box 10"/>
          <p:cNvSpPr txBox="1">
            <a:spLocks noChangeArrowheads="1"/>
          </p:cNvSpPr>
          <p:nvPr/>
        </p:nvSpPr>
        <p:spPr bwMode="auto">
          <a:xfrm>
            <a:off x="358775" y="1196752"/>
            <a:ext cx="8353425" cy="1200329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en-US" altLang="zh-CN" sz="2000" dirty="0" smtClean="0"/>
              <a:t>A data unit = a </a:t>
            </a:r>
            <a:r>
              <a:rPr lang="en-US" altLang="zh-CN" sz="2000" dirty="0"/>
              <a:t>whole pipeline </a:t>
            </a:r>
            <a:r>
              <a:rPr kumimoji="0" lang="en-US" altLang="zh-TW" sz="2000" dirty="0" smtClean="0">
                <a:solidFill>
                  <a:schemeClr val="tx2"/>
                </a:solidFill>
              </a:rPr>
              <a:t>(</a:t>
            </a:r>
            <a:r>
              <a:rPr kumimoji="0" lang="en-US" altLang="zh-TW" sz="2000" i="1" dirty="0" smtClean="0">
                <a:solidFill>
                  <a:schemeClr val="tx2"/>
                </a:solidFill>
              </a:rPr>
              <a:t>c</a:t>
            </a:r>
            <a:r>
              <a:rPr kumimoji="0" lang="en-US" altLang="zh-TW" sz="2000" baseline="-25000" dirty="0" smtClean="0">
                <a:solidFill>
                  <a:schemeClr val="tx2"/>
                </a:solidFill>
              </a:rPr>
              <a:t>0</a:t>
            </a:r>
            <a:r>
              <a:rPr kumimoji="0" lang="en-US" altLang="zh-TW" sz="2000" dirty="0">
                <a:solidFill>
                  <a:schemeClr val="tx2"/>
                </a:solidFill>
              </a:rPr>
              <a:t>, </a:t>
            </a:r>
            <a:r>
              <a:rPr kumimoji="0" lang="en-US" altLang="zh-TW" sz="2000" i="1" dirty="0" smtClean="0">
                <a:solidFill>
                  <a:schemeClr val="tx2"/>
                </a:solidFill>
              </a:rPr>
              <a:t>c</a:t>
            </a:r>
            <a:r>
              <a:rPr kumimoji="0" lang="en-US" altLang="zh-TW" sz="2000" baseline="-25000" dirty="0" smtClean="0">
                <a:solidFill>
                  <a:schemeClr val="tx2"/>
                </a:solidFill>
              </a:rPr>
              <a:t>1</a:t>
            </a:r>
            <a:r>
              <a:rPr kumimoji="0" lang="en-US" altLang="zh-TW" sz="2000" dirty="0">
                <a:solidFill>
                  <a:schemeClr val="tx2"/>
                </a:solidFill>
              </a:rPr>
              <a:t>, …, </a:t>
            </a:r>
            <a:r>
              <a:rPr kumimoji="0" lang="en-US" altLang="zh-TW" sz="2000" i="1" dirty="0" err="1" smtClean="0">
                <a:solidFill>
                  <a:schemeClr val="tx2"/>
                </a:solidFill>
              </a:rPr>
              <a:t>c</a:t>
            </a:r>
            <a:r>
              <a:rPr kumimoji="0" lang="en-US" altLang="zh-TW" sz="2000" baseline="-25000" dirty="0" err="1" smtClean="0">
                <a:solidFill>
                  <a:schemeClr val="tx2"/>
                </a:solidFill>
              </a:rPr>
              <a:t>t</a:t>
            </a:r>
            <a:r>
              <a:rPr kumimoji="0" lang="en-US" altLang="zh-TW" sz="2000" dirty="0">
                <a:solidFill>
                  <a:schemeClr val="tx2"/>
                </a:solidFill>
              </a:rPr>
              <a:t>, …) </a:t>
            </a:r>
            <a:r>
              <a:rPr lang="en-US" altLang="zh-CN" sz="2000" dirty="0" smtClean="0"/>
              <a:t>of symbols</a:t>
            </a:r>
          </a:p>
          <a:p>
            <a:pPr eaLnBrk="1" hangingPunct="1">
              <a:lnSpc>
                <a:spcPct val="120000"/>
              </a:lnSpc>
            </a:pPr>
            <a:r>
              <a:rPr kumimoji="0" lang="en-US" altLang="zh-TW" sz="2000" dirty="0" smtClean="0">
                <a:solidFill>
                  <a:schemeClr val="tx2"/>
                </a:solidFill>
                <a:sym typeface="Symbol"/>
              </a:rPr>
              <a:t>                 </a:t>
            </a:r>
            <a:r>
              <a:rPr kumimoji="0" lang="en-US" altLang="zh-TW" sz="2000" dirty="0" smtClean="0">
                <a:sym typeface="Symbol"/>
              </a:rPr>
              <a:t></a:t>
            </a:r>
            <a:r>
              <a:rPr kumimoji="0" lang="en-US" altLang="zh-TW" sz="2000" dirty="0" smtClean="0"/>
              <a:t> </a:t>
            </a:r>
            <a:r>
              <a:rPr lang="en-US" altLang="zh-CN" sz="2000" dirty="0" smtClean="0"/>
              <a:t>A </a:t>
            </a:r>
            <a:r>
              <a:rPr lang="en-US" altLang="zh-CN" sz="2000" dirty="0" smtClean="0">
                <a:solidFill>
                  <a:srgbClr val="C00000"/>
                </a:solidFill>
              </a:rPr>
              <a:t>rational </a:t>
            </a:r>
            <a:r>
              <a:rPr lang="en-US" altLang="zh-CN" sz="2000" dirty="0">
                <a:solidFill>
                  <a:srgbClr val="C00000"/>
                </a:solidFill>
              </a:rPr>
              <a:t>power series</a:t>
            </a:r>
            <a:r>
              <a:rPr kumimoji="0" lang="en-US" altLang="zh-TW" sz="2000" dirty="0">
                <a:solidFill>
                  <a:srgbClr val="C00000"/>
                </a:solidFill>
              </a:rPr>
              <a:t> </a:t>
            </a:r>
            <a:r>
              <a:rPr kumimoji="0" lang="en-US" altLang="zh-TW" sz="2000" dirty="0"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</a:t>
            </a:r>
            <a:r>
              <a:rPr kumimoji="0" lang="en-US" altLang="zh-TW" sz="2000" baseline="-25000" dirty="0">
                <a:ea typeface="Arial Unicode MS" pitchFamily="34" charset="-128"/>
                <a:cs typeface="Arial Unicode MS" pitchFamily="34" charset="-128"/>
              </a:rPr>
              <a:t>t</a:t>
            </a:r>
            <a:r>
              <a:rPr kumimoji="0" lang="en-US" altLang="zh-TW" sz="2000" baseline="-25000" dirty="0"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</a:t>
            </a:r>
            <a:r>
              <a:rPr kumimoji="0" lang="en-US" altLang="zh-TW" sz="2000" baseline="-25000" dirty="0">
                <a:ea typeface="Arial Unicode MS" pitchFamily="34" charset="-128"/>
                <a:cs typeface="Arial Unicode MS" pitchFamily="34" charset="-128"/>
              </a:rPr>
              <a:t>0</a:t>
            </a:r>
            <a:r>
              <a:rPr kumimoji="0" lang="en-US" altLang="zh-TW" sz="2000" dirty="0">
                <a:ea typeface="Arial Unicode MS" pitchFamily="34" charset="-128"/>
                <a:cs typeface="Arial Unicode MS" pitchFamily="34" charset="-128"/>
              </a:rPr>
              <a:t> </a:t>
            </a:r>
            <a:r>
              <a:rPr kumimoji="0" lang="en-US" altLang="zh-TW" sz="2000" i="1" dirty="0" err="1" smtClean="0">
                <a:ea typeface="Arial Unicode MS" pitchFamily="34" charset="-128"/>
                <a:cs typeface="Arial Unicode MS" pitchFamily="34" charset="-128"/>
              </a:rPr>
              <a:t>c</a:t>
            </a:r>
            <a:r>
              <a:rPr kumimoji="0" lang="en-US" altLang="zh-TW" sz="2000" baseline="-25000" dirty="0" err="1" smtClean="0">
                <a:ea typeface="Arial Unicode MS" pitchFamily="34" charset="-128"/>
                <a:cs typeface="Arial Unicode MS" pitchFamily="34" charset="-128"/>
              </a:rPr>
              <a:t>t</a:t>
            </a:r>
            <a:r>
              <a:rPr kumimoji="0" lang="en-US" altLang="zh-TW" sz="2000" baseline="-25000" dirty="0" smtClean="0">
                <a:ea typeface="Arial Unicode MS" pitchFamily="34" charset="-128"/>
                <a:cs typeface="Arial Unicode MS" pitchFamily="34" charset="-128"/>
              </a:rPr>
              <a:t> </a:t>
            </a:r>
            <a:r>
              <a:rPr kumimoji="0" lang="en-US" altLang="zh-TW" sz="2000" i="1" dirty="0" smtClean="0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D</a:t>
            </a:r>
            <a:r>
              <a:rPr kumimoji="0" lang="en-US" altLang="zh-TW" sz="2000" baseline="30000" dirty="0" smtClean="0">
                <a:ea typeface="Arial Unicode MS" pitchFamily="34" charset="-128"/>
                <a:cs typeface="Arial Unicode MS" pitchFamily="34" charset="-128"/>
              </a:rPr>
              <a:t>t</a:t>
            </a:r>
            <a:r>
              <a:rPr kumimoji="0" lang="en-US" altLang="zh-TW" sz="2000" dirty="0" smtClean="0">
                <a:solidFill>
                  <a:srgbClr val="003399"/>
                </a:solidFill>
              </a:rPr>
              <a:t> </a:t>
            </a:r>
            <a:r>
              <a:rPr kumimoji="0" lang="en-US" altLang="zh-TW" sz="2000" dirty="0">
                <a:solidFill>
                  <a:schemeClr val="tx2"/>
                </a:solidFill>
                <a:sym typeface="Symbol" pitchFamily="18" charset="2"/>
              </a:rPr>
              <a:t>	  </a:t>
            </a:r>
            <a:r>
              <a:rPr kumimoji="0" lang="en-US" altLang="zh-TW" sz="2000" dirty="0" smtClean="0">
                <a:solidFill>
                  <a:schemeClr val="tx2"/>
                </a:solidFill>
                <a:sym typeface="Symbol" pitchFamily="18" charset="2"/>
              </a:rPr>
              <a:t>       </a:t>
            </a:r>
            <a:r>
              <a:rPr lang="en-US" altLang="zh-TW" sz="1800" dirty="0" smtClean="0"/>
              <a:t>// </a:t>
            </a:r>
            <a:r>
              <a:rPr kumimoji="0" lang="en-US" altLang="zh-TW" sz="1800" i="1" dirty="0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D</a:t>
            </a:r>
            <a:r>
              <a:rPr lang="en-US" altLang="zh-TW" sz="1800" dirty="0"/>
              <a:t> = unit-time delay</a:t>
            </a:r>
            <a:endParaRPr lang="en-US" altLang="zh-CN" sz="1800" dirty="0"/>
          </a:p>
          <a:p>
            <a:pPr eaLnBrk="1" hangingPunct="1">
              <a:lnSpc>
                <a:spcPct val="120000"/>
              </a:lnSpc>
            </a:pPr>
            <a:r>
              <a:rPr kumimoji="0" lang="en-US" altLang="zh-TW" sz="2000" dirty="0" smtClean="0">
                <a:sym typeface="Symbol" pitchFamily="18" charset="2"/>
              </a:rPr>
              <a:t>                  </a:t>
            </a:r>
            <a:r>
              <a:rPr kumimoji="0" lang="en-US" altLang="zh-TW" sz="2000" dirty="0" smtClean="0">
                <a:sym typeface="Symbol" pitchFamily="18" charset="2"/>
              </a:rPr>
              <a:t>    (</a:t>
            </a:r>
            <a:r>
              <a:rPr kumimoji="0" lang="en-US" altLang="zh-TW" sz="1800" dirty="0" smtClean="0">
                <a:sym typeface="Symbol" pitchFamily="18" charset="2"/>
              </a:rPr>
              <a:t>rather than a </a:t>
            </a:r>
            <a:r>
              <a:rPr lang="en-US" altLang="zh-TW" sz="1800" dirty="0" smtClean="0">
                <a:solidFill>
                  <a:srgbClr val="C00000"/>
                </a:solidFill>
              </a:rPr>
              <a:t>polynomial</a:t>
            </a:r>
            <a:r>
              <a:rPr lang="en-US" altLang="zh-TW" sz="1800" dirty="0" smtClean="0"/>
              <a:t>)</a:t>
            </a:r>
            <a:endParaRPr lang="en-US" altLang="zh-CN" sz="1800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2446561" y="3105064"/>
            <a:ext cx="923925" cy="381000"/>
          </a:xfrm>
          <a:prstGeom prst="rect">
            <a:avLst/>
          </a:prstGeom>
          <a:noFill/>
          <a:ln w="9525">
            <a:solidFill>
              <a:srgbClr val="FFFFFF"/>
            </a:solidFill>
            <a:prstDash val="sysDashDot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2700" tIns="12700" rIns="12700" bIns="12700"/>
          <a:lstStyle/>
          <a:p>
            <a:r>
              <a:rPr kumimoji="0" lang="en-US" altLang="zh-TW" sz="2000" dirty="0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</a:t>
            </a:r>
            <a:r>
              <a:rPr kumimoji="0" lang="en-US" altLang="zh-TW" sz="2000" baseline="-25000" dirty="0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t</a:t>
            </a:r>
            <a:r>
              <a:rPr kumimoji="0" lang="en-US" altLang="zh-TW" sz="2000" baseline="-25000" dirty="0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</a:t>
            </a:r>
            <a:r>
              <a:rPr kumimoji="0" lang="en-US" altLang="zh-TW" sz="2000" baseline="-25000" dirty="0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0</a:t>
            </a:r>
            <a:r>
              <a:rPr kumimoji="0" lang="en-US" altLang="zh-TW" sz="2000" dirty="0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kumimoji="0" lang="en-US" altLang="zh-TW" sz="2000" i="1" dirty="0" err="1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a</a:t>
            </a:r>
            <a:r>
              <a:rPr kumimoji="0" lang="en-US" altLang="zh-TW" sz="2000" baseline="-25000" dirty="0" err="1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t</a:t>
            </a:r>
            <a:r>
              <a:rPr kumimoji="0" lang="en-US" altLang="zh-TW" sz="2000" i="1" dirty="0" err="1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D</a:t>
            </a:r>
            <a:r>
              <a:rPr kumimoji="0" lang="en-US" altLang="zh-TW" sz="2000" baseline="30000" dirty="0" err="1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t</a:t>
            </a:r>
            <a:endParaRPr kumimoji="0" lang="en-US" altLang="zh-TW" sz="1600" baseline="-25000" dirty="0">
              <a:solidFill>
                <a:schemeClr val="tx2"/>
              </a:solidFill>
              <a:ea typeface="SimSun" pitchFamily="2" charset="-122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735861" y="3141576"/>
            <a:ext cx="995362" cy="381000"/>
          </a:xfrm>
          <a:prstGeom prst="rect">
            <a:avLst/>
          </a:prstGeom>
          <a:noFill/>
          <a:ln w="9525">
            <a:solidFill>
              <a:srgbClr val="FFFFFF"/>
            </a:solidFill>
            <a:prstDash val="sysDashDot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2700" tIns="12700" rIns="12700" bIns="12700"/>
          <a:lstStyle/>
          <a:p>
            <a:r>
              <a:rPr kumimoji="0" lang="en-US" altLang="zh-TW" sz="2000" dirty="0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</a:t>
            </a:r>
            <a:r>
              <a:rPr kumimoji="0" lang="en-US" altLang="zh-TW" sz="2000" baseline="-25000" dirty="0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t</a:t>
            </a:r>
            <a:r>
              <a:rPr kumimoji="0" lang="en-US" altLang="zh-TW" sz="2000" baseline="-25000" dirty="0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</a:t>
            </a:r>
            <a:r>
              <a:rPr kumimoji="0" lang="en-US" altLang="zh-TW" sz="2000" baseline="-25000" dirty="0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0</a:t>
            </a:r>
            <a:r>
              <a:rPr kumimoji="0" lang="en-US" altLang="zh-TW" sz="2000" dirty="0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kumimoji="0" lang="en-US" altLang="zh-TW" sz="2000" i="1" dirty="0" err="1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b</a:t>
            </a:r>
            <a:r>
              <a:rPr kumimoji="0" lang="en-US" altLang="zh-TW" sz="2000" baseline="-25000" dirty="0" err="1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t</a:t>
            </a:r>
            <a:r>
              <a:rPr kumimoji="0" lang="en-US" altLang="zh-TW" sz="2000" i="1" dirty="0" err="1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D</a:t>
            </a:r>
            <a:r>
              <a:rPr kumimoji="0" lang="en-US" altLang="zh-TW" sz="2000" baseline="30000" dirty="0" err="1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t</a:t>
            </a:r>
            <a:endParaRPr kumimoji="0" lang="en-US" altLang="zh-TW" sz="1600" baseline="-25000" dirty="0">
              <a:solidFill>
                <a:schemeClr val="tx2"/>
              </a:solidFill>
              <a:ea typeface="SimSun" pitchFamily="2" charset="-122"/>
            </a:endParaRPr>
          </a:p>
        </p:txBody>
      </p:sp>
      <p:sp>
        <p:nvSpPr>
          <p:cNvPr id="32778" name="Line 7"/>
          <p:cNvSpPr>
            <a:spLocks noChangeShapeType="1"/>
          </p:cNvSpPr>
          <p:nvPr/>
        </p:nvSpPr>
        <p:spPr bwMode="auto">
          <a:xfrm flipH="1" flipV="1">
            <a:off x="2446561" y="4970785"/>
            <a:ext cx="1065212" cy="569913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9" name="Line 9"/>
          <p:cNvSpPr>
            <a:spLocks noChangeShapeType="1"/>
          </p:cNvSpPr>
          <p:nvPr/>
        </p:nvSpPr>
        <p:spPr bwMode="auto">
          <a:xfrm>
            <a:off x="5658073" y="4035748"/>
            <a:ext cx="796925" cy="60642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0" name="Line 10"/>
          <p:cNvSpPr>
            <a:spLocks noChangeShapeType="1"/>
          </p:cNvSpPr>
          <p:nvPr/>
        </p:nvSpPr>
        <p:spPr bwMode="auto">
          <a:xfrm flipH="1">
            <a:off x="3753073" y="4180210"/>
            <a:ext cx="6350" cy="109378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1" name="Line 11"/>
          <p:cNvSpPr>
            <a:spLocks noChangeShapeType="1"/>
          </p:cNvSpPr>
          <p:nvPr/>
        </p:nvSpPr>
        <p:spPr bwMode="auto">
          <a:xfrm flipH="1">
            <a:off x="5646961" y="4970785"/>
            <a:ext cx="808037" cy="608013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2" name="Line 12"/>
          <p:cNvSpPr>
            <a:spLocks noChangeShapeType="1"/>
          </p:cNvSpPr>
          <p:nvPr/>
        </p:nvSpPr>
        <p:spPr bwMode="auto">
          <a:xfrm flipH="1">
            <a:off x="5413598" y="4200848"/>
            <a:ext cx="4763" cy="108426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2783" name="Group 13"/>
          <p:cNvGrpSpPr>
            <a:grpSpLocks/>
          </p:cNvGrpSpPr>
          <p:nvPr/>
        </p:nvGrpSpPr>
        <p:grpSpPr bwMode="auto">
          <a:xfrm>
            <a:off x="4008661" y="3926210"/>
            <a:ext cx="1130300" cy="1617663"/>
            <a:chOff x="6534" y="8921"/>
            <a:chExt cx="1706" cy="1395"/>
          </a:xfrm>
        </p:grpSpPr>
        <p:sp>
          <p:nvSpPr>
            <p:cNvPr id="32808" name="Line 14"/>
            <p:cNvSpPr>
              <a:spLocks noChangeShapeType="1"/>
            </p:cNvSpPr>
            <p:nvPr/>
          </p:nvSpPr>
          <p:spPr bwMode="auto">
            <a:xfrm flipH="1" flipV="1">
              <a:off x="6534" y="8921"/>
              <a:ext cx="1702" cy="6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09" name="Line 15"/>
            <p:cNvSpPr>
              <a:spLocks noChangeShapeType="1"/>
            </p:cNvSpPr>
            <p:nvPr/>
          </p:nvSpPr>
          <p:spPr bwMode="auto">
            <a:xfrm flipH="1">
              <a:off x="6534" y="10315"/>
              <a:ext cx="1706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2784" name="Oval 16"/>
          <p:cNvSpPr>
            <a:spLocks noChangeArrowheads="1"/>
          </p:cNvSpPr>
          <p:nvPr/>
        </p:nvSpPr>
        <p:spPr bwMode="auto">
          <a:xfrm>
            <a:off x="5304061" y="4138191"/>
            <a:ext cx="215900" cy="227013"/>
          </a:xfrm>
          <a:prstGeom prst="ellipse">
            <a:avLst/>
          </a:prstGeom>
          <a:solidFill>
            <a:schemeClr val="tx2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altLang="zh-TW"/>
          </a:p>
        </p:txBody>
      </p:sp>
      <p:sp>
        <p:nvSpPr>
          <p:cNvPr id="32785" name="Oval 17"/>
          <p:cNvSpPr>
            <a:spLocks noChangeArrowheads="1"/>
          </p:cNvSpPr>
          <p:nvPr/>
        </p:nvSpPr>
        <p:spPr bwMode="auto">
          <a:xfrm>
            <a:off x="5304061" y="5434335"/>
            <a:ext cx="215900" cy="227013"/>
          </a:xfrm>
          <a:prstGeom prst="ellipse">
            <a:avLst/>
          </a:prstGeom>
          <a:solidFill>
            <a:schemeClr val="tx2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altLang="zh-TW"/>
          </a:p>
        </p:txBody>
      </p:sp>
      <p:sp>
        <p:nvSpPr>
          <p:cNvPr id="32786" name="Oval 18"/>
          <p:cNvSpPr>
            <a:spLocks noChangeArrowheads="1"/>
          </p:cNvSpPr>
          <p:nvPr/>
        </p:nvSpPr>
        <p:spPr bwMode="auto">
          <a:xfrm>
            <a:off x="3646711" y="4127079"/>
            <a:ext cx="215900" cy="227012"/>
          </a:xfrm>
          <a:prstGeom prst="ellipse">
            <a:avLst/>
          </a:prstGeom>
          <a:solidFill>
            <a:schemeClr val="tx2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altLang="zh-TW"/>
          </a:p>
        </p:txBody>
      </p:sp>
      <p:sp>
        <p:nvSpPr>
          <p:cNvPr id="32787" name="Oval 19"/>
          <p:cNvSpPr>
            <a:spLocks noChangeArrowheads="1"/>
          </p:cNvSpPr>
          <p:nvPr/>
        </p:nvSpPr>
        <p:spPr bwMode="auto">
          <a:xfrm>
            <a:off x="3646711" y="5423223"/>
            <a:ext cx="215900" cy="227012"/>
          </a:xfrm>
          <a:prstGeom prst="ellipse">
            <a:avLst/>
          </a:prstGeom>
          <a:solidFill>
            <a:schemeClr val="tx2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altLang="zh-TW"/>
          </a:p>
        </p:txBody>
      </p:sp>
      <p:grpSp>
        <p:nvGrpSpPr>
          <p:cNvPr id="32788" name="Group 20"/>
          <p:cNvGrpSpPr>
            <a:grpSpLocks/>
          </p:cNvGrpSpPr>
          <p:nvPr/>
        </p:nvGrpSpPr>
        <p:grpSpPr bwMode="auto">
          <a:xfrm>
            <a:off x="4007076" y="4210373"/>
            <a:ext cx="1152526" cy="1008062"/>
            <a:chOff x="2517" y="2568"/>
            <a:chExt cx="726" cy="635"/>
          </a:xfrm>
        </p:grpSpPr>
        <p:sp>
          <p:nvSpPr>
            <p:cNvPr id="32804" name="Oval 21"/>
            <p:cNvSpPr>
              <a:spLocks noChangeArrowheads="1"/>
            </p:cNvSpPr>
            <p:nvPr/>
          </p:nvSpPr>
          <p:spPr bwMode="auto">
            <a:xfrm>
              <a:off x="2517" y="2568"/>
              <a:ext cx="681" cy="635"/>
            </a:xfrm>
            <a:prstGeom prst="ellipse">
              <a:avLst/>
            </a:prstGeom>
            <a:noFill/>
            <a:ln w="3175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altLang="zh-TW"/>
            </a:p>
          </p:txBody>
        </p:sp>
        <p:sp>
          <p:nvSpPr>
            <p:cNvPr id="32805" name="Rectangle 22"/>
            <p:cNvSpPr>
              <a:spLocks noChangeArrowheads="1"/>
            </p:cNvSpPr>
            <p:nvPr/>
          </p:nvSpPr>
          <p:spPr bwMode="auto">
            <a:xfrm>
              <a:off x="3152" y="2794"/>
              <a:ext cx="91" cy="18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altLang="zh-TW"/>
            </a:p>
          </p:txBody>
        </p:sp>
        <p:sp>
          <p:nvSpPr>
            <p:cNvPr id="32806" name="Line 23"/>
            <p:cNvSpPr>
              <a:spLocks noChangeShapeType="1"/>
            </p:cNvSpPr>
            <p:nvPr/>
          </p:nvSpPr>
          <p:spPr bwMode="auto">
            <a:xfrm>
              <a:off x="3062" y="2749"/>
              <a:ext cx="136" cy="45"/>
            </a:xfrm>
            <a:prstGeom prst="line">
              <a:avLst/>
            </a:prstGeom>
            <a:noFill/>
            <a:ln w="3175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07" name="Line 24"/>
            <p:cNvSpPr>
              <a:spLocks noChangeShapeType="1"/>
            </p:cNvSpPr>
            <p:nvPr/>
          </p:nvSpPr>
          <p:spPr bwMode="auto">
            <a:xfrm flipV="1">
              <a:off x="3208" y="2658"/>
              <a:ext cx="0" cy="136"/>
            </a:xfrm>
            <a:prstGeom prst="line">
              <a:avLst/>
            </a:prstGeom>
            <a:noFill/>
            <a:ln w="3175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2789" name="Group 25"/>
          <p:cNvGrpSpPr>
            <a:grpSpLocks/>
          </p:cNvGrpSpPr>
          <p:nvPr/>
        </p:nvGrpSpPr>
        <p:grpSpPr bwMode="auto">
          <a:xfrm>
            <a:off x="2927573" y="4499298"/>
            <a:ext cx="673100" cy="647700"/>
            <a:chOff x="1837" y="2750"/>
            <a:chExt cx="424" cy="408"/>
          </a:xfrm>
        </p:grpSpPr>
        <p:sp>
          <p:nvSpPr>
            <p:cNvPr id="32800" name="Oval 26"/>
            <p:cNvSpPr>
              <a:spLocks noChangeArrowheads="1"/>
            </p:cNvSpPr>
            <p:nvPr/>
          </p:nvSpPr>
          <p:spPr bwMode="auto">
            <a:xfrm flipH="1">
              <a:off x="1863" y="2750"/>
              <a:ext cx="398" cy="408"/>
            </a:xfrm>
            <a:prstGeom prst="ellipse">
              <a:avLst/>
            </a:prstGeom>
            <a:noFill/>
            <a:ln w="3175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altLang="zh-TW"/>
            </a:p>
          </p:txBody>
        </p:sp>
        <p:sp>
          <p:nvSpPr>
            <p:cNvPr id="32801" name="Rectangle 27"/>
            <p:cNvSpPr>
              <a:spLocks noChangeArrowheads="1"/>
            </p:cNvSpPr>
            <p:nvPr/>
          </p:nvSpPr>
          <p:spPr bwMode="auto">
            <a:xfrm flipH="1">
              <a:off x="1837" y="2895"/>
              <a:ext cx="53" cy="11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altLang="zh-TW"/>
            </a:p>
          </p:txBody>
        </p:sp>
        <p:sp>
          <p:nvSpPr>
            <p:cNvPr id="32802" name="Line 28"/>
            <p:cNvSpPr>
              <a:spLocks noChangeShapeType="1"/>
            </p:cNvSpPr>
            <p:nvPr/>
          </p:nvSpPr>
          <p:spPr bwMode="auto">
            <a:xfrm flipH="1">
              <a:off x="1863" y="2866"/>
              <a:ext cx="80" cy="29"/>
            </a:xfrm>
            <a:prstGeom prst="line">
              <a:avLst/>
            </a:prstGeom>
            <a:noFill/>
            <a:ln w="3175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03" name="Line 29"/>
            <p:cNvSpPr>
              <a:spLocks noChangeShapeType="1"/>
            </p:cNvSpPr>
            <p:nvPr/>
          </p:nvSpPr>
          <p:spPr bwMode="auto">
            <a:xfrm flipH="1" flipV="1">
              <a:off x="1857" y="2808"/>
              <a:ext cx="0" cy="87"/>
            </a:xfrm>
            <a:prstGeom prst="line">
              <a:avLst/>
            </a:prstGeom>
            <a:noFill/>
            <a:ln w="3175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2790" name="Group 30"/>
          <p:cNvGrpSpPr>
            <a:grpSpLocks/>
          </p:cNvGrpSpPr>
          <p:nvPr/>
        </p:nvGrpSpPr>
        <p:grpSpPr bwMode="auto">
          <a:xfrm>
            <a:off x="5589811" y="4497710"/>
            <a:ext cx="649287" cy="649288"/>
            <a:chOff x="3514" y="2749"/>
            <a:chExt cx="409" cy="409"/>
          </a:xfrm>
        </p:grpSpPr>
        <p:sp>
          <p:nvSpPr>
            <p:cNvPr id="32796" name="Oval 31"/>
            <p:cNvSpPr>
              <a:spLocks noChangeArrowheads="1"/>
            </p:cNvSpPr>
            <p:nvPr/>
          </p:nvSpPr>
          <p:spPr bwMode="auto">
            <a:xfrm flipH="1">
              <a:off x="3539" y="2749"/>
              <a:ext cx="384" cy="409"/>
            </a:xfrm>
            <a:prstGeom prst="ellipse">
              <a:avLst/>
            </a:prstGeom>
            <a:noFill/>
            <a:ln w="3175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altLang="zh-TW"/>
            </a:p>
          </p:txBody>
        </p:sp>
        <p:sp>
          <p:nvSpPr>
            <p:cNvPr id="32797" name="Rectangle 32"/>
            <p:cNvSpPr>
              <a:spLocks noChangeArrowheads="1"/>
            </p:cNvSpPr>
            <p:nvPr/>
          </p:nvSpPr>
          <p:spPr bwMode="auto">
            <a:xfrm flipH="1">
              <a:off x="3514" y="2895"/>
              <a:ext cx="51" cy="11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altLang="zh-TW"/>
            </a:p>
          </p:txBody>
        </p:sp>
        <p:sp>
          <p:nvSpPr>
            <p:cNvPr id="32798" name="Line 33"/>
            <p:cNvSpPr>
              <a:spLocks noChangeShapeType="1"/>
            </p:cNvSpPr>
            <p:nvPr/>
          </p:nvSpPr>
          <p:spPr bwMode="auto">
            <a:xfrm flipH="1">
              <a:off x="3539" y="2866"/>
              <a:ext cx="77" cy="29"/>
            </a:xfrm>
            <a:prstGeom prst="line">
              <a:avLst/>
            </a:prstGeom>
            <a:noFill/>
            <a:ln w="3175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99" name="Line 34"/>
            <p:cNvSpPr>
              <a:spLocks noChangeShapeType="1"/>
            </p:cNvSpPr>
            <p:nvPr/>
          </p:nvSpPr>
          <p:spPr bwMode="auto">
            <a:xfrm flipH="1" flipV="1">
              <a:off x="3534" y="2807"/>
              <a:ext cx="0" cy="88"/>
            </a:xfrm>
            <a:prstGeom prst="line">
              <a:avLst/>
            </a:prstGeom>
            <a:noFill/>
            <a:ln w="3175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2791" name="Oval 35"/>
          <p:cNvSpPr>
            <a:spLocks noChangeArrowheads="1"/>
          </p:cNvSpPr>
          <p:nvPr/>
        </p:nvSpPr>
        <p:spPr bwMode="auto">
          <a:xfrm>
            <a:off x="6588348" y="4715198"/>
            <a:ext cx="215900" cy="227012"/>
          </a:xfrm>
          <a:prstGeom prst="ellipse">
            <a:avLst/>
          </a:prstGeom>
          <a:solidFill>
            <a:schemeClr val="tx2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altLang="zh-TW"/>
          </a:p>
        </p:txBody>
      </p:sp>
      <p:sp>
        <p:nvSpPr>
          <p:cNvPr id="32792" name="Line 80"/>
          <p:cNvSpPr>
            <a:spLocks noChangeShapeType="1"/>
          </p:cNvSpPr>
          <p:nvPr/>
        </p:nvSpPr>
        <p:spPr bwMode="auto">
          <a:xfrm flipH="1">
            <a:off x="2316386" y="3068960"/>
            <a:ext cx="0" cy="1485900"/>
          </a:xfrm>
          <a:prstGeom prst="line">
            <a:avLst/>
          </a:prstGeom>
          <a:noFill/>
          <a:ln w="19050">
            <a:solidFill>
              <a:srgbClr val="CC9900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93" name="Line 81"/>
          <p:cNvSpPr>
            <a:spLocks noChangeShapeType="1"/>
          </p:cNvSpPr>
          <p:nvPr/>
        </p:nvSpPr>
        <p:spPr bwMode="auto">
          <a:xfrm flipH="1">
            <a:off x="6674073" y="3095948"/>
            <a:ext cx="0" cy="1606550"/>
          </a:xfrm>
          <a:prstGeom prst="line">
            <a:avLst/>
          </a:prstGeom>
          <a:noFill/>
          <a:ln w="19050">
            <a:solidFill>
              <a:srgbClr val="CC9900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94" name="Line 8"/>
          <p:cNvSpPr>
            <a:spLocks noChangeShapeType="1"/>
          </p:cNvSpPr>
          <p:nvPr/>
        </p:nvSpPr>
        <p:spPr bwMode="auto">
          <a:xfrm flipV="1">
            <a:off x="2583086" y="3992885"/>
            <a:ext cx="941387" cy="68103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95" name="Oval 19"/>
          <p:cNvSpPr>
            <a:spLocks noChangeArrowheads="1"/>
          </p:cNvSpPr>
          <p:nvPr/>
        </p:nvSpPr>
        <p:spPr bwMode="auto">
          <a:xfrm>
            <a:off x="2208436" y="4702498"/>
            <a:ext cx="215900" cy="227012"/>
          </a:xfrm>
          <a:prstGeom prst="ellipse">
            <a:avLst/>
          </a:prstGeom>
          <a:solidFill>
            <a:schemeClr val="tx2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7585339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1" name="Rectangle 3"/>
          <p:cNvSpPr>
            <a:spLocks noChangeArrowheads="1"/>
          </p:cNvSpPr>
          <p:nvPr/>
        </p:nvSpPr>
        <p:spPr bwMode="auto">
          <a:xfrm>
            <a:off x="3263900" y="1031875"/>
            <a:ext cx="1139825" cy="381000"/>
          </a:xfrm>
          <a:prstGeom prst="rect">
            <a:avLst/>
          </a:prstGeom>
          <a:noFill/>
          <a:ln w="9360">
            <a:solidFill>
              <a:srgbClr val="FFFFFF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altLang="zh-TW"/>
          </a:p>
        </p:txBody>
      </p:sp>
      <p:sp>
        <p:nvSpPr>
          <p:cNvPr id="68622" name="Rectangle 32"/>
          <p:cNvSpPr>
            <a:spLocks noGrp="1" noChangeArrowheads="1"/>
          </p:cNvSpPr>
          <p:nvPr>
            <p:ph type="title"/>
          </p:nvPr>
        </p:nvSpPr>
        <p:spPr>
          <a:xfrm>
            <a:off x="179388" y="260350"/>
            <a:ext cx="8821737" cy="650875"/>
          </a:xfrm>
        </p:spPr>
        <p:txBody>
          <a:bodyPr lIns="90000" tIns="46800" rIns="90000" bIns="46800"/>
          <a:lstStyle/>
          <a:p>
            <a:pPr algn="ctr" defTabSz="457200"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TW" sz="3200" b="1" dirty="0">
                <a:ea typeface="Arial Unicode MS" pitchFamily="34" charset="-128"/>
                <a:cs typeface="Arial Unicode MS" pitchFamily="34" charset="-128"/>
              </a:rPr>
              <a:t>Convolutional network coding (CNC)</a:t>
            </a:r>
            <a:endParaRPr lang="en-US" altLang="zh-TW" sz="3200" b="1" dirty="0" smtClean="0">
              <a:sym typeface="Symbol" pitchFamily="18" charset="2"/>
            </a:endParaRPr>
          </a:p>
        </p:txBody>
      </p:sp>
      <p:grpSp>
        <p:nvGrpSpPr>
          <p:cNvPr id="91" name="Group 4"/>
          <p:cNvGrpSpPr>
            <a:grpSpLocks/>
          </p:cNvGrpSpPr>
          <p:nvPr/>
        </p:nvGrpSpPr>
        <p:grpSpPr bwMode="auto">
          <a:xfrm rot="17790106">
            <a:off x="3986434" y="3880309"/>
            <a:ext cx="1152525" cy="1008062"/>
            <a:chOff x="2517" y="2568"/>
            <a:chExt cx="726" cy="635"/>
          </a:xfrm>
        </p:grpSpPr>
        <p:sp>
          <p:nvSpPr>
            <p:cNvPr id="92" name="Oval 5"/>
            <p:cNvSpPr>
              <a:spLocks noChangeArrowheads="1"/>
            </p:cNvSpPr>
            <p:nvPr/>
          </p:nvSpPr>
          <p:spPr bwMode="auto">
            <a:xfrm>
              <a:off x="2517" y="2568"/>
              <a:ext cx="681" cy="635"/>
            </a:xfrm>
            <a:prstGeom prst="ellipse">
              <a:avLst/>
            </a:prstGeom>
            <a:noFill/>
            <a:ln w="3175">
              <a:solidFill>
                <a:schemeClr val="bg1">
                  <a:lumMod val="8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altLang="zh-TW"/>
            </a:p>
          </p:txBody>
        </p:sp>
        <p:sp>
          <p:nvSpPr>
            <p:cNvPr id="93" name="Rectangle 6"/>
            <p:cNvSpPr>
              <a:spLocks noChangeArrowheads="1"/>
            </p:cNvSpPr>
            <p:nvPr/>
          </p:nvSpPr>
          <p:spPr bwMode="auto">
            <a:xfrm>
              <a:off x="3152" y="2794"/>
              <a:ext cx="91" cy="18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altLang="zh-TW"/>
            </a:p>
          </p:txBody>
        </p:sp>
        <p:sp>
          <p:nvSpPr>
            <p:cNvPr id="94" name="Line 7"/>
            <p:cNvSpPr>
              <a:spLocks noChangeShapeType="1"/>
            </p:cNvSpPr>
            <p:nvPr/>
          </p:nvSpPr>
          <p:spPr bwMode="auto">
            <a:xfrm>
              <a:off x="3062" y="2749"/>
              <a:ext cx="136" cy="45"/>
            </a:xfrm>
            <a:prstGeom prst="line">
              <a:avLst/>
            </a:prstGeom>
            <a:noFill/>
            <a:ln w="3175">
              <a:solidFill>
                <a:schemeClr val="bg1">
                  <a:lumMod val="8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" name="Line 8"/>
            <p:cNvSpPr>
              <a:spLocks noChangeShapeType="1"/>
            </p:cNvSpPr>
            <p:nvPr/>
          </p:nvSpPr>
          <p:spPr bwMode="auto">
            <a:xfrm flipV="1">
              <a:off x="3208" y="2658"/>
              <a:ext cx="0" cy="136"/>
            </a:xfrm>
            <a:prstGeom prst="line">
              <a:avLst/>
            </a:prstGeom>
            <a:noFill/>
            <a:ln w="3175">
              <a:solidFill>
                <a:schemeClr val="bg1">
                  <a:lumMod val="8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8614" name="Text Box 6"/>
          <p:cNvSpPr txBox="1">
            <a:spLocks noChangeArrowheads="1"/>
          </p:cNvSpPr>
          <p:nvPr/>
        </p:nvSpPr>
        <p:spPr bwMode="auto">
          <a:xfrm>
            <a:off x="2618257" y="4861086"/>
            <a:ext cx="3238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ts val="1125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kumimoji="0" lang="en-US" altLang="zh-TW" sz="1800" i="1">
                <a:solidFill>
                  <a:srgbClr val="000099"/>
                </a:solidFill>
              </a:rPr>
              <a:t>a</a:t>
            </a:r>
          </a:p>
        </p:txBody>
      </p:sp>
      <p:sp>
        <p:nvSpPr>
          <p:cNvPr id="68615" name="Text Box 7"/>
          <p:cNvSpPr txBox="1">
            <a:spLocks noChangeArrowheads="1"/>
          </p:cNvSpPr>
          <p:nvPr/>
        </p:nvSpPr>
        <p:spPr bwMode="auto">
          <a:xfrm>
            <a:off x="6040907" y="3421224"/>
            <a:ext cx="3238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defTabSz="4572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ts val="1125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kumimoji="0" lang="en-US" altLang="zh-TW" sz="1800" i="1">
                <a:solidFill>
                  <a:srgbClr val="000099"/>
                </a:solidFill>
              </a:rPr>
              <a:t>b</a:t>
            </a:r>
          </a:p>
        </p:txBody>
      </p:sp>
      <p:grpSp>
        <p:nvGrpSpPr>
          <p:cNvPr id="68616" name="Group 8"/>
          <p:cNvGrpSpPr>
            <a:grpSpLocks/>
          </p:cNvGrpSpPr>
          <p:nvPr/>
        </p:nvGrpSpPr>
        <p:grpSpPr bwMode="auto">
          <a:xfrm>
            <a:off x="3699345" y="3997486"/>
            <a:ext cx="755650" cy="647700"/>
            <a:chOff x="3425" y="2887"/>
            <a:chExt cx="476" cy="408"/>
          </a:xfrm>
        </p:grpSpPr>
        <p:sp>
          <p:nvSpPr>
            <p:cNvPr id="68695" name="Text Box 9"/>
            <p:cNvSpPr txBox="1">
              <a:spLocks noChangeArrowheads="1"/>
            </p:cNvSpPr>
            <p:nvPr/>
          </p:nvSpPr>
          <p:spPr bwMode="auto">
            <a:xfrm>
              <a:off x="3425" y="2887"/>
              <a:ext cx="454" cy="2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 defTabSz="457200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1pPr>
              <a:lvl2pPr marL="742950" indent="-285750" defTabSz="457200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2pPr>
              <a:lvl3pPr marL="1143000" indent="-228600" defTabSz="457200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3pPr>
              <a:lvl4pPr marL="1600200" indent="-228600" defTabSz="457200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4pPr>
              <a:lvl5pPr marL="2057400" indent="-228600" defTabSz="457200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ts val="1125"/>
                </a:spcBef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kumimoji="0" lang="en-US" altLang="zh-TW" sz="1800" i="1" dirty="0" err="1">
                  <a:solidFill>
                    <a:srgbClr val="000099"/>
                  </a:solidFill>
                </a:rPr>
                <a:t>a</a:t>
              </a:r>
              <a:r>
                <a:rPr kumimoji="0" lang="en-US" altLang="zh-TW" sz="1800" dirty="0" err="1">
                  <a:solidFill>
                    <a:srgbClr val="000099"/>
                  </a:solidFill>
                </a:rPr>
                <a:t>+</a:t>
              </a:r>
              <a:r>
                <a:rPr kumimoji="0" lang="en-US" altLang="zh-TW" sz="1800" i="1" dirty="0" err="1">
                  <a:solidFill>
                    <a:srgbClr val="000099"/>
                  </a:solidFill>
                </a:rPr>
                <a:t>bD</a:t>
              </a:r>
              <a:endParaRPr kumimoji="0" lang="en-US" altLang="zh-TW" sz="1800" i="1" dirty="0">
                <a:solidFill>
                  <a:srgbClr val="000099"/>
                </a:solidFill>
              </a:endParaRPr>
            </a:p>
          </p:txBody>
        </p:sp>
        <p:sp>
          <p:nvSpPr>
            <p:cNvPr id="68696" name="Line 10"/>
            <p:cNvSpPr>
              <a:spLocks noChangeShapeType="1"/>
            </p:cNvSpPr>
            <p:nvPr/>
          </p:nvSpPr>
          <p:spPr bwMode="auto">
            <a:xfrm>
              <a:off x="3425" y="3091"/>
              <a:ext cx="409" cy="1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697" name="Text Box 11"/>
            <p:cNvSpPr txBox="1">
              <a:spLocks noChangeArrowheads="1"/>
            </p:cNvSpPr>
            <p:nvPr/>
          </p:nvSpPr>
          <p:spPr bwMode="auto">
            <a:xfrm>
              <a:off x="3448" y="3064"/>
              <a:ext cx="454" cy="2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 defTabSz="457200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1pPr>
              <a:lvl2pPr marL="742950" indent="-285750" defTabSz="457200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2pPr>
              <a:lvl3pPr marL="1143000" indent="-228600" defTabSz="457200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3pPr>
              <a:lvl4pPr marL="1600200" indent="-228600" defTabSz="457200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4pPr>
              <a:lvl5pPr marL="2057400" indent="-228600" defTabSz="457200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ts val="1125"/>
                </a:spcBef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kumimoji="0" lang="en-US" altLang="zh-TW" sz="1800">
                  <a:solidFill>
                    <a:srgbClr val="000099"/>
                  </a:solidFill>
                </a:rPr>
                <a:t>1–</a:t>
              </a:r>
              <a:r>
                <a:rPr kumimoji="0" lang="en-US" altLang="zh-TW" sz="1800" i="1">
                  <a:solidFill>
                    <a:srgbClr val="000099"/>
                  </a:solidFill>
                </a:rPr>
                <a:t>D</a:t>
              </a:r>
            </a:p>
          </p:txBody>
        </p:sp>
      </p:grpSp>
      <p:grpSp>
        <p:nvGrpSpPr>
          <p:cNvPr id="68617" name="Group 12"/>
          <p:cNvGrpSpPr>
            <a:grpSpLocks/>
          </p:cNvGrpSpPr>
          <p:nvPr/>
        </p:nvGrpSpPr>
        <p:grpSpPr bwMode="auto">
          <a:xfrm>
            <a:off x="4167657" y="5409592"/>
            <a:ext cx="755650" cy="647700"/>
            <a:chOff x="3720" y="3273"/>
            <a:chExt cx="476" cy="408"/>
          </a:xfrm>
        </p:grpSpPr>
        <p:sp>
          <p:nvSpPr>
            <p:cNvPr id="68692" name="Text Box 13"/>
            <p:cNvSpPr txBox="1">
              <a:spLocks noChangeArrowheads="1"/>
            </p:cNvSpPr>
            <p:nvPr/>
          </p:nvSpPr>
          <p:spPr bwMode="auto">
            <a:xfrm>
              <a:off x="3720" y="3273"/>
              <a:ext cx="454" cy="2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 defTabSz="457200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1pPr>
              <a:lvl2pPr marL="742950" indent="-285750" defTabSz="457200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2pPr>
              <a:lvl3pPr marL="1143000" indent="-228600" defTabSz="457200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3pPr>
              <a:lvl4pPr marL="1600200" indent="-228600" defTabSz="457200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4pPr>
              <a:lvl5pPr marL="2057400" indent="-228600" defTabSz="457200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ts val="1125"/>
                </a:spcBef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kumimoji="0" lang="en-US" altLang="zh-TW" sz="1800" dirty="0">
                  <a:solidFill>
                    <a:srgbClr val="000099"/>
                  </a:solidFill>
                </a:rPr>
                <a:t> </a:t>
              </a:r>
              <a:r>
                <a:rPr kumimoji="0" lang="en-US" altLang="zh-TW" sz="1800" i="1" dirty="0">
                  <a:solidFill>
                    <a:srgbClr val="000099"/>
                  </a:solidFill>
                </a:rPr>
                <a:t>a</a:t>
              </a:r>
              <a:r>
                <a:rPr kumimoji="0" lang="en-US" altLang="zh-TW" sz="1800" dirty="0">
                  <a:solidFill>
                    <a:srgbClr val="000099"/>
                  </a:solidFill>
                </a:rPr>
                <a:t>+</a:t>
              </a:r>
              <a:r>
                <a:rPr kumimoji="0" lang="en-US" altLang="zh-TW" sz="1800" i="1" dirty="0">
                  <a:solidFill>
                    <a:srgbClr val="000099"/>
                  </a:solidFill>
                </a:rPr>
                <a:t>b</a:t>
              </a:r>
              <a:endParaRPr kumimoji="0" lang="en-US" altLang="zh-TW" sz="1800" dirty="0">
                <a:solidFill>
                  <a:srgbClr val="000099"/>
                </a:solidFill>
              </a:endParaRPr>
            </a:p>
          </p:txBody>
        </p:sp>
        <p:sp>
          <p:nvSpPr>
            <p:cNvPr id="68693" name="Line 14"/>
            <p:cNvSpPr>
              <a:spLocks noChangeShapeType="1"/>
            </p:cNvSpPr>
            <p:nvPr/>
          </p:nvSpPr>
          <p:spPr bwMode="auto">
            <a:xfrm>
              <a:off x="3720" y="3477"/>
              <a:ext cx="409" cy="1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694" name="Text Box 15"/>
            <p:cNvSpPr txBox="1">
              <a:spLocks noChangeArrowheads="1"/>
            </p:cNvSpPr>
            <p:nvPr/>
          </p:nvSpPr>
          <p:spPr bwMode="auto">
            <a:xfrm>
              <a:off x="3743" y="3450"/>
              <a:ext cx="454" cy="2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 defTabSz="457200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1pPr>
              <a:lvl2pPr marL="742950" indent="-285750" defTabSz="457200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2pPr>
              <a:lvl3pPr marL="1143000" indent="-228600" defTabSz="457200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3pPr>
              <a:lvl4pPr marL="1600200" indent="-228600" defTabSz="457200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4pPr>
              <a:lvl5pPr marL="2057400" indent="-228600" defTabSz="457200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ts val="1125"/>
                </a:spcBef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kumimoji="0" lang="en-US" altLang="zh-TW" sz="1800" dirty="0">
                  <a:solidFill>
                    <a:srgbClr val="000099"/>
                  </a:solidFill>
                </a:rPr>
                <a:t>1–</a:t>
              </a:r>
              <a:r>
                <a:rPr kumimoji="0" lang="en-US" altLang="zh-TW" sz="1800" i="1" dirty="0">
                  <a:solidFill>
                    <a:srgbClr val="000099"/>
                  </a:solidFill>
                </a:rPr>
                <a:t>D</a:t>
              </a:r>
            </a:p>
          </p:txBody>
        </p:sp>
      </p:grpSp>
      <p:grpSp>
        <p:nvGrpSpPr>
          <p:cNvPr id="68618" name="Group 16"/>
          <p:cNvGrpSpPr>
            <a:grpSpLocks/>
          </p:cNvGrpSpPr>
          <p:nvPr/>
        </p:nvGrpSpPr>
        <p:grpSpPr bwMode="auto">
          <a:xfrm>
            <a:off x="4707407" y="3962561"/>
            <a:ext cx="755650" cy="647700"/>
            <a:chOff x="4060" y="2865"/>
            <a:chExt cx="476" cy="408"/>
          </a:xfrm>
        </p:grpSpPr>
        <p:sp>
          <p:nvSpPr>
            <p:cNvPr id="68689" name="Text Box 17"/>
            <p:cNvSpPr txBox="1">
              <a:spLocks noChangeArrowheads="1"/>
            </p:cNvSpPr>
            <p:nvPr/>
          </p:nvSpPr>
          <p:spPr bwMode="auto">
            <a:xfrm>
              <a:off x="4060" y="2865"/>
              <a:ext cx="454" cy="2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 defTabSz="457200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1pPr>
              <a:lvl2pPr marL="742950" indent="-285750" defTabSz="457200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2pPr>
              <a:lvl3pPr marL="1143000" indent="-228600" defTabSz="457200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3pPr>
              <a:lvl4pPr marL="1600200" indent="-228600" defTabSz="457200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4pPr>
              <a:lvl5pPr marL="2057400" indent="-228600" defTabSz="457200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9pPr>
            </a:lstStyle>
            <a:p>
              <a:pPr algn="ctr" eaLnBrk="1" hangingPunct="1">
                <a:spcBef>
                  <a:spcPts val="1125"/>
                </a:spcBef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kumimoji="0" lang="en-US" altLang="zh-TW" sz="1800" i="1" dirty="0">
                  <a:solidFill>
                    <a:srgbClr val="000099"/>
                  </a:solidFill>
                </a:rPr>
                <a:t>a</a:t>
              </a:r>
              <a:r>
                <a:rPr kumimoji="0" lang="en-US" altLang="zh-TW" sz="1800" dirty="0">
                  <a:solidFill>
                    <a:srgbClr val="000099"/>
                  </a:solidFill>
                </a:rPr>
                <a:t>+</a:t>
              </a:r>
              <a:r>
                <a:rPr kumimoji="0" lang="en-US" altLang="zh-TW" sz="1800" i="1" dirty="0">
                  <a:solidFill>
                    <a:srgbClr val="000099"/>
                  </a:solidFill>
                </a:rPr>
                <a:t>b</a:t>
              </a:r>
              <a:endParaRPr kumimoji="0" lang="en-US" altLang="zh-TW" sz="1800" dirty="0">
                <a:solidFill>
                  <a:srgbClr val="000099"/>
                </a:solidFill>
              </a:endParaRPr>
            </a:p>
          </p:txBody>
        </p:sp>
        <p:sp>
          <p:nvSpPr>
            <p:cNvPr id="68690" name="Line 18"/>
            <p:cNvSpPr>
              <a:spLocks noChangeShapeType="1"/>
            </p:cNvSpPr>
            <p:nvPr/>
          </p:nvSpPr>
          <p:spPr bwMode="auto">
            <a:xfrm>
              <a:off x="4060" y="3069"/>
              <a:ext cx="409" cy="1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691" name="Text Box 19"/>
            <p:cNvSpPr txBox="1">
              <a:spLocks noChangeArrowheads="1"/>
            </p:cNvSpPr>
            <p:nvPr/>
          </p:nvSpPr>
          <p:spPr bwMode="auto">
            <a:xfrm>
              <a:off x="4083" y="3042"/>
              <a:ext cx="454" cy="2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 defTabSz="457200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1pPr>
              <a:lvl2pPr marL="742950" indent="-285750" defTabSz="457200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2pPr>
              <a:lvl3pPr marL="1143000" indent="-228600" defTabSz="457200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3pPr>
              <a:lvl4pPr marL="1600200" indent="-228600" defTabSz="457200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4pPr>
              <a:lvl5pPr marL="2057400" indent="-228600" defTabSz="457200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ts val="1125"/>
                </a:spcBef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kumimoji="0" lang="en-US" altLang="zh-TW" sz="1800">
                  <a:solidFill>
                    <a:srgbClr val="000099"/>
                  </a:solidFill>
                </a:rPr>
                <a:t>1–</a:t>
              </a:r>
              <a:r>
                <a:rPr kumimoji="0" lang="en-US" altLang="zh-TW" sz="1800" i="1">
                  <a:solidFill>
                    <a:srgbClr val="000099"/>
                  </a:solidFill>
                </a:rPr>
                <a:t>D</a:t>
              </a:r>
            </a:p>
          </p:txBody>
        </p:sp>
      </p:grpSp>
      <p:grpSp>
        <p:nvGrpSpPr>
          <p:cNvPr id="68619" name="Group 20"/>
          <p:cNvGrpSpPr>
            <a:grpSpLocks/>
          </p:cNvGrpSpPr>
          <p:nvPr/>
        </p:nvGrpSpPr>
        <p:grpSpPr bwMode="auto">
          <a:xfrm>
            <a:off x="4132732" y="2773524"/>
            <a:ext cx="755650" cy="647700"/>
            <a:chOff x="3698" y="2116"/>
            <a:chExt cx="476" cy="408"/>
          </a:xfrm>
        </p:grpSpPr>
        <p:sp>
          <p:nvSpPr>
            <p:cNvPr id="68686" name="Text Box 21"/>
            <p:cNvSpPr txBox="1">
              <a:spLocks noChangeArrowheads="1"/>
            </p:cNvSpPr>
            <p:nvPr/>
          </p:nvSpPr>
          <p:spPr bwMode="auto">
            <a:xfrm>
              <a:off x="3698" y="2116"/>
              <a:ext cx="454" cy="2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 defTabSz="457200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1pPr>
              <a:lvl2pPr marL="742950" indent="-285750" defTabSz="457200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2pPr>
              <a:lvl3pPr marL="1143000" indent="-228600" defTabSz="457200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3pPr>
              <a:lvl4pPr marL="1600200" indent="-228600" defTabSz="457200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4pPr>
              <a:lvl5pPr marL="2057400" indent="-228600" defTabSz="457200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ts val="1125"/>
                </a:spcBef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kumimoji="0" lang="en-US" altLang="zh-TW" sz="1800" i="1" dirty="0" err="1">
                  <a:solidFill>
                    <a:srgbClr val="000099"/>
                  </a:solidFill>
                </a:rPr>
                <a:t>a</a:t>
              </a:r>
              <a:r>
                <a:rPr kumimoji="0" lang="en-US" altLang="zh-TW" sz="1800" dirty="0" err="1">
                  <a:solidFill>
                    <a:srgbClr val="000099"/>
                  </a:solidFill>
                </a:rPr>
                <a:t>+</a:t>
              </a:r>
              <a:r>
                <a:rPr kumimoji="0" lang="en-US" altLang="zh-TW" sz="1800" i="1" dirty="0" err="1">
                  <a:solidFill>
                    <a:srgbClr val="000099"/>
                  </a:solidFill>
                </a:rPr>
                <a:t>bD</a:t>
              </a:r>
              <a:endParaRPr kumimoji="0" lang="en-US" altLang="zh-TW" sz="1800" i="1" dirty="0">
                <a:solidFill>
                  <a:srgbClr val="000099"/>
                </a:solidFill>
              </a:endParaRPr>
            </a:p>
          </p:txBody>
        </p:sp>
        <p:sp>
          <p:nvSpPr>
            <p:cNvPr id="68687" name="Line 22"/>
            <p:cNvSpPr>
              <a:spLocks noChangeShapeType="1"/>
            </p:cNvSpPr>
            <p:nvPr/>
          </p:nvSpPr>
          <p:spPr bwMode="auto">
            <a:xfrm>
              <a:off x="3698" y="2320"/>
              <a:ext cx="409" cy="1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688" name="Text Box 23"/>
            <p:cNvSpPr txBox="1">
              <a:spLocks noChangeArrowheads="1"/>
            </p:cNvSpPr>
            <p:nvPr/>
          </p:nvSpPr>
          <p:spPr bwMode="auto">
            <a:xfrm>
              <a:off x="3721" y="2293"/>
              <a:ext cx="454" cy="2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 defTabSz="457200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1pPr>
              <a:lvl2pPr marL="742950" indent="-285750" defTabSz="457200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2pPr>
              <a:lvl3pPr marL="1143000" indent="-228600" defTabSz="457200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3pPr>
              <a:lvl4pPr marL="1600200" indent="-228600" defTabSz="457200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4pPr>
              <a:lvl5pPr marL="2057400" indent="-228600" defTabSz="457200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ts val="1125"/>
                </a:spcBef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kumimoji="0" lang="en-US" altLang="zh-TW" sz="1800">
                  <a:solidFill>
                    <a:srgbClr val="000099"/>
                  </a:solidFill>
                </a:rPr>
                <a:t>1–</a:t>
              </a:r>
              <a:r>
                <a:rPr kumimoji="0" lang="en-US" altLang="zh-TW" sz="1800" i="1">
                  <a:solidFill>
                    <a:srgbClr val="000099"/>
                  </a:solidFill>
                </a:rPr>
                <a:t>D</a:t>
              </a:r>
            </a:p>
          </p:txBody>
        </p:sp>
      </p:grpSp>
      <p:grpSp>
        <p:nvGrpSpPr>
          <p:cNvPr id="68620" name="Group 24"/>
          <p:cNvGrpSpPr>
            <a:grpSpLocks/>
          </p:cNvGrpSpPr>
          <p:nvPr/>
        </p:nvGrpSpPr>
        <p:grpSpPr bwMode="auto">
          <a:xfrm>
            <a:off x="2726207" y="3710149"/>
            <a:ext cx="755650" cy="647700"/>
            <a:chOff x="2812" y="2706"/>
            <a:chExt cx="476" cy="408"/>
          </a:xfrm>
        </p:grpSpPr>
        <p:sp>
          <p:nvSpPr>
            <p:cNvPr id="68683" name="Text Box 25"/>
            <p:cNvSpPr txBox="1">
              <a:spLocks noChangeArrowheads="1"/>
            </p:cNvSpPr>
            <p:nvPr/>
          </p:nvSpPr>
          <p:spPr bwMode="auto">
            <a:xfrm>
              <a:off x="2812" y="2706"/>
              <a:ext cx="454" cy="2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 defTabSz="457200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1pPr>
              <a:lvl2pPr marL="742950" indent="-285750" defTabSz="457200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2pPr>
              <a:lvl3pPr marL="1143000" indent="-228600" defTabSz="457200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3pPr>
              <a:lvl4pPr marL="1600200" indent="-228600" defTabSz="457200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4pPr>
              <a:lvl5pPr marL="2057400" indent="-228600" defTabSz="457200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ts val="1125"/>
                </a:spcBef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kumimoji="0" lang="en-US" altLang="zh-TW" sz="1800" i="1" dirty="0" err="1">
                  <a:solidFill>
                    <a:srgbClr val="000099"/>
                  </a:solidFill>
                </a:rPr>
                <a:t>a</a:t>
              </a:r>
              <a:r>
                <a:rPr kumimoji="0" lang="en-US" altLang="zh-TW" sz="1800" dirty="0" err="1">
                  <a:solidFill>
                    <a:srgbClr val="000099"/>
                  </a:solidFill>
                </a:rPr>
                <a:t>+</a:t>
              </a:r>
              <a:r>
                <a:rPr kumimoji="0" lang="en-US" altLang="zh-TW" sz="1800" i="1" dirty="0" err="1">
                  <a:solidFill>
                    <a:srgbClr val="000099"/>
                  </a:solidFill>
                </a:rPr>
                <a:t>bD</a:t>
              </a:r>
              <a:endParaRPr kumimoji="0" lang="en-US" altLang="zh-TW" sz="1800" i="1" dirty="0">
                <a:solidFill>
                  <a:srgbClr val="000099"/>
                </a:solidFill>
              </a:endParaRPr>
            </a:p>
          </p:txBody>
        </p:sp>
        <p:sp>
          <p:nvSpPr>
            <p:cNvPr id="68684" name="Line 26"/>
            <p:cNvSpPr>
              <a:spLocks noChangeShapeType="1"/>
            </p:cNvSpPr>
            <p:nvPr/>
          </p:nvSpPr>
          <p:spPr bwMode="auto">
            <a:xfrm>
              <a:off x="2812" y="2910"/>
              <a:ext cx="409" cy="1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685" name="Text Box 27"/>
            <p:cNvSpPr txBox="1">
              <a:spLocks noChangeArrowheads="1"/>
            </p:cNvSpPr>
            <p:nvPr/>
          </p:nvSpPr>
          <p:spPr bwMode="auto">
            <a:xfrm>
              <a:off x="2835" y="2883"/>
              <a:ext cx="454" cy="2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 defTabSz="457200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1pPr>
              <a:lvl2pPr marL="742950" indent="-285750" defTabSz="457200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2pPr>
              <a:lvl3pPr marL="1143000" indent="-228600" defTabSz="457200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3pPr>
              <a:lvl4pPr marL="1600200" indent="-228600" defTabSz="457200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4pPr>
              <a:lvl5pPr marL="2057400" indent="-228600" defTabSz="457200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ts val="1125"/>
                </a:spcBef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kumimoji="0" lang="en-US" altLang="zh-TW" sz="1800">
                  <a:solidFill>
                    <a:srgbClr val="000099"/>
                  </a:solidFill>
                </a:rPr>
                <a:t>1–</a:t>
              </a:r>
              <a:r>
                <a:rPr kumimoji="0" lang="en-US" altLang="zh-TW" sz="1800" i="1">
                  <a:solidFill>
                    <a:srgbClr val="000099"/>
                  </a:solidFill>
                </a:rPr>
                <a:t>D</a:t>
              </a:r>
            </a:p>
          </p:txBody>
        </p:sp>
      </p:grpSp>
      <p:grpSp>
        <p:nvGrpSpPr>
          <p:cNvPr id="68621" name="Group 28"/>
          <p:cNvGrpSpPr>
            <a:grpSpLocks/>
          </p:cNvGrpSpPr>
          <p:nvPr/>
        </p:nvGrpSpPr>
        <p:grpSpPr bwMode="auto">
          <a:xfrm>
            <a:off x="5644032" y="4322924"/>
            <a:ext cx="755650" cy="647700"/>
            <a:chOff x="4650" y="3092"/>
            <a:chExt cx="476" cy="408"/>
          </a:xfrm>
        </p:grpSpPr>
        <p:sp>
          <p:nvSpPr>
            <p:cNvPr id="68680" name="Text Box 29"/>
            <p:cNvSpPr txBox="1">
              <a:spLocks noChangeArrowheads="1"/>
            </p:cNvSpPr>
            <p:nvPr/>
          </p:nvSpPr>
          <p:spPr bwMode="auto">
            <a:xfrm>
              <a:off x="4650" y="3092"/>
              <a:ext cx="454" cy="2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 defTabSz="457200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1pPr>
              <a:lvl2pPr marL="742950" indent="-285750" defTabSz="457200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2pPr>
              <a:lvl3pPr marL="1143000" indent="-228600" defTabSz="457200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3pPr>
              <a:lvl4pPr marL="1600200" indent="-228600" defTabSz="457200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4pPr>
              <a:lvl5pPr marL="2057400" indent="-228600" defTabSz="457200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9pPr>
            </a:lstStyle>
            <a:p>
              <a:pPr algn="ctr" eaLnBrk="1" hangingPunct="1">
                <a:spcBef>
                  <a:spcPts val="1125"/>
                </a:spcBef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kumimoji="0" lang="en-US" altLang="zh-TW" sz="1800" i="1" dirty="0">
                  <a:solidFill>
                    <a:srgbClr val="000099"/>
                  </a:solidFill>
                </a:rPr>
                <a:t>a</a:t>
              </a:r>
              <a:r>
                <a:rPr kumimoji="0" lang="en-US" altLang="zh-TW" sz="1800" dirty="0">
                  <a:solidFill>
                    <a:srgbClr val="000099"/>
                  </a:solidFill>
                </a:rPr>
                <a:t>+</a:t>
              </a:r>
              <a:r>
                <a:rPr kumimoji="0" lang="en-US" altLang="zh-TW" sz="1800" i="1" dirty="0">
                  <a:solidFill>
                    <a:srgbClr val="000099"/>
                  </a:solidFill>
                </a:rPr>
                <a:t>b</a:t>
              </a:r>
              <a:endParaRPr kumimoji="0" lang="en-US" altLang="zh-TW" sz="1800" dirty="0">
                <a:solidFill>
                  <a:srgbClr val="000099"/>
                </a:solidFill>
              </a:endParaRPr>
            </a:p>
          </p:txBody>
        </p:sp>
        <p:sp>
          <p:nvSpPr>
            <p:cNvPr id="68681" name="Line 30"/>
            <p:cNvSpPr>
              <a:spLocks noChangeShapeType="1"/>
            </p:cNvSpPr>
            <p:nvPr/>
          </p:nvSpPr>
          <p:spPr bwMode="auto">
            <a:xfrm>
              <a:off x="4650" y="3296"/>
              <a:ext cx="409" cy="1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682" name="Text Box 31"/>
            <p:cNvSpPr txBox="1">
              <a:spLocks noChangeArrowheads="1"/>
            </p:cNvSpPr>
            <p:nvPr/>
          </p:nvSpPr>
          <p:spPr bwMode="auto">
            <a:xfrm>
              <a:off x="4673" y="3269"/>
              <a:ext cx="454" cy="2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 defTabSz="457200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1pPr>
              <a:lvl2pPr marL="742950" indent="-285750" defTabSz="457200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2pPr>
              <a:lvl3pPr marL="1143000" indent="-228600" defTabSz="457200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3pPr>
              <a:lvl4pPr marL="1600200" indent="-228600" defTabSz="457200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4pPr>
              <a:lvl5pPr marL="2057400" indent="-228600" defTabSz="457200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ts val="1125"/>
                </a:spcBef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kumimoji="0" lang="en-US" altLang="zh-TW" sz="1800">
                  <a:solidFill>
                    <a:srgbClr val="000099"/>
                  </a:solidFill>
                </a:rPr>
                <a:t>1–</a:t>
              </a:r>
              <a:r>
                <a:rPr kumimoji="0" lang="en-US" altLang="zh-TW" sz="1800" i="1">
                  <a:solidFill>
                    <a:srgbClr val="000099"/>
                  </a:solidFill>
                </a:rPr>
                <a:t>D</a:t>
              </a:r>
            </a:p>
          </p:txBody>
        </p:sp>
      </p:grpSp>
      <p:sp>
        <p:nvSpPr>
          <p:cNvPr id="68623" name="Freeform 35"/>
          <p:cNvSpPr>
            <a:spLocks noChangeArrowheads="1"/>
          </p:cNvSpPr>
          <p:nvPr/>
        </p:nvSpPr>
        <p:spPr bwMode="auto">
          <a:xfrm>
            <a:off x="3311995" y="4934111"/>
            <a:ext cx="619125" cy="619125"/>
          </a:xfrm>
          <a:custGeom>
            <a:avLst/>
            <a:gdLst>
              <a:gd name="T0" fmla="*/ 0 w 1031"/>
              <a:gd name="T1" fmla="*/ 2147483647 h 1031"/>
              <a:gd name="T2" fmla="*/ 2147483647 w 1031"/>
              <a:gd name="T3" fmla="*/ 0 h 1031"/>
              <a:gd name="T4" fmla="*/ 2147483647 w 1031"/>
              <a:gd name="T5" fmla="*/ 2147483647 h 1031"/>
              <a:gd name="T6" fmla="*/ 2147483647 w 1031"/>
              <a:gd name="T7" fmla="*/ 2147483647 h 1031"/>
              <a:gd name="T8" fmla="*/ 2147483647 w 1031"/>
              <a:gd name="T9" fmla="*/ 2147483647 h 1031"/>
              <a:gd name="T10" fmla="*/ 0 w 1031"/>
              <a:gd name="T11" fmla="*/ 2147483647 h 103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031"/>
              <a:gd name="T19" fmla="*/ 0 h 1031"/>
              <a:gd name="T20" fmla="*/ 1031 w 1031"/>
              <a:gd name="T21" fmla="*/ 1031 h 1031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031" h="1031">
                <a:moveTo>
                  <a:pt x="0" y="516"/>
                </a:moveTo>
                <a:cubicBezTo>
                  <a:pt x="0" y="231"/>
                  <a:pt x="231" y="0"/>
                  <a:pt x="516" y="0"/>
                </a:cubicBezTo>
                <a:cubicBezTo>
                  <a:pt x="800" y="0"/>
                  <a:pt x="1031" y="231"/>
                  <a:pt x="1031" y="516"/>
                </a:cubicBezTo>
                <a:cubicBezTo>
                  <a:pt x="1031" y="516"/>
                  <a:pt x="1031" y="516"/>
                  <a:pt x="1031" y="516"/>
                </a:cubicBezTo>
                <a:cubicBezTo>
                  <a:pt x="1031" y="800"/>
                  <a:pt x="800" y="1031"/>
                  <a:pt x="516" y="1031"/>
                </a:cubicBezTo>
                <a:cubicBezTo>
                  <a:pt x="231" y="1031"/>
                  <a:pt x="0" y="800"/>
                  <a:pt x="0" y="516"/>
                </a:cubicBezTo>
              </a:path>
            </a:pathLst>
          </a:custGeom>
          <a:solidFill>
            <a:srgbClr val="9A9A9A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24" name="Freeform 36"/>
          <p:cNvSpPr>
            <a:spLocks noChangeArrowheads="1"/>
          </p:cNvSpPr>
          <p:nvPr/>
        </p:nvSpPr>
        <p:spPr bwMode="auto">
          <a:xfrm>
            <a:off x="3311995" y="3111661"/>
            <a:ext cx="619125" cy="619125"/>
          </a:xfrm>
          <a:custGeom>
            <a:avLst/>
            <a:gdLst>
              <a:gd name="T0" fmla="*/ 0 w 1031"/>
              <a:gd name="T1" fmla="*/ 2147483647 h 1032"/>
              <a:gd name="T2" fmla="*/ 2147483647 w 1031"/>
              <a:gd name="T3" fmla="*/ 0 h 1032"/>
              <a:gd name="T4" fmla="*/ 2147483647 w 1031"/>
              <a:gd name="T5" fmla="*/ 2147483647 h 1032"/>
              <a:gd name="T6" fmla="*/ 2147483647 w 1031"/>
              <a:gd name="T7" fmla="*/ 2147483647 h 1032"/>
              <a:gd name="T8" fmla="*/ 2147483647 w 1031"/>
              <a:gd name="T9" fmla="*/ 2147483647 h 1032"/>
              <a:gd name="T10" fmla="*/ 0 w 1031"/>
              <a:gd name="T11" fmla="*/ 2147483647 h 103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031"/>
              <a:gd name="T19" fmla="*/ 0 h 1032"/>
              <a:gd name="T20" fmla="*/ 1031 w 1031"/>
              <a:gd name="T21" fmla="*/ 1032 h 103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031" h="1032">
                <a:moveTo>
                  <a:pt x="0" y="516"/>
                </a:moveTo>
                <a:cubicBezTo>
                  <a:pt x="0" y="231"/>
                  <a:pt x="231" y="0"/>
                  <a:pt x="516" y="0"/>
                </a:cubicBezTo>
                <a:cubicBezTo>
                  <a:pt x="800" y="0"/>
                  <a:pt x="1031" y="231"/>
                  <a:pt x="1031" y="516"/>
                </a:cubicBezTo>
                <a:cubicBezTo>
                  <a:pt x="1031" y="516"/>
                  <a:pt x="1031" y="516"/>
                  <a:pt x="1031" y="516"/>
                </a:cubicBezTo>
                <a:cubicBezTo>
                  <a:pt x="1031" y="801"/>
                  <a:pt x="800" y="1032"/>
                  <a:pt x="516" y="1032"/>
                </a:cubicBezTo>
                <a:cubicBezTo>
                  <a:pt x="231" y="1032"/>
                  <a:pt x="0" y="801"/>
                  <a:pt x="0" y="516"/>
                </a:cubicBezTo>
              </a:path>
            </a:pathLst>
          </a:custGeom>
          <a:solidFill>
            <a:srgbClr val="9A9A9A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25" name="Line 37"/>
          <p:cNvSpPr>
            <a:spLocks noChangeShapeType="1"/>
          </p:cNvSpPr>
          <p:nvPr/>
        </p:nvSpPr>
        <p:spPr bwMode="auto">
          <a:xfrm flipV="1">
            <a:off x="3931120" y="3414874"/>
            <a:ext cx="1093787" cy="7937"/>
          </a:xfrm>
          <a:prstGeom prst="line">
            <a:avLst/>
          </a:prstGeom>
          <a:noFill/>
          <a:ln w="1116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26" name="Freeform 38"/>
          <p:cNvSpPr>
            <a:spLocks noChangeArrowheads="1"/>
          </p:cNvSpPr>
          <p:nvPr/>
        </p:nvSpPr>
        <p:spPr bwMode="auto">
          <a:xfrm>
            <a:off x="4999507" y="3365661"/>
            <a:ext cx="103188" cy="103188"/>
          </a:xfrm>
          <a:custGeom>
            <a:avLst/>
            <a:gdLst>
              <a:gd name="T0" fmla="*/ 2147483647 w 173"/>
              <a:gd name="T1" fmla="*/ 2147483647 h 172"/>
              <a:gd name="T2" fmla="*/ 0 w 173"/>
              <a:gd name="T3" fmla="*/ 2147483647 h 172"/>
              <a:gd name="T4" fmla="*/ 0 w 173"/>
              <a:gd name="T5" fmla="*/ 0 h 172"/>
              <a:gd name="T6" fmla="*/ 2147483647 w 173"/>
              <a:gd name="T7" fmla="*/ 2147483647 h 172"/>
              <a:gd name="T8" fmla="*/ 0 60000 65536"/>
              <a:gd name="T9" fmla="*/ 0 60000 65536"/>
              <a:gd name="T10" fmla="*/ 0 60000 65536"/>
              <a:gd name="T11" fmla="*/ 0 60000 65536"/>
              <a:gd name="T12" fmla="*/ 0 w 173"/>
              <a:gd name="T13" fmla="*/ 0 h 172"/>
              <a:gd name="T14" fmla="*/ 173 w 173"/>
              <a:gd name="T15" fmla="*/ 172 h 17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73" h="172">
                <a:moveTo>
                  <a:pt x="173" y="85"/>
                </a:moveTo>
                <a:lnTo>
                  <a:pt x="0" y="172"/>
                </a:lnTo>
                <a:cubicBezTo>
                  <a:pt x="27" y="118"/>
                  <a:pt x="27" y="54"/>
                  <a:pt x="0" y="0"/>
                </a:cubicBezTo>
                <a:lnTo>
                  <a:pt x="173" y="85"/>
                </a:lnTo>
                <a:close/>
              </a:path>
            </a:pathLst>
          </a:cu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27" name="Line 39"/>
          <p:cNvSpPr>
            <a:spLocks noChangeShapeType="1"/>
          </p:cNvSpPr>
          <p:nvPr/>
        </p:nvSpPr>
        <p:spPr bwMode="auto">
          <a:xfrm flipH="1">
            <a:off x="4007320" y="5238911"/>
            <a:ext cx="1096962" cy="4763"/>
          </a:xfrm>
          <a:prstGeom prst="line">
            <a:avLst/>
          </a:prstGeom>
          <a:noFill/>
          <a:ln w="1116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28" name="Freeform 40"/>
          <p:cNvSpPr>
            <a:spLocks noChangeArrowheads="1"/>
          </p:cNvSpPr>
          <p:nvPr/>
        </p:nvSpPr>
        <p:spPr bwMode="auto">
          <a:xfrm>
            <a:off x="3931120" y="5191286"/>
            <a:ext cx="103187" cy="103188"/>
          </a:xfrm>
          <a:custGeom>
            <a:avLst/>
            <a:gdLst>
              <a:gd name="T0" fmla="*/ 0 w 173"/>
              <a:gd name="T1" fmla="*/ 2147483647 h 172"/>
              <a:gd name="T2" fmla="*/ 2147483647 w 173"/>
              <a:gd name="T3" fmla="*/ 0 h 172"/>
              <a:gd name="T4" fmla="*/ 2147483647 w 173"/>
              <a:gd name="T5" fmla="*/ 2147483647 h 172"/>
              <a:gd name="T6" fmla="*/ 2147483647 w 173"/>
              <a:gd name="T7" fmla="*/ 2147483647 h 172"/>
              <a:gd name="T8" fmla="*/ 0 w 173"/>
              <a:gd name="T9" fmla="*/ 2147483647 h 17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73"/>
              <a:gd name="T16" fmla="*/ 0 h 172"/>
              <a:gd name="T17" fmla="*/ 173 w 173"/>
              <a:gd name="T18" fmla="*/ 172 h 17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73" h="172">
                <a:moveTo>
                  <a:pt x="0" y="87"/>
                </a:moveTo>
                <a:lnTo>
                  <a:pt x="173" y="0"/>
                </a:lnTo>
                <a:cubicBezTo>
                  <a:pt x="146" y="54"/>
                  <a:pt x="146" y="118"/>
                  <a:pt x="173" y="172"/>
                </a:cubicBezTo>
                <a:lnTo>
                  <a:pt x="0" y="87"/>
                </a:lnTo>
                <a:close/>
              </a:path>
            </a:pathLst>
          </a:cu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29" name="Line 41"/>
          <p:cNvSpPr>
            <a:spLocks noChangeShapeType="1"/>
          </p:cNvSpPr>
          <p:nvPr/>
        </p:nvSpPr>
        <p:spPr bwMode="auto">
          <a:xfrm flipV="1">
            <a:off x="3621557" y="3806986"/>
            <a:ext cx="1588" cy="1128713"/>
          </a:xfrm>
          <a:prstGeom prst="line">
            <a:avLst/>
          </a:prstGeom>
          <a:noFill/>
          <a:ln w="1116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30" name="Freeform 42"/>
          <p:cNvSpPr>
            <a:spLocks noChangeArrowheads="1"/>
          </p:cNvSpPr>
          <p:nvPr/>
        </p:nvSpPr>
        <p:spPr bwMode="auto">
          <a:xfrm>
            <a:off x="3569170" y="3730786"/>
            <a:ext cx="104775" cy="103188"/>
          </a:xfrm>
          <a:custGeom>
            <a:avLst/>
            <a:gdLst>
              <a:gd name="T0" fmla="*/ 2147483647 w 173"/>
              <a:gd name="T1" fmla="*/ 0 h 172"/>
              <a:gd name="T2" fmla="*/ 2147483647 w 173"/>
              <a:gd name="T3" fmla="*/ 2147483647 h 172"/>
              <a:gd name="T4" fmla="*/ 0 w 173"/>
              <a:gd name="T5" fmla="*/ 2147483647 h 172"/>
              <a:gd name="T6" fmla="*/ 0 w 173"/>
              <a:gd name="T7" fmla="*/ 2147483647 h 172"/>
              <a:gd name="T8" fmla="*/ 2147483647 w 173"/>
              <a:gd name="T9" fmla="*/ 0 h 17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73"/>
              <a:gd name="T16" fmla="*/ 0 h 172"/>
              <a:gd name="T17" fmla="*/ 173 w 173"/>
              <a:gd name="T18" fmla="*/ 172 h 17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73" h="172">
                <a:moveTo>
                  <a:pt x="87" y="0"/>
                </a:moveTo>
                <a:lnTo>
                  <a:pt x="173" y="172"/>
                </a:lnTo>
                <a:cubicBezTo>
                  <a:pt x="119" y="145"/>
                  <a:pt x="55" y="145"/>
                  <a:pt x="0" y="172"/>
                </a:cubicBezTo>
                <a:lnTo>
                  <a:pt x="87" y="0"/>
                </a:lnTo>
                <a:close/>
              </a:path>
            </a:pathLst>
          </a:cu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31" name="Line 43"/>
          <p:cNvSpPr>
            <a:spLocks noChangeShapeType="1"/>
          </p:cNvSpPr>
          <p:nvPr/>
        </p:nvSpPr>
        <p:spPr bwMode="auto">
          <a:xfrm flipH="1" flipV="1">
            <a:off x="2459507" y="4621374"/>
            <a:ext cx="790575" cy="577850"/>
          </a:xfrm>
          <a:prstGeom prst="line">
            <a:avLst/>
          </a:prstGeom>
          <a:noFill/>
          <a:ln w="1116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32" name="Freeform 44"/>
          <p:cNvSpPr>
            <a:spLocks noChangeArrowheads="1"/>
          </p:cNvSpPr>
          <p:nvPr/>
        </p:nvSpPr>
        <p:spPr bwMode="auto">
          <a:xfrm>
            <a:off x="3197695" y="5140486"/>
            <a:ext cx="114300" cy="103188"/>
          </a:xfrm>
          <a:custGeom>
            <a:avLst/>
            <a:gdLst>
              <a:gd name="T0" fmla="*/ 2147483647 w 191"/>
              <a:gd name="T1" fmla="*/ 2147483647 h 172"/>
              <a:gd name="T2" fmla="*/ 0 w 191"/>
              <a:gd name="T3" fmla="*/ 2147483647 h 172"/>
              <a:gd name="T4" fmla="*/ 2147483647 w 191"/>
              <a:gd name="T5" fmla="*/ 0 h 172"/>
              <a:gd name="T6" fmla="*/ 2147483647 w 191"/>
              <a:gd name="T7" fmla="*/ 0 h 172"/>
              <a:gd name="T8" fmla="*/ 2147483647 w 191"/>
              <a:gd name="T9" fmla="*/ 2147483647 h 17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1"/>
              <a:gd name="T16" fmla="*/ 0 h 172"/>
              <a:gd name="T17" fmla="*/ 191 w 191"/>
              <a:gd name="T18" fmla="*/ 172 h 17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1" h="172">
                <a:moveTo>
                  <a:pt x="191" y="172"/>
                </a:moveTo>
                <a:lnTo>
                  <a:pt x="0" y="140"/>
                </a:lnTo>
                <a:cubicBezTo>
                  <a:pt x="54" y="112"/>
                  <a:pt x="92" y="60"/>
                  <a:pt x="102" y="0"/>
                </a:cubicBezTo>
                <a:lnTo>
                  <a:pt x="191" y="172"/>
                </a:lnTo>
                <a:close/>
              </a:path>
            </a:pathLst>
          </a:cu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33" name="Line 45"/>
          <p:cNvSpPr>
            <a:spLocks noChangeShapeType="1"/>
          </p:cNvSpPr>
          <p:nvPr/>
        </p:nvSpPr>
        <p:spPr bwMode="auto">
          <a:xfrm flipH="1">
            <a:off x="2540470" y="3421224"/>
            <a:ext cx="773112" cy="644525"/>
          </a:xfrm>
          <a:prstGeom prst="line">
            <a:avLst/>
          </a:prstGeom>
          <a:noFill/>
          <a:ln w="1116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34" name="Freeform 46"/>
          <p:cNvSpPr>
            <a:spLocks noChangeArrowheads="1"/>
          </p:cNvSpPr>
          <p:nvPr/>
        </p:nvSpPr>
        <p:spPr bwMode="auto">
          <a:xfrm>
            <a:off x="2483320" y="4010186"/>
            <a:ext cx="112712" cy="106363"/>
          </a:xfrm>
          <a:custGeom>
            <a:avLst/>
            <a:gdLst>
              <a:gd name="T0" fmla="*/ 0 w 188"/>
              <a:gd name="T1" fmla="*/ 2147483647 h 177"/>
              <a:gd name="T2" fmla="*/ 2147483647 w 188"/>
              <a:gd name="T3" fmla="*/ 0 h 177"/>
              <a:gd name="T4" fmla="*/ 2147483647 w 188"/>
              <a:gd name="T5" fmla="*/ 2147483647 h 177"/>
              <a:gd name="T6" fmla="*/ 0 w 188"/>
              <a:gd name="T7" fmla="*/ 2147483647 h 177"/>
              <a:gd name="T8" fmla="*/ 0 60000 65536"/>
              <a:gd name="T9" fmla="*/ 0 60000 65536"/>
              <a:gd name="T10" fmla="*/ 0 60000 65536"/>
              <a:gd name="T11" fmla="*/ 0 60000 65536"/>
              <a:gd name="T12" fmla="*/ 0 w 188"/>
              <a:gd name="T13" fmla="*/ 0 h 177"/>
              <a:gd name="T14" fmla="*/ 188 w 188"/>
              <a:gd name="T15" fmla="*/ 177 h 17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88" h="177">
                <a:moveTo>
                  <a:pt x="0" y="177"/>
                </a:moveTo>
                <a:lnTo>
                  <a:pt x="77" y="0"/>
                </a:lnTo>
                <a:cubicBezTo>
                  <a:pt x="91" y="59"/>
                  <a:pt x="132" y="108"/>
                  <a:pt x="188" y="132"/>
                </a:cubicBezTo>
                <a:lnTo>
                  <a:pt x="0" y="177"/>
                </a:lnTo>
                <a:close/>
              </a:path>
            </a:pathLst>
          </a:cu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35" name="Freeform 47"/>
          <p:cNvSpPr>
            <a:spLocks noChangeArrowheads="1"/>
          </p:cNvSpPr>
          <p:nvPr/>
        </p:nvSpPr>
        <p:spPr bwMode="auto">
          <a:xfrm>
            <a:off x="2005482" y="4040349"/>
            <a:ext cx="617538" cy="619125"/>
          </a:xfrm>
          <a:custGeom>
            <a:avLst/>
            <a:gdLst>
              <a:gd name="T0" fmla="*/ 0 w 1031"/>
              <a:gd name="T1" fmla="*/ 2147483647 h 1032"/>
              <a:gd name="T2" fmla="*/ 2147483647 w 1031"/>
              <a:gd name="T3" fmla="*/ 0 h 1032"/>
              <a:gd name="T4" fmla="*/ 2147483647 w 1031"/>
              <a:gd name="T5" fmla="*/ 2147483647 h 1032"/>
              <a:gd name="T6" fmla="*/ 2147483647 w 1031"/>
              <a:gd name="T7" fmla="*/ 2147483647 h 1032"/>
              <a:gd name="T8" fmla="*/ 2147483647 w 1031"/>
              <a:gd name="T9" fmla="*/ 2147483647 h 1032"/>
              <a:gd name="T10" fmla="*/ 0 w 1031"/>
              <a:gd name="T11" fmla="*/ 2147483647 h 103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031"/>
              <a:gd name="T19" fmla="*/ 0 h 1032"/>
              <a:gd name="T20" fmla="*/ 1031 w 1031"/>
              <a:gd name="T21" fmla="*/ 1032 h 103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031" h="1032">
                <a:moveTo>
                  <a:pt x="0" y="516"/>
                </a:moveTo>
                <a:cubicBezTo>
                  <a:pt x="0" y="231"/>
                  <a:pt x="231" y="0"/>
                  <a:pt x="515" y="0"/>
                </a:cubicBezTo>
                <a:cubicBezTo>
                  <a:pt x="800" y="0"/>
                  <a:pt x="1031" y="231"/>
                  <a:pt x="1031" y="516"/>
                </a:cubicBezTo>
                <a:cubicBezTo>
                  <a:pt x="1031" y="516"/>
                  <a:pt x="1031" y="516"/>
                  <a:pt x="1031" y="516"/>
                </a:cubicBezTo>
                <a:cubicBezTo>
                  <a:pt x="1031" y="801"/>
                  <a:pt x="800" y="1032"/>
                  <a:pt x="515" y="1032"/>
                </a:cubicBezTo>
                <a:cubicBezTo>
                  <a:pt x="231" y="1032"/>
                  <a:pt x="0" y="801"/>
                  <a:pt x="0" y="516"/>
                </a:cubicBezTo>
              </a:path>
            </a:pathLst>
          </a:custGeom>
          <a:solidFill>
            <a:srgbClr val="9A9A9A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36" name="Freeform 48"/>
          <p:cNvSpPr>
            <a:spLocks noChangeArrowheads="1"/>
          </p:cNvSpPr>
          <p:nvPr/>
        </p:nvSpPr>
        <p:spPr bwMode="auto">
          <a:xfrm>
            <a:off x="2388070" y="4549936"/>
            <a:ext cx="73025" cy="73025"/>
          </a:xfrm>
          <a:custGeom>
            <a:avLst/>
            <a:gdLst>
              <a:gd name="T0" fmla="*/ 2147483647 w 46"/>
              <a:gd name="T1" fmla="*/ 0 h 46"/>
              <a:gd name="T2" fmla="*/ 2147483647 w 46"/>
              <a:gd name="T3" fmla="*/ 2147483647 h 46"/>
              <a:gd name="T4" fmla="*/ 0 w 46"/>
              <a:gd name="T5" fmla="*/ 2147483647 h 46"/>
              <a:gd name="T6" fmla="*/ 2147483647 w 46"/>
              <a:gd name="T7" fmla="*/ 0 h 46"/>
              <a:gd name="T8" fmla="*/ 0 60000 65536"/>
              <a:gd name="T9" fmla="*/ 0 60000 65536"/>
              <a:gd name="T10" fmla="*/ 0 60000 65536"/>
              <a:gd name="T11" fmla="*/ 0 60000 65536"/>
              <a:gd name="T12" fmla="*/ 0 w 46"/>
              <a:gd name="T13" fmla="*/ 0 h 46"/>
              <a:gd name="T14" fmla="*/ 46 w 46"/>
              <a:gd name="T15" fmla="*/ 46 h 4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6" h="46">
                <a:moveTo>
                  <a:pt x="46" y="0"/>
                </a:moveTo>
                <a:lnTo>
                  <a:pt x="46" y="46"/>
                </a:lnTo>
                <a:lnTo>
                  <a:pt x="0" y="46"/>
                </a:lnTo>
                <a:lnTo>
                  <a:pt x="4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37" name="Freeform 49"/>
          <p:cNvSpPr>
            <a:spLocks noChangeArrowheads="1"/>
          </p:cNvSpPr>
          <p:nvPr/>
        </p:nvSpPr>
        <p:spPr bwMode="auto">
          <a:xfrm>
            <a:off x="2222970" y="4040349"/>
            <a:ext cx="196850" cy="576262"/>
          </a:xfrm>
          <a:custGeom>
            <a:avLst/>
            <a:gdLst>
              <a:gd name="T0" fmla="*/ 2147483647 w 124"/>
              <a:gd name="T1" fmla="*/ 0 h 363"/>
              <a:gd name="T2" fmla="*/ 2147483647 w 124"/>
              <a:gd name="T3" fmla="*/ 2147483647 h 363"/>
              <a:gd name="T4" fmla="*/ 0 60000 65536"/>
              <a:gd name="T5" fmla="*/ 0 60000 65536"/>
              <a:gd name="T6" fmla="*/ 0 w 124"/>
              <a:gd name="T7" fmla="*/ 0 h 363"/>
              <a:gd name="T8" fmla="*/ 124 w 124"/>
              <a:gd name="T9" fmla="*/ 363 h 363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24" h="363">
                <a:moveTo>
                  <a:pt x="57" y="0"/>
                </a:moveTo>
                <a:cubicBezTo>
                  <a:pt x="0" y="183"/>
                  <a:pt x="28" y="338"/>
                  <a:pt x="124" y="363"/>
                </a:cubicBezTo>
              </a:path>
            </a:pathLst>
          </a:custGeom>
          <a:noFill/>
          <a:ln w="11160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38" name="Freeform 50"/>
          <p:cNvSpPr>
            <a:spLocks noChangeArrowheads="1"/>
          </p:cNvSpPr>
          <p:nvPr/>
        </p:nvSpPr>
        <p:spPr bwMode="auto">
          <a:xfrm>
            <a:off x="2402357" y="4564224"/>
            <a:ext cx="58738" cy="103187"/>
          </a:xfrm>
          <a:custGeom>
            <a:avLst/>
            <a:gdLst>
              <a:gd name="T0" fmla="*/ 2147483647 w 37"/>
              <a:gd name="T1" fmla="*/ 0 h 65"/>
              <a:gd name="T2" fmla="*/ 2147483647 w 37"/>
              <a:gd name="T3" fmla="*/ 2147483647 h 65"/>
              <a:gd name="T4" fmla="*/ 0 w 37"/>
              <a:gd name="T5" fmla="*/ 2147483647 h 65"/>
              <a:gd name="T6" fmla="*/ 2147483647 w 37"/>
              <a:gd name="T7" fmla="*/ 0 h 65"/>
              <a:gd name="T8" fmla="*/ 0 60000 65536"/>
              <a:gd name="T9" fmla="*/ 0 60000 65536"/>
              <a:gd name="T10" fmla="*/ 0 60000 65536"/>
              <a:gd name="T11" fmla="*/ 0 60000 65536"/>
              <a:gd name="T12" fmla="*/ 0 w 37"/>
              <a:gd name="T13" fmla="*/ 0 h 65"/>
              <a:gd name="T14" fmla="*/ 37 w 37"/>
              <a:gd name="T15" fmla="*/ 65 h 6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7" h="65">
                <a:moveTo>
                  <a:pt x="9" y="0"/>
                </a:moveTo>
                <a:lnTo>
                  <a:pt x="37" y="37"/>
                </a:lnTo>
                <a:lnTo>
                  <a:pt x="0" y="65"/>
                </a:lnTo>
                <a:lnTo>
                  <a:pt x="9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39" name="Rectangle 51"/>
          <p:cNvSpPr>
            <a:spLocks noChangeArrowheads="1"/>
          </p:cNvSpPr>
          <p:nvPr/>
        </p:nvSpPr>
        <p:spPr bwMode="auto">
          <a:xfrm>
            <a:off x="2119782" y="4245136"/>
            <a:ext cx="82550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45720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kumimoji="0" lang="en-US" altLang="zh-TW" sz="1300" b="1">
                <a:solidFill>
                  <a:srgbClr val="FFFFFF"/>
                </a:solidFill>
              </a:rPr>
              <a:t>1</a:t>
            </a:r>
          </a:p>
        </p:txBody>
      </p:sp>
      <p:sp>
        <p:nvSpPr>
          <p:cNvPr id="68640" name="Freeform 52"/>
          <p:cNvSpPr>
            <a:spLocks noChangeArrowheads="1"/>
          </p:cNvSpPr>
          <p:nvPr/>
        </p:nvSpPr>
        <p:spPr bwMode="auto">
          <a:xfrm>
            <a:off x="3311995" y="4975386"/>
            <a:ext cx="306387" cy="284163"/>
          </a:xfrm>
          <a:custGeom>
            <a:avLst/>
            <a:gdLst>
              <a:gd name="T0" fmla="*/ 0 w 193"/>
              <a:gd name="T1" fmla="*/ 2147483647 h 179"/>
              <a:gd name="T2" fmla="*/ 2147483647 w 193"/>
              <a:gd name="T3" fmla="*/ 0 h 179"/>
              <a:gd name="T4" fmla="*/ 0 60000 65536"/>
              <a:gd name="T5" fmla="*/ 0 60000 65536"/>
              <a:gd name="T6" fmla="*/ 0 w 193"/>
              <a:gd name="T7" fmla="*/ 0 h 179"/>
              <a:gd name="T8" fmla="*/ 193 w 193"/>
              <a:gd name="T9" fmla="*/ 179 h 179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93" h="179">
                <a:moveTo>
                  <a:pt x="0" y="169"/>
                </a:moveTo>
                <a:cubicBezTo>
                  <a:pt x="98" y="179"/>
                  <a:pt x="180" y="107"/>
                  <a:pt x="193" y="0"/>
                </a:cubicBezTo>
              </a:path>
            </a:pathLst>
          </a:custGeom>
          <a:noFill/>
          <a:ln w="11160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41" name="Freeform 53"/>
          <p:cNvSpPr>
            <a:spLocks noChangeArrowheads="1"/>
          </p:cNvSpPr>
          <p:nvPr/>
        </p:nvSpPr>
        <p:spPr bwMode="auto">
          <a:xfrm>
            <a:off x="3565995" y="4934111"/>
            <a:ext cx="103187" cy="55563"/>
          </a:xfrm>
          <a:custGeom>
            <a:avLst/>
            <a:gdLst>
              <a:gd name="T0" fmla="*/ 2147483647 w 65"/>
              <a:gd name="T1" fmla="*/ 2147483647 h 35"/>
              <a:gd name="T2" fmla="*/ 2147483647 w 65"/>
              <a:gd name="T3" fmla="*/ 0 h 35"/>
              <a:gd name="T4" fmla="*/ 0 w 65"/>
              <a:gd name="T5" fmla="*/ 2147483647 h 35"/>
              <a:gd name="T6" fmla="*/ 2147483647 w 65"/>
              <a:gd name="T7" fmla="*/ 2147483647 h 35"/>
              <a:gd name="T8" fmla="*/ 0 60000 65536"/>
              <a:gd name="T9" fmla="*/ 0 60000 65536"/>
              <a:gd name="T10" fmla="*/ 0 60000 65536"/>
              <a:gd name="T11" fmla="*/ 0 60000 65536"/>
              <a:gd name="T12" fmla="*/ 0 w 65"/>
              <a:gd name="T13" fmla="*/ 0 h 35"/>
              <a:gd name="T14" fmla="*/ 65 w 65"/>
              <a:gd name="T15" fmla="*/ 35 h 3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5" h="35">
                <a:moveTo>
                  <a:pt x="65" y="35"/>
                </a:moveTo>
                <a:lnTo>
                  <a:pt x="35" y="0"/>
                </a:lnTo>
                <a:lnTo>
                  <a:pt x="0" y="31"/>
                </a:lnTo>
                <a:lnTo>
                  <a:pt x="65" y="35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42" name="Freeform 54"/>
          <p:cNvSpPr>
            <a:spLocks noChangeArrowheads="1"/>
          </p:cNvSpPr>
          <p:nvPr/>
        </p:nvSpPr>
        <p:spPr bwMode="auto">
          <a:xfrm>
            <a:off x="3624732" y="4975386"/>
            <a:ext cx="306388" cy="284163"/>
          </a:xfrm>
          <a:custGeom>
            <a:avLst/>
            <a:gdLst>
              <a:gd name="T0" fmla="*/ 2147483647 w 193"/>
              <a:gd name="T1" fmla="*/ 2147483647 h 179"/>
              <a:gd name="T2" fmla="*/ 0 w 193"/>
              <a:gd name="T3" fmla="*/ 0 h 179"/>
              <a:gd name="T4" fmla="*/ 0 60000 65536"/>
              <a:gd name="T5" fmla="*/ 0 60000 65536"/>
              <a:gd name="T6" fmla="*/ 0 w 193"/>
              <a:gd name="T7" fmla="*/ 0 h 179"/>
              <a:gd name="T8" fmla="*/ 193 w 193"/>
              <a:gd name="T9" fmla="*/ 179 h 179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93" h="179">
                <a:moveTo>
                  <a:pt x="193" y="169"/>
                </a:moveTo>
                <a:cubicBezTo>
                  <a:pt x="95" y="179"/>
                  <a:pt x="13" y="107"/>
                  <a:pt x="0" y="0"/>
                </a:cubicBezTo>
              </a:path>
            </a:pathLst>
          </a:custGeom>
          <a:noFill/>
          <a:ln w="11160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43" name="Freeform 55"/>
          <p:cNvSpPr>
            <a:spLocks noChangeArrowheads="1"/>
          </p:cNvSpPr>
          <p:nvPr/>
        </p:nvSpPr>
        <p:spPr bwMode="auto">
          <a:xfrm>
            <a:off x="3573932" y="4934111"/>
            <a:ext cx="103188" cy="55563"/>
          </a:xfrm>
          <a:custGeom>
            <a:avLst/>
            <a:gdLst>
              <a:gd name="T0" fmla="*/ 0 w 65"/>
              <a:gd name="T1" fmla="*/ 2147483647 h 35"/>
              <a:gd name="T2" fmla="*/ 2147483647 w 65"/>
              <a:gd name="T3" fmla="*/ 0 h 35"/>
              <a:gd name="T4" fmla="*/ 2147483647 w 65"/>
              <a:gd name="T5" fmla="*/ 2147483647 h 35"/>
              <a:gd name="T6" fmla="*/ 0 w 65"/>
              <a:gd name="T7" fmla="*/ 2147483647 h 35"/>
              <a:gd name="T8" fmla="*/ 0 60000 65536"/>
              <a:gd name="T9" fmla="*/ 0 60000 65536"/>
              <a:gd name="T10" fmla="*/ 0 60000 65536"/>
              <a:gd name="T11" fmla="*/ 0 60000 65536"/>
              <a:gd name="T12" fmla="*/ 0 w 65"/>
              <a:gd name="T13" fmla="*/ 0 h 35"/>
              <a:gd name="T14" fmla="*/ 65 w 65"/>
              <a:gd name="T15" fmla="*/ 35 h 3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5" h="35">
                <a:moveTo>
                  <a:pt x="0" y="35"/>
                </a:moveTo>
                <a:lnTo>
                  <a:pt x="30" y="0"/>
                </a:lnTo>
                <a:lnTo>
                  <a:pt x="65" y="31"/>
                </a:lnTo>
                <a:lnTo>
                  <a:pt x="0" y="35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44" name="Freeform 56"/>
          <p:cNvSpPr>
            <a:spLocks noChangeArrowheads="1"/>
          </p:cNvSpPr>
          <p:nvPr/>
        </p:nvSpPr>
        <p:spPr bwMode="auto">
          <a:xfrm>
            <a:off x="3621557" y="3419636"/>
            <a:ext cx="268288" cy="311150"/>
          </a:xfrm>
          <a:custGeom>
            <a:avLst/>
            <a:gdLst>
              <a:gd name="T0" fmla="*/ 2147483647 w 169"/>
              <a:gd name="T1" fmla="*/ 0 h 196"/>
              <a:gd name="T2" fmla="*/ 0 w 169"/>
              <a:gd name="T3" fmla="*/ 2147483647 h 196"/>
              <a:gd name="T4" fmla="*/ 0 60000 65536"/>
              <a:gd name="T5" fmla="*/ 0 60000 65536"/>
              <a:gd name="T6" fmla="*/ 0 w 169"/>
              <a:gd name="T7" fmla="*/ 0 h 196"/>
              <a:gd name="T8" fmla="*/ 169 w 169"/>
              <a:gd name="T9" fmla="*/ 196 h 19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69" h="196">
                <a:moveTo>
                  <a:pt x="169" y="0"/>
                </a:moveTo>
                <a:cubicBezTo>
                  <a:pt x="73" y="4"/>
                  <a:pt x="1" y="88"/>
                  <a:pt x="0" y="196"/>
                </a:cubicBezTo>
              </a:path>
            </a:pathLst>
          </a:custGeom>
          <a:noFill/>
          <a:ln w="11160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45" name="Freeform 57"/>
          <p:cNvSpPr>
            <a:spLocks noChangeArrowheads="1"/>
          </p:cNvSpPr>
          <p:nvPr/>
        </p:nvSpPr>
        <p:spPr bwMode="auto">
          <a:xfrm>
            <a:off x="3877145" y="3367249"/>
            <a:ext cx="53975" cy="104775"/>
          </a:xfrm>
          <a:custGeom>
            <a:avLst/>
            <a:gdLst>
              <a:gd name="T0" fmla="*/ 0 w 34"/>
              <a:gd name="T1" fmla="*/ 2147483647 h 66"/>
              <a:gd name="T2" fmla="*/ 2147483647 w 34"/>
              <a:gd name="T3" fmla="*/ 2147483647 h 66"/>
              <a:gd name="T4" fmla="*/ 2147483647 w 34"/>
              <a:gd name="T5" fmla="*/ 0 h 66"/>
              <a:gd name="T6" fmla="*/ 0 w 34"/>
              <a:gd name="T7" fmla="*/ 2147483647 h 66"/>
              <a:gd name="T8" fmla="*/ 0 60000 65536"/>
              <a:gd name="T9" fmla="*/ 0 60000 65536"/>
              <a:gd name="T10" fmla="*/ 0 60000 65536"/>
              <a:gd name="T11" fmla="*/ 0 60000 65536"/>
              <a:gd name="T12" fmla="*/ 0 w 34"/>
              <a:gd name="T13" fmla="*/ 0 h 66"/>
              <a:gd name="T14" fmla="*/ 34 w 34"/>
              <a:gd name="T15" fmla="*/ 66 h 6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4" h="66">
                <a:moveTo>
                  <a:pt x="0" y="66"/>
                </a:moveTo>
                <a:lnTo>
                  <a:pt x="34" y="34"/>
                </a:lnTo>
                <a:lnTo>
                  <a:pt x="2" y="0"/>
                </a:lnTo>
                <a:lnTo>
                  <a:pt x="0" y="66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46" name="Freeform 58"/>
          <p:cNvSpPr>
            <a:spLocks noChangeArrowheads="1"/>
          </p:cNvSpPr>
          <p:nvPr/>
        </p:nvSpPr>
        <p:spPr bwMode="auto">
          <a:xfrm>
            <a:off x="3353270" y="3419636"/>
            <a:ext cx="268287" cy="311150"/>
          </a:xfrm>
          <a:custGeom>
            <a:avLst/>
            <a:gdLst>
              <a:gd name="T0" fmla="*/ 0 w 169"/>
              <a:gd name="T1" fmla="*/ 0 h 196"/>
              <a:gd name="T2" fmla="*/ 2147483647 w 169"/>
              <a:gd name="T3" fmla="*/ 2147483647 h 196"/>
              <a:gd name="T4" fmla="*/ 0 60000 65536"/>
              <a:gd name="T5" fmla="*/ 0 60000 65536"/>
              <a:gd name="T6" fmla="*/ 0 w 169"/>
              <a:gd name="T7" fmla="*/ 0 h 196"/>
              <a:gd name="T8" fmla="*/ 169 w 169"/>
              <a:gd name="T9" fmla="*/ 196 h 19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69" h="196">
                <a:moveTo>
                  <a:pt x="0" y="0"/>
                </a:moveTo>
                <a:cubicBezTo>
                  <a:pt x="96" y="4"/>
                  <a:pt x="168" y="88"/>
                  <a:pt x="169" y="196"/>
                </a:cubicBezTo>
              </a:path>
            </a:pathLst>
          </a:custGeom>
          <a:noFill/>
          <a:ln w="11160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47" name="Freeform 59"/>
          <p:cNvSpPr>
            <a:spLocks noChangeArrowheads="1"/>
          </p:cNvSpPr>
          <p:nvPr/>
        </p:nvSpPr>
        <p:spPr bwMode="auto">
          <a:xfrm>
            <a:off x="3311995" y="3367249"/>
            <a:ext cx="53975" cy="104775"/>
          </a:xfrm>
          <a:custGeom>
            <a:avLst/>
            <a:gdLst>
              <a:gd name="T0" fmla="*/ 2147483647 w 34"/>
              <a:gd name="T1" fmla="*/ 2147483647 h 66"/>
              <a:gd name="T2" fmla="*/ 0 w 34"/>
              <a:gd name="T3" fmla="*/ 2147483647 h 66"/>
              <a:gd name="T4" fmla="*/ 2147483647 w 34"/>
              <a:gd name="T5" fmla="*/ 0 h 66"/>
              <a:gd name="T6" fmla="*/ 2147483647 w 34"/>
              <a:gd name="T7" fmla="*/ 2147483647 h 66"/>
              <a:gd name="T8" fmla="*/ 0 60000 65536"/>
              <a:gd name="T9" fmla="*/ 0 60000 65536"/>
              <a:gd name="T10" fmla="*/ 0 60000 65536"/>
              <a:gd name="T11" fmla="*/ 0 60000 65536"/>
              <a:gd name="T12" fmla="*/ 0 w 34"/>
              <a:gd name="T13" fmla="*/ 0 h 66"/>
              <a:gd name="T14" fmla="*/ 34 w 34"/>
              <a:gd name="T15" fmla="*/ 66 h 6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4" h="66">
                <a:moveTo>
                  <a:pt x="34" y="66"/>
                </a:moveTo>
                <a:lnTo>
                  <a:pt x="0" y="34"/>
                </a:lnTo>
                <a:lnTo>
                  <a:pt x="32" y="0"/>
                </a:lnTo>
                <a:lnTo>
                  <a:pt x="34" y="66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48" name="Freeform 60"/>
          <p:cNvSpPr>
            <a:spLocks noChangeArrowheads="1"/>
          </p:cNvSpPr>
          <p:nvPr/>
        </p:nvSpPr>
        <p:spPr bwMode="auto">
          <a:xfrm>
            <a:off x="5102695" y="3106899"/>
            <a:ext cx="619125" cy="619125"/>
          </a:xfrm>
          <a:custGeom>
            <a:avLst/>
            <a:gdLst>
              <a:gd name="T0" fmla="*/ 0 w 1031"/>
              <a:gd name="T1" fmla="*/ 2147483647 h 1031"/>
              <a:gd name="T2" fmla="*/ 2147483647 w 1031"/>
              <a:gd name="T3" fmla="*/ 0 h 1031"/>
              <a:gd name="T4" fmla="*/ 2147483647 w 1031"/>
              <a:gd name="T5" fmla="*/ 2147483647 h 1031"/>
              <a:gd name="T6" fmla="*/ 2147483647 w 1031"/>
              <a:gd name="T7" fmla="*/ 2147483647 h 1031"/>
              <a:gd name="T8" fmla="*/ 2147483647 w 1031"/>
              <a:gd name="T9" fmla="*/ 2147483647 h 1031"/>
              <a:gd name="T10" fmla="*/ 0 w 1031"/>
              <a:gd name="T11" fmla="*/ 2147483647 h 103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031"/>
              <a:gd name="T19" fmla="*/ 0 h 1031"/>
              <a:gd name="T20" fmla="*/ 1031 w 1031"/>
              <a:gd name="T21" fmla="*/ 1031 h 1031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031" h="1031">
                <a:moveTo>
                  <a:pt x="0" y="515"/>
                </a:moveTo>
                <a:cubicBezTo>
                  <a:pt x="0" y="230"/>
                  <a:pt x="231" y="0"/>
                  <a:pt x="515" y="0"/>
                </a:cubicBezTo>
                <a:cubicBezTo>
                  <a:pt x="800" y="0"/>
                  <a:pt x="1031" y="230"/>
                  <a:pt x="1031" y="515"/>
                </a:cubicBezTo>
                <a:cubicBezTo>
                  <a:pt x="1031" y="515"/>
                  <a:pt x="1031" y="515"/>
                  <a:pt x="1031" y="515"/>
                </a:cubicBezTo>
                <a:cubicBezTo>
                  <a:pt x="1031" y="800"/>
                  <a:pt x="800" y="1031"/>
                  <a:pt x="515" y="1031"/>
                </a:cubicBezTo>
                <a:cubicBezTo>
                  <a:pt x="231" y="1031"/>
                  <a:pt x="0" y="800"/>
                  <a:pt x="0" y="515"/>
                </a:cubicBezTo>
              </a:path>
            </a:pathLst>
          </a:custGeom>
          <a:solidFill>
            <a:srgbClr val="9A9A9A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49" name="Freeform 61"/>
          <p:cNvSpPr>
            <a:spLocks noChangeArrowheads="1"/>
          </p:cNvSpPr>
          <p:nvPr/>
        </p:nvSpPr>
        <p:spPr bwMode="auto">
          <a:xfrm>
            <a:off x="5102695" y="4929349"/>
            <a:ext cx="619125" cy="619125"/>
          </a:xfrm>
          <a:custGeom>
            <a:avLst/>
            <a:gdLst>
              <a:gd name="T0" fmla="*/ 0 w 1031"/>
              <a:gd name="T1" fmla="*/ 2147483647 h 1032"/>
              <a:gd name="T2" fmla="*/ 2147483647 w 1031"/>
              <a:gd name="T3" fmla="*/ 0 h 1032"/>
              <a:gd name="T4" fmla="*/ 2147483647 w 1031"/>
              <a:gd name="T5" fmla="*/ 2147483647 h 1032"/>
              <a:gd name="T6" fmla="*/ 2147483647 w 1031"/>
              <a:gd name="T7" fmla="*/ 2147483647 h 1032"/>
              <a:gd name="T8" fmla="*/ 2147483647 w 1031"/>
              <a:gd name="T9" fmla="*/ 2147483647 h 1032"/>
              <a:gd name="T10" fmla="*/ 0 w 1031"/>
              <a:gd name="T11" fmla="*/ 2147483647 h 103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031"/>
              <a:gd name="T19" fmla="*/ 0 h 1032"/>
              <a:gd name="T20" fmla="*/ 1031 w 1031"/>
              <a:gd name="T21" fmla="*/ 1032 h 103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031" h="1032">
                <a:moveTo>
                  <a:pt x="0" y="516"/>
                </a:moveTo>
                <a:cubicBezTo>
                  <a:pt x="0" y="231"/>
                  <a:pt x="231" y="0"/>
                  <a:pt x="515" y="0"/>
                </a:cubicBezTo>
                <a:cubicBezTo>
                  <a:pt x="800" y="0"/>
                  <a:pt x="1031" y="231"/>
                  <a:pt x="1031" y="516"/>
                </a:cubicBezTo>
                <a:cubicBezTo>
                  <a:pt x="1031" y="516"/>
                  <a:pt x="1031" y="516"/>
                  <a:pt x="1031" y="516"/>
                </a:cubicBezTo>
                <a:cubicBezTo>
                  <a:pt x="1031" y="801"/>
                  <a:pt x="800" y="1032"/>
                  <a:pt x="515" y="1032"/>
                </a:cubicBezTo>
                <a:cubicBezTo>
                  <a:pt x="231" y="1032"/>
                  <a:pt x="0" y="801"/>
                  <a:pt x="0" y="516"/>
                </a:cubicBezTo>
              </a:path>
            </a:pathLst>
          </a:custGeom>
          <a:solidFill>
            <a:srgbClr val="9A9A9A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50" name="Line 62"/>
          <p:cNvSpPr>
            <a:spLocks noChangeShapeType="1"/>
          </p:cNvSpPr>
          <p:nvPr/>
        </p:nvSpPr>
        <p:spPr bwMode="auto">
          <a:xfrm flipV="1">
            <a:off x="5412257" y="3724436"/>
            <a:ext cx="1588" cy="1128713"/>
          </a:xfrm>
          <a:prstGeom prst="line">
            <a:avLst/>
          </a:prstGeom>
          <a:noFill/>
          <a:ln w="1116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51" name="Freeform 63"/>
          <p:cNvSpPr>
            <a:spLocks noChangeArrowheads="1"/>
          </p:cNvSpPr>
          <p:nvPr/>
        </p:nvSpPr>
        <p:spPr bwMode="auto">
          <a:xfrm>
            <a:off x="5361457" y="4826161"/>
            <a:ext cx="103188" cy="103188"/>
          </a:xfrm>
          <a:custGeom>
            <a:avLst/>
            <a:gdLst>
              <a:gd name="T0" fmla="*/ 2147483647 w 173"/>
              <a:gd name="T1" fmla="*/ 2147483647 h 173"/>
              <a:gd name="T2" fmla="*/ 2147483647 w 173"/>
              <a:gd name="T3" fmla="*/ 0 h 173"/>
              <a:gd name="T4" fmla="*/ 0 w 173"/>
              <a:gd name="T5" fmla="*/ 0 h 173"/>
              <a:gd name="T6" fmla="*/ 2147483647 w 173"/>
              <a:gd name="T7" fmla="*/ 2147483647 h 173"/>
              <a:gd name="T8" fmla="*/ 0 60000 65536"/>
              <a:gd name="T9" fmla="*/ 0 60000 65536"/>
              <a:gd name="T10" fmla="*/ 0 60000 65536"/>
              <a:gd name="T11" fmla="*/ 0 60000 65536"/>
              <a:gd name="T12" fmla="*/ 0 w 173"/>
              <a:gd name="T13" fmla="*/ 0 h 173"/>
              <a:gd name="T14" fmla="*/ 173 w 173"/>
              <a:gd name="T15" fmla="*/ 173 h 17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73" h="173">
                <a:moveTo>
                  <a:pt x="86" y="173"/>
                </a:moveTo>
                <a:lnTo>
                  <a:pt x="173" y="0"/>
                </a:lnTo>
                <a:cubicBezTo>
                  <a:pt x="118" y="28"/>
                  <a:pt x="54" y="28"/>
                  <a:pt x="0" y="0"/>
                </a:cubicBezTo>
                <a:lnTo>
                  <a:pt x="86" y="173"/>
                </a:lnTo>
                <a:close/>
              </a:path>
            </a:pathLst>
          </a:cu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52" name="Line 64"/>
          <p:cNvSpPr>
            <a:spLocks noChangeShapeType="1"/>
          </p:cNvSpPr>
          <p:nvPr/>
        </p:nvSpPr>
        <p:spPr bwMode="auto">
          <a:xfrm flipV="1">
            <a:off x="5721820" y="4676936"/>
            <a:ext cx="776287" cy="563563"/>
          </a:xfrm>
          <a:prstGeom prst="line">
            <a:avLst/>
          </a:prstGeom>
          <a:noFill/>
          <a:ln w="1116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53" name="Freeform 65"/>
          <p:cNvSpPr>
            <a:spLocks noChangeArrowheads="1"/>
          </p:cNvSpPr>
          <p:nvPr/>
        </p:nvSpPr>
        <p:spPr bwMode="auto">
          <a:xfrm>
            <a:off x="6447307" y="4632486"/>
            <a:ext cx="114300" cy="103188"/>
          </a:xfrm>
          <a:custGeom>
            <a:avLst/>
            <a:gdLst>
              <a:gd name="T0" fmla="*/ 2147483647 w 191"/>
              <a:gd name="T1" fmla="*/ 0 h 171"/>
              <a:gd name="T2" fmla="*/ 0 w 191"/>
              <a:gd name="T3" fmla="*/ 2147483647 h 171"/>
              <a:gd name="T4" fmla="*/ 2147483647 w 191"/>
              <a:gd name="T5" fmla="*/ 2147483647 h 171"/>
              <a:gd name="T6" fmla="*/ 2147483647 w 191"/>
              <a:gd name="T7" fmla="*/ 2147483647 h 171"/>
              <a:gd name="T8" fmla="*/ 2147483647 w 191"/>
              <a:gd name="T9" fmla="*/ 0 h 17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1"/>
              <a:gd name="T16" fmla="*/ 0 h 171"/>
              <a:gd name="T17" fmla="*/ 191 w 191"/>
              <a:gd name="T18" fmla="*/ 171 h 17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1" h="171">
                <a:moveTo>
                  <a:pt x="191" y="0"/>
                </a:moveTo>
                <a:lnTo>
                  <a:pt x="0" y="31"/>
                </a:lnTo>
                <a:cubicBezTo>
                  <a:pt x="54" y="59"/>
                  <a:pt x="92" y="111"/>
                  <a:pt x="102" y="171"/>
                </a:cubicBezTo>
                <a:lnTo>
                  <a:pt x="191" y="0"/>
                </a:lnTo>
                <a:close/>
              </a:path>
            </a:pathLst>
          </a:cu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54" name="Line 66"/>
          <p:cNvSpPr>
            <a:spLocks noChangeShapeType="1"/>
          </p:cNvSpPr>
          <p:nvPr/>
        </p:nvSpPr>
        <p:spPr bwMode="auto">
          <a:xfrm>
            <a:off x="5780557" y="3467261"/>
            <a:ext cx="744538" cy="644525"/>
          </a:xfrm>
          <a:prstGeom prst="line">
            <a:avLst/>
          </a:prstGeom>
          <a:noFill/>
          <a:ln w="1116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55" name="Freeform 67"/>
          <p:cNvSpPr>
            <a:spLocks noChangeArrowheads="1"/>
          </p:cNvSpPr>
          <p:nvPr/>
        </p:nvSpPr>
        <p:spPr bwMode="auto">
          <a:xfrm>
            <a:off x="5721820" y="3416461"/>
            <a:ext cx="112712" cy="107950"/>
          </a:xfrm>
          <a:custGeom>
            <a:avLst/>
            <a:gdLst>
              <a:gd name="T0" fmla="*/ 0 w 187"/>
              <a:gd name="T1" fmla="*/ 0 h 179"/>
              <a:gd name="T2" fmla="*/ 2147483647 w 187"/>
              <a:gd name="T3" fmla="*/ 2147483647 h 179"/>
              <a:gd name="T4" fmla="*/ 2147483647 w 187"/>
              <a:gd name="T5" fmla="*/ 2147483647 h 179"/>
              <a:gd name="T6" fmla="*/ 0 w 187"/>
              <a:gd name="T7" fmla="*/ 0 h 179"/>
              <a:gd name="T8" fmla="*/ 0 60000 65536"/>
              <a:gd name="T9" fmla="*/ 0 60000 65536"/>
              <a:gd name="T10" fmla="*/ 0 60000 65536"/>
              <a:gd name="T11" fmla="*/ 0 60000 65536"/>
              <a:gd name="T12" fmla="*/ 0 w 187"/>
              <a:gd name="T13" fmla="*/ 0 h 179"/>
              <a:gd name="T14" fmla="*/ 187 w 187"/>
              <a:gd name="T15" fmla="*/ 179 h 17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87" h="179">
                <a:moveTo>
                  <a:pt x="0" y="0"/>
                </a:moveTo>
                <a:lnTo>
                  <a:pt x="74" y="179"/>
                </a:lnTo>
                <a:cubicBezTo>
                  <a:pt x="89" y="120"/>
                  <a:pt x="131" y="72"/>
                  <a:pt x="187" y="48"/>
                </a:cubicBez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56" name="Freeform 68"/>
          <p:cNvSpPr>
            <a:spLocks noChangeArrowheads="1"/>
          </p:cNvSpPr>
          <p:nvPr/>
        </p:nvSpPr>
        <p:spPr bwMode="auto">
          <a:xfrm>
            <a:off x="6399682" y="4051461"/>
            <a:ext cx="617538" cy="617538"/>
          </a:xfrm>
          <a:custGeom>
            <a:avLst/>
            <a:gdLst>
              <a:gd name="T0" fmla="*/ 2147483647 w 1031"/>
              <a:gd name="T1" fmla="*/ 2147483647 h 1031"/>
              <a:gd name="T2" fmla="*/ 2147483647 w 1031"/>
              <a:gd name="T3" fmla="*/ 0 h 1031"/>
              <a:gd name="T4" fmla="*/ 0 w 1031"/>
              <a:gd name="T5" fmla="*/ 2147483647 h 1031"/>
              <a:gd name="T6" fmla="*/ 0 w 1031"/>
              <a:gd name="T7" fmla="*/ 2147483647 h 1031"/>
              <a:gd name="T8" fmla="*/ 2147483647 w 1031"/>
              <a:gd name="T9" fmla="*/ 2147483647 h 1031"/>
              <a:gd name="T10" fmla="*/ 2147483647 w 1031"/>
              <a:gd name="T11" fmla="*/ 2147483647 h 103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031"/>
              <a:gd name="T19" fmla="*/ 0 h 1031"/>
              <a:gd name="T20" fmla="*/ 1031 w 1031"/>
              <a:gd name="T21" fmla="*/ 1031 h 1031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031" h="1031">
                <a:moveTo>
                  <a:pt x="1031" y="516"/>
                </a:moveTo>
                <a:cubicBezTo>
                  <a:pt x="1031" y="231"/>
                  <a:pt x="800" y="0"/>
                  <a:pt x="516" y="0"/>
                </a:cubicBezTo>
                <a:cubicBezTo>
                  <a:pt x="231" y="0"/>
                  <a:pt x="0" y="231"/>
                  <a:pt x="0" y="516"/>
                </a:cubicBezTo>
                <a:cubicBezTo>
                  <a:pt x="0" y="516"/>
                  <a:pt x="0" y="516"/>
                  <a:pt x="0" y="516"/>
                </a:cubicBezTo>
                <a:cubicBezTo>
                  <a:pt x="0" y="801"/>
                  <a:pt x="231" y="1031"/>
                  <a:pt x="516" y="1031"/>
                </a:cubicBezTo>
                <a:cubicBezTo>
                  <a:pt x="800" y="1031"/>
                  <a:pt x="1031" y="801"/>
                  <a:pt x="1031" y="516"/>
                </a:cubicBezTo>
              </a:path>
            </a:pathLst>
          </a:custGeom>
          <a:solidFill>
            <a:srgbClr val="9A9A9A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57" name="Freeform 69"/>
          <p:cNvSpPr>
            <a:spLocks noChangeArrowheads="1"/>
          </p:cNvSpPr>
          <p:nvPr/>
        </p:nvSpPr>
        <p:spPr bwMode="auto">
          <a:xfrm>
            <a:off x="6513982" y="4111786"/>
            <a:ext cx="66675" cy="57150"/>
          </a:xfrm>
          <a:custGeom>
            <a:avLst/>
            <a:gdLst>
              <a:gd name="T0" fmla="*/ 2147483647 w 42"/>
              <a:gd name="T1" fmla="*/ 2147483647 h 36"/>
              <a:gd name="T2" fmla="*/ 2147483647 w 42"/>
              <a:gd name="T3" fmla="*/ 0 h 36"/>
              <a:gd name="T4" fmla="*/ 0 w 42"/>
              <a:gd name="T5" fmla="*/ 2147483647 h 36"/>
              <a:gd name="T6" fmla="*/ 2147483647 w 42"/>
              <a:gd name="T7" fmla="*/ 2147483647 h 36"/>
              <a:gd name="T8" fmla="*/ 0 60000 65536"/>
              <a:gd name="T9" fmla="*/ 0 60000 65536"/>
              <a:gd name="T10" fmla="*/ 0 60000 65536"/>
              <a:gd name="T11" fmla="*/ 0 60000 65536"/>
              <a:gd name="T12" fmla="*/ 0 w 42"/>
              <a:gd name="T13" fmla="*/ 0 h 36"/>
              <a:gd name="T14" fmla="*/ 42 w 42"/>
              <a:gd name="T15" fmla="*/ 36 h 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2" h="36">
                <a:moveTo>
                  <a:pt x="42" y="6"/>
                </a:moveTo>
                <a:lnTo>
                  <a:pt x="7" y="0"/>
                </a:lnTo>
                <a:lnTo>
                  <a:pt x="0" y="36"/>
                </a:lnTo>
                <a:lnTo>
                  <a:pt x="42" y="6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58" name="Freeform 70"/>
          <p:cNvSpPr>
            <a:spLocks noChangeArrowheads="1"/>
          </p:cNvSpPr>
          <p:nvPr/>
        </p:nvSpPr>
        <p:spPr bwMode="auto">
          <a:xfrm>
            <a:off x="6547320" y="4051461"/>
            <a:ext cx="161925" cy="147638"/>
          </a:xfrm>
          <a:custGeom>
            <a:avLst/>
            <a:gdLst>
              <a:gd name="T0" fmla="*/ 2147483647 w 102"/>
              <a:gd name="T1" fmla="*/ 0 h 93"/>
              <a:gd name="T2" fmla="*/ 0 w 102"/>
              <a:gd name="T3" fmla="*/ 2147483647 h 93"/>
              <a:gd name="T4" fmla="*/ 0 60000 65536"/>
              <a:gd name="T5" fmla="*/ 0 60000 65536"/>
              <a:gd name="T6" fmla="*/ 0 w 102"/>
              <a:gd name="T7" fmla="*/ 0 h 93"/>
              <a:gd name="T8" fmla="*/ 102 w 102"/>
              <a:gd name="T9" fmla="*/ 93 h 93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02" h="93">
                <a:moveTo>
                  <a:pt x="102" y="0"/>
                </a:moveTo>
                <a:cubicBezTo>
                  <a:pt x="73" y="68"/>
                  <a:pt x="31" y="93"/>
                  <a:pt x="0" y="60"/>
                </a:cubicBezTo>
              </a:path>
            </a:pathLst>
          </a:custGeom>
          <a:noFill/>
          <a:ln w="11160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59" name="Freeform 71"/>
          <p:cNvSpPr>
            <a:spLocks noChangeArrowheads="1"/>
          </p:cNvSpPr>
          <p:nvPr/>
        </p:nvSpPr>
        <p:spPr bwMode="auto">
          <a:xfrm>
            <a:off x="6509220" y="4111786"/>
            <a:ext cx="85725" cy="73025"/>
          </a:xfrm>
          <a:custGeom>
            <a:avLst/>
            <a:gdLst>
              <a:gd name="T0" fmla="*/ 2147483647 w 54"/>
              <a:gd name="T1" fmla="*/ 2147483647 h 46"/>
              <a:gd name="T2" fmla="*/ 2147483647 w 54"/>
              <a:gd name="T3" fmla="*/ 0 h 46"/>
              <a:gd name="T4" fmla="*/ 0 w 54"/>
              <a:gd name="T5" fmla="*/ 2147483647 h 46"/>
              <a:gd name="T6" fmla="*/ 2147483647 w 54"/>
              <a:gd name="T7" fmla="*/ 2147483647 h 46"/>
              <a:gd name="T8" fmla="*/ 0 60000 65536"/>
              <a:gd name="T9" fmla="*/ 0 60000 65536"/>
              <a:gd name="T10" fmla="*/ 0 60000 65536"/>
              <a:gd name="T11" fmla="*/ 0 60000 65536"/>
              <a:gd name="T12" fmla="*/ 0 w 54"/>
              <a:gd name="T13" fmla="*/ 0 h 46"/>
              <a:gd name="T14" fmla="*/ 54 w 54"/>
              <a:gd name="T15" fmla="*/ 46 h 4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4" h="46">
                <a:moveTo>
                  <a:pt x="54" y="9"/>
                </a:moveTo>
                <a:lnTo>
                  <a:pt x="10" y="0"/>
                </a:lnTo>
                <a:lnTo>
                  <a:pt x="0" y="46"/>
                </a:lnTo>
                <a:lnTo>
                  <a:pt x="54" y="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60" name="Rectangle 72"/>
          <p:cNvSpPr>
            <a:spLocks noChangeArrowheads="1"/>
          </p:cNvSpPr>
          <p:nvPr/>
        </p:nvSpPr>
        <p:spPr bwMode="auto">
          <a:xfrm>
            <a:off x="6707657" y="4081624"/>
            <a:ext cx="82550" cy="19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45720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kumimoji="0" lang="en-US" altLang="zh-TW" sz="1300" b="1">
                <a:solidFill>
                  <a:srgbClr val="FFFFFF"/>
                </a:solidFill>
              </a:rPr>
              <a:t>1</a:t>
            </a:r>
          </a:p>
        </p:txBody>
      </p:sp>
      <p:sp>
        <p:nvSpPr>
          <p:cNvPr id="68661" name="Freeform 73"/>
          <p:cNvSpPr>
            <a:spLocks noChangeArrowheads="1"/>
          </p:cNvSpPr>
          <p:nvPr/>
        </p:nvSpPr>
        <p:spPr bwMode="auto">
          <a:xfrm>
            <a:off x="5102695" y="3416461"/>
            <a:ext cx="311150" cy="268288"/>
          </a:xfrm>
          <a:custGeom>
            <a:avLst/>
            <a:gdLst>
              <a:gd name="T0" fmla="*/ 2147483647 w 196"/>
              <a:gd name="T1" fmla="*/ 2147483647 h 169"/>
              <a:gd name="T2" fmla="*/ 0 w 196"/>
              <a:gd name="T3" fmla="*/ 0 h 169"/>
              <a:gd name="T4" fmla="*/ 0 60000 65536"/>
              <a:gd name="T5" fmla="*/ 0 60000 65536"/>
              <a:gd name="T6" fmla="*/ 0 w 196"/>
              <a:gd name="T7" fmla="*/ 0 h 169"/>
              <a:gd name="T8" fmla="*/ 196 w 196"/>
              <a:gd name="T9" fmla="*/ 169 h 169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96" h="169">
                <a:moveTo>
                  <a:pt x="196" y="169"/>
                </a:moveTo>
                <a:cubicBezTo>
                  <a:pt x="192" y="73"/>
                  <a:pt x="108" y="1"/>
                  <a:pt x="0" y="0"/>
                </a:cubicBezTo>
              </a:path>
            </a:pathLst>
          </a:custGeom>
          <a:noFill/>
          <a:ln w="11160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62" name="Freeform 74"/>
          <p:cNvSpPr>
            <a:spLocks noChangeArrowheads="1"/>
          </p:cNvSpPr>
          <p:nvPr/>
        </p:nvSpPr>
        <p:spPr bwMode="auto">
          <a:xfrm>
            <a:off x="5363045" y="3672049"/>
            <a:ext cx="103187" cy="53975"/>
          </a:xfrm>
          <a:custGeom>
            <a:avLst/>
            <a:gdLst>
              <a:gd name="T0" fmla="*/ 0 w 65"/>
              <a:gd name="T1" fmla="*/ 0 h 34"/>
              <a:gd name="T2" fmla="*/ 2147483647 w 65"/>
              <a:gd name="T3" fmla="*/ 2147483647 h 34"/>
              <a:gd name="T4" fmla="*/ 2147483647 w 65"/>
              <a:gd name="T5" fmla="*/ 2147483647 h 34"/>
              <a:gd name="T6" fmla="*/ 0 w 65"/>
              <a:gd name="T7" fmla="*/ 0 h 34"/>
              <a:gd name="T8" fmla="*/ 0 60000 65536"/>
              <a:gd name="T9" fmla="*/ 0 60000 65536"/>
              <a:gd name="T10" fmla="*/ 0 60000 65536"/>
              <a:gd name="T11" fmla="*/ 0 60000 65536"/>
              <a:gd name="T12" fmla="*/ 0 w 65"/>
              <a:gd name="T13" fmla="*/ 0 h 34"/>
              <a:gd name="T14" fmla="*/ 65 w 65"/>
              <a:gd name="T15" fmla="*/ 34 h 3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5" h="34">
                <a:moveTo>
                  <a:pt x="0" y="0"/>
                </a:moveTo>
                <a:lnTo>
                  <a:pt x="31" y="34"/>
                </a:lnTo>
                <a:lnTo>
                  <a:pt x="65" y="2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63" name="Freeform 75"/>
          <p:cNvSpPr>
            <a:spLocks noChangeArrowheads="1"/>
          </p:cNvSpPr>
          <p:nvPr/>
        </p:nvSpPr>
        <p:spPr bwMode="auto">
          <a:xfrm>
            <a:off x="5382095" y="4929349"/>
            <a:ext cx="298450" cy="314325"/>
          </a:xfrm>
          <a:custGeom>
            <a:avLst/>
            <a:gdLst>
              <a:gd name="T0" fmla="*/ 2147483647 w 188"/>
              <a:gd name="T1" fmla="*/ 0 h 198"/>
              <a:gd name="T2" fmla="*/ 2147483647 w 188"/>
              <a:gd name="T3" fmla="*/ 2147483647 h 198"/>
              <a:gd name="T4" fmla="*/ 2147483647 w 188"/>
              <a:gd name="T5" fmla="*/ 2147483647 h 198"/>
              <a:gd name="T6" fmla="*/ 0 60000 65536"/>
              <a:gd name="T7" fmla="*/ 0 60000 65536"/>
              <a:gd name="T8" fmla="*/ 0 60000 65536"/>
              <a:gd name="T9" fmla="*/ 0 w 188"/>
              <a:gd name="T10" fmla="*/ 0 h 198"/>
              <a:gd name="T11" fmla="*/ 188 w 188"/>
              <a:gd name="T12" fmla="*/ 198 h 19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8" h="198">
                <a:moveTo>
                  <a:pt x="19" y="0"/>
                </a:moveTo>
                <a:cubicBezTo>
                  <a:pt x="0" y="109"/>
                  <a:pt x="71" y="198"/>
                  <a:pt x="178" y="198"/>
                </a:cubicBezTo>
                <a:cubicBezTo>
                  <a:pt x="181" y="198"/>
                  <a:pt x="185" y="198"/>
                  <a:pt x="188" y="198"/>
                </a:cubicBezTo>
              </a:path>
            </a:pathLst>
          </a:custGeom>
          <a:noFill/>
          <a:ln w="11160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64" name="Freeform 76"/>
          <p:cNvSpPr>
            <a:spLocks noChangeArrowheads="1"/>
          </p:cNvSpPr>
          <p:nvPr/>
        </p:nvSpPr>
        <p:spPr bwMode="auto">
          <a:xfrm>
            <a:off x="5664670" y="5192874"/>
            <a:ext cx="57150" cy="103187"/>
          </a:xfrm>
          <a:custGeom>
            <a:avLst/>
            <a:gdLst>
              <a:gd name="T0" fmla="*/ 0 w 36"/>
              <a:gd name="T1" fmla="*/ 0 h 65"/>
              <a:gd name="T2" fmla="*/ 2147483647 w 36"/>
              <a:gd name="T3" fmla="*/ 2147483647 h 65"/>
              <a:gd name="T4" fmla="*/ 2147483647 w 36"/>
              <a:gd name="T5" fmla="*/ 2147483647 h 65"/>
              <a:gd name="T6" fmla="*/ 0 w 36"/>
              <a:gd name="T7" fmla="*/ 0 h 65"/>
              <a:gd name="T8" fmla="*/ 0 60000 65536"/>
              <a:gd name="T9" fmla="*/ 0 60000 65536"/>
              <a:gd name="T10" fmla="*/ 0 60000 65536"/>
              <a:gd name="T11" fmla="*/ 0 60000 65536"/>
              <a:gd name="T12" fmla="*/ 0 w 36"/>
              <a:gd name="T13" fmla="*/ 0 h 65"/>
              <a:gd name="T14" fmla="*/ 36 w 36"/>
              <a:gd name="T15" fmla="*/ 65 h 6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6" h="65">
                <a:moveTo>
                  <a:pt x="0" y="0"/>
                </a:moveTo>
                <a:lnTo>
                  <a:pt x="36" y="29"/>
                </a:lnTo>
                <a:lnTo>
                  <a:pt x="7" y="65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65" name="Freeform 77"/>
          <p:cNvSpPr>
            <a:spLocks noChangeArrowheads="1"/>
          </p:cNvSpPr>
          <p:nvPr/>
        </p:nvSpPr>
        <p:spPr bwMode="auto">
          <a:xfrm>
            <a:off x="5143970" y="4929349"/>
            <a:ext cx="268287" cy="311150"/>
          </a:xfrm>
          <a:custGeom>
            <a:avLst/>
            <a:gdLst>
              <a:gd name="T0" fmla="*/ 0 w 169"/>
              <a:gd name="T1" fmla="*/ 2147483647 h 196"/>
              <a:gd name="T2" fmla="*/ 2147483647 w 169"/>
              <a:gd name="T3" fmla="*/ 0 h 196"/>
              <a:gd name="T4" fmla="*/ 0 60000 65536"/>
              <a:gd name="T5" fmla="*/ 0 60000 65536"/>
              <a:gd name="T6" fmla="*/ 0 w 169"/>
              <a:gd name="T7" fmla="*/ 0 h 196"/>
              <a:gd name="T8" fmla="*/ 169 w 169"/>
              <a:gd name="T9" fmla="*/ 196 h 19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69" h="196">
                <a:moveTo>
                  <a:pt x="0" y="196"/>
                </a:moveTo>
                <a:cubicBezTo>
                  <a:pt x="96" y="192"/>
                  <a:pt x="168" y="108"/>
                  <a:pt x="169" y="0"/>
                </a:cubicBezTo>
              </a:path>
            </a:pathLst>
          </a:custGeom>
          <a:noFill/>
          <a:ln w="11160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66" name="Freeform 78"/>
          <p:cNvSpPr>
            <a:spLocks noChangeArrowheads="1"/>
          </p:cNvSpPr>
          <p:nvPr/>
        </p:nvSpPr>
        <p:spPr bwMode="auto">
          <a:xfrm>
            <a:off x="5102695" y="5188111"/>
            <a:ext cx="53975" cy="104775"/>
          </a:xfrm>
          <a:custGeom>
            <a:avLst/>
            <a:gdLst>
              <a:gd name="T0" fmla="*/ 2147483647 w 34"/>
              <a:gd name="T1" fmla="*/ 0 h 66"/>
              <a:gd name="T2" fmla="*/ 0 w 34"/>
              <a:gd name="T3" fmla="*/ 2147483647 h 66"/>
              <a:gd name="T4" fmla="*/ 2147483647 w 34"/>
              <a:gd name="T5" fmla="*/ 2147483647 h 66"/>
              <a:gd name="T6" fmla="*/ 2147483647 w 34"/>
              <a:gd name="T7" fmla="*/ 0 h 66"/>
              <a:gd name="T8" fmla="*/ 0 60000 65536"/>
              <a:gd name="T9" fmla="*/ 0 60000 65536"/>
              <a:gd name="T10" fmla="*/ 0 60000 65536"/>
              <a:gd name="T11" fmla="*/ 0 60000 65536"/>
              <a:gd name="T12" fmla="*/ 0 w 34"/>
              <a:gd name="T13" fmla="*/ 0 h 66"/>
              <a:gd name="T14" fmla="*/ 34 w 34"/>
              <a:gd name="T15" fmla="*/ 66 h 6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4" h="66">
                <a:moveTo>
                  <a:pt x="34" y="0"/>
                </a:moveTo>
                <a:lnTo>
                  <a:pt x="0" y="32"/>
                </a:lnTo>
                <a:lnTo>
                  <a:pt x="32" y="66"/>
                </a:lnTo>
                <a:lnTo>
                  <a:pt x="3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67" name="Freeform 79"/>
          <p:cNvSpPr>
            <a:spLocks noChangeArrowheads="1"/>
          </p:cNvSpPr>
          <p:nvPr/>
        </p:nvSpPr>
        <p:spPr bwMode="auto">
          <a:xfrm>
            <a:off x="5407495" y="3386299"/>
            <a:ext cx="314325" cy="298450"/>
          </a:xfrm>
          <a:custGeom>
            <a:avLst/>
            <a:gdLst>
              <a:gd name="T0" fmla="*/ 2147483647 w 198"/>
              <a:gd name="T1" fmla="*/ 2147483647 h 188"/>
              <a:gd name="T2" fmla="*/ 0 w 198"/>
              <a:gd name="T3" fmla="*/ 2147483647 h 188"/>
              <a:gd name="T4" fmla="*/ 0 w 198"/>
              <a:gd name="T5" fmla="*/ 2147483647 h 188"/>
              <a:gd name="T6" fmla="*/ 0 60000 65536"/>
              <a:gd name="T7" fmla="*/ 0 60000 65536"/>
              <a:gd name="T8" fmla="*/ 0 60000 65536"/>
              <a:gd name="T9" fmla="*/ 0 w 198"/>
              <a:gd name="T10" fmla="*/ 0 h 188"/>
              <a:gd name="T11" fmla="*/ 198 w 198"/>
              <a:gd name="T12" fmla="*/ 188 h 1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8" h="188">
                <a:moveTo>
                  <a:pt x="198" y="19"/>
                </a:moveTo>
                <a:cubicBezTo>
                  <a:pt x="89" y="0"/>
                  <a:pt x="0" y="71"/>
                  <a:pt x="0" y="178"/>
                </a:cubicBezTo>
                <a:cubicBezTo>
                  <a:pt x="0" y="181"/>
                  <a:pt x="0" y="185"/>
                  <a:pt x="0" y="188"/>
                </a:cubicBezTo>
              </a:path>
            </a:pathLst>
          </a:custGeom>
          <a:noFill/>
          <a:ln w="11160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68" name="Freeform 80"/>
          <p:cNvSpPr>
            <a:spLocks noChangeArrowheads="1"/>
          </p:cNvSpPr>
          <p:nvPr/>
        </p:nvSpPr>
        <p:spPr bwMode="auto">
          <a:xfrm>
            <a:off x="5355107" y="3668874"/>
            <a:ext cx="103188" cy="57150"/>
          </a:xfrm>
          <a:custGeom>
            <a:avLst/>
            <a:gdLst>
              <a:gd name="T0" fmla="*/ 2147483647 w 65"/>
              <a:gd name="T1" fmla="*/ 0 h 36"/>
              <a:gd name="T2" fmla="*/ 2147483647 w 65"/>
              <a:gd name="T3" fmla="*/ 2147483647 h 36"/>
              <a:gd name="T4" fmla="*/ 0 w 65"/>
              <a:gd name="T5" fmla="*/ 2147483647 h 36"/>
              <a:gd name="T6" fmla="*/ 2147483647 w 65"/>
              <a:gd name="T7" fmla="*/ 0 h 36"/>
              <a:gd name="T8" fmla="*/ 0 60000 65536"/>
              <a:gd name="T9" fmla="*/ 0 60000 65536"/>
              <a:gd name="T10" fmla="*/ 0 60000 65536"/>
              <a:gd name="T11" fmla="*/ 0 60000 65536"/>
              <a:gd name="T12" fmla="*/ 0 w 65"/>
              <a:gd name="T13" fmla="*/ 0 h 36"/>
              <a:gd name="T14" fmla="*/ 65 w 65"/>
              <a:gd name="T15" fmla="*/ 36 h 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5" h="36">
                <a:moveTo>
                  <a:pt x="65" y="0"/>
                </a:moveTo>
                <a:lnTo>
                  <a:pt x="36" y="36"/>
                </a:lnTo>
                <a:lnTo>
                  <a:pt x="0" y="7"/>
                </a:lnTo>
                <a:lnTo>
                  <a:pt x="6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69" name="Rectangle 81"/>
          <p:cNvSpPr>
            <a:spLocks noChangeArrowheads="1"/>
          </p:cNvSpPr>
          <p:nvPr/>
        </p:nvSpPr>
        <p:spPr bwMode="auto">
          <a:xfrm>
            <a:off x="3723157" y="3248186"/>
            <a:ext cx="82550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45720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kumimoji="0" lang="en-US" altLang="zh-TW" sz="1300" b="1">
                <a:solidFill>
                  <a:srgbClr val="FFFFFF"/>
                </a:solidFill>
              </a:rPr>
              <a:t>1</a:t>
            </a:r>
          </a:p>
        </p:txBody>
      </p:sp>
      <p:sp>
        <p:nvSpPr>
          <p:cNvPr id="68670" name="Rectangle 82"/>
          <p:cNvSpPr>
            <a:spLocks noChangeArrowheads="1"/>
          </p:cNvSpPr>
          <p:nvPr/>
        </p:nvSpPr>
        <p:spPr bwMode="auto">
          <a:xfrm>
            <a:off x="3453282" y="3248186"/>
            <a:ext cx="82550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45720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kumimoji="0" lang="en-US" altLang="zh-TW" sz="1300" b="1">
                <a:solidFill>
                  <a:srgbClr val="FFFFFF"/>
                </a:solidFill>
              </a:rPr>
              <a:t>1</a:t>
            </a:r>
          </a:p>
        </p:txBody>
      </p:sp>
      <p:sp>
        <p:nvSpPr>
          <p:cNvPr id="68671" name="Rectangle 83"/>
          <p:cNvSpPr>
            <a:spLocks noChangeArrowheads="1"/>
          </p:cNvSpPr>
          <p:nvPr/>
        </p:nvSpPr>
        <p:spPr bwMode="auto">
          <a:xfrm>
            <a:off x="3723157" y="5224624"/>
            <a:ext cx="14763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45720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kumimoji="0" lang="en-US" altLang="zh-TW" sz="1600" b="1" i="1" dirty="0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68672" name="Rectangle 84"/>
          <p:cNvSpPr>
            <a:spLocks noChangeArrowheads="1"/>
          </p:cNvSpPr>
          <p:nvPr/>
        </p:nvSpPr>
        <p:spPr bwMode="auto">
          <a:xfrm>
            <a:off x="3453282" y="5215099"/>
            <a:ext cx="82550" cy="19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45720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kumimoji="0" lang="en-US" altLang="zh-TW" sz="1300" b="1">
                <a:solidFill>
                  <a:srgbClr val="FFFFFF"/>
                </a:solidFill>
              </a:rPr>
              <a:t>1</a:t>
            </a:r>
          </a:p>
        </p:txBody>
      </p:sp>
      <p:sp>
        <p:nvSpPr>
          <p:cNvPr id="68673" name="Rectangle 85"/>
          <p:cNvSpPr>
            <a:spLocks noChangeArrowheads="1"/>
          </p:cNvSpPr>
          <p:nvPr/>
        </p:nvSpPr>
        <p:spPr bwMode="auto">
          <a:xfrm>
            <a:off x="5507507" y="5215099"/>
            <a:ext cx="82550" cy="19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45720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kumimoji="0" lang="en-US" altLang="zh-TW" sz="1300" b="1">
                <a:solidFill>
                  <a:srgbClr val="FFFFFF"/>
                </a:solidFill>
              </a:rPr>
              <a:t>1</a:t>
            </a:r>
          </a:p>
        </p:txBody>
      </p:sp>
      <p:sp>
        <p:nvSpPr>
          <p:cNvPr id="68674" name="Rectangle 86"/>
          <p:cNvSpPr>
            <a:spLocks noChangeArrowheads="1"/>
          </p:cNvSpPr>
          <p:nvPr/>
        </p:nvSpPr>
        <p:spPr bwMode="auto">
          <a:xfrm>
            <a:off x="5248745" y="5215099"/>
            <a:ext cx="82550" cy="19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45720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kumimoji="0" lang="en-US" altLang="zh-TW" sz="1300" b="1">
                <a:solidFill>
                  <a:srgbClr val="FFFFFF"/>
                </a:solidFill>
              </a:rPr>
              <a:t>1</a:t>
            </a:r>
          </a:p>
        </p:txBody>
      </p:sp>
      <p:sp>
        <p:nvSpPr>
          <p:cNvPr id="68675" name="Rectangle 87"/>
          <p:cNvSpPr>
            <a:spLocks noChangeArrowheads="1"/>
          </p:cNvSpPr>
          <p:nvPr/>
        </p:nvSpPr>
        <p:spPr bwMode="auto">
          <a:xfrm>
            <a:off x="5517032" y="3237074"/>
            <a:ext cx="82550" cy="19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45720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kumimoji="0" lang="en-US" altLang="zh-TW" sz="1300" b="1">
                <a:solidFill>
                  <a:srgbClr val="FFFFFF"/>
                </a:solidFill>
              </a:rPr>
              <a:t>1</a:t>
            </a:r>
          </a:p>
        </p:txBody>
      </p:sp>
      <p:sp>
        <p:nvSpPr>
          <p:cNvPr id="68676" name="Rectangle 88"/>
          <p:cNvSpPr>
            <a:spLocks noChangeArrowheads="1"/>
          </p:cNvSpPr>
          <p:nvPr/>
        </p:nvSpPr>
        <p:spPr bwMode="auto">
          <a:xfrm>
            <a:off x="5229695" y="3237074"/>
            <a:ext cx="82550" cy="19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45720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kumimoji="0" lang="en-US" altLang="zh-TW" sz="1300" b="1">
                <a:solidFill>
                  <a:srgbClr val="FFFFFF"/>
                </a:solidFill>
              </a:rPr>
              <a:t>1</a:t>
            </a:r>
          </a:p>
        </p:txBody>
      </p:sp>
      <p:sp>
        <p:nvSpPr>
          <p:cNvPr id="97" name="Rectangle 4"/>
          <p:cNvSpPr>
            <a:spLocks noChangeArrowheads="1"/>
          </p:cNvSpPr>
          <p:nvPr/>
        </p:nvSpPr>
        <p:spPr bwMode="auto">
          <a:xfrm>
            <a:off x="2428398" y="2276872"/>
            <a:ext cx="1513768" cy="381000"/>
          </a:xfrm>
          <a:prstGeom prst="rect">
            <a:avLst/>
          </a:prstGeom>
          <a:noFill/>
          <a:ln w="9525">
            <a:solidFill>
              <a:srgbClr val="FFFFFF"/>
            </a:solidFill>
            <a:prstDash val="sysDashDot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2700" tIns="12700" rIns="12700" bIns="12700"/>
          <a:lstStyle/>
          <a:p>
            <a:r>
              <a:rPr kumimoji="0" lang="en-US" altLang="zh-TW" sz="2000" i="1" dirty="0" smtClean="0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a = </a:t>
            </a:r>
            <a:r>
              <a:rPr kumimoji="0" lang="en-US" altLang="zh-TW" sz="2000" dirty="0" smtClean="0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</a:t>
            </a:r>
            <a:r>
              <a:rPr kumimoji="0" lang="en-US" altLang="zh-TW" sz="2000" baseline="-25000" dirty="0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t</a:t>
            </a:r>
            <a:r>
              <a:rPr kumimoji="0" lang="en-US" altLang="zh-TW" sz="2000" baseline="-25000" dirty="0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</a:t>
            </a:r>
            <a:r>
              <a:rPr kumimoji="0" lang="en-US" altLang="zh-TW" sz="2000" baseline="-25000" dirty="0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0</a:t>
            </a:r>
            <a:r>
              <a:rPr kumimoji="0" lang="en-US" altLang="zh-TW" sz="2000" dirty="0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kumimoji="0" lang="en-US" altLang="zh-TW" sz="2000" i="1" dirty="0" err="1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a</a:t>
            </a:r>
            <a:r>
              <a:rPr kumimoji="0" lang="en-US" altLang="zh-TW" sz="2000" baseline="-25000" dirty="0" err="1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t</a:t>
            </a:r>
            <a:r>
              <a:rPr kumimoji="0" lang="en-US" altLang="zh-TW" sz="2000" i="1" dirty="0" err="1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D</a:t>
            </a:r>
            <a:r>
              <a:rPr kumimoji="0" lang="en-US" altLang="zh-TW" sz="2000" baseline="30000" dirty="0" err="1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t</a:t>
            </a:r>
            <a:endParaRPr kumimoji="0" lang="en-US" altLang="zh-TW" sz="1600" baseline="-25000" dirty="0">
              <a:solidFill>
                <a:schemeClr val="tx2"/>
              </a:solidFill>
              <a:ea typeface="SimSun" pitchFamily="2" charset="-122"/>
            </a:endParaRPr>
          </a:p>
        </p:txBody>
      </p:sp>
      <p:sp>
        <p:nvSpPr>
          <p:cNvPr id="98" name="Rectangle 6"/>
          <p:cNvSpPr>
            <a:spLocks noChangeArrowheads="1"/>
          </p:cNvSpPr>
          <p:nvPr/>
        </p:nvSpPr>
        <p:spPr bwMode="auto">
          <a:xfrm>
            <a:off x="5322559" y="2287116"/>
            <a:ext cx="1427162" cy="381000"/>
          </a:xfrm>
          <a:prstGeom prst="rect">
            <a:avLst/>
          </a:prstGeom>
          <a:noFill/>
          <a:ln w="9525">
            <a:solidFill>
              <a:srgbClr val="FFFFFF"/>
            </a:solidFill>
            <a:prstDash val="sysDashDot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2700" tIns="12700" rIns="12700" bIns="12700"/>
          <a:lstStyle/>
          <a:p>
            <a:r>
              <a:rPr kumimoji="0" lang="en-US" altLang="zh-TW" sz="2000" i="1" dirty="0" smtClean="0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b = </a:t>
            </a:r>
            <a:r>
              <a:rPr kumimoji="0" lang="en-US" altLang="zh-TW" sz="2000" dirty="0" smtClean="0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</a:t>
            </a:r>
            <a:r>
              <a:rPr kumimoji="0" lang="en-US" altLang="zh-TW" sz="2000" baseline="-25000" dirty="0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t</a:t>
            </a:r>
            <a:r>
              <a:rPr kumimoji="0" lang="en-US" altLang="zh-TW" sz="2000" baseline="-25000" dirty="0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</a:t>
            </a:r>
            <a:r>
              <a:rPr kumimoji="0" lang="en-US" altLang="zh-TW" sz="2000" baseline="-25000" dirty="0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0</a:t>
            </a:r>
            <a:r>
              <a:rPr kumimoji="0" lang="en-US" altLang="zh-TW" sz="2000" dirty="0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kumimoji="0" lang="en-US" altLang="zh-TW" sz="2000" i="1" dirty="0" err="1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b</a:t>
            </a:r>
            <a:r>
              <a:rPr kumimoji="0" lang="en-US" altLang="zh-TW" sz="2000" baseline="-25000" dirty="0" err="1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t</a:t>
            </a:r>
            <a:r>
              <a:rPr kumimoji="0" lang="en-US" altLang="zh-TW" sz="2000" i="1" dirty="0" err="1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D</a:t>
            </a:r>
            <a:r>
              <a:rPr kumimoji="0" lang="en-US" altLang="zh-TW" sz="2000" baseline="30000" dirty="0" err="1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t</a:t>
            </a:r>
            <a:endParaRPr kumimoji="0" lang="en-US" altLang="zh-TW" sz="1600" baseline="-25000" dirty="0">
              <a:solidFill>
                <a:schemeClr val="tx2"/>
              </a:solidFill>
              <a:ea typeface="SimSun" pitchFamily="2" charset="-122"/>
            </a:endParaRPr>
          </a:p>
        </p:txBody>
      </p:sp>
      <p:sp>
        <p:nvSpPr>
          <p:cNvPr id="127" name="Line 80"/>
          <p:cNvSpPr>
            <a:spLocks noChangeShapeType="1"/>
          </p:cNvSpPr>
          <p:nvPr/>
        </p:nvSpPr>
        <p:spPr bwMode="auto">
          <a:xfrm flipH="1">
            <a:off x="2298223" y="2382180"/>
            <a:ext cx="0" cy="1485900"/>
          </a:xfrm>
          <a:prstGeom prst="line">
            <a:avLst/>
          </a:prstGeom>
          <a:noFill/>
          <a:ln w="19050">
            <a:solidFill>
              <a:srgbClr val="CC9900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" name="Line 81"/>
          <p:cNvSpPr>
            <a:spLocks noChangeShapeType="1"/>
          </p:cNvSpPr>
          <p:nvPr/>
        </p:nvSpPr>
        <p:spPr bwMode="auto">
          <a:xfrm flipH="1">
            <a:off x="6740556" y="2346896"/>
            <a:ext cx="0" cy="1606550"/>
          </a:xfrm>
          <a:prstGeom prst="line">
            <a:avLst/>
          </a:prstGeom>
          <a:noFill/>
          <a:ln w="19050">
            <a:solidFill>
              <a:srgbClr val="CC9900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" name="Rectangle 95"/>
          <p:cNvSpPr/>
          <p:nvPr/>
        </p:nvSpPr>
        <p:spPr>
          <a:xfrm>
            <a:off x="1331640" y="1268760"/>
            <a:ext cx="72368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120000"/>
              </a:lnSpc>
            </a:pPr>
            <a:r>
              <a:rPr lang="en-US" altLang="zh-CN" sz="2000" dirty="0" smtClean="0"/>
              <a:t>A data </a:t>
            </a:r>
            <a:r>
              <a:rPr lang="en-US" altLang="zh-CN" sz="2000" dirty="0"/>
              <a:t>unit = </a:t>
            </a:r>
            <a:r>
              <a:rPr lang="en-US" altLang="zh-CN" sz="2000" dirty="0" smtClean="0"/>
              <a:t>A </a:t>
            </a:r>
            <a:r>
              <a:rPr lang="en-US" altLang="zh-CN" sz="2000" dirty="0">
                <a:solidFill>
                  <a:srgbClr val="C00000"/>
                </a:solidFill>
              </a:rPr>
              <a:t>rational power </a:t>
            </a:r>
            <a:r>
              <a:rPr lang="en-US" altLang="zh-CN" sz="2000" dirty="0" smtClean="0">
                <a:solidFill>
                  <a:srgbClr val="C00000"/>
                </a:solidFill>
              </a:rPr>
              <a:t>series </a:t>
            </a:r>
            <a:r>
              <a:rPr lang="en-US" altLang="zh-CN" sz="2000" dirty="0" smtClean="0"/>
              <a:t>rather an a </a:t>
            </a:r>
            <a:r>
              <a:rPr lang="en-US" altLang="zh-CN" sz="2000" dirty="0" smtClean="0"/>
              <a:t>polynomial</a:t>
            </a:r>
          </a:p>
          <a:p>
            <a:pPr eaLnBrk="1" hangingPunct="1">
              <a:lnSpc>
                <a:spcPct val="120000"/>
              </a:lnSpc>
            </a:pPr>
            <a:r>
              <a:rPr kumimoji="0" lang="en-US" altLang="zh-TW" sz="2000" dirty="0" smtClean="0"/>
              <a:t>The whole data = A row vector of </a:t>
            </a:r>
            <a:r>
              <a:rPr lang="en-US" altLang="zh-CN" sz="2000" dirty="0">
                <a:solidFill>
                  <a:srgbClr val="C00000"/>
                </a:solidFill>
              </a:rPr>
              <a:t>rational power series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572241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Rectangle 13"/>
          <p:cNvSpPr>
            <a:spLocks noChangeArrowheads="1"/>
          </p:cNvSpPr>
          <p:nvPr/>
        </p:nvSpPr>
        <p:spPr bwMode="auto">
          <a:xfrm>
            <a:off x="4860032" y="5568292"/>
            <a:ext cx="1144639" cy="371475"/>
          </a:xfrm>
          <a:prstGeom prst="rect">
            <a:avLst/>
          </a:prstGeom>
          <a:noFill/>
          <a:ln w="9525">
            <a:solidFill>
              <a:srgbClr val="FFFFFF"/>
            </a:solidFill>
            <a:prstDash val="sysDashDotDot"/>
            <a:miter lim="800000"/>
            <a:headEnd/>
            <a:tailEnd/>
          </a:ln>
          <a:extLst/>
        </p:spPr>
        <p:txBody>
          <a:bodyPr lIns="12700" tIns="12700" rIns="12700" bIns="12700"/>
          <a:lstStyle/>
          <a:p>
            <a:r>
              <a:rPr kumimoji="0" lang="en-US" altLang="zh-CN" sz="2000" i="1" dirty="0">
                <a:solidFill>
                  <a:srgbClr val="002CCC"/>
                </a:solidFill>
                <a:ea typeface="SimSun" pitchFamily="2" charset="-122"/>
              </a:rPr>
              <a:t> </a:t>
            </a:r>
            <a:r>
              <a:rPr kumimoji="0" lang="en-US" altLang="zh-CN" sz="2000" i="1" dirty="0" smtClean="0">
                <a:solidFill>
                  <a:srgbClr val="002CCC"/>
                </a:solidFill>
                <a:ea typeface="SimSun" pitchFamily="2" charset="-122"/>
              </a:rPr>
              <a:t>= </a:t>
            </a:r>
            <a:r>
              <a:rPr lang="en-US" altLang="zh-CN" sz="2000" dirty="0">
                <a:solidFill>
                  <a:srgbClr val="002CCC"/>
                </a:solidFill>
              </a:rPr>
              <a:t>(</a:t>
            </a:r>
            <a:r>
              <a:rPr lang="en-US" altLang="zh-CN" sz="2000" i="1" dirty="0">
                <a:solidFill>
                  <a:srgbClr val="002CCC"/>
                </a:solidFill>
              </a:rPr>
              <a:t>a </a:t>
            </a:r>
            <a:r>
              <a:rPr lang="en-US" altLang="zh-CN" sz="2000" i="1" baseline="-25000" dirty="0">
                <a:solidFill>
                  <a:srgbClr val="002CCC"/>
                </a:solidFill>
              </a:rPr>
              <a:t> </a:t>
            </a:r>
            <a:r>
              <a:rPr lang="en-US" altLang="zh-CN" sz="2000" i="1" dirty="0">
                <a:solidFill>
                  <a:srgbClr val="002CCC"/>
                </a:solidFill>
              </a:rPr>
              <a:t> b</a:t>
            </a:r>
            <a:r>
              <a:rPr lang="en-US" altLang="zh-CN" sz="2000" dirty="0" smtClean="0">
                <a:solidFill>
                  <a:srgbClr val="002CCC"/>
                </a:solidFill>
              </a:rPr>
              <a:t>) </a:t>
            </a:r>
            <a:r>
              <a:rPr lang="en-US" altLang="zh-CN" sz="2000" dirty="0" smtClean="0">
                <a:solidFill>
                  <a:srgbClr val="002CCC"/>
                </a:solidFill>
                <a:sym typeface="Symbol"/>
              </a:rPr>
              <a:t></a:t>
            </a:r>
            <a:r>
              <a:rPr lang="en-US" altLang="zh-CN" sz="2000" dirty="0" smtClean="0">
                <a:solidFill>
                  <a:srgbClr val="002CCC"/>
                </a:solidFill>
              </a:rPr>
              <a:t> </a:t>
            </a:r>
            <a:endParaRPr kumimoji="0" lang="en-US" altLang="zh-TW" sz="2000" i="1" dirty="0">
              <a:solidFill>
                <a:srgbClr val="002CCC"/>
              </a:solidFill>
              <a:latin typeface="Arial" pitchFamily="34" charset="0"/>
            </a:endParaRPr>
          </a:p>
        </p:txBody>
      </p:sp>
      <p:sp>
        <p:nvSpPr>
          <p:cNvPr id="68611" name="Rectangle 3"/>
          <p:cNvSpPr>
            <a:spLocks noChangeArrowheads="1"/>
          </p:cNvSpPr>
          <p:nvPr/>
        </p:nvSpPr>
        <p:spPr bwMode="auto">
          <a:xfrm>
            <a:off x="3263900" y="1031875"/>
            <a:ext cx="1139825" cy="381000"/>
          </a:xfrm>
          <a:prstGeom prst="rect">
            <a:avLst/>
          </a:prstGeom>
          <a:noFill/>
          <a:ln w="9360">
            <a:solidFill>
              <a:srgbClr val="FFFFFF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altLang="zh-TW"/>
          </a:p>
        </p:txBody>
      </p:sp>
      <p:sp>
        <p:nvSpPr>
          <p:cNvPr id="68622" name="Rectangle 32"/>
          <p:cNvSpPr>
            <a:spLocks noGrp="1" noChangeArrowheads="1"/>
          </p:cNvSpPr>
          <p:nvPr>
            <p:ph type="title"/>
          </p:nvPr>
        </p:nvSpPr>
        <p:spPr>
          <a:xfrm>
            <a:off x="179388" y="260350"/>
            <a:ext cx="8821737" cy="650875"/>
          </a:xfrm>
        </p:spPr>
        <p:txBody>
          <a:bodyPr lIns="90000" tIns="46800" rIns="90000" bIns="46800"/>
          <a:lstStyle/>
          <a:p>
            <a:pPr algn="ctr" defTabSz="457200"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TW" sz="3200" b="1" dirty="0">
                <a:ea typeface="Arial Unicode MS" pitchFamily="34" charset="-128"/>
                <a:cs typeface="Arial Unicode MS" pitchFamily="34" charset="-128"/>
              </a:rPr>
              <a:t>Convolutional network coding (CNC)</a:t>
            </a:r>
            <a:endParaRPr lang="en-US" altLang="zh-TW" sz="3200" b="1" dirty="0" smtClean="0">
              <a:sym typeface="Symbol" pitchFamily="18" charset="2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2005482" y="3106899"/>
            <a:ext cx="5011738" cy="2446337"/>
            <a:chOff x="2159000" y="3087688"/>
            <a:chExt cx="5011738" cy="2446337"/>
          </a:xfrm>
        </p:grpSpPr>
        <p:grpSp>
          <p:nvGrpSpPr>
            <p:cNvPr id="91" name="Group 4"/>
            <p:cNvGrpSpPr>
              <a:grpSpLocks/>
            </p:cNvGrpSpPr>
            <p:nvPr/>
          </p:nvGrpSpPr>
          <p:grpSpPr bwMode="auto">
            <a:xfrm rot="17790106">
              <a:off x="4139952" y="3861098"/>
              <a:ext cx="1152525" cy="1008062"/>
              <a:chOff x="2517" y="2568"/>
              <a:chExt cx="726" cy="635"/>
            </a:xfrm>
          </p:grpSpPr>
          <p:sp>
            <p:nvSpPr>
              <p:cNvPr id="92" name="Oval 5"/>
              <p:cNvSpPr>
                <a:spLocks noChangeArrowheads="1"/>
              </p:cNvSpPr>
              <p:nvPr/>
            </p:nvSpPr>
            <p:spPr bwMode="auto">
              <a:xfrm>
                <a:off x="2517" y="2568"/>
                <a:ext cx="681" cy="635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85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altLang="zh-TW"/>
              </a:p>
            </p:txBody>
          </p:sp>
          <p:sp>
            <p:nvSpPr>
              <p:cNvPr id="93" name="Rectangle 6"/>
              <p:cNvSpPr>
                <a:spLocks noChangeArrowheads="1"/>
              </p:cNvSpPr>
              <p:nvPr/>
            </p:nvSpPr>
            <p:spPr bwMode="auto">
              <a:xfrm>
                <a:off x="3152" y="2794"/>
                <a:ext cx="91" cy="18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altLang="zh-TW"/>
              </a:p>
            </p:txBody>
          </p:sp>
          <p:sp>
            <p:nvSpPr>
              <p:cNvPr id="94" name="Line 7"/>
              <p:cNvSpPr>
                <a:spLocks noChangeShapeType="1"/>
              </p:cNvSpPr>
              <p:nvPr/>
            </p:nvSpPr>
            <p:spPr bwMode="auto">
              <a:xfrm>
                <a:off x="3062" y="2749"/>
                <a:ext cx="136" cy="45"/>
              </a:xfrm>
              <a:prstGeom prst="line">
                <a:avLst/>
              </a:prstGeom>
              <a:noFill/>
              <a:ln w="3175">
                <a:solidFill>
                  <a:schemeClr val="bg1">
                    <a:lumMod val="85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" name="Line 8"/>
              <p:cNvSpPr>
                <a:spLocks noChangeShapeType="1"/>
              </p:cNvSpPr>
              <p:nvPr/>
            </p:nvSpPr>
            <p:spPr bwMode="auto">
              <a:xfrm flipV="1">
                <a:off x="3208" y="2658"/>
                <a:ext cx="0" cy="136"/>
              </a:xfrm>
              <a:prstGeom prst="line">
                <a:avLst/>
              </a:prstGeom>
              <a:noFill/>
              <a:ln w="3175">
                <a:solidFill>
                  <a:schemeClr val="bg1">
                    <a:lumMod val="85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8623" name="Freeform 35"/>
            <p:cNvSpPr>
              <a:spLocks noChangeArrowheads="1"/>
            </p:cNvSpPr>
            <p:nvPr/>
          </p:nvSpPr>
          <p:spPr bwMode="auto">
            <a:xfrm>
              <a:off x="3465513" y="4914900"/>
              <a:ext cx="619125" cy="619125"/>
            </a:xfrm>
            <a:custGeom>
              <a:avLst/>
              <a:gdLst>
                <a:gd name="T0" fmla="*/ 0 w 1031"/>
                <a:gd name="T1" fmla="*/ 2147483647 h 1031"/>
                <a:gd name="T2" fmla="*/ 2147483647 w 1031"/>
                <a:gd name="T3" fmla="*/ 0 h 1031"/>
                <a:gd name="T4" fmla="*/ 2147483647 w 1031"/>
                <a:gd name="T5" fmla="*/ 2147483647 h 1031"/>
                <a:gd name="T6" fmla="*/ 2147483647 w 1031"/>
                <a:gd name="T7" fmla="*/ 2147483647 h 1031"/>
                <a:gd name="T8" fmla="*/ 2147483647 w 1031"/>
                <a:gd name="T9" fmla="*/ 2147483647 h 1031"/>
                <a:gd name="T10" fmla="*/ 0 w 1031"/>
                <a:gd name="T11" fmla="*/ 2147483647 h 103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31"/>
                <a:gd name="T19" fmla="*/ 0 h 1031"/>
                <a:gd name="T20" fmla="*/ 1031 w 1031"/>
                <a:gd name="T21" fmla="*/ 1031 h 103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31" h="1031">
                  <a:moveTo>
                    <a:pt x="0" y="516"/>
                  </a:moveTo>
                  <a:cubicBezTo>
                    <a:pt x="0" y="231"/>
                    <a:pt x="231" y="0"/>
                    <a:pt x="516" y="0"/>
                  </a:cubicBezTo>
                  <a:cubicBezTo>
                    <a:pt x="800" y="0"/>
                    <a:pt x="1031" y="231"/>
                    <a:pt x="1031" y="516"/>
                  </a:cubicBezTo>
                  <a:cubicBezTo>
                    <a:pt x="1031" y="516"/>
                    <a:pt x="1031" y="516"/>
                    <a:pt x="1031" y="516"/>
                  </a:cubicBezTo>
                  <a:cubicBezTo>
                    <a:pt x="1031" y="800"/>
                    <a:pt x="800" y="1031"/>
                    <a:pt x="516" y="1031"/>
                  </a:cubicBezTo>
                  <a:cubicBezTo>
                    <a:pt x="231" y="1031"/>
                    <a:pt x="0" y="800"/>
                    <a:pt x="0" y="516"/>
                  </a:cubicBezTo>
                </a:path>
              </a:pathLst>
            </a:custGeom>
            <a:solidFill>
              <a:srgbClr val="9A9A9A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24" name="Freeform 36"/>
            <p:cNvSpPr>
              <a:spLocks noChangeArrowheads="1"/>
            </p:cNvSpPr>
            <p:nvPr/>
          </p:nvSpPr>
          <p:spPr bwMode="auto">
            <a:xfrm>
              <a:off x="3465513" y="3092450"/>
              <a:ext cx="619125" cy="619125"/>
            </a:xfrm>
            <a:custGeom>
              <a:avLst/>
              <a:gdLst>
                <a:gd name="T0" fmla="*/ 0 w 1031"/>
                <a:gd name="T1" fmla="*/ 2147483647 h 1032"/>
                <a:gd name="T2" fmla="*/ 2147483647 w 1031"/>
                <a:gd name="T3" fmla="*/ 0 h 1032"/>
                <a:gd name="T4" fmla="*/ 2147483647 w 1031"/>
                <a:gd name="T5" fmla="*/ 2147483647 h 1032"/>
                <a:gd name="T6" fmla="*/ 2147483647 w 1031"/>
                <a:gd name="T7" fmla="*/ 2147483647 h 1032"/>
                <a:gd name="T8" fmla="*/ 2147483647 w 1031"/>
                <a:gd name="T9" fmla="*/ 2147483647 h 1032"/>
                <a:gd name="T10" fmla="*/ 0 w 1031"/>
                <a:gd name="T11" fmla="*/ 2147483647 h 103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31"/>
                <a:gd name="T19" fmla="*/ 0 h 1032"/>
                <a:gd name="T20" fmla="*/ 1031 w 1031"/>
                <a:gd name="T21" fmla="*/ 1032 h 103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31" h="1032">
                  <a:moveTo>
                    <a:pt x="0" y="516"/>
                  </a:moveTo>
                  <a:cubicBezTo>
                    <a:pt x="0" y="231"/>
                    <a:pt x="231" y="0"/>
                    <a:pt x="516" y="0"/>
                  </a:cubicBezTo>
                  <a:cubicBezTo>
                    <a:pt x="800" y="0"/>
                    <a:pt x="1031" y="231"/>
                    <a:pt x="1031" y="516"/>
                  </a:cubicBezTo>
                  <a:cubicBezTo>
                    <a:pt x="1031" y="516"/>
                    <a:pt x="1031" y="516"/>
                    <a:pt x="1031" y="516"/>
                  </a:cubicBezTo>
                  <a:cubicBezTo>
                    <a:pt x="1031" y="801"/>
                    <a:pt x="800" y="1032"/>
                    <a:pt x="516" y="1032"/>
                  </a:cubicBezTo>
                  <a:cubicBezTo>
                    <a:pt x="231" y="1032"/>
                    <a:pt x="0" y="801"/>
                    <a:pt x="0" y="516"/>
                  </a:cubicBezTo>
                </a:path>
              </a:pathLst>
            </a:custGeom>
            <a:solidFill>
              <a:srgbClr val="9A9A9A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25" name="Line 37"/>
            <p:cNvSpPr>
              <a:spLocks noChangeShapeType="1"/>
            </p:cNvSpPr>
            <p:nvPr/>
          </p:nvSpPr>
          <p:spPr bwMode="auto">
            <a:xfrm flipV="1">
              <a:off x="4084638" y="3395663"/>
              <a:ext cx="1093787" cy="7937"/>
            </a:xfrm>
            <a:prstGeom prst="line">
              <a:avLst/>
            </a:prstGeom>
            <a:noFill/>
            <a:ln w="1116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626" name="Freeform 38"/>
            <p:cNvSpPr>
              <a:spLocks noChangeArrowheads="1"/>
            </p:cNvSpPr>
            <p:nvPr/>
          </p:nvSpPr>
          <p:spPr bwMode="auto">
            <a:xfrm>
              <a:off x="5153025" y="3346450"/>
              <a:ext cx="103188" cy="103188"/>
            </a:xfrm>
            <a:custGeom>
              <a:avLst/>
              <a:gdLst>
                <a:gd name="T0" fmla="*/ 2147483647 w 173"/>
                <a:gd name="T1" fmla="*/ 2147483647 h 172"/>
                <a:gd name="T2" fmla="*/ 0 w 173"/>
                <a:gd name="T3" fmla="*/ 2147483647 h 172"/>
                <a:gd name="T4" fmla="*/ 0 w 173"/>
                <a:gd name="T5" fmla="*/ 0 h 172"/>
                <a:gd name="T6" fmla="*/ 2147483647 w 173"/>
                <a:gd name="T7" fmla="*/ 2147483647 h 17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73"/>
                <a:gd name="T13" fmla="*/ 0 h 172"/>
                <a:gd name="T14" fmla="*/ 173 w 173"/>
                <a:gd name="T15" fmla="*/ 172 h 17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73" h="172">
                  <a:moveTo>
                    <a:pt x="173" y="85"/>
                  </a:moveTo>
                  <a:lnTo>
                    <a:pt x="0" y="172"/>
                  </a:lnTo>
                  <a:cubicBezTo>
                    <a:pt x="27" y="118"/>
                    <a:pt x="27" y="54"/>
                    <a:pt x="0" y="0"/>
                  </a:cubicBezTo>
                  <a:lnTo>
                    <a:pt x="173" y="85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27" name="Line 39"/>
            <p:cNvSpPr>
              <a:spLocks noChangeShapeType="1"/>
            </p:cNvSpPr>
            <p:nvPr/>
          </p:nvSpPr>
          <p:spPr bwMode="auto">
            <a:xfrm flipH="1">
              <a:off x="4160838" y="5219700"/>
              <a:ext cx="1096962" cy="4763"/>
            </a:xfrm>
            <a:prstGeom prst="line">
              <a:avLst/>
            </a:prstGeom>
            <a:noFill/>
            <a:ln w="1116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628" name="Freeform 40"/>
            <p:cNvSpPr>
              <a:spLocks noChangeArrowheads="1"/>
            </p:cNvSpPr>
            <p:nvPr/>
          </p:nvSpPr>
          <p:spPr bwMode="auto">
            <a:xfrm>
              <a:off x="4084638" y="5172075"/>
              <a:ext cx="103187" cy="103188"/>
            </a:xfrm>
            <a:custGeom>
              <a:avLst/>
              <a:gdLst>
                <a:gd name="T0" fmla="*/ 0 w 173"/>
                <a:gd name="T1" fmla="*/ 2147483647 h 172"/>
                <a:gd name="T2" fmla="*/ 2147483647 w 173"/>
                <a:gd name="T3" fmla="*/ 0 h 172"/>
                <a:gd name="T4" fmla="*/ 2147483647 w 173"/>
                <a:gd name="T5" fmla="*/ 2147483647 h 172"/>
                <a:gd name="T6" fmla="*/ 2147483647 w 173"/>
                <a:gd name="T7" fmla="*/ 2147483647 h 172"/>
                <a:gd name="T8" fmla="*/ 0 w 173"/>
                <a:gd name="T9" fmla="*/ 2147483647 h 1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3"/>
                <a:gd name="T16" fmla="*/ 0 h 172"/>
                <a:gd name="T17" fmla="*/ 173 w 173"/>
                <a:gd name="T18" fmla="*/ 172 h 1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3" h="172">
                  <a:moveTo>
                    <a:pt x="0" y="87"/>
                  </a:moveTo>
                  <a:lnTo>
                    <a:pt x="173" y="0"/>
                  </a:lnTo>
                  <a:cubicBezTo>
                    <a:pt x="146" y="54"/>
                    <a:pt x="146" y="118"/>
                    <a:pt x="173" y="172"/>
                  </a:cubicBezTo>
                  <a:lnTo>
                    <a:pt x="0" y="87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29" name="Line 41"/>
            <p:cNvSpPr>
              <a:spLocks noChangeShapeType="1"/>
            </p:cNvSpPr>
            <p:nvPr/>
          </p:nvSpPr>
          <p:spPr bwMode="auto">
            <a:xfrm flipV="1">
              <a:off x="3775075" y="3787775"/>
              <a:ext cx="1588" cy="1128713"/>
            </a:xfrm>
            <a:prstGeom prst="line">
              <a:avLst/>
            </a:prstGeom>
            <a:noFill/>
            <a:ln w="1116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630" name="Freeform 42"/>
            <p:cNvSpPr>
              <a:spLocks noChangeArrowheads="1"/>
            </p:cNvSpPr>
            <p:nvPr/>
          </p:nvSpPr>
          <p:spPr bwMode="auto">
            <a:xfrm>
              <a:off x="3722688" y="3711575"/>
              <a:ext cx="104775" cy="103188"/>
            </a:xfrm>
            <a:custGeom>
              <a:avLst/>
              <a:gdLst>
                <a:gd name="T0" fmla="*/ 2147483647 w 173"/>
                <a:gd name="T1" fmla="*/ 0 h 172"/>
                <a:gd name="T2" fmla="*/ 2147483647 w 173"/>
                <a:gd name="T3" fmla="*/ 2147483647 h 172"/>
                <a:gd name="T4" fmla="*/ 0 w 173"/>
                <a:gd name="T5" fmla="*/ 2147483647 h 172"/>
                <a:gd name="T6" fmla="*/ 0 w 173"/>
                <a:gd name="T7" fmla="*/ 2147483647 h 172"/>
                <a:gd name="T8" fmla="*/ 2147483647 w 173"/>
                <a:gd name="T9" fmla="*/ 0 h 1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3"/>
                <a:gd name="T16" fmla="*/ 0 h 172"/>
                <a:gd name="T17" fmla="*/ 173 w 173"/>
                <a:gd name="T18" fmla="*/ 172 h 1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3" h="172">
                  <a:moveTo>
                    <a:pt x="87" y="0"/>
                  </a:moveTo>
                  <a:lnTo>
                    <a:pt x="173" y="172"/>
                  </a:lnTo>
                  <a:cubicBezTo>
                    <a:pt x="119" y="145"/>
                    <a:pt x="55" y="145"/>
                    <a:pt x="0" y="172"/>
                  </a:cubicBezTo>
                  <a:lnTo>
                    <a:pt x="87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31" name="Line 43"/>
            <p:cNvSpPr>
              <a:spLocks noChangeShapeType="1"/>
            </p:cNvSpPr>
            <p:nvPr/>
          </p:nvSpPr>
          <p:spPr bwMode="auto">
            <a:xfrm flipH="1" flipV="1">
              <a:off x="2613025" y="4602163"/>
              <a:ext cx="790575" cy="577850"/>
            </a:xfrm>
            <a:prstGeom prst="line">
              <a:avLst/>
            </a:prstGeom>
            <a:noFill/>
            <a:ln w="1116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632" name="Freeform 44"/>
            <p:cNvSpPr>
              <a:spLocks noChangeArrowheads="1"/>
            </p:cNvSpPr>
            <p:nvPr/>
          </p:nvSpPr>
          <p:spPr bwMode="auto">
            <a:xfrm>
              <a:off x="3351213" y="5121275"/>
              <a:ext cx="114300" cy="103188"/>
            </a:xfrm>
            <a:custGeom>
              <a:avLst/>
              <a:gdLst>
                <a:gd name="T0" fmla="*/ 2147483647 w 191"/>
                <a:gd name="T1" fmla="*/ 2147483647 h 172"/>
                <a:gd name="T2" fmla="*/ 0 w 191"/>
                <a:gd name="T3" fmla="*/ 2147483647 h 172"/>
                <a:gd name="T4" fmla="*/ 2147483647 w 191"/>
                <a:gd name="T5" fmla="*/ 0 h 172"/>
                <a:gd name="T6" fmla="*/ 2147483647 w 191"/>
                <a:gd name="T7" fmla="*/ 0 h 172"/>
                <a:gd name="T8" fmla="*/ 2147483647 w 191"/>
                <a:gd name="T9" fmla="*/ 2147483647 h 1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1"/>
                <a:gd name="T16" fmla="*/ 0 h 172"/>
                <a:gd name="T17" fmla="*/ 191 w 191"/>
                <a:gd name="T18" fmla="*/ 172 h 1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1" h="172">
                  <a:moveTo>
                    <a:pt x="191" y="172"/>
                  </a:moveTo>
                  <a:lnTo>
                    <a:pt x="0" y="140"/>
                  </a:lnTo>
                  <a:cubicBezTo>
                    <a:pt x="54" y="112"/>
                    <a:pt x="92" y="60"/>
                    <a:pt x="102" y="0"/>
                  </a:cubicBezTo>
                  <a:lnTo>
                    <a:pt x="191" y="172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33" name="Line 45"/>
            <p:cNvSpPr>
              <a:spLocks noChangeShapeType="1"/>
            </p:cNvSpPr>
            <p:nvPr/>
          </p:nvSpPr>
          <p:spPr bwMode="auto">
            <a:xfrm flipH="1">
              <a:off x="2693988" y="3402013"/>
              <a:ext cx="773112" cy="644525"/>
            </a:xfrm>
            <a:prstGeom prst="line">
              <a:avLst/>
            </a:prstGeom>
            <a:noFill/>
            <a:ln w="1116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634" name="Freeform 46"/>
            <p:cNvSpPr>
              <a:spLocks noChangeArrowheads="1"/>
            </p:cNvSpPr>
            <p:nvPr/>
          </p:nvSpPr>
          <p:spPr bwMode="auto">
            <a:xfrm>
              <a:off x="2636838" y="3990975"/>
              <a:ext cx="112712" cy="106363"/>
            </a:xfrm>
            <a:custGeom>
              <a:avLst/>
              <a:gdLst>
                <a:gd name="T0" fmla="*/ 0 w 188"/>
                <a:gd name="T1" fmla="*/ 2147483647 h 177"/>
                <a:gd name="T2" fmla="*/ 2147483647 w 188"/>
                <a:gd name="T3" fmla="*/ 0 h 177"/>
                <a:gd name="T4" fmla="*/ 2147483647 w 188"/>
                <a:gd name="T5" fmla="*/ 2147483647 h 177"/>
                <a:gd name="T6" fmla="*/ 0 w 188"/>
                <a:gd name="T7" fmla="*/ 2147483647 h 17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88"/>
                <a:gd name="T13" fmla="*/ 0 h 177"/>
                <a:gd name="T14" fmla="*/ 188 w 188"/>
                <a:gd name="T15" fmla="*/ 177 h 17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88" h="177">
                  <a:moveTo>
                    <a:pt x="0" y="177"/>
                  </a:moveTo>
                  <a:lnTo>
                    <a:pt x="77" y="0"/>
                  </a:lnTo>
                  <a:cubicBezTo>
                    <a:pt x="91" y="59"/>
                    <a:pt x="132" y="108"/>
                    <a:pt x="188" y="132"/>
                  </a:cubicBezTo>
                  <a:lnTo>
                    <a:pt x="0" y="177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35" name="Freeform 47"/>
            <p:cNvSpPr>
              <a:spLocks noChangeArrowheads="1"/>
            </p:cNvSpPr>
            <p:nvPr/>
          </p:nvSpPr>
          <p:spPr bwMode="auto">
            <a:xfrm>
              <a:off x="2159000" y="4021138"/>
              <a:ext cx="617538" cy="619125"/>
            </a:xfrm>
            <a:custGeom>
              <a:avLst/>
              <a:gdLst>
                <a:gd name="T0" fmla="*/ 0 w 1031"/>
                <a:gd name="T1" fmla="*/ 2147483647 h 1032"/>
                <a:gd name="T2" fmla="*/ 2147483647 w 1031"/>
                <a:gd name="T3" fmla="*/ 0 h 1032"/>
                <a:gd name="T4" fmla="*/ 2147483647 w 1031"/>
                <a:gd name="T5" fmla="*/ 2147483647 h 1032"/>
                <a:gd name="T6" fmla="*/ 2147483647 w 1031"/>
                <a:gd name="T7" fmla="*/ 2147483647 h 1032"/>
                <a:gd name="T8" fmla="*/ 2147483647 w 1031"/>
                <a:gd name="T9" fmla="*/ 2147483647 h 1032"/>
                <a:gd name="T10" fmla="*/ 0 w 1031"/>
                <a:gd name="T11" fmla="*/ 2147483647 h 103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31"/>
                <a:gd name="T19" fmla="*/ 0 h 1032"/>
                <a:gd name="T20" fmla="*/ 1031 w 1031"/>
                <a:gd name="T21" fmla="*/ 1032 h 103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31" h="1032">
                  <a:moveTo>
                    <a:pt x="0" y="516"/>
                  </a:moveTo>
                  <a:cubicBezTo>
                    <a:pt x="0" y="231"/>
                    <a:pt x="231" y="0"/>
                    <a:pt x="515" y="0"/>
                  </a:cubicBezTo>
                  <a:cubicBezTo>
                    <a:pt x="800" y="0"/>
                    <a:pt x="1031" y="231"/>
                    <a:pt x="1031" y="516"/>
                  </a:cubicBezTo>
                  <a:cubicBezTo>
                    <a:pt x="1031" y="516"/>
                    <a:pt x="1031" y="516"/>
                    <a:pt x="1031" y="516"/>
                  </a:cubicBezTo>
                  <a:cubicBezTo>
                    <a:pt x="1031" y="801"/>
                    <a:pt x="800" y="1032"/>
                    <a:pt x="515" y="1032"/>
                  </a:cubicBezTo>
                  <a:cubicBezTo>
                    <a:pt x="231" y="1032"/>
                    <a:pt x="0" y="801"/>
                    <a:pt x="0" y="516"/>
                  </a:cubicBezTo>
                </a:path>
              </a:pathLst>
            </a:custGeom>
            <a:solidFill>
              <a:srgbClr val="9A9A9A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36" name="Freeform 48"/>
            <p:cNvSpPr>
              <a:spLocks noChangeArrowheads="1"/>
            </p:cNvSpPr>
            <p:nvPr/>
          </p:nvSpPr>
          <p:spPr bwMode="auto">
            <a:xfrm>
              <a:off x="2541588" y="4530725"/>
              <a:ext cx="73025" cy="73025"/>
            </a:xfrm>
            <a:custGeom>
              <a:avLst/>
              <a:gdLst>
                <a:gd name="T0" fmla="*/ 2147483647 w 46"/>
                <a:gd name="T1" fmla="*/ 0 h 46"/>
                <a:gd name="T2" fmla="*/ 2147483647 w 46"/>
                <a:gd name="T3" fmla="*/ 2147483647 h 46"/>
                <a:gd name="T4" fmla="*/ 0 w 46"/>
                <a:gd name="T5" fmla="*/ 2147483647 h 46"/>
                <a:gd name="T6" fmla="*/ 2147483647 w 46"/>
                <a:gd name="T7" fmla="*/ 0 h 4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6"/>
                <a:gd name="T13" fmla="*/ 0 h 46"/>
                <a:gd name="T14" fmla="*/ 46 w 46"/>
                <a:gd name="T15" fmla="*/ 46 h 4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6" h="46">
                  <a:moveTo>
                    <a:pt x="46" y="0"/>
                  </a:moveTo>
                  <a:lnTo>
                    <a:pt x="46" y="46"/>
                  </a:lnTo>
                  <a:lnTo>
                    <a:pt x="0" y="46"/>
                  </a:lnTo>
                  <a:lnTo>
                    <a:pt x="4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37" name="Freeform 49"/>
            <p:cNvSpPr>
              <a:spLocks noChangeArrowheads="1"/>
            </p:cNvSpPr>
            <p:nvPr/>
          </p:nvSpPr>
          <p:spPr bwMode="auto">
            <a:xfrm>
              <a:off x="2376488" y="4021138"/>
              <a:ext cx="196850" cy="576262"/>
            </a:xfrm>
            <a:custGeom>
              <a:avLst/>
              <a:gdLst>
                <a:gd name="T0" fmla="*/ 2147483647 w 124"/>
                <a:gd name="T1" fmla="*/ 0 h 363"/>
                <a:gd name="T2" fmla="*/ 2147483647 w 124"/>
                <a:gd name="T3" fmla="*/ 2147483647 h 363"/>
                <a:gd name="T4" fmla="*/ 0 60000 65536"/>
                <a:gd name="T5" fmla="*/ 0 60000 65536"/>
                <a:gd name="T6" fmla="*/ 0 w 124"/>
                <a:gd name="T7" fmla="*/ 0 h 363"/>
                <a:gd name="T8" fmla="*/ 124 w 124"/>
                <a:gd name="T9" fmla="*/ 363 h 36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24" h="363">
                  <a:moveTo>
                    <a:pt x="57" y="0"/>
                  </a:moveTo>
                  <a:cubicBezTo>
                    <a:pt x="0" y="183"/>
                    <a:pt x="28" y="338"/>
                    <a:pt x="124" y="363"/>
                  </a:cubicBezTo>
                </a:path>
              </a:pathLst>
            </a:custGeom>
            <a:noFill/>
            <a:ln w="1116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38" name="Freeform 50"/>
            <p:cNvSpPr>
              <a:spLocks noChangeArrowheads="1"/>
            </p:cNvSpPr>
            <p:nvPr/>
          </p:nvSpPr>
          <p:spPr bwMode="auto">
            <a:xfrm>
              <a:off x="2555875" y="4545013"/>
              <a:ext cx="58738" cy="103187"/>
            </a:xfrm>
            <a:custGeom>
              <a:avLst/>
              <a:gdLst>
                <a:gd name="T0" fmla="*/ 2147483647 w 37"/>
                <a:gd name="T1" fmla="*/ 0 h 65"/>
                <a:gd name="T2" fmla="*/ 2147483647 w 37"/>
                <a:gd name="T3" fmla="*/ 2147483647 h 65"/>
                <a:gd name="T4" fmla="*/ 0 w 37"/>
                <a:gd name="T5" fmla="*/ 2147483647 h 65"/>
                <a:gd name="T6" fmla="*/ 2147483647 w 37"/>
                <a:gd name="T7" fmla="*/ 0 h 6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7"/>
                <a:gd name="T13" fmla="*/ 0 h 65"/>
                <a:gd name="T14" fmla="*/ 37 w 37"/>
                <a:gd name="T15" fmla="*/ 65 h 6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7" h="65">
                  <a:moveTo>
                    <a:pt x="9" y="0"/>
                  </a:moveTo>
                  <a:lnTo>
                    <a:pt x="37" y="37"/>
                  </a:lnTo>
                  <a:lnTo>
                    <a:pt x="0" y="65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39" name="Rectangle 51"/>
            <p:cNvSpPr>
              <a:spLocks noChangeArrowheads="1"/>
            </p:cNvSpPr>
            <p:nvPr/>
          </p:nvSpPr>
          <p:spPr bwMode="auto">
            <a:xfrm>
              <a:off x="2273300" y="4225925"/>
              <a:ext cx="82550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457200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kumimoji="0" lang="en-US" altLang="zh-TW" sz="1300" b="1">
                  <a:solidFill>
                    <a:srgbClr val="FFFFFF"/>
                  </a:solidFill>
                </a:rPr>
                <a:t>1</a:t>
              </a:r>
            </a:p>
          </p:txBody>
        </p:sp>
        <p:sp>
          <p:nvSpPr>
            <p:cNvPr id="68640" name="Freeform 52"/>
            <p:cNvSpPr>
              <a:spLocks noChangeArrowheads="1"/>
            </p:cNvSpPr>
            <p:nvPr/>
          </p:nvSpPr>
          <p:spPr bwMode="auto">
            <a:xfrm>
              <a:off x="3465513" y="4956175"/>
              <a:ext cx="306387" cy="284163"/>
            </a:xfrm>
            <a:custGeom>
              <a:avLst/>
              <a:gdLst>
                <a:gd name="T0" fmla="*/ 0 w 193"/>
                <a:gd name="T1" fmla="*/ 2147483647 h 179"/>
                <a:gd name="T2" fmla="*/ 2147483647 w 193"/>
                <a:gd name="T3" fmla="*/ 0 h 179"/>
                <a:gd name="T4" fmla="*/ 0 60000 65536"/>
                <a:gd name="T5" fmla="*/ 0 60000 65536"/>
                <a:gd name="T6" fmla="*/ 0 w 193"/>
                <a:gd name="T7" fmla="*/ 0 h 179"/>
                <a:gd name="T8" fmla="*/ 193 w 193"/>
                <a:gd name="T9" fmla="*/ 179 h 179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93" h="179">
                  <a:moveTo>
                    <a:pt x="0" y="169"/>
                  </a:moveTo>
                  <a:cubicBezTo>
                    <a:pt x="98" y="179"/>
                    <a:pt x="180" y="107"/>
                    <a:pt x="193" y="0"/>
                  </a:cubicBezTo>
                </a:path>
              </a:pathLst>
            </a:custGeom>
            <a:noFill/>
            <a:ln w="1116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41" name="Freeform 53"/>
            <p:cNvSpPr>
              <a:spLocks noChangeArrowheads="1"/>
            </p:cNvSpPr>
            <p:nvPr/>
          </p:nvSpPr>
          <p:spPr bwMode="auto">
            <a:xfrm>
              <a:off x="3719513" y="4914900"/>
              <a:ext cx="103187" cy="55563"/>
            </a:xfrm>
            <a:custGeom>
              <a:avLst/>
              <a:gdLst>
                <a:gd name="T0" fmla="*/ 2147483647 w 65"/>
                <a:gd name="T1" fmla="*/ 2147483647 h 35"/>
                <a:gd name="T2" fmla="*/ 2147483647 w 65"/>
                <a:gd name="T3" fmla="*/ 0 h 35"/>
                <a:gd name="T4" fmla="*/ 0 w 65"/>
                <a:gd name="T5" fmla="*/ 2147483647 h 35"/>
                <a:gd name="T6" fmla="*/ 2147483647 w 65"/>
                <a:gd name="T7" fmla="*/ 2147483647 h 3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5"/>
                <a:gd name="T13" fmla="*/ 0 h 35"/>
                <a:gd name="T14" fmla="*/ 65 w 65"/>
                <a:gd name="T15" fmla="*/ 35 h 3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5" h="35">
                  <a:moveTo>
                    <a:pt x="65" y="35"/>
                  </a:moveTo>
                  <a:lnTo>
                    <a:pt x="35" y="0"/>
                  </a:lnTo>
                  <a:lnTo>
                    <a:pt x="0" y="31"/>
                  </a:lnTo>
                  <a:lnTo>
                    <a:pt x="65" y="3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42" name="Freeform 54"/>
            <p:cNvSpPr>
              <a:spLocks noChangeArrowheads="1"/>
            </p:cNvSpPr>
            <p:nvPr/>
          </p:nvSpPr>
          <p:spPr bwMode="auto">
            <a:xfrm>
              <a:off x="3778250" y="4956175"/>
              <a:ext cx="306388" cy="284163"/>
            </a:xfrm>
            <a:custGeom>
              <a:avLst/>
              <a:gdLst>
                <a:gd name="T0" fmla="*/ 2147483647 w 193"/>
                <a:gd name="T1" fmla="*/ 2147483647 h 179"/>
                <a:gd name="T2" fmla="*/ 0 w 193"/>
                <a:gd name="T3" fmla="*/ 0 h 179"/>
                <a:gd name="T4" fmla="*/ 0 60000 65536"/>
                <a:gd name="T5" fmla="*/ 0 60000 65536"/>
                <a:gd name="T6" fmla="*/ 0 w 193"/>
                <a:gd name="T7" fmla="*/ 0 h 179"/>
                <a:gd name="T8" fmla="*/ 193 w 193"/>
                <a:gd name="T9" fmla="*/ 179 h 179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93" h="179">
                  <a:moveTo>
                    <a:pt x="193" y="169"/>
                  </a:moveTo>
                  <a:cubicBezTo>
                    <a:pt x="95" y="179"/>
                    <a:pt x="13" y="107"/>
                    <a:pt x="0" y="0"/>
                  </a:cubicBezTo>
                </a:path>
              </a:pathLst>
            </a:custGeom>
            <a:noFill/>
            <a:ln w="1116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43" name="Freeform 55"/>
            <p:cNvSpPr>
              <a:spLocks noChangeArrowheads="1"/>
            </p:cNvSpPr>
            <p:nvPr/>
          </p:nvSpPr>
          <p:spPr bwMode="auto">
            <a:xfrm>
              <a:off x="3727450" y="4914900"/>
              <a:ext cx="103188" cy="55563"/>
            </a:xfrm>
            <a:custGeom>
              <a:avLst/>
              <a:gdLst>
                <a:gd name="T0" fmla="*/ 0 w 65"/>
                <a:gd name="T1" fmla="*/ 2147483647 h 35"/>
                <a:gd name="T2" fmla="*/ 2147483647 w 65"/>
                <a:gd name="T3" fmla="*/ 0 h 35"/>
                <a:gd name="T4" fmla="*/ 2147483647 w 65"/>
                <a:gd name="T5" fmla="*/ 2147483647 h 35"/>
                <a:gd name="T6" fmla="*/ 0 w 65"/>
                <a:gd name="T7" fmla="*/ 2147483647 h 3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5"/>
                <a:gd name="T13" fmla="*/ 0 h 35"/>
                <a:gd name="T14" fmla="*/ 65 w 65"/>
                <a:gd name="T15" fmla="*/ 35 h 3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5" h="35">
                  <a:moveTo>
                    <a:pt x="0" y="35"/>
                  </a:moveTo>
                  <a:lnTo>
                    <a:pt x="30" y="0"/>
                  </a:lnTo>
                  <a:lnTo>
                    <a:pt x="65" y="31"/>
                  </a:lnTo>
                  <a:lnTo>
                    <a:pt x="0" y="3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44" name="Freeform 56"/>
            <p:cNvSpPr>
              <a:spLocks noChangeArrowheads="1"/>
            </p:cNvSpPr>
            <p:nvPr/>
          </p:nvSpPr>
          <p:spPr bwMode="auto">
            <a:xfrm>
              <a:off x="3775075" y="3400425"/>
              <a:ext cx="268288" cy="311150"/>
            </a:xfrm>
            <a:custGeom>
              <a:avLst/>
              <a:gdLst>
                <a:gd name="T0" fmla="*/ 2147483647 w 169"/>
                <a:gd name="T1" fmla="*/ 0 h 196"/>
                <a:gd name="T2" fmla="*/ 0 w 169"/>
                <a:gd name="T3" fmla="*/ 2147483647 h 196"/>
                <a:gd name="T4" fmla="*/ 0 60000 65536"/>
                <a:gd name="T5" fmla="*/ 0 60000 65536"/>
                <a:gd name="T6" fmla="*/ 0 w 169"/>
                <a:gd name="T7" fmla="*/ 0 h 196"/>
                <a:gd name="T8" fmla="*/ 169 w 169"/>
                <a:gd name="T9" fmla="*/ 196 h 19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9" h="196">
                  <a:moveTo>
                    <a:pt x="169" y="0"/>
                  </a:moveTo>
                  <a:cubicBezTo>
                    <a:pt x="73" y="4"/>
                    <a:pt x="1" y="88"/>
                    <a:pt x="0" y="196"/>
                  </a:cubicBezTo>
                </a:path>
              </a:pathLst>
            </a:custGeom>
            <a:noFill/>
            <a:ln w="1116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45" name="Freeform 57"/>
            <p:cNvSpPr>
              <a:spLocks noChangeArrowheads="1"/>
            </p:cNvSpPr>
            <p:nvPr/>
          </p:nvSpPr>
          <p:spPr bwMode="auto">
            <a:xfrm>
              <a:off x="4030663" y="3348038"/>
              <a:ext cx="53975" cy="104775"/>
            </a:xfrm>
            <a:custGeom>
              <a:avLst/>
              <a:gdLst>
                <a:gd name="T0" fmla="*/ 0 w 34"/>
                <a:gd name="T1" fmla="*/ 2147483647 h 66"/>
                <a:gd name="T2" fmla="*/ 2147483647 w 34"/>
                <a:gd name="T3" fmla="*/ 2147483647 h 66"/>
                <a:gd name="T4" fmla="*/ 2147483647 w 34"/>
                <a:gd name="T5" fmla="*/ 0 h 66"/>
                <a:gd name="T6" fmla="*/ 0 w 34"/>
                <a:gd name="T7" fmla="*/ 2147483647 h 6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4"/>
                <a:gd name="T13" fmla="*/ 0 h 66"/>
                <a:gd name="T14" fmla="*/ 34 w 34"/>
                <a:gd name="T15" fmla="*/ 66 h 6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4" h="66">
                  <a:moveTo>
                    <a:pt x="0" y="66"/>
                  </a:moveTo>
                  <a:lnTo>
                    <a:pt x="34" y="34"/>
                  </a:lnTo>
                  <a:lnTo>
                    <a:pt x="2" y="0"/>
                  </a:lnTo>
                  <a:lnTo>
                    <a:pt x="0" y="6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46" name="Freeform 58"/>
            <p:cNvSpPr>
              <a:spLocks noChangeArrowheads="1"/>
            </p:cNvSpPr>
            <p:nvPr/>
          </p:nvSpPr>
          <p:spPr bwMode="auto">
            <a:xfrm>
              <a:off x="3506788" y="3400425"/>
              <a:ext cx="268287" cy="311150"/>
            </a:xfrm>
            <a:custGeom>
              <a:avLst/>
              <a:gdLst>
                <a:gd name="T0" fmla="*/ 0 w 169"/>
                <a:gd name="T1" fmla="*/ 0 h 196"/>
                <a:gd name="T2" fmla="*/ 2147483647 w 169"/>
                <a:gd name="T3" fmla="*/ 2147483647 h 196"/>
                <a:gd name="T4" fmla="*/ 0 60000 65536"/>
                <a:gd name="T5" fmla="*/ 0 60000 65536"/>
                <a:gd name="T6" fmla="*/ 0 w 169"/>
                <a:gd name="T7" fmla="*/ 0 h 196"/>
                <a:gd name="T8" fmla="*/ 169 w 169"/>
                <a:gd name="T9" fmla="*/ 196 h 19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9" h="196">
                  <a:moveTo>
                    <a:pt x="0" y="0"/>
                  </a:moveTo>
                  <a:cubicBezTo>
                    <a:pt x="96" y="4"/>
                    <a:pt x="168" y="88"/>
                    <a:pt x="169" y="196"/>
                  </a:cubicBezTo>
                </a:path>
              </a:pathLst>
            </a:custGeom>
            <a:noFill/>
            <a:ln w="1116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47" name="Freeform 59"/>
            <p:cNvSpPr>
              <a:spLocks noChangeArrowheads="1"/>
            </p:cNvSpPr>
            <p:nvPr/>
          </p:nvSpPr>
          <p:spPr bwMode="auto">
            <a:xfrm>
              <a:off x="3465513" y="3348038"/>
              <a:ext cx="53975" cy="104775"/>
            </a:xfrm>
            <a:custGeom>
              <a:avLst/>
              <a:gdLst>
                <a:gd name="T0" fmla="*/ 2147483647 w 34"/>
                <a:gd name="T1" fmla="*/ 2147483647 h 66"/>
                <a:gd name="T2" fmla="*/ 0 w 34"/>
                <a:gd name="T3" fmla="*/ 2147483647 h 66"/>
                <a:gd name="T4" fmla="*/ 2147483647 w 34"/>
                <a:gd name="T5" fmla="*/ 0 h 66"/>
                <a:gd name="T6" fmla="*/ 2147483647 w 34"/>
                <a:gd name="T7" fmla="*/ 2147483647 h 6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4"/>
                <a:gd name="T13" fmla="*/ 0 h 66"/>
                <a:gd name="T14" fmla="*/ 34 w 34"/>
                <a:gd name="T15" fmla="*/ 66 h 6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4" h="66">
                  <a:moveTo>
                    <a:pt x="34" y="66"/>
                  </a:moveTo>
                  <a:lnTo>
                    <a:pt x="0" y="34"/>
                  </a:lnTo>
                  <a:lnTo>
                    <a:pt x="32" y="0"/>
                  </a:lnTo>
                  <a:lnTo>
                    <a:pt x="34" y="6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48" name="Freeform 60"/>
            <p:cNvSpPr>
              <a:spLocks noChangeArrowheads="1"/>
            </p:cNvSpPr>
            <p:nvPr/>
          </p:nvSpPr>
          <p:spPr bwMode="auto">
            <a:xfrm>
              <a:off x="5256213" y="3087688"/>
              <a:ext cx="619125" cy="619125"/>
            </a:xfrm>
            <a:custGeom>
              <a:avLst/>
              <a:gdLst>
                <a:gd name="T0" fmla="*/ 0 w 1031"/>
                <a:gd name="T1" fmla="*/ 2147483647 h 1031"/>
                <a:gd name="T2" fmla="*/ 2147483647 w 1031"/>
                <a:gd name="T3" fmla="*/ 0 h 1031"/>
                <a:gd name="T4" fmla="*/ 2147483647 w 1031"/>
                <a:gd name="T5" fmla="*/ 2147483647 h 1031"/>
                <a:gd name="T6" fmla="*/ 2147483647 w 1031"/>
                <a:gd name="T7" fmla="*/ 2147483647 h 1031"/>
                <a:gd name="T8" fmla="*/ 2147483647 w 1031"/>
                <a:gd name="T9" fmla="*/ 2147483647 h 1031"/>
                <a:gd name="T10" fmla="*/ 0 w 1031"/>
                <a:gd name="T11" fmla="*/ 2147483647 h 103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31"/>
                <a:gd name="T19" fmla="*/ 0 h 1031"/>
                <a:gd name="T20" fmla="*/ 1031 w 1031"/>
                <a:gd name="T21" fmla="*/ 1031 h 103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31" h="1031">
                  <a:moveTo>
                    <a:pt x="0" y="515"/>
                  </a:moveTo>
                  <a:cubicBezTo>
                    <a:pt x="0" y="230"/>
                    <a:pt x="231" y="0"/>
                    <a:pt x="515" y="0"/>
                  </a:cubicBezTo>
                  <a:cubicBezTo>
                    <a:pt x="800" y="0"/>
                    <a:pt x="1031" y="230"/>
                    <a:pt x="1031" y="515"/>
                  </a:cubicBezTo>
                  <a:cubicBezTo>
                    <a:pt x="1031" y="515"/>
                    <a:pt x="1031" y="515"/>
                    <a:pt x="1031" y="515"/>
                  </a:cubicBezTo>
                  <a:cubicBezTo>
                    <a:pt x="1031" y="800"/>
                    <a:pt x="800" y="1031"/>
                    <a:pt x="515" y="1031"/>
                  </a:cubicBezTo>
                  <a:cubicBezTo>
                    <a:pt x="231" y="1031"/>
                    <a:pt x="0" y="800"/>
                    <a:pt x="0" y="515"/>
                  </a:cubicBezTo>
                </a:path>
              </a:pathLst>
            </a:custGeom>
            <a:solidFill>
              <a:srgbClr val="9A9A9A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49" name="Freeform 61"/>
            <p:cNvSpPr>
              <a:spLocks noChangeArrowheads="1"/>
            </p:cNvSpPr>
            <p:nvPr/>
          </p:nvSpPr>
          <p:spPr bwMode="auto">
            <a:xfrm>
              <a:off x="5256213" y="4910138"/>
              <a:ext cx="619125" cy="619125"/>
            </a:xfrm>
            <a:custGeom>
              <a:avLst/>
              <a:gdLst>
                <a:gd name="T0" fmla="*/ 0 w 1031"/>
                <a:gd name="T1" fmla="*/ 2147483647 h 1032"/>
                <a:gd name="T2" fmla="*/ 2147483647 w 1031"/>
                <a:gd name="T3" fmla="*/ 0 h 1032"/>
                <a:gd name="T4" fmla="*/ 2147483647 w 1031"/>
                <a:gd name="T5" fmla="*/ 2147483647 h 1032"/>
                <a:gd name="T6" fmla="*/ 2147483647 w 1031"/>
                <a:gd name="T7" fmla="*/ 2147483647 h 1032"/>
                <a:gd name="T8" fmla="*/ 2147483647 w 1031"/>
                <a:gd name="T9" fmla="*/ 2147483647 h 1032"/>
                <a:gd name="T10" fmla="*/ 0 w 1031"/>
                <a:gd name="T11" fmla="*/ 2147483647 h 103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31"/>
                <a:gd name="T19" fmla="*/ 0 h 1032"/>
                <a:gd name="T20" fmla="*/ 1031 w 1031"/>
                <a:gd name="T21" fmla="*/ 1032 h 103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31" h="1032">
                  <a:moveTo>
                    <a:pt x="0" y="516"/>
                  </a:moveTo>
                  <a:cubicBezTo>
                    <a:pt x="0" y="231"/>
                    <a:pt x="231" y="0"/>
                    <a:pt x="515" y="0"/>
                  </a:cubicBezTo>
                  <a:cubicBezTo>
                    <a:pt x="800" y="0"/>
                    <a:pt x="1031" y="231"/>
                    <a:pt x="1031" y="516"/>
                  </a:cubicBezTo>
                  <a:cubicBezTo>
                    <a:pt x="1031" y="516"/>
                    <a:pt x="1031" y="516"/>
                    <a:pt x="1031" y="516"/>
                  </a:cubicBezTo>
                  <a:cubicBezTo>
                    <a:pt x="1031" y="801"/>
                    <a:pt x="800" y="1032"/>
                    <a:pt x="515" y="1032"/>
                  </a:cubicBezTo>
                  <a:cubicBezTo>
                    <a:pt x="231" y="1032"/>
                    <a:pt x="0" y="801"/>
                    <a:pt x="0" y="516"/>
                  </a:cubicBezTo>
                </a:path>
              </a:pathLst>
            </a:custGeom>
            <a:solidFill>
              <a:srgbClr val="9A9A9A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50" name="Line 62"/>
            <p:cNvSpPr>
              <a:spLocks noChangeShapeType="1"/>
            </p:cNvSpPr>
            <p:nvPr/>
          </p:nvSpPr>
          <p:spPr bwMode="auto">
            <a:xfrm flipV="1">
              <a:off x="5565775" y="3705225"/>
              <a:ext cx="1588" cy="1128713"/>
            </a:xfrm>
            <a:prstGeom prst="line">
              <a:avLst/>
            </a:prstGeom>
            <a:noFill/>
            <a:ln w="1116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651" name="Freeform 63"/>
            <p:cNvSpPr>
              <a:spLocks noChangeArrowheads="1"/>
            </p:cNvSpPr>
            <p:nvPr/>
          </p:nvSpPr>
          <p:spPr bwMode="auto">
            <a:xfrm>
              <a:off x="5514975" y="4806950"/>
              <a:ext cx="103188" cy="103188"/>
            </a:xfrm>
            <a:custGeom>
              <a:avLst/>
              <a:gdLst>
                <a:gd name="T0" fmla="*/ 2147483647 w 173"/>
                <a:gd name="T1" fmla="*/ 2147483647 h 173"/>
                <a:gd name="T2" fmla="*/ 2147483647 w 173"/>
                <a:gd name="T3" fmla="*/ 0 h 173"/>
                <a:gd name="T4" fmla="*/ 0 w 173"/>
                <a:gd name="T5" fmla="*/ 0 h 173"/>
                <a:gd name="T6" fmla="*/ 2147483647 w 173"/>
                <a:gd name="T7" fmla="*/ 2147483647 h 17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73"/>
                <a:gd name="T13" fmla="*/ 0 h 173"/>
                <a:gd name="T14" fmla="*/ 173 w 173"/>
                <a:gd name="T15" fmla="*/ 173 h 17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73" h="173">
                  <a:moveTo>
                    <a:pt x="86" y="173"/>
                  </a:moveTo>
                  <a:lnTo>
                    <a:pt x="173" y="0"/>
                  </a:lnTo>
                  <a:cubicBezTo>
                    <a:pt x="118" y="28"/>
                    <a:pt x="54" y="28"/>
                    <a:pt x="0" y="0"/>
                  </a:cubicBezTo>
                  <a:lnTo>
                    <a:pt x="86" y="173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52" name="Line 64"/>
            <p:cNvSpPr>
              <a:spLocks noChangeShapeType="1"/>
            </p:cNvSpPr>
            <p:nvPr/>
          </p:nvSpPr>
          <p:spPr bwMode="auto">
            <a:xfrm flipV="1">
              <a:off x="5875338" y="4657725"/>
              <a:ext cx="776287" cy="563563"/>
            </a:xfrm>
            <a:prstGeom prst="line">
              <a:avLst/>
            </a:prstGeom>
            <a:noFill/>
            <a:ln w="1116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653" name="Freeform 65"/>
            <p:cNvSpPr>
              <a:spLocks noChangeArrowheads="1"/>
            </p:cNvSpPr>
            <p:nvPr/>
          </p:nvSpPr>
          <p:spPr bwMode="auto">
            <a:xfrm>
              <a:off x="6600825" y="4613275"/>
              <a:ext cx="114300" cy="103188"/>
            </a:xfrm>
            <a:custGeom>
              <a:avLst/>
              <a:gdLst>
                <a:gd name="T0" fmla="*/ 2147483647 w 191"/>
                <a:gd name="T1" fmla="*/ 0 h 171"/>
                <a:gd name="T2" fmla="*/ 0 w 191"/>
                <a:gd name="T3" fmla="*/ 2147483647 h 171"/>
                <a:gd name="T4" fmla="*/ 2147483647 w 191"/>
                <a:gd name="T5" fmla="*/ 2147483647 h 171"/>
                <a:gd name="T6" fmla="*/ 2147483647 w 191"/>
                <a:gd name="T7" fmla="*/ 2147483647 h 171"/>
                <a:gd name="T8" fmla="*/ 2147483647 w 191"/>
                <a:gd name="T9" fmla="*/ 0 h 17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1"/>
                <a:gd name="T16" fmla="*/ 0 h 171"/>
                <a:gd name="T17" fmla="*/ 191 w 191"/>
                <a:gd name="T18" fmla="*/ 171 h 17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1" h="171">
                  <a:moveTo>
                    <a:pt x="191" y="0"/>
                  </a:moveTo>
                  <a:lnTo>
                    <a:pt x="0" y="31"/>
                  </a:lnTo>
                  <a:cubicBezTo>
                    <a:pt x="54" y="59"/>
                    <a:pt x="92" y="111"/>
                    <a:pt x="102" y="171"/>
                  </a:cubicBezTo>
                  <a:lnTo>
                    <a:pt x="19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54" name="Line 66"/>
            <p:cNvSpPr>
              <a:spLocks noChangeShapeType="1"/>
            </p:cNvSpPr>
            <p:nvPr/>
          </p:nvSpPr>
          <p:spPr bwMode="auto">
            <a:xfrm>
              <a:off x="5934075" y="3448050"/>
              <a:ext cx="744538" cy="644525"/>
            </a:xfrm>
            <a:prstGeom prst="line">
              <a:avLst/>
            </a:prstGeom>
            <a:noFill/>
            <a:ln w="1116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655" name="Freeform 67"/>
            <p:cNvSpPr>
              <a:spLocks noChangeArrowheads="1"/>
            </p:cNvSpPr>
            <p:nvPr/>
          </p:nvSpPr>
          <p:spPr bwMode="auto">
            <a:xfrm>
              <a:off x="5875338" y="3397250"/>
              <a:ext cx="112712" cy="107950"/>
            </a:xfrm>
            <a:custGeom>
              <a:avLst/>
              <a:gdLst>
                <a:gd name="T0" fmla="*/ 0 w 187"/>
                <a:gd name="T1" fmla="*/ 0 h 179"/>
                <a:gd name="T2" fmla="*/ 2147483647 w 187"/>
                <a:gd name="T3" fmla="*/ 2147483647 h 179"/>
                <a:gd name="T4" fmla="*/ 2147483647 w 187"/>
                <a:gd name="T5" fmla="*/ 2147483647 h 179"/>
                <a:gd name="T6" fmla="*/ 0 w 187"/>
                <a:gd name="T7" fmla="*/ 0 h 17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87"/>
                <a:gd name="T13" fmla="*/ 0 h 179"/>
                <a:gd name="T14" fmla="*/ 187 w 187"/>
                <a:gd name="T15" fmla="*/ 179 h 17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87" h="179">
                  <a:moveTo>
                    <a:pt x="0" y="0"/>
                  </a:moveTo>
                  <a:lnTo>
                    <a:pt x="74" y="179"/>
                  </a:lnTo>
                  <a:cubicBezTo>
                    <a:pt x="89" y="120"/>
                    <a:pt x="131" y="72"/>
                    <a:pt x="187" y="48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56" name="Freeform 68"/>
            <p:cNvSpPr>
              <a:spLocks noChangeArrowheads="1"/>
            </p:cNvSpPr>
            <p:nvPr/>
          </p:nvSpPr>
          <p:spPr bwMode="auto">
            <a:xfrm>
              <a:off x="6553200" y="4032250"/>
              <a:ext cx="617538" cy="617538"/>
            </a:xfrm>
            <a:custGeom>
              <a:avLst/>
              <a:gdLst>
                <a:gd name="T0" fmla="*/ 2147483647 w 1031"/>
                <a:gd name="T1" fmla="*/ 2147483647 h 1031"/>
                <a:gd name="T2" fmla="*/ 2147483647 w 1031"/>
                <a:gd name="T3" fmla="*/ 0 h 1031"/>
                <a:gd name="T4" fmla="*/ 0 w 1031"/>
                <a:gd name="T5" fmla="*/ 2147483647 h 1031"/>
                <a:gd name="T6" fmla="*/ 0 w 1031"/>
                <a:gd name="T7" fmla="*/ 2147483647 h 1031"/>
                <a:gd name="T8" fmla="*/ 2147483647 w 1031"/>
                <a:gd name="T9" fmla="*/ 2147483647 h 1031"/>
                <a:gd name="T10" fmla="*/ 2147483647 w 1031"/>
                <a:gd name="T11" fmla="*/ 2147483647 h 103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31"/>
                <a:gd name="T19" fmla="*/ 0 h 1031"/>
                <a:gd name="T20" fmla="*/ 1031 w 1031"/>
                <a:gd name="T21" fmla="*/ 1031 h 103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31" h="1031">
                  <a:moveTo>
                    <a:pt x="1031" y="516"/>
                  </a:moveTo>
                  <a:cubicBezTo>
                    <a:pt x="1031" y="231"/>
                    <a:pt x="800" y="0"/>
                    <a:pt x="516" y="0"/>
                  </a:cubicBezTo>
                  <a:cubicBezTo>
                    <a:pt x="231" y="0"/>
                    <a:pt x="0" y="231"/>
                    <a:pt x="0" y="516"/>
                  </a:cubicBezTo>
                  <a:cubicBezTo>
                    <a:pt x="0" y="516"/>
                    <a:pt x="0" y="516"/>
                    <a:pt x="0" y="516"/>
                  </a:cubicBezTo>
                  <a:cubicBezTo>
                    <a:pt x="0" y="801"/>
                    <a:pt x="231" y="1031"/>
                    <a:pt x="516" y="1031"/>
                  </a:cubicBezTo>
                  <a:cubicBezTo>
                    <a:pt x="800" y="1031"/>
                    <a:pt x="1031" y="801"/>
                    <a:pt x="1031" y="516"/>
                  </a:cubicBezTo>
                </a:path>
              </a:pathLst>
            </a:custGeom>
            <a:solidFill>
              <a:srgbClr val="9A9A9A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57" name="Freeform 69"/>
            <p:cNvSpPr>
              <a:spLocks noChangeArrowheads="1"/>
            </p:cNvSpPr>
            <p:nvPr/>
          </p:nvSpPr>
          <p:spPr bwMode="auto">
            <a:xfrm>
              <a:off x="6667500" y="4092575"/>
              <a:ext cx="66675" cy="57150"/>
            </a:xfrm>
            <a:custGeom>
              <a:avLst/>
              <a:gdLst>
                <a:gd name="T0" fmla="*/ 2147483647 w 42"/>
                <a:gd name="T1" fmla="*/ 2147483647 h 36"/>
                <a:gd name="T2" fmla="*/ 2147483647 w 42"/>
                <a:gd name="T3" fmla="*/ 0 h 36"/>
                <a:gd name="T4" fmla="*/ 0 w 42"/>
                <a:gd name="T5" fmla="*/ 2147483647 h 36"/>
                <a:gd name="T6" fmla="*/ 2147483647 w 42"/>
                <a:gd name="T7" fmla="*/ 2147483647 h 3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2"/>
                <a:gd name="T13" fmla="*/ 0 h 36"/>
                <a:gd name="T14" fmla="*/ 42 w 42"/>
                <a:gd name="T15" fmla="*/ 36 h 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2" h="36">
                  <a:moveTo>
                    <a:pt x="42" y="6"/>
                  </a:moveTo>
                  <a:lnTo>
                    <a:pt x="7" y="0"/>
                  </a:lnTo>
                  <a:lnTo>
                    <a:pt x="0" y="36"/>
                  </a:lnTo>
                  <a:lnTo>
                    <a:pt x="42" y="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58" name="Freeform 70"/>
            <p:cNvSpPr>
              <a:spLocks noChangeArrowheads="1"/>
            </p:cNvSpPr>
            <p:nvPr/>
          </p:nvSpPr>
          <p:spPr bwMode="auto">
            <a:xfrm>
              <a:off x="6700838" y="4032250"/>
              <a:ext cx="161925" cy="147638"/>
            </a:xfrm>
            <a:custGeom>
              <a:avLst/>
              <a:gdLst>
                <a:gd name="T0" fmla="*/ 2147483647 w 102"/>
                <a:gd name="T1" fmla="*/ 0 h 93"/>
                <a:gd name="T2" fmla="*/ 0 w 102"/>
                <a:gd name="T3" fmla="*/ 2147483647 h 93"/>
                <a:gd name="T4" fmla="*/ 0 60000 65536"/>
                <a:gd name="T5" fmla="*/ 0 60000 65536"/>
                <a:gd name="T6" fmla="*/ 0 w 102"/>
                <a:gd name="T7" fmla="*/ 0 h 93"/>
                <a:gd name="T8" fmla="*/ 102 w 102"/>
                <a:gd name="T9" fmla="*/ 93 h 9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02" h="93">
                  <a:moveTo>
                    <a:pt x="102" y="0"/>
                  </a:moveTo>
                  <a:cubicBezTo>
                    <a:pt x="73" y="68"/>
                    <a:pt x="31" y="93"/>
                    <a:pt x="0" y="60"/>
                  </a:cubicBezTo>
                </a:path>
              </a:pathLst>
            </a:custGeom>
            <a:noFill/>
            <a:ln w="1116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59" name="Freeform 71"/>
            <p:cNvSpPr>
              <a:spLocks noChangeArrowheads="1"/>
            </p:cNvSpPr>
            <p:nvPr/>
          </p:nvSpPr>
          <p:spPr bwMode="auto">
            <a:xfrm>
              <a:off x="6662738" y="4092575"/>
              <a:ext cx="85725" cy="73025"/>
            </a:xfrm>
            <a:custGeom>
              <a:avLst/>
              <a:gdLst>
                <a:gd name="T0" fmla="*/ 2147483647 w 54"/>
                <a:gd name="T1" fmla="*/ 2147483647 h 46"/>
                <a:gd name="T2" fmla="*/ 2147483647 w 54"/>
                <a:gd name="T3" fmla="*/ 0 h 46"/>
                <a:gd name="T4" fmla="*/ 0 w 54"/>
                <a:gd name="T5" fmla="*/ 2147483647 h 46"/>
                <a:gd name="T6" fmla="*/ 2147483647 w 54"/>
                <a:gd name="T7" fmla="*/ 2147483647 h 4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4"/>
                <a:gd name="T13" fmla="*/ 0 h 46"/>
                <a:gd name="T14" fmla="*/ 54 w 54"/>
                <a:gd name="T15" fmla="*/ 46 h 4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4" h="46">
                  <a:moveTo>
                    <a:pt x="54" y="9"/>
                  </a:moveTo>
                  <a:lnTo>
                    <a:pt x="10" y="0"/>
                  </a:lnTo>
                  <a:lnTo>
                    <a:pt x="0" y="46"/>
                  </a:lnTo>
                  <a:lnTo>
                    <a:pt x="54" y="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60" name="Rectangle 72"/>
            <p:cNvSpPr>
              <a:spLocks noChangeArrowheads="1"/>
            </p:cNvSpPr>
            <p:nvPr/>
          </p:nvSpPr>
          <p:spPr bwMode="auto">
            <a:xfrm>
              <a:off x="6861175" y="4062413"/>
              <a:ext cx="82550" cy="198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457200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kumimoji="0" lang="en-US" altLang="zh-TW" sz="1300" b="1">
                  <a:solidFill>
                    <a:srgbClr val="FFFFFF"/>
                  </a:solidFill>
                </a:rPr>
                <a:t>1</a:t>
              </a:r>
            </a:p>
          </p:txBody>
        </p:sp>
        <p:sp>
          <p:nvSpPr>
            <p:cNvPr id="68661" name="Freeform 73"/>
            <p:cNvSpPr>
              <a:spLocks noChangeArrowheads="1"/>
            </p:cNvSpPr>
            <p:nvPr/>
          </p:nvSpPr>
          <p:spPr bwMode="auto">
            <a:xfrm>
              <a:off x="5256213" y="3397250"/>
              <a:ext cx="311150" cy="268288"/>
            </a:xfrm>
            <a:custGeom>
              <a:avLst/>
              <a:gdLst>
                <a:gd name="T0" fmla="*/ 2147483647 w 196"/>
                <a:gd name="T1" fmla="*/ 2147483647 h 169"/>
                <a:gd name="T2" fmla="*/ 0 w 196"/>
                <a:gd name="T3" fmla="*/ 0 h 169"/>
                <a:gd name="T4" fmla="*/ 0 60000 65536"/>
                <a:gd name="T5" fmla="*/ 0 60000 65536"/>
                <a:gd name="T6" fmla="*/ 0 w 196"/>
                <a:gd name="T7" fmla="*/ 0 h 169"/>
                <a:gd name="T8" fmla="*/ 196 w 196"/>
                <a:gd name="T9" fmla="*/ 169 h 169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96" h="169">
                  <a:moveTo>
                    <a:pt x="196" y="169"/>
                  </a:moveTo>
                  <a:cubicBezTo>
                    <a:pt x="192" y="73"/>
                    <a:pt x="108" y="1"/>
                    <a:pt x="0" y="0"/>
                  </a:cubicBezTo>
                </a:path>
              </a:pathLst>
            </a:custGeom>
            <a:noFill/>
            <a:ln w="1116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62" name="Freeform 74"/>
            <p:cNvSpPr>
              <a:spLocks noChangeArrowheads="1"/>
            </p:cNvSpPr>
            <p:nvPr/>
          </p:nvSpPr>
          <p:spPr bwMode="auto">
            <a:xfrm>
              <a:off x="5516563" y="3652838"/>
              <a:ext cx="103187" cy="53975"/>
            </a:xfrm>
            <a:custGeom>
              <a:avLst/>
              <a:gdLst>
                <a:gd name="T0" fmla="*/ 0 w 65"/>
                <a:gd name="T1" fmla="*/ 0 h 34"/>
                <a:gd name="T2" fmla="*/ 2147483647 w 65"/>
                <a:gd name="T3" fmla="*/ 2147483647 h 34"/>
                <a:gd name="T4" fmla="*/ 2147483647 w 65"/>
                <a:gd name="T5" fmla="*/ 2147483647 h 34"/>
                <a:gd name="T6" fmla="*/ 0 w 65"/>
                <a:gd name="T7" fmla="*/ 0 h 3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5"/>
                <a:gd name="T13" fmla="*/ 0 h 34"/>
                <a:gd name="T14" fmla="*/ 65 w 65"/>
                <a:gd name="T15" fmla="*/ 34 h 3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5" h="34">
                  <a:moveTo>
                    <a:pt x="0" y="0"/>
                  </a:moveTo>
                  <a:lnTo>
                    <a:pt x="31" y="34"/>
                  </a:lnTo>
                  <a:lnTo>
                    <a:pt x="65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63" name="Freeform 75"/>
            <p:cNvSpPr>
              <a:spLocks noChangeArrowheads="1"/>
            </p:cNvSpPr>
            <p:nvPr/>
          </p:nvSpPr>
          <p:spPr bwMode="auto">
            <a:xfrm>
              <a:off x="5535613" y="4910138"/>
              <a:ext cx="298450" cy="314325"/>
            </a:xfrm>
            <a:custGeom>
              <a:avLst/>
              <a:gdLst>
                <a:gd name="T0" fmla="*/ 2147483647 w 188"/>
                <a:gd name="T1" fmla="*/ 0 h 198"/>
                <a:gd name="T2" fmla="*/ 2147483647 w 188"/>
                <a:gd name="T3" fmla="*/ 2147483647 h 198"/>
                <a:gd name="T4" fmla="*/ 2147483647 w 188"/>
                <a:gd name="T5" fmla="*/ 2147483647 h 198"/>
                <a:gd name="T6" fmla="*/ 0 60000 65536"/>
                <a:gd name="T7" fmla="*/ 0 60000 65536"/>
                <a:gd name="T8" fmla="*/ 0 60000 65536"/>
                <a:gd name="T9" fmla="*/ 0 w 188"/>
                <a:gd name="T10" fmla="*/ 0 h 198"/>
                <a:gd name="T11" fmla="*/ 188 w 188"/>
                <a:gd name="T12" fmla="*/ 198 h 19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8" h="198">
                  <a:moveTo>
                    <a:pt x="19" y="0"/>
                  </a:moveTo>
                  <a:cubicBezTo>
                    <a:pt x="0" y="109"/>
                    <a:pt x="71" y="198"/>
                    <a:pt x="178" y="198"/>
                  </a:cubicBezTo>
                  <a:cubicBezTo>
                    <a:pt x="181" y="198"/>
                    <a:pt x="185" y="198"/>
                    <a:pt x="188" y="198"/>
                  </a:cubicBezTo>
                </a:path>
              </a:pathLst>
            </a:custGeom>
            <a:noFill/>
            <a:ln w="1116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64" name="Freeform 76"/>
            <p:cNvSpPr>
              <a:spLocks noChangeArrowheads="1"/>
            </p:cNvSpPr>
            <p:nvPr/>
          </p:nvSpPr>
          <p:spPr bwMode="auto">
            <a:xfrm>
              <a:off x="5818188" y="5173663"/>
              <a:ext cx="57150" cy="103187"/>
            </a:xfrm>
            <a:custGeom>
              <a:avLst/>
              <a:gdLst>
                <a:gd name="T0" fmla="*/ 0 w 36"/>
                <a:gd name="T1" fmla="*/ 0 h 65"/>
                <a:gd name="T2" fmla="*/ 2147483647 w 36"/>
                <a:gd name="T3" fmla="*/ 2147483647 h 65"/>
                <a:gd name="T4" fmla="*/ 2147483647 w 36"/>
                <a:gd name="T5" fmla="*/ 2147483647 h 65"/>
                <a:gd name="T6" fmla="*/ 0 w 36"/>
                <a:gd name="T7" fmla="*/ 0 h 6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6"/>
                <a:gd name="T13" fmla="*/ 0 h 65"/>
                <a:gd name="T14" fmla="*/ 36 w 36"/>
                <a:gd name="T15" fmla="*/ 65 h 6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6" h="65">
                  <a:moveTo>
                    <a:pt x="0" y="0"/>
                  </a:moveTo>
                  <a:lnTo>
                    <a:pt x="36" y="29"/>
                  </a:lnTo>
                  <a:lnTo>
                    <a:pt x="7" y="6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65" name="Freeform 77"/>
            <p:cNvSpPr>
              <a:spLocks noChangeArrowheads="1"/>
            </p:cNvSpPr>
            <p:nvPr/>
          </p:nvSpPr>
          <p:spPr bwMode="auto">
            <a:xfrm>
              <a:off x="5297488" y="4910138"/>
              <a:ext cx="268287" cy="311150"/>
            </a:xfrm>
            <a:custGeom>
              <a:avLst/>
              <a:gdLst>
                <a:gd name="T0" fmla="*/ 0 w 169"/>
                <a:gd name="T1" fmla="*/ 2147483647 h 196"/>
                <a:gd name="T2" fmla="*/ 2147483647 w 169"/>
                <a:gd name="T3" fmla="*/ 0 h 196"/>
                <a:gd name="T4" fmla="*/ 0 60000 65536"/>
                <a:gd name="T5" fmla="*/ 0 60000 65536"/>
                <a:gd name="T6" fmla="*/ 0 w 169"/>
                <a:gd name="T7" fmla="*/ 0 h 196"/>
                <a:gd name="T8" fmla="*/ 169 w 169"/>
                <a:gd name="T9" fmla="*/ 196 h 19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9" h="196">
                  <a:moveTo>
                    <a:pt x="0" y="196"/>
                  </a:moveTo>
                  <a:cubicBezTo>
                    <a:pt x="96" y="192"/>
                    <a:pt x="168" y="108"/>
                    <a:pt x="169" y="0"/>
                  </a:cubicBezTo>
                </a:path>
              </a:pathLst>
            </a:custGeom>
            <a:noFill/>
            <a:ln w="1116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66" name="Freeform 78"/>
            <p:cNvSpPr>
              <a:spLocks noChangeArrowheads="1"/>
            </p:cNvSpPr>
            <p:nvPr/>
          </p:nvSpPr>
          <p:spPr bwMode="auto">
            <a:xfrm>
              <a:off x="5256213" y="5168900"/>
              <a:ext cx="53975" cy="104775"/>
            </a:xfrm>
            <a:custGeom>
              <a:avLst/>
              <a:gdLst>
                <a:gd name="T0" fmla="*/ 2147483647 w 34"/>
                <a:gd name="T1" fmla="*/ 0 h 66"/>
                <a:gd name="T2" fmla="*/ 0 w 34"/>
                <a:gd name="T3" fmla="*/ 2147483647 h 66"/>
                <a:gd name="T4" fmla="*/ 2147483647 w 34"/>
                <a:gd name="T5" fmla="*/ 2147483647 h 66"/>
                <a:gd name="T6" fmla="*/ 2147483647 w 34"/>
                <a:gd name="T7" fmla="*/ 0 h 6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4"/>
                <a:gd name="T13" fmla="*/ 0 h 66"/>
                <a:gd name="T14" fmla="*/ 34 w 34"/>
                <a:gd name="T15" fmla="*/ 66 h 6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4" h="66">
                  <a:moveTo>
                    <a:pt x="34" y="0"/>
                  </a:moveTo>
                  <a:lnTo>
                    <a:pt x="0" y="32"/>
                  </a:lnTo>
                  <a:lnTo>
                    <a:pt x="32" y="66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67" name="Freeform 79"/>
            <p:cNvSpPr>
              <a:spLocks noChangeArrowheads="1"/>
            </p:cNvSpPr>
            <p:nvPr/>
          </p:nvSpPr>
          <p:spPr bwMode="auto">
            <a:xfrm>
              <a:off x="5561013" y="3367088"/>
              <a:ext cx="314325" cy="298450"/>
            </a:xfrm>
            <a:custGeom>
              <a:avLst/>
              <a:gdLst>
                <a:gd name="T0" fmla="*/ 2147483647 w 198"/>
                <a:gd name="T1" fmla="*/ 2147483647 h 188"/>
                <a:gd name="T2" fmla="*/ 0 w 198"/>
                <a:gd name="T3" fmla="*/ 2147483647 h 188"/>
                <a:gd name="T4" fmla="*/ 0 w 198"/>
                <a:gd name="T5" fmla="*/ 2147483647 h 188"/>
                <a:gd name="T6" fmla="*/ 0 60000 65536"/>
                <a:gd name="T7" fmla="*/ 0 60000 65536"/>
                <a:gd name="T8" fmla="*/ 0 60000 65536"/>
                <a:gd name="T9" fmla="*/ 0 w 198"/>
                <a:gd name="T10" fmla="*/ 0 h 188"/>
                <a:gd name="T11" fmla="*/ 198 w 198"/>
                <a:gd name="T12" fmla="*/ 188 h 1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8" h="188">
                  <a:moveTo>
                    <a:pt x="198" y="19"/>
                  </a:moveTo>
                  <a:cubicBezTo>
                    <a:pt x="89" y="0"/>
                    <a:pt x="0" y="71"/>
                    <a:pt x="0" y="178"/>
                  </a:cubicBezTo>
                  <a:cubicBezTo>
                    <a:pt x="0" y="181"/>
                    <a:pt x="0" y="185"/>
                    <a:pt x="0" y="188"/>
                  </a:cubicBezTo>
                </a:path>
              </a:pathLst>
            </a:custGeom>
            <a:noFill/>
            <a:ln w="1116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68" name="Freeform 80"/>
            <p:cNvSpPr>
              <a:spLocks noChangeArrowheads="1"/>
            </p:cNvSpPr>
            <p:nvPr/>
          </p:nvSpPr>
          <p:spPr bwMode="auto">
            <a:xfrm>
              <a:off x="5508625" y="3649663"/>
              <a:ext cx="103188" cy="57150"/>
            </a:xfrm>
            <a:custGeom>
              <a:avLst/>
              <a:gdLst>
                <a:gd name="T0" fmla="*/ 2147483647 w 65"/>
                <a:gd name="T1" fmla="*/ 0 h 36"/>
                <a:gd name="T2" fmla="*/ 2147483647 w 65"/>
                <a:gd name="T3" fmla="*/ 2147483647 h 36"/>
                <a:gd name="T4" fmla="*/ 0 w 65"/>
                <a:gd name="T5" fmla="*/ 2147483647 h 36"/>
                <a:gd name="T6" fmla="*/ 2147483647 w 65"/>
                <a:gd name="T7" fmla="*/ 0 h 3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5"/>
                <a:gd name="T13" fmla="*/ 0 h 36"/>
                <a:gd name="T14" fmla="*/ 65 w 65"/>
                <a:gd name="T15" fmla="*/ 36 h 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5" h="36">
                  <a:moveTo>
                    <a:pt x="65" y="0"/>
                  </a:moveTo>
                  <a:lnTo>
                    <a:pt x="36" y="36"/>
                  </a:lnTo>
                  <a:lnTo>
                    <a:pt x="0" y="7"/>
                  </a:lnTo>
                  <a:lnTo>
                    <a:pt x="6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69" name="Rectangle 81"/>
            <p:cNvSpPr>
              <a:spLocks noChangeArrowheads="1"/>
            </p:cNvSpPr>
            <p:nvPr/>
          </p:nvSpPr>
          <p:spPr bwMode="auto">
            <a:xfrm>
              <a:off x="3876675" y="3228975"/>
              <a:ext cx="82550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457200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kumimoji="0" lang="en-US" altLang="zh-TW" sz="1300" b="1">
                  <a:solidFill>
                    <a:srgbClr val="FFFFFF"/>
                  </a:solidFill>
                </a:rPr>
                <a:t>1</a:t>
              </a:r>
            </a:p>
          </p:txBody>
        </p:sp>
        <p:sp>
          <p:nvSpPr>
            <p:cNvPr id="68670" name="Rectangle 82"/>
            <p:cNvSpPr>
              <a:spLocks noChangeArrowheads="1"/>
            </p:cNvSpPr>
            <p:nvPr/>
          </p:nvSpPr>
          <p:spPr bwMode="auto">
            <a:xfrm>
              <a:off x="3606800" y="3228975"/>
              <a:ext cx="82550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457200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kumimoji="0" lang="en-US" altLang="zh-TW" sz="1300" b="1">
                  <a:solidFill>
                    <a:srgbClr val="FFFFFF"/>
                  </a:solidFill>
                </a:rPr>
                <a:t>1</a:t>
              </a:r>
            </a:p>
          </p:txBody>
        </p:sp>
        <p:sp>
          <p:nvSpPr>
            <p:cNvPr id="68671" name="Rectangle 83"/>
            <p:cNvSpPr>
              <a:spLocks noChangeArrowheads="1"/>
            </p:cNvSpPr>
            <p:nvPr/>
          </p:nvSpPr>
          <p:spPr bwMode="auto">
            <a:xfrm>
              <a:off x="3876675" y="5205413"/>
              <a:ext cx="147638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457200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kumimoji="0" lang="en-US" altLang="zh-TW" sz="1600" b="1" i="1" dirty="0">
                  <a:solidFill>
                    <a:schemeClr val="bg1"/>
                  </a:solidFill>
                </a:rPr>
                <a:t>D</a:t>
              </a:r>
            </a:p>
          </p:txBody>
        </p:sp>
        <p:sp>
          <p:nvSpPr>
            <p:cNvPr id="68672" name="Rectangle 84"/>
            <p:cNvSpPr>
              <a:spLocks noChangeArrowheads="1"/>
            </p:cNvSpPr>
            <p:nvPr/>
          </p:nvSpPr>
          <p:spPr bwMode="auto">
            <a:xfrm>
              <a:off x="3606800" y="5195888"/>
              <a:ext cx="82550" cy="198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457200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kumimoji="0" lang="en-US" altLang="zh-TW" sz="1300" b="1">
                  <a:solidFill>
                    <a:srgbClr val="FFFFFF"/>
                  </a:solidFill>
                </a:rPr>
                <a:t>1</a:t>
              </a:r>
            </a:p>
          </p:txBody>
        </p:sp>
        <p:sp>
          <p:nvSpPr>
            <p:cNvPr id="68673" name="Rectangle 85"/>
            <p:cNvSpPr>
              <a:spLocks noChangeArrowheads="1"/>
            </p:cNvSpPr>
            <p:nvPr/>
          </p:nvSpPr>
          <p:spPr bwMode="auto">
            <a:xfrm>
              <a:off x="5661025" y="5195888"/>
              <a:ext cx="82550" cy="198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457200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kumimoji="0" lang="en-US" altLang="zh-TW" sz="1300" b="1">
                  <a:solidFill>
                    <a:srgbClr val="FFFFFF"/>
                  </a:solidFill>
                </a:rPr>
                <a:t>1</a:t>
              </a:r>
            </a:p>
          </p:txBody>
        </p:sp>
        <p:sp>
          <p:nvSpPr>
            <p:cNvPr id="68674" name="Rectangle 86"/>
            <p:cNvSpPr>
              <a:spLocks noChangeArrowheads="1"/>
            </p:cNvSpPr>
            <p:nvPr/>
          </p:nvSpPr>
          <p:spPr bwMode="auto">
            <a:xfrm>
              <a:off x="5402263" y="5195888"/>
              <a:ext cx="82550" cy="198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457200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kumimoji="0" lang="en-US" altLang="zh-TW" sz="1300" b="1">
                  <a:solidFill>
                    <a:srgbClr val="FFFFFF"/>
                  </a:solidFill>
                </a:rPr>
                <a:t>1</a:t>
              </a:r>
            </a:p>
          </p:txBody>
        </p:sp>
        <p:sp>
          <p:nvSpPr>
            <p:cNvPr id="68675" name="Rectangle 87"/>
            <p:cNvSpPr>
              <a:spLocks noChangeArrowheads="1"/>
            </p:cNvSpPr>
            <p:nvPr/>
          </p:nvSpPr>
          <p:spPr bwMode="auto">
            <a:xfrm>
              <a:off x="5670550" y="3217863"/>
              <a:ext cx="82550" cy="198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457200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kumimoji="0" lang="en-US" altLang="zh-TW" sz="1300" b="1">
                  <a:solidFill>
                    <a:srgbClr val="FFFFFF"/>
                  </a:solidFill>
                </a:rPr>
                <a:t>1</a:t>
              </a:r>
            </a:p>
          </p:txBody>
        </p:sp>
        <p:sp>
          <p:nvSpPr>
            <p:cNvPr id="68676" name="Rectangle 88"/>
            <p:cNvSpPr>
              <a:spLocks noChangeArrowheads="1"/>
            </p:cNvSpPr>
            <p:nvPr/>
          </p:nvSpPr>
          <p:spPr bwMode="auto">
            <a:xfrm>
              <a:off x="5383213" y="3217863"/>
              <a:ext cx="82550" cy="198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457200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kumimoji="0" lang="en-US" altLang="zh-TW" sz="1300" b="1">
                  <a:solidFill>
                    <a:srgbClr val="FFFFFF"/>
                  </a:solidFill>
                </a:rPr>
                <a:t>1</a:t>
              </a:r>
            </a:p>
          </p:txBody>
        </p:sp>
      </p:grpSp>
      <p:sp>
        <p:nvSpPr>
          <p:cNvPr id="97" name="Rectangle 4"/>
          <p:cNvSpPr>
            <a:spLocks noChangeArrowheads="1"/>
          </p:cNvSpPr>
          <p:nvPr/>
        </p:nvSpPr>
        <p:spPr bwMode="auto">
          <a:xfrm>
            <a:off x="2428398" y="2274268"/>
            <a:ext cx="1513768" cy="381000"/>
          </a:xfrm>
          <a:prstGeom prst="rect">
            <a:avLst/>
          </a:prstGeom>
          <a:noFill/>
          <a:ln w="9525">
            <a:solidFill>
              <a:srgbClr val="FFFFFF"/>
            </a:solidFill>
            <a:prstDash val="sysDashDot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2700" tIns="12700" rIns="12700" bIns="12700"/>
          <a:lstStyle/>
          <a:p>
            <a:r>
              <a:rPr kumimoji="0" lang="en-US" altLang="zh-TW" sz="2000" i="1" dirty="0" smtClean="0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a</a:t>
            </a:r>
            <a:endParaRPr kumimoji="0" lang="en-US" altLang="zh-TW" sz="1600" baseline="-25000" dirty="0">
              <a:solidFill>
                <a:schemeClr val="tx2"/>
              </a:solidFill>
              <a:ea typeface="SimSun" pitchFamily="2" charset="-122"/>
            </a:endParaRPr>
          </a:p>
        </p:txBody>
      </p:sp>
      <p:sp>
        <p:nvSpPr>
          <p:cNvPr id="98" name="Rectangle 6"/>
          <p:cNvSpPr>
            <a:spLocks noChangeArrowheads="1"/>
          </p:cNvSpPr>
          <p:nvPr/>
        </p:nvSpPr>
        <p:spPr bwMode="auto">
          <a:xfrm>
            <a:off x="6853250" y="2284512"/>
            <a:ext cx="1427162" cy="381000"/>
          </a:xfrm>
          <a:prstGeom prst="rect">
            <a:avLst/>
          </a:prstGeom>
          <a:noFill/>
          <a:ln w="9525">
            <a:solidFill>
              <a:srgbClr val="FFFFFF"/>
            </a:solidFill>
            <a:prstDash val="sysDashDot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2700" tIns="12700" rIns="12700" bIns="12700"/>
          <a:lstStyle/>
          <a:p>
            <a:r>
              <a:rPr kumimoji="0" lang="en-US" altLang="zh-TW" sz="2000" i="1" dirty="0" smtClean="0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b = </a:t>
            </a:r>
            <a:r>
              <a:rPr kumimoji="0" lang="en-US" altLang="zh-TW" sz="2000" dirty="0" smtClean="0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</a:t>
            </a:r>
            <a:r>
              <a:rPr kumimoji="0" lang="en-US" altLang="zh-TW" sz="2000" baseline="-25000" dirty="0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t</a:t>
            </a:r>
            <a:r>
              <a:rPr kumimoji="0" lang="en-US" altLang="zh-TW" sz="2000" baseline="-25000" dirty="0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</a:t>
            </a:r>
            <a:r>
              <a:rPr kumimoji="0" lang="en-US" altLang="zh-TW" sz="2000" baseline="-25000" dirty="0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0</a:t>
            </a:r>
            <a:r>
              <a:rPr kumimoji="0" lang="en-US" altLang="zh-TW" sz="2000" dirty="0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kumimoji="0" lang="en-US" altLang="zh-TW" sz="2000" i="1" dirty="0" err="1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b</a:t>
            </a:r>
            <a:r>
              <a:rPr kumimoji="0" lang="en-US" altLang="zh-TW" sz="2000" baseline="-25000" dirty="0" err="1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t</a:t>
            </a:r>
            <a:r>
              <a:rPr kumimoji="0" lang="en-US" altLang="zh-TW" sz="2000" i="1" dirty="0" err="1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D</a:t>
            </a:r>
            <a:r>
              <a:rPr kumimoji="0" lang="en-US" altLang="zh-TW" sz="2000" baseline="30000" dirty="0" err="1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t</a:t>
            </a:r>
            <a:endParaRPr kumimoji="0" lang="en-US" altLang="zh-TW" sz="1600" baseline="-25000" dirty="0">
              <a:solidFill>
                <a:schemeClr val="tx2"/>
              </a:solidFill>
              <a:ea typeface="SimSun" pitchFamily="2" charset="-122"/>
            </a:endParaRPr>
          </a:p>
        </p:txBody>
      </p:sp>
      <p:sp>
        <p:nvSpPr>
          <p:cNvPr id="127" name="Line 80"/>
          <p:cNvSpPr>
            <a:spLocks noChangeShapeType="1"/>
          </p:cNvSpPr>
          <p:nvPr/>
        </p:nvSpPr>
        <p:spPr bwMode="auto">
          <a:xfrm flipH="1">
            <a:off x="2298223" y="2382180"/>
            <a:ext cx="0" cy="1485900"/>
          </a:xfrm>
          <a:prstGeom prst="line">
            <a:avLst/>
          </a:prstGeom>
          <a:noFill/>
          <a:ln w="19050">
            <a:solidFill>
              <a:srgbClr val="CC9900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" name="Line 81"/>
          <p:cNvSpPr>
            <a:spLocks noChangeShapeType="1"/>
          </p:cNvSpPr>
          <p:nvPr/>
        </p:nvSpPr>
        <p:spPr bwMode="auto">
          <a:xfrm flipH="1">
            <a:off x="6740556" y="2346896"/>
            <a:ext cx="0" cy="1606550"/>
          </a:xfrm>
          <a:prstGeom prst="line">
            <a:avLst/>
          </a:prstGeom>
          <a:noFill/>
          <a:ln w="19050">
            <a:solidFill>
              <a:srgbClr val="CC9900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331640" y="1268760"/>
            <a:ext cx="72368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120000"/>
              </a:lnSpc>
            </a:pPr>
            <a:r>
              <a:rPr lang="en-US" altLang="zh-CN" sz="2000" dirty="0" smtClean="0"/>
              <a:t>A data </a:t>
            </a:r>
            <a:r>
              <a:rPr lang="en-US" altLang="zh-CN" sz="2000" dirty="0"/>
              <a:t>unit = </a:t>
            </a:r>
            <a:r>
              <a:rPr lang="en-US" altLang="zh-CN" sz="2000" dirty="0" smtClean="0"/>
              <a:t>A </a:t>
            </a:r>
            <a:r>
              <a:rPr lang="en-US" altLang="zh-CN" sz="2000" dirty="0">
                <a:solidFill>
                  <a:srgbClr val="C00000"/>
                </a:solidFill>
              </a:rPr>
              <a:t>rational power </a:t>
            </a:r>
            <a:r>
              <a:rPr lang="en-US" altLang="zh-CN" sz="2000" dirty="0" smtClean="0">
                <a:solidFill>
                  <a:srgbClr val="C00000"/>
                </a:solidFill>
              </a:rPr>
              <a:t>series </a:t>
            </a:r>
            <a:r>
              <a:rPr lang="en-US" altLang="zh-CN" sz="2000" dirty="0" smtClean="0"/>
              <a:t>rather an a </a:t>
            </a:r>
            <a:r>
              <a:rPr lang="en-US" altLang="zh-CN" sz="2000" dirty="0" smtClean="0"/>
              <a:t>polynomial</a:t>
            </a:r>
          </a:p>
          <a:p>
            <a:pPr eaLnBrk="1" hangingPunct="1">
              <a:lnSpc>
                <a:spcPct val="120000"/>
              </a:lnSpc>
            </a:pPr>
            <a:r>
              <a:rPr kumimoji="0" lang="en-US" altLang="zh-TW" sz="2000" dirty="0" smtClean="0"/>
              <a:t>The whole data = A row vector of </a:t>
            </a:r>
            <a:r>
              <a:rPr lang="en-US" altLang="zh-CN" sz="2000" dirty="0">
                <a:solidFill>
                  <a:srgbClr val="C00000"/>
                </a:solidFill>
              </a:rPr>
              <a:t>rational power series </a:t>
            </a:r>
            <a:endParaRPr lang="en-US" sz="2000" dirty="0"/>
          </a:p>
        </p:txBody>
      </p:sp>
      <p:sp>
        <p:nvSpPr>
          <p:cNvPr id="96" name="Rectangle 13"/>
          <p:cNvSpPr>
            <a:spLocks noChangeArrowheads="1"/>
          </p:cNvSpPr>
          <p:nvPr/>
        </p:nvSpPr>
        <p:spPr bwMode="auto">
          <a:xfrm>
            <a:off x="2555776" y="2272531"/>
            <a:ext cx="1144639" cy="371475"/>
          </a:xfrm>
          <a:prstGeom prst="rect">
            <a:avLst/>
          </a:prstGeom>
          <a:noFill/>
          <a:ln w="9525">
            <a:solidFill>
              <a:srgbClr val="FFFFFF"/>
            </a:solidFill>
            <a:prstDash val="sysDashDot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2700" tIns="12700" rIns="12700" bIns="12700"/>
          <a:lstStyle/>
          <a:p>
            <a:r>
              <a:rPr kumimoji="0" lang="en-US" altLang="zh-CN" sz="2000" i="1" dirty="0">
                <a:solidFill>
                  <a:srgbClr val="002CCC"/>
                </a:solidFill>
                <a:ea typeface="SimSun" pitchFamily="2" charset="-122"/>
              </a:rPr>
              <a:t> </a:t>
            </a:r>
            <a:r>
              <a:rPr kumimoji="0" lang="en-US" altLang="zh-CN" sz="2000" i="1" dirty="0" smtClean="0">
                <a:solidFill>
                  <a:srgbClr val="002CCC"/>
                </a:solidFill>
                <a:ea typeface="SimSun" pitchFamily="2" charset="-122"/>
              </a:rPr>
              <a:t>= </a:t>
            </a:r>
            <a:r>
              <a:rPr lang="en-US" altLang="zh-CN" sz="2000" dirty="0">
                <a:solidFill>
                  <a:srgbClr val="002CCC"/>
                </a:solidFill>
              </a:rPr>
              <a:t>(</a:t>
            </a:r>
            <a:r>
              <a:rPr lang="en-US" altLang="zh-CN" sz="2000" i="1" dirty="0">
                <a:solidFill>
                  <a:srgbClr val="002CCC"/>
                </a:solidFill>
              </a:rPr>
              <a:t>a </a:t>
            </a:r>
            <a:r>
              <a:rPr lang="en-US" altLang="zh-CN" sz="2000" i="1" baseline="-25000" dirty="0">
                <a:solidFill>
                  <a:srgbClr val="002CCC"/>
                </a:solidFill>
              </a:rPr>
              <a:t> </a:t>
            </a:r>
            <a:r>
              <a:rPr lang="en-US" altLang="zh-CN" sz="2000" i="1" dirty="0">
                <a:solidFill>
                  <a:srgbClr val="002CCC"/>
                </a:solidFill>
              </a:rPr>
              <a:t> b</a:t>
            </a:r>
            <a:r>
              <a:rPr lang="en-US" altLang="zh-CN" sz="2000" dirty="0" smtClean="0">
                <a:solidFill>
                  <a:srgbClr val="002CCC"/>
                </a:solidFill>
              </a:rPr>
              <a:t>) </a:t>
            </a:r>
            <a:r>
              <a:rPr lang="en-US" altLang="zh-CN" sz="2000" dirty="0" smtClean="0">
                <a:solidFill>
                  <a:srgbClr val="002CCC"/>
                </a:solidFill>
                <a:sym typeface="Symbol"/>
              </a:rPr>
              <a:t></a:t>
            </a:r>
            <a:r>
              <a:rPr lang="en-US" altLang="zh-CN" sz="2000" dirty="0" smtClean="0">
                <a:solidFill>
                  <a:srgbClr val="002CCC"/>
                </a:solidFill>
              </a:rPr>
              <a:t> </a:t>
            </a:r>
            <a:endParaRPr kumimoji="0" lang="en-US" altLang="zh-TW" sz="2000" i="1" dirty="0">
              <a:solidFill>
                <a:srgbClr val="002CCC"/>
              </a:solidFill>
              <a:latin typeface="Arial" pitchFamily="34" charset="0"/>
            </a:endParaRPr>
          </a:p>
        </p:txBody>
      </p:sp>
      <p:grpSp>
        <p:nvGrpSpPr>
          <p:cNvPr id="99" name="Group 114"/>
          <p:cNvGrpSpPr>
            <a:grpSpLocks/>
          </p:cNvGrpSpPr>
          <p:nvPr/>
        </p:nvGrpSpPr>
        <p:grpSpPr bwMode="auto">
          <a:xfrm>
            <a:off x="3645773" y="2225241"/>
            <a:ext cx="349250" cy="447675"/>
            <a:chOff x="3713" y="2583"/>
            <a:chExt cx="220" cy="282"/>
          </a:xfrm>
        </p:grpSpPr>
        <p:sp>
          <p:nvSpPr>
            <p:cNvPr id="100" name="Rectangle 115"/>
            <p:cNvSpPr>
              <a:spLocks noChangeArrowheads="1"/>
            </p:cNvSpPr>
            <p:nvPr/>
          </p:nvSpPr>
          <p:spPr bwMode="auto">
            <a:xfrm>
              <a:off x="3713" y="2592"/>
              <a:ext cx="220" cy="2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2700" tIns="12700" rIns="12700" bIns="12700"/>
            <a:lstStyle/>
            <a:p>
              <a:pPr algn="ctr"/>
              <a:r>
                <a:rPr kumimoji="0" lang="en-US" altLang="zh-TW" sz="1200" dirty="0">
                  <a:latin typeface="Arial" charset="0"/>
                </a:rPr>
                <a:t>1</a:t>
              </a:r>
            </a:p>
            <a:p>
              <a:pPr algn="ctr"/>
              <a:r>
                <a:rPr kumimoji="0" lang="en-US" altLang="zh-TW" sz="1200" dirty="0">
                  <a:latin typeface="Arial" charset="0"/>
                </a:rPr>
                <a:t>0</a:t>
              </a:r>
            </a:p>
          </p:txBody>
        </p:sp>
        <p:sp>
          <p:nvSpPr>
            <p:cNvPr id="101" name="AutoShape 116"/>
            <p:cNvSpPr>
              <a:spLocks noChangeArrowheads="1"/>
            </p:cNvSpPr>
            <p:nvPr/>
          </p:nvSpPr>
          <p:spPr bwMode="auto">
            <a:xfrm>
              <a:off x="3713" y="2583"/>
              <a:ext cx="192" cy="282"/>
            </a:xfrm>
            <a:prstGeom prst="bracketPair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 altLang="zh-TW"/>
            </a:p>
          </p:txBody>
        </p:sp>
      </p:grpSp>
      <p:grpSp>
        <p:nvGrpSpPr>
          <p:cNvPr id="102" name="Group 12"/>
          <p:cNvGrpSpPr>
            <a:grpSpLocks/>
          </p:cNvGrpSpPr>
          <p:nvPr/>
        </p:nvGrpSpPr>
        <p:grpSpPr bwMode="auto">
          <a:xfrm>
            <a:off x="4167657" y="5409592"/>
            <a:ext cx="755650" cy="647700"/>
            <a:chOff x="3720" y="3273"/>
            <a:chExt cx="476" cy="408"/>
          </a:xfrm>
        </p:grpSpPr>
        <p:sp>
          <p:nvSpPr>
            <p:cNvPr id="103" name="Text Box 13"/>
            <p:cNvSpPr txBox="1">
              <a:spLocks noChangeArrowheads="1"/>
            </p:cNvSpPr>
            <p:nvPr/>
          </p:nvSpPr>
          <p:spPr bwMode="auto">
            <a:xfrm>
              <a:off x="3720" y="3273"/>
              <a:ext cx="454" cy="2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 defTabSz="457200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1pPr>
              <a:lvl2pPr marL="742950" indent="-285750" defTabSz="457200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2pPr>
              <a:lvl3pPr marL="1143000" indent="-228600" defTabSz="457200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3pPr>
              <a:lvl4pPr marL="1600200" indent="-228600" defTabSz="457200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4pPr>
              <a:lvl5pPr marL="2057400" indent="-228600" defTabSz="457200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ts val="1125"/>
                </a:spcBef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kumimoji="0" lang="en-US" altLang="zh-TW" sz="1800" dirty="0">
                  <a:solidFill>
                    <a:srgbClr val="000099"/>
                  </a:solidFill>
                </a:rPr>
                <a:t> </a:t>
              </a:r>
              <a:r>
                <a:rPr kumimoji="0" lang="en-US" altLang="zh-TW" sz="1800" i="1" dirty="0">
                  <a:solidFill>
                    <a:srgbClr val="000099"/>
                  </a:solidFill>
                </a:rPr>
                <a:t>a</a:t>
              </a:r>
              <a:r>
                <a:rPr kumimoji="0" lang="en-US" altLang="zh-TW" sz="1800" dirty="0">
                  <a:solidFill>
                    <a:srgbClr val="000099"/>
                  </a:solidFill>
                </a:rPr>
                <a:t>+</a:t>
              </a:r>
              <a:r>
                <a:rPr kumimoji="0" lang="en-US" altLang="zh-TW" sz="1800" i="1" dirty="0">
                  <a:solidFill>
                    <a:srgbClr val="000099"/>
                  </a:solidFill>
                </a:rPr>
                <a:t>b</a:t>
              </a:r>
              <a:endParaRPr kumimoji="0" lang="en-US" altLang="zh-TW" sz="1800" dirty="0">
                <a:solidFill>
                  <a:srgbClr val="000099"/>
                </a:solidFill>
              </a:endParaRPr>
            </a:p>
          </p:txBody>
        </p:sp>
        <p:sp>
          <p:nvSpPr>
            <p:cNvPr id="104" name="Line 14"/>
            <p:cNvSpPr>
              <a:spLocks noChangeShapeType="1"/>
            </p:cNvSpPr>
            <p:nvPr/>
          </p:nvSpPr>
          <p:spPr bwMode="auto">
            <a:xfrm>
              <a:off x="3720" y="3477"/>
              <a:ext cx="409" cy="1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" name="Text Box 15"/>
            <p:cNvSpPr txBox="1">
              <a:spLocks noChangeArrowheads="1"/>
            </p:cNvSpPr>
            <p:nvPr/>
          </p:nvSpPr>
          <p:spPr bwMode="auto">
            <a:xfrm>
              <a:off x="3743" y="3450"/>
              <a:ext cx="454" cy="2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 defTabSz="457200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1pPr>
              <a:lvl2pPr marL="742950" indent="-285750" defTabSz="457200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2pPr>
              <a:lvl3pPr marL="1143000" indent="-228600" defTabSz="457200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3pPr>
              <a:lvl4pPr marL="1600200" indent="-228600" defTabSz="457200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4pPr>
              <a:lvl5pPr marL="2057400" indent="-228600" defTabSz="457200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ts val="1125"/>
                </a:spcBef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kumimoji="0" lang="en-US" altLang="zh-TW" sz="1800" dirty="0">
                  <a:solidFill>
                    <a:srgbClr val="000099"/>
                  </a:solidFill>
                </a:rPr>
                <a:t>1–</a:t>
              </a:r>
              <a:r>
                <a:rPr kumimoji="0" lang="en-US" altLang="zh-TW" sz="1800" i="1" dirty="0">
                  <a:solidFill>
                    <a:srgbClr val="000099"/>
                  </a:solidFill>
                </a:rPr>
                <a:t>D</a:t>
              </a:r>
            </a:p>
          </p:txBody>
        </p:sp>
      </p:grp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5841726"/>
              </p:ext>
            </p:extLst>
          </p:nvPr>
        </p:nvGraphicFramePr>
        <p:xfrm>
          <a:off x="5976155" y="5316264"/>
          <a:ext cx="604502" cy="921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57" name="Equation" r:id="rId4" imgW="533169" imgH="812447" progId="Equation.DSMT4">
                  <p:embed/>
                </p:oleObj>
              </mc:Choice>
              <mc:Fallback>
                <p:oleObj name="Equation" r:id="rId4" imgW="533169" imgH="812447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76155" y="5316264"/>
                        <a:ext cx="604502" cy="9210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768189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22" name="Rectangle 32"/>
          <p:cNvSpPr>
            <a:spLocks noGrp="1" noChangeArrowheads="1"/>
          </p:cNvSpPr>
          <p:nvPr>
            <p:ph type="title"/>
          </p:nvPr>
        </p:nvSpPr>
        <p:spPr>
          <a:xfrm>
            <a:off x="179388" y="260350"/>
            <a:ext cx="8821737" cy="650875"/>
          </a:xfrm>
        </p:spPr>
        <p:txBody>
          <a:bodyPr lIns="90000" tIns="46800" rIns="90000" bIns="46800"/>
          <a:lstStyle/>
          <a:p>
            <a:pPr algn="ctr" defTabSz="457200"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TW" sz="3200" b="1" dirty="0">
                <a:ea typeface="Arial Unicode MS" pitchFamily="34" charset="-128"/>
                <a:cs typeface="Arial Unicode MS" pitchFamily="34" charset="-128"/>
              </a:rPr>
              <a:t>Convolutional network coding (CNC)</a:t>
            </a:r>
            <a:endParaRPr lang="en-US" altLang="zh-TW" sz="3200" b="1" dirty="0" smtClean="0">
              <a:sym typeface="Symbol" pitchFamily="18" charset="2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2005482" y="3106899"/>
            <a:ext cx="5011738" cy="2446337"/>
            <a:chOff x="2159000" y="3087688"/>
            <a:chExt cx="5011738" cy="2446337"/>
          </a:xfrm>
        </p:grpSpPr>
        <p:grpSp>
          <p:nvGrpSpPr>
            <p:cNvPr id="91" name="Group 4"/>
            <p:cNvGrpSpPr>
              <a:grpSpLocks/>
            </p:cNvGrpSpPr>
            <p:nvPr/>
          </p:nvGrpSpPr>
          <p:grpSpPr bwMode="auto">
            <a:xfrm rot="17790106">
              <a:off x="4139952" y="3861098"/>
              <a:ext cx="1152525" cy="1008062"/>
              <a:chOff x="2517" y="2568"/>
              <a:chExt cx="726" cy="635"/>
            </a:xfrm>
          </p:grpSpPr>
          <p:sp>
            <p:nvSpPr>
              <p:cNvPr id="92" name="Oval 5"/>
              <p:cNvSpPr>
                <a:spLocks noChangeArrowheads="1"/>
              </p:cNvSpPr>
              <p:nvPr/>
            </p:nvSpPr>
            <p:spPr bwMode="auto">
              <a:xfrm>
                <a:off x="2517" y="2568"/>
                <a:ext cx="681" cy="635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85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altLang="zh-TW"/>
              </a:p>
            </p:txBody>
          </p:sp>
          <p:sp>
            <p:nvSpPr>
              <p:cNvPr id="93" name="Rectangle 6"/>
              <p:cNvSpPr>
                <a:spLocks noChangeArrowheads="1"/>
              </p:cNvSpPr>
              <p:nvPr/>
            </p:nvSpPr>
            <p:spPr bwMode="auto">
              <a:xfrm>
                <a:off x="3152" y="2794"/>
                <a:ext cx="91" cy="18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altLang="zh-TW"/>
              </a:p>
            </p:txBody>
          </p:sp>
          <p:sp>
            <p:nvSpPr>
              <p:cNvPr id="94" name="Line 7"/>
              <p:cNvSpPr>
                <a:spLocks noChangeShapeType="1"/>
              </p:cNvSpPr>
              <p:nvPr/>
            </p:nvSpPr>
            <p:spPr bwMode="auto">
              <a:xfrm>
                <a:off x="3062" y="2749"/>
                <a:ext cx="136" cy="45"/>
              </a:xfrm>
              <a:prstGeom prst="line">
                <a:avLst/>
              </a:prstGeom>
              <a:noFill/>
              <a:ln w="3175">
                <a:solidFill>
                  <a:schemeClr val="bg1">
                    <a:lumMod val="85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" name="Line 8"/>
              <p:cNvSpPr>
                <a:spLocks noChangeShapeType="1"/>
              </p:cNvSpPr>
              <p:nvPr/>
            </p:nvSpPr>
            <p:spPr bwMode="auto">
              <a:xfrm flipV="1">
                <a:off x="3208" y="2658"/>
                <a:ext cx="0" cy="136"/>
              </a:xfrm>
              <a:prstGeom prst="line">
                <a:avLst/>
              </a:prstGeom>
              <a:noFill/>
              <a:ln w="3175">
                <a:solidFill>
                  <a:schemeClr val="bg1">
                    <a:lumMod val="85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8623" name="Freeform 35"/>
            <p:cNvSpPr>
              <a:spLocks noChangeArrowheads="1"/>
            </p:cNvSpPr>
            <p:nvPr/>
          </p:nvSpPr>
          <p:spPr bwMode="auto">
            <a:xfrm>
              <a:off x="3465513" y="4914900"/>
              <a:ext cx="619125" cy="619125"/>
            </a:xfrm>
            <a:custGeom>
              <a:avLst/>
              <a:gdLst>
                <a:gd name="T0" fmla="*/ 0 w 1031"/>
                <a:gd name="T1" fmla="*/ 2147483647 h 1031"/>
                <a:gd name="T2" fmla="*/ 2147483647 w 1031"/>
                <a:gd name="T3" fmla="*/ 0 h 1031"/>
                <a:gd name="T4" fmla="*/ 2147483647 w 1031"/>
                <a:gd name="T5" fmla="*/ 2147483647 h 1031"/>
                <a:gd name="T6" fmla="*/ 2147483647 w 1031"/>
                <a:gd name="T7" fmla="*/ 2147483647 h 1031"/>
                <a:gd name="T8" fmla="*/ 2147483647 w 1031"/>
                <a:gd name="T9" fmla="*/ 2147483647 h 1031"/>
                <a:gd name="T10" fmla="*/ 0 w 1031"/>
                <a:gd name="T11" fmla="*/ 2147483647 h 103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31"/>
                <a:gd name="T19" fmla="*/ 0 h 1031"/>
                <a:gd name="T20" fmla="*/ 1031 w 1031"/>
                <a:gd name="T21" fmla="*/ 1031 h 103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31" h="1031">
                  <a:moveTo>
                    <a:pt x="0" y="516"/>
                  </a:moveTo>
                  <a:cubicBezTo>
                    <a:pt x="0" y="231"/>
                    <a:pt x="231" y="0"/>
                    <a:pt x="516" y="0"/>
                  </a:cubicBezTo>
                  <a:cubicBezTo>
                    <a:pt x="800" y="0"/>
                    <a:pt x="1031" y="231"/>
                    <a:pt x="1031" y="516"/>
                  </a:cubicBezTo>
                  <a:cubicBezTo>
                    <a:pt x="1031" y="516"/>
                    <a:pt x="1031" y="516"/>
                    <a:pt x="1031" y="516"/>
                  </a:cubicBezTo>
                  <a:cubicBezTo>
                    <a:pt x="1031" y="800"/>
                    <a:pt x="800" y="1031"/>
                    <a:pt x="516" y="1031"/>
                  </a:cubicBezTo>
                  <a:cubicBezTo>
                    <a:pt x="231" y="1031"/>
                    <a:pt x="0" y="800"/>
                    <a:pt x="0" y="516"/>
                  </a:cubicBezTo>
                </a:path>
              </a:pathLst>
            </a:custGeom>
            <a:solidFill>
              <a:srgbClr val="9A9A9A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24" name="Freeform 36"/>
            <p:cNvSpPr>
              <a:spLocks noChangeArrowheads="1"/>
            </p:cNvSpPr>
            <p:nvPr/>
          </p:nvSpPr>
          <p:spPr bwMode="auto">
            <a:xfrm>
              <a:off x="3465513" y="3092450"/>
              <a:ext cx="619125" cy="619125"/>
            </a:xfrm>
            <a:custGeom>
              <a:avLst/>
              <a:gdLst>
                <a:gd name="T0" fmla="*/ 0 w 1031"/>
                <a:gd name="T1" fmla="*/ 2147483647 h 1032"/>
                <a:gd name="T2" fmla="*/ 2147483647 w 1031"/>
                <a:gd name="T3" fmla="*/ 0 h 1032"/>
                <a:gd name="T4" fmla="*/ 2147483647 w 1031"/>
                <a:gd name="T5" fmla="*/ 2147483647 h 1032"/>
                <a:gd name="T6" fmla="*/ 2147483647 w 1031"/>
                <a:gd name="T7" fmla="*/ 2147483647 h 1032"/>
                <a:gd name="T8" fmla="*/ 2147483647 w 1031"/>
                <a:gd name="T9" fmla="*/ 2147483647 h 1032"/>
                <a:gd name="T10" fmla="*/ 0 w 1031"/>
                <a:gd name="T11" fmla="*/ 2147483647 h 103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31"/>
                <a:gd name="T19" fmla="*/ 0 h 1032"/>
                <a:gd name="T20" fmla="*/ 1031 w 1031"/>
                <a:gd name="T21" fmla="*/ 1032 h 103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31" h="1032">
                  <a:moveTo>
                    <a:pt x="0" y="516"/>
                  </a:moveTo>
                  <a:cubicBezTo>
                    <a:pt x="0" y="231"/>
                    <a:pt x="231" y="0"/>
                    <a:pt x="516" y="0"/>
                  </a:cubicBezTo>
                  <a:cubicBezTo>
                    <a:pt x="800" y="0"/>
                    <a:pt x="1031" y="231"/>
                    <a:pt x="1031" y="516"/>
                  </a:cubicBezTo>
                  <a:cubicBezTo>
                    <a:pt x="1031" y="516"/>
                    <a:pt x="1031" y="516"/>
                    <a:pt x="1031" y="516"/>
                  </a:cubicBezTo>
                  <a:cubicBezTo>
                    <a:pt x="1031" y="801"/>
                    <a:pt x="800" y="1032"/>
                    <a:pt x="516" y="1032"/>
                  </a:cubicBezTo>
                  <a:cubicBezTo>
                    <a:pt x="231" y="1032"/>
                    <a:pt x="0" y="801"/>
                    <a:pt x="0" y="516"/>
                  </a:cubicBezTo>
                </a:path>
              </a:pathLst>
            </a:custGeom>
            <a:solidFill>
              <a:srgbClr val="9A9A9A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25" name="Line 37"/>
            <p:cNvSpPr>
              <a:spLocks noChangeShapeType="1"/>
            </p:cNvSpPr>
            <p:nvPr/>
          </p:nvSpPr>
          <p:spPr bwMode="auto">
            <a:xfrm flipV="1">
              <a:off x="4084638" y="3395663"/>
              <a:ext cx="1093787" cy="7937"/>
            </a:xfrm>
            <a:prstGeom prst="line">
              <a:avLst/>
            </a:prstGeom>
            <a:noFill/>
            <a:ln w="1116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626" name="Freeform 38"/>
            <p:cNvSpPr>
              <a:spLocks noChangeArrowheads="1"/>
            </p:cNvSpPr>
            <p:nvPr/>
          </p:nvSpPr>
          <p:spPr bwMode="auto">
            <a:xfrm>
              <a:off x="5153025" y="3346450"/>
              <a:ext cx="103188" cy="103188"/>
            </a:xfrm>
            <a:custGeom>
              <a:avLst/>
              <a:gdLst>
                <a:gd name="T0" fmla="*/ 2147483647 w 173"/>
                <a:gd name="T1" fmla="*/ 2147483647 h 172"/>
                <a:gd name="T2" fmla="*/ 0 w 173"/>
                <a:gd name="T3" fmla="*/ 2147483647 h 172"/>
                <a:gd name="T4" fmla="*/ 0 w 173"/>
                <a:gd name="T5" fmla="*/ 0 h 172"/>
                <a:gd name="T6" fmla="*/ 2147483647 w 173"/>
                <a:gd name="T7" fmla="*/ 2147483647 h 17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73"/>
                <a:gd name="T13" fmla="*/ 0 h 172"/>
                <a:gd name="T14" fmla="*/ 173 w 173"/>
                <a:gd name="T15" fmla="*/ 172 h 17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73" h="172">
                  <a:moveTo>
                    <a:pt x="173" y="85"/>
                  </a:moveTo>
                  <a:lnTo>
                    <a:pt x="0" y="172"/>
                  </a:lnTo>
                  <a:cubicBezTo>
                    <a:pt x="27" y="118"/>
                    <a:pt x="27" y="54"/>
                    <a:pt x="0" y="0"/>
                  </a:cubicBezTo>
                  <a:lnTo>
                    <a:pt x="173" y="85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27" name="Line 39"/>
            <p:cNvSpPr>
              <a:spLocks noChangeShapeType="1"/>
            </p:cNvSpPr>
            <p:nvPr/>
          </p:nvSpPr>
          <p:spPr bwMode="auto">
            <a:xfrm flipH="1">
              <a:off x="4160838" y="5219700"/>
              <a:ext cx="1096962" cy="4763"/>
            </a:xfrm>
            <a:prstGeom prst="line">
              <a:avLst/>
            </a:prstGeom>
            <a:noFill/>
            <a:ln w="1116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628" name="Freeform 40"/>
            <p:cNvSpPr>
              <a:spLocks noChangeArrowheads="1"/>
            </p:cNvSpPr>
            <p:nvPr/>
          </p:nvSpPr>
          <p:spPr bwMode="auto">
            <a:xfrm>
              <a:off x="4084638" y="5172075"/>
              <a:ext cx="103187" cy="103188"/>
            </a:xfrm>
            <a:custGeom>
              <a:avLst/>
              <a:gdLst>
                <a:gd name="T0" fmla="*/ 0 w 173"/>
                <a:gd name="T1" fmla="*/ 2147483647 h 172"/>
                <a:gd name="T2" fmla="*/ 2147483647 w 173"/>
                <a:gd name="T3" fmla="*/ 0 h 172"/>
                <a:gd name="T4" fmla="*/ 2147483647 w 173"/>
                <a:gd name="T5" fmla="*/ 2147483647 h 172"/>
                <a:gd name="T6" fmla="*/ 2147483647 w 173"/>
                <a:gd name="T7" fmla="*/ 2147483647 h 172"/>
                <a:gd name="T8" fmla="*/ 0 w 173"/>
                <a:gd name="T9" fmla="*/ 2147483647 h 1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3"/>
                <a:gd name="T16" fmla="*/ 0 h 172"/>
                <a:gd name="T17" fmla="*/ 173 w 173"/>
                <a:gd name="T18" fmla="*/ 172 h 1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3" h="172">
                  <a:moveTo>
                    <a:pt x="0" y="87"/>
                  </a:moveTo>
                  <a:lnTo>
                    <a:pt x="173" y="0"/>
                  </a:lnTo>
                  <a:cubicBezTo>
                    <a:pt x="146" y="54"/>
                    <a:pt x="146" y="118"/>
                    <a:pt x="173" y="172"/>
                  </a:cubicBezTo>
                  <a:lnTo>
                    <a:pt x="0" y="87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29" name="Line 41"/>
            <p:cNvSpPr>
              <a:spLocks noChangeShapeType="1"/>
            </p:cNvSpPr>
            <p:nvPr/>
          </p:nvSpPr>
          <p:spPr bwMode="auto">
            <a:xfrm flipV="1">
              <a:off x="3775075" y="3787775"/>
              <a:ext cx="1588" cy="1128713"/>
            </a:xfrm>
            <a:prstGeom prst="line">
              <a:avLst/>
            </a:prstGeom>
            <a:noFill/>
            <a:ln w="1116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630" name="Freeform 42"/>
            <p:cNvSpPr>
              <a:spLocks noChangeArrowheads="1"/>
            </p:cNvSpPr>
            <p:nvPr/>
          </p:nvSpPr>
          <p:spPr bwMode="auto">
            <a:xfrm>
              <a:off x="3722688" y="3711575"/>
              <a:ext cx="104775" cy="103188"/>
            </a:xfrm>
            <a:custGeom>
              <a:avLst/>
              <a:gdLst>
                <a:gd name="T0" fmla="*/ 2147483647 w 173"/>
                <a:gd name="T1" fmla="*/ 0 h 172"/>
                <a:gd name="T2" fmla="*/ 2147483647 w 173"/>
                <a:gd name="T3" fmla="*/ 2147483647 h 172"/>
                <a:gd name="T4" fmla="*/ 0 w 173"/>
                <a:gd name="T5" fmla="*/ 2147483647 h 172"/>
                <a:gd name="T6" fmla="*/ 0 w 173"/>
                <a:gd name="T7" fmla="*/ 2147483647 h 172"/>
                <a:gd name="T8" fmla="*/ 2147483647 w 173"/>
                <a:gd name="T9" fmla="*/ 0 h 1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3"/>
                <a:gd name="T16" fmla="*/ 0 h 172"/>
                <a:gd name="T17" fmla="*/ 173 w 173"/>
                <a:gd name="T18" fmla="*/ 172 h 1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3" h="172">
                  <a:moveTo>
                    <a:pt x="87" y="0"/>
                  </a:moveTo>
                  <a:lnTo>
                    <a:pt x="173" y="172"/>
                  </a:lnTo>
                  <a:cubicBezTo>
                    <a:pt x="119" y="145"/>
                    <a:pt x="55" y="145"/>
                    <a:pt x="0" y="172"/>
                  </a:cubicBezTo>
                  <a:lnTo>
                    <a:pt x="87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31" name="Line 43"/>
            <p:cNvSpPr>
              <a:spLocks noChangeShapeType="1"/>
            </p:cNvSpPr>
            <p:nvPr/>
          </p:nvSpPr>
          <p:spPr bwMode="auto">
            <a:xfrm flipH="1" flipV="1">
              <a:off x="2613025" y="4602163"/>
              <a:ext cx="790575" cy="577850"/>
            </a:xfrm>
            <a:prstGeom prst="line">
              <a:avLst/>
            </a:prstGeom>
            <a:noFill/>
            <a:ln w="1116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632" name="Freeform 44"/>
            <p:cNvSpPr>
              <a:spLocks noChangeArrowheads="1"/>
            </p:cNvSpPr>
            <p:nvPr/>
          </p:nvSpPr>
          <p:spPr bwMode="auto">
            <a:xfrm>
              <a:off x="3351213" y="5121275"/>
              <a:ext cx="114300" cy="103188"/>
            </a:xfrm>
            <a:custGeom>
              <a:avLst/>
              <a:gdLst>
                <a:gd name="T0" fmla="*/ 2147483647 w 191"/>
                <a:gd name="T1" fmla="*/ 2147483647 h 172"/>
                <a:gd name="T2" fmla="*/ 0 w 191"/>
                <a:gd name="T3" fmla="*/ 2147483647 h 172"/>
                <a:gd name="T4" fmla="*/ 2147483647 w 191"/>
                <a:gd name="T5" fmla="*/ 0 h 172"/>
                <a:gd name="T6" fmla="*/ 2147483647 w 191"/>
                <a:gd name="T7" fmla="*/ 0 h 172"/>
                <a:gd name="T8" fmla="*/ 2147483647 w 191"/>
                <a:gd name="T9" fmla="*/ 2147483647 h 1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1"/>
                <a:gd name="T16" fmla="*/ 0 h 172"/>
                <a:gd name="T17" fmla="*/ 191 w 191"/>
                <a:gd name="T18" fmla="*/ 172 h 1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1" h="172">
                  <a:moveTo>
                    <a:pt x="191" y="172"/>
                  </a:moveTo>
                  <a:lnTo>
                    <a:pt x="0" y="140"/>
                  </a:lnTo>
                  <a:cubicBezTo>
                    <a:pt x="54" y="112"/>
                    <a:pt x="92" y="60"/>
                    <a:pt x="102" y="0"/>
                  </a:cubicBezTo>
                  <a:lnTo>
                    <a:pt x="191" y="172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33" name="Line 45"/>
            <p:cNvSpPr>
              <a:spLocks noChangeShapeType="1"/>
            </p:cNvSpPr>
            <p:nvPr/>
          </p:nvSpPr>
          <p:spPr bwMode="auto">
            <a:xfrm flipH="1">
              <a:off x="2693988" y="3402013"/>
              <a:ext cx="773112" cy="644525"/>
            </a:xfrm>
            <a:prstGeom prst="line">
              <a:avLst/>
            </a:prstGeom>
            <a:noFill/>
            <a:ln w="1116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634" name="Freeform 46"/>
            <p:cNvSpPr>
              <a:spLocks noChangeArrowheads="1"/>
            </p:cNvSpPr>
            <p:nvPr/>
          </p:nvSpPr>
          <p:spPr bwMode="auto">
            <a:xfrm>
              <a:off x="2636838" y="3990975"/>
              <a:ext cx="112712" cy="106363"/>
            </a:xfrm>
            <a:custGeom>
              <a:avLst/>
              <a:gdLst>
                <a:gd name="T0" fmla="*/ 0 w 188"/>
                <a:gd name="T1" fmla="*/ 2147483647 h 177"/>
                <a:gd name="T2" fmla="*/ 2147483647 w 188"/>
                <a:gd name="T3" fmla="*/ 0 h 177"/>
                <a:gd name="T4" fmla="*/ 2147483647 w 188"/>
                <a:gd name="T5" fmla="*/ 2147483647 h 177"/>
                <a:gd name="T6" fmla="*/ 0 w 188"/>
                <a:gd name="T7" fmla="*/ 2147483647 h 17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88"/>
                <a:gd name="T13" fmla="*/ 0 h 177"/>
                <a:gd name="T14" fmla="*/ 188 w 188"/>
                <a:gd name="T15" fmla="*/ 177 h 17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88" h="177">
                  <a:moveTo>
                    <a:pt x="0" y="177"/>
                  </a:moveTo>
                  <a:lnTo>
                    <a:pt x="77" y="0"/>
                  </a:lnTo>
                  <a:cubicBezTo>
                    <a:pt x="91" y="59"/>
                    <a:pt x="132" y="108"/>
                    <a:pt x="188" y="132"/>
                  </a:cubicBezTo>
                  <a:lnTo>
                    <a:pt x="0" y="177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35" name="Freeform 47"/>
            <p:cNvSpPr>
              <a:spLocks noChangeArrowheads="1"/>
            </p:cNvSpPr>
            <p:nvPr/>
          </p:nvSpPr>
          <p:spPr bwMode="auto">
            <a:xfrm>
              <a:off x="2159000" y="4021138"/>
              <a:ext cx="617538" cy="619125"/>
            </a:xfrm>
            <a:custGeom>
              <a:avLst/>
              <a:gdLst>
                <a:gd name="T0" fmla="*/ 0 w 1031"/>
                <a:gd name="T1" fmla="*/ 2147483647 h 1032"/>
                <a:gd name="T2" fmla="*/ 2147483647 w 1031"/>
                <a:gd name="T3" fmla="*/ 0 h 1032"/>
                <a:gd name="T4" fmla="*/ 2147483647 w 1031"/>
                <a:gd name="T5" fmla="*/ 2147483647 h 1032"/>
                <a:gd name="T6" fmla="*/ 2147483647 w 1031"/>
                <a:gd name="T7" fmla="*/ 2147483647 h 1032"/>
                <a:gd name="T8" fmla="*/ 2147483647 w 1031"/>
                <a:gd name="T9" fmla="*/ 2147483647 h 1032"/>
                <a:gd name="T10" fmla="*/ 0 w 1031"/>
                <a:gd name="T11" fmla="*/ 2147483647 h 103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31"/>
                <a:gd name="T19" fmla="*/ 0 h 1032"/>
                <a:gd name="T20" fmla="*/ 1031 w 1031"/>
                <a:gd name="T21" fmla="*/ 1032 h 103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31" h="1032">
                  <a:moveTo>
                    <a:pt x="0" y="516"/>
                  </a:moveTo>
                  <a:cubicBezTo>
                    <a:pt x="0" y="231"/>
                    <a:pt x="231" y="0"/>
                    <a:pt x="515" y="0"/>
                  </a:cubicBezTo>
                  <a:cubicBezTo>
                    <a:pt x="800" y="0"/>
                    <a:pt x="1031" y="231"/>
                    <a:pt x="1031" y="516"/>
                  </a:cubicBezTo>
                  <a:cubicBezTo>
                    <a:pt x="1031" y="516"/>
                    <a:pt x="1031" y="516"/>
                    <a:pt x="1031" y="516"/>
                  </a:cubicBezTo>
                  <a:cubicBezTo>
                    <a:pt x="1031" y="801"/>
                    <a:pt x="800" y="1032"/>
                    <a:pt x="515" y="1032"/>
                  </a:cubicBezTo>
                  <a:cubicBezTo>
                    <a:pt x="231" y="1032"/>
                    <a:pt x="0" y="801"/>
                    <a:pt x="0" y="516"/>
                  </a:cubicBezTo>
                </a:path>
              </a:pathLst>
            </a:custGeom>
            <a:solidFill>
              <a:srgbClr val="9A9A9A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36" name="Freeform 48"/>
            <p:cNvSpPr>
              <a:spLocks noChangeArrowheads="1"/>
            </p:cNvSpPr>
            <p:nvPr/>
          </p:nvSpPr>
          <p:spPr bwMode="auto">
            <a:xfrm>
              <a:off x="2541588" y="4530725"/>
              <a:ext cx="73025" cy="73025"/>
            </a:xfrm>
            <a:custGeom>
              <a:avLst/>
              <a:gdLst>
                <a:gd name="T0" fmla="*/ 2147483647 w 46"/>
                <a:gd name="T1" fmla="*/ 0 h 46"/>
                <a:gd name="T2" fmla="*/ 2147483647 w 46"/>
                <a:gd name="T3" fmla="*/ 2147483647 h 46"/>
                <a:gd name="T4" fmla="*/ 0 w 46"/>
                <a:gd name="T5" fmla="*/ 2147483647 h 46"/>
                <a:gd name="T6" fmla="*/ 2147483647 w 46"/>
                <a:gd name="T7" fmla="*/ 0 h 4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6"/>
                <a:gd name="T13" fmla="*/ 0 h 46"/>
                <a:gd name="T14" fmla="*/ 46 w 46"/>
                <a:gd name="T15" fmla="*/ 46 h 4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6" h="46">
                  <a:moveTo>
                    <a:pt x="46" y="0"/>
                  </a:moveTo>
                  <a:lnTo>
                    <a:pt x="46" y="46"/>
                  </a:lnTo>
                  <a:lnTo>
                    <a:pt x="0" y="46"/>
                  </a:lnTo>
                  <a:lnTo>
                    <a:pt x="4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37" name="Freeform 49"/>
            <p:cNvSpPr>
              <a:spLocks noChangeArrowheads="1"/>
            </p:cNvSpPr>
            <p:nvPr/>
          </p:nvSpPr>
          <p:spPr bwMode="auto">
            <a:xfrm>
              <a:off x="2376488" y="4021138"/>
              <a:ext cx="196850" cy="576262"/>
            </a:xfrm>
            <a:custGeom>
              <a:avLst/>
              <a:gdLst>
                <a:gd name="T0" fmla="*/ 2147483647 w 124"/>
                <a:gd name="T1" fmla="*/ 0 h 363"/>
                <a:gd name="T2" fmla="*/ 2147483647 w 124"/>
                <a:gd name="T3" fmla="*/ 2147483647 h 363"/>
                <a:gd name="T4" fmla="*/ 0 60000 65536"/>
                <a:gd name="T5" fmla="*/ 0 60000 65536"/>
                <a:gd name="T6" fmla="*/ 0 w 124"/>
                <a:gd name="T7" fmla="*/ 0 h 363"/>
                <a:gd name="T8" fmla="*/ 124 w 124"/>
                <a:gd name="T9" fmla="*/ 363 h 36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24" h="363">
                  <a:moveTo>
                    <a:pt x="57" y="0"/>
                  </a:moveTo>
                  <a:cubicBezTo>
                    <a:pt x="0" y="183"/>
                    <a:pt x="28" y="338"/>
                    <a:pt x="124" y="363"/>
                  </a:cubicBezTo>
                </a:path>
              </a:pathLst>
            </a:custGeom>
            <a:noFill/>
            <a:ln w="1116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38" name="Freeform 50"/>
            <p:cNvSpPr>
              <a:spLocks noChangeArrowheads="1"/>
            </p:cNvSpPr>
            <p:nvPr/>
          </p:nvSpPr>
          <p:spPr bwMode="auto">
            <a:xfrm>
              <a:off x="2555875" y="4545013"/>
              <a:ext cx="58738" cy="103187"/>
            </a:xfrm>
            <a:custGeom>
              <a:avLst/>
              <a:gdLst>
                <a:gd name="T0" fmla="*/ 2147483647 w 37"/>
                <a:gd name="T1" fmla="*/ 0 h 65"/>
                <a:gd name="T2" fmla="*/ 2147483647 w 37"/>
                <a:gd name="T3" fmla="*/ 2147483647 h 65"/>
                <a:gd name="T4" fmla="*/ 0 w 37"/>
                <a:gd name="T5" fmla="*/ 2147483647 h 65"/>
                <a:gd name="T6" fmla="*/ 2147483647 w 37"/>
                <a:gd name="T7" fmla="*/ 0 h 6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7"/>
                <a:gd name="T13" fmla="*/ 0 h 65"/>
                <a:gd name="T14" fmla="*/ 37 w 37"/>
                <a:gd name="T15" fmla="*/ 65 h 6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7" h="65">
                  <a:moveTo>
                    <a:pt x="9" y="0"/>
                  </a:moveTo>
                  <a:lnTo>
                    <a:pt x="37" y="37"/>
                  </a:lnTo>
                  <a:lnTo>
                    <a:pt x="0" y="65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39" name="Rectangle 51"/>
            <p:cNvSpPr>
              <a:spLocks noChangeArrowheads="1"/>
            </p:cNvSpPr>
            <p:nvPr/>
          </p:nvSpPr>
          <p:spPr bwMode="auto">
            <a:xfrm>
              <a:off x="2273300" y="4225925"/>
              <a:ext cx="82550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457200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kumimoji="0" lang="en-US" altLang="zh-TW" sz="1300" b="1">
                  <a:solidFill>
                    <a:srgbClr val="FFFFFF"/>
                  </a:solidFill>
                </a:rPr>
                <a:t>1</a:t>
              </a:r>
            </a:p>
          </p:txBody>
        </p:sp>
        <p:sp>
          <p:nvSpPr>
            <p:cNvPr id="68640" name="Freeform 52"/>
            <p:cNvSpPr>
              <a:spLocks noChangeArrowheads="1"/>
            </p:cNvSpPr>
            <p:nvPr/>
          </p:nvSpPr>
          <p:spPr bwMode="auto">
            <a:xfrm>
              <a:off x="3465513" y="4956175"/>
              <a:ext cx="306387" cy="284163"/>
            </a:xfrm>
            <a:custGeom>
              <a:avLst/>
              <a:gdLst>
                <a:gd name="T0" fmla="*/ 0 w 193"/>
                <a:gd name="T1" fmla="*/ 2147483647 h 179"/>
                <a:gd name="T2" fmla="*/ 2147483647 w 193"/>
                <a:gd name="T3" fmla="*/ 0 h 179"/>
                <a:gd name="T4" fmla="*/ 0 60000 65536"/>
                <a:gd name="T5" fmla="*/ 0 60000 65536"/>
                <a:gd name="T6" fmla="*/ 0 w 193"/>
                <a:gd name="T7" fmla="*/ 0 h 179"/>
                <a:gd name="T8" fmla="*/ 193 w 193"/>
                <a:gd name="T9" fmla="*/ 179 h 179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93" h="179">
                  <a:moveTo>
                    <a:pt x="0" y="169"/>
                  </a:moveTo>
                  <a:cubicBezTo>
                    <a:pt x="98" y="179"/>
                    <a:pt x="180" y="107"/>
                    <a:pt x="193" y="0"/>
                  </a:cubicBezTo>
                </a:path>
              </a:pathLst>
            </a:custGeom>
            <a:noFill/>
            <a:ln w="1116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41" name="Freeform 53"/>
            <p:cNvSpPr>
              <a:spLocks noChangeArrowheads="1"/>
            </p:cNvSpPr>
            <p:nvPr/>
          </p:nvSpPr>
          <p:spPr bwMode="auto">
            <a:xfrm>
              <a:off x="3719513" y="4914900"/>
              <a:ext cx="103187" cy="55563"/>
            </a:xfrm>
            <a:custGeom>
              <a:avLst/>
              <a:gdLst>
                <a:gd name="T0" fmla="*/ 2147483647 w 65"/>
                <a:gd name="T1" fmla="*/ 2147483647 h 35"/>
                <a:gd name="T2" fmla="*/ 2147483647 w 65"/>
                <a:gd name="T3" fmla="*/ 0 h 35"/>
                <a:gd name="T4" fmla="*/ 0 w 65"/>
                <a:gd name="T5" fmla="*/ 2147483647 h 35"/>
                <a:gd name="T6" fmla="*/ 2147483647 w 65"/>
                <a:gd name="T7" fmla="*/ 2147483647 h 3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5"/>
                <a:gd name="T13" fmla="*/ 0 h 35"/>
                <a:gd name="T14" fmla="*/ 65 w 65"/>
                <a:gd name="T15" fmla="*/ 35 h 3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5" h="35">
                  <a:moveTo>
                    <a:pt x="65" y="35"/>
                  </a:moveTo>
                  <a:lnTo>
                    <a:pt x="35" y="0"/>
                  </a:lnTo>
                  <a:lnTo>
                    <a:pt x="0" y="31"/>
                  </a:lnTo>
                  <a:lnTo>
                    <a:pt x="65" y="3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42" name="Freeform 54"/>
            <p:cNvSpPr>
              <a:spLocks noChangeArrowheads="1"/>
            </p:cNvSpPr>
            <p:nvPr/>
          </p:nvSpPr>
          <p:spPr bwMode="auto">
            <a:xfrm>
              <a:off x="3778250" y="4956175"/>
              <a:ext cx="306388" cy="284163"/>
            </a:xfrm>
            <a:custGeom>
              <a:avLst/>
              <a:gdLst>
                <a:gd name="T0" fmla="*/ 2147483647 w 193"/>
                <a:gd name="T1" fmla="*/ 2147483647 h 179"/>
                <a:gd name="T2" fmla="*/ 0 w 193"/>
                <a:gd name="T3" fmla="*/ 0 h 179"/>
                <a:gd name="T4" fmla="*/ 0 60000 65536"/>
                <a:gd name="T5" fmla="*/ 0 60000 65536"/>
                <a:gd name="T6" fmla="*/ 0 w 193"/>
                <a:gd name="T7" fmla="*/ 0 h 179"/>
                <a:gd name="T8" fmla="*/ 193 w 193"/>
                <a:gd name="T9" fmla="*/ 179 h 179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93" h="179">
                  <a:moveTo>
                    <a:pt x="193" y="169"/>
                  </a:moveTo>
                  <a:cubicBezTo>
                    <a:pt x="95" y="179"/>
                    <a:pt x="13" y="107"/>
                    <a:pt x="0" y="0"/>
                  </a:cubicBezTo>
                </a:path>
              </a:pathLst>
            </a:custGeom>
            <a:noFill/>
            <a:ln w="1116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43" name="Freeform 55"/>
            <p:cNvSpPr>
              <a:spLocks noChangeArrowheads="1"/>
            </p:cNvSpPr>
            <p:nvPr/>
          </p:nvSpPr>
          <p:spPr bwMode="auto">
            <a:xfrm>
              <a:off x="3727450" y="4914900"/>
              <a:ext cx="103188" cy="55563"/>
            </a:xfrm>
            <a:custGeom>
              <a:avLst/>
              <a:gdLst>
                <a:gd name="T0" fmla="*/ 0 w 65"/>
                <a:gd name="T1" fmla="*/ 2147483647 h 35"/>
                <a:gd name="T2" fmla="*/ 2147483647 w 65"/>
                <a:gd name="T3" fmla="*/ 0 h 35"/>
                <a:gd name="T4" fmla="*/ 2147483647 w 65"/>
                <a:gd name="T5" fmla="*/ 2147483647 h 35"/>
                <a:gd name="T6" fmla="*/ 0 w 65"/>
                <a:gd name="T7" fmla="*/ 2147483647 h 3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5"/>
                <a:gd name="T13" fmla="*/ 0 h 35"/>
                <a:gd name="T14" fmla="*/ 65 w 65"/>
                <a:gd name="T15" fmla="*/ 35 h 3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5" h="35">
                  <a:moveTo>
                    <a:pt x="0" y="35"/>
                  </a:moveTo>
                  <a:lnTo>
                    <a:pt x="30" y="0"/>
                  </a:lnTo>
                  <a:lnTo>
                    <a:pt x="65" y="31"/>
                  </a:lnTo>
                  <a:lnTo>
                    <a:pt x="0" y="3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44" name="Freeform 56"/>
            <p:cNvSpPr>
              <a:spLocks noChangeArrowheads="1"/>
            </p:cNvSpPr>
            <p:nvPr/>
          </p:nvSpPr>
          <p:spPr bwMode="auto">
            <a:xfrm>
              <a:off x="3775075" y="3400425"/>
              <a:ext cx="268288" cy="311150"/>
            </a:xfrm>
            <a:custGeom>
              <a:avLst/>
              <a:gdLst>
                <a:gd name="T0" fmla="*/ 2147483647 w 169"/>
                <a:gd name="T1" fmla="*/ 0 h 196"/>
                <a:gd name="T2" fmla="*/ 0 w 169"/>
                <a:gd name="T3" fmla="*/ 2147483647 h 196"/>
                <a:gd name="T4" fmla="*/ 0 60000 65536"/>
                <a:gd name="T5" fmla="*/ 0 60000 65536"/>
                <a:gd name="T6" fmla="*/ 0 w 169"/>
                <a:gd name="T7" fmla="*/ 0 h 196"/>
                <a:gd name="T8" fmla="*/ 169 w 169"/>
                <a:gd name="T9" fmla="*/ 196 h 19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9" h="196">
                  <a:moveTo>
                    <a:pt x="169" y="0"/>
                  </a:moveTo>
                  <a:cubicBezTo>
                    <a:pt x="73" y="4"/>
                    <a:pt x="1" y="88"/>
                    <a:pt x="0" y="196"/>
                  </a:cubicBezTo>
                </a:path>
              </a:pathLst>
            </a:custGeom>
            <a:noFill/>
            <a:ln w="1116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45" name="Freeform 57"/>
            <p:cNvSpPr>
              <a:spLocks noChangeArrowheads="1"/>
            </p:cNvSpPr>
            <p:nvPr/>
          </p:nvSpPr>
          <p:spPr bwMode="auto">
            <a:xfrm>
              <a:off x="4030663" y="3348038"/>
              <a:ext cx="53975" cy="104775"/>
            </a:xfrm>
            <a:custGeom>
              <a:avLst/>
              <a:gdLst>
                <a:gd name="T0" fmla="*/ 0 w 34"/>
                <a:gd name="T1" fmla="*/ 2147483647 h 66"/>
                <a:gd name="T2" fmla="*/ 2147483647 w 34"/>
                <a:gd name="T3" fmla="*/ 2147483647 h 66"/>
                <a:gd name="T4" fmla="*/ 2147483647 w 34"/>
                <a:gd name="T5" fmla="*/ 0 h 66"/>
                <a:gd name="T6" fmla="*/ 0 w 34"/>
                <a:gd name="T7" fmla="*/ 2147483647 h 6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4"/>
                <a:gd name="T13" fmla="*/ 0 h 66"/>
                <a:gd name="T14" fmla="*/ 34 w 34"/>
                <a:gd name="T15" fmla="*/ 66 h 6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4" h="66">
                  <a:moveTo>
                    <a:pt x="0" y="66"/>
                  </a:moveTo>
                  <a:lnTo>
                    <a:pt x="34" y="34"/>
                  </a:lnTo>
                  <a:lnTo>
                    <a:pt x="2" y="0"/>
                  </a:lnTo>
                  <a:lnTo>
                    <a:pt x="0" y="6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46" name="Freeform 58"/>
            <p:cNvSpPr>
              <a:spLocks noChangeArrowheads="1"/>
            </p:cNvSpPr>
            <p:nvPr/>
          </p:nvSpPr>
          <p:spPr bwMode="auto">
            <a:xfrm>
              <a:off x="3506788" y="3400425"/>
              <a:ext cx="268287" cy="311150"/>
            </a:xfrm>
            <a:custGeom>
              <a:avLst/>
              <a:gdLst>
                <a:gd name="T0" fmla="*/ 0 w 169"/>
                <a:gd name="T1" fmla="*/ 0 h 196"/>
                <a:gd name="T2" fmla="*/ 2147483647 w 169"/>
                <a:gd name="T3" fmla="*/ 2147483647 h 196"/>
                <a:gd name="T4" fmla="*/ 0 60000 65536"/>
                <a:gd name="T5" fmla="*/ 0 60000 65536"/>
                <a:gd name="T6" fmla="*/ 0 w 169"/>
                <a:gd name="T7" fmla="*/ 0 h 196"/>
                <a:gd name="T8" fmla="*/ 169 w 169"/>
                <a:gd name="T9" fmla="*/ 196 h 19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9" h="196">
                  <a:moveTo>
                    <a:pt x="0" y="0"/>
                  </a:moveTo>
                  <a:cubicBezTo>
                    <a:pt x="96" y="4"/>
                    <a:pt x="168" y="88"/>
                    <a:pt x="169" y="196"/>
                  </a:cubicBezTo>
                </a:path>
              </a:pathLst>
            </a:custGeom>
            <a:noFill/>
            <a:ln w="1116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47" name="Freeform 59"/>
            <p:cNvSpPr>
              <a:spLocks noChangeArrowheads="1"/>
            </p:cNvSpPr>
            <p:nvPr/>
          </p:nvSpPr>
          <p:spPr bwMode="auto">
            <a:xfrm>
              <a:off x="3465513" y="3348038"/>
              <a:ext cx="53975" cy="104775"/>
            </a:xfrm>
            <a:custGeom>
              <a:avLst/>
              <a:gdLst>
                <a:gd name="T0" fmla="*/ 2147483647 w 34"/>
                <a:gd name="T1" fmla="*/ 2147483647 h 66"/>
                <a:gd name="T2" fmla="*/ 0 w 34"/>
                <a:gd name="T3" fmla="*/ 2147483647 h 66"/>
                <a:gd name="T4" fmla="*/ 2147483647 w 34"/>
                <a:gd name="T5" fmla="*/ 0 h 66"/>
                <a:gd name="T6" fmla="*/ 2147483647 w 34"/>
                <a:gd name="T7" fmla="*/ 2147483647 h 6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4"/>
                <a:gd name="T13" fmla="*/ 0 h 66"/>
                <a:gd name="T14" fmla="*/ 34 w 34"/>
                <a:gd name="T15" fmla="*/ 66 h 6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4" h="66">
                  <a:moveTo>
                    <a:pt x="34" y="66"/>
                  </a:moveTo>
                  <a:lnTo>
                    <a:pt x="0" y="34"/>
                  </a:lnTo>
                  <a:lnTo>
                    <a:pt x="32" y="0"/>
                  </a:lnTo>
                  <a:lnTo>
                    <a:pt x="34" y="6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48" name="Freeform 60"/>
            <p:cNvSpPr>
              <a:spLocks noChangeArrowheads="1"/>
            </p:cNvSpPr>
            <p:nvPr/>
          </p:nvSpPr>
          <p:spPr bwMode="auto">
            <a:xfrm>
              <a:off x="5256213" y="3087688"/>
              <a:ext cx="619125" cy="619125"/>
            </a:xfrm>
            <a:custGeom>
              <a:avLst/>
              <a:gdLst>
                <a:gd name="T0" fmla="*/ 0 w 1031"/>
                <a:gd name="T1" fmla="*/ 2147483647 h 1031"/>
                <a:gd name="T2" fmla="*/ 2147483647 w 1031"/>
                <a:gd name="T3" fmla="*/ 0 h 1031"/>
                <a:gd name="T4" fmla="*/ 2147483647 w 1031"/>
                <a:gd name="T5" fmla="*/ 2147483647 h 1031"/>
                <a:gd name="T6" fmla="*/ 2147483647 w 1031"/>
                <a:gd name="T7" fmla="*/ 2147483647 h 1031"/>
                <a:gd name="T8" fmla="*/ 2147483647 w 1031"/>
                <a:gd name="T9" fmla="*/ 2147483647 h 1031"/>
                <a:gd name="T10" fmla="*/ 0 w 1031"/>
                <a:gd name="T11" fmla="*/ 2147483647 h 103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31"/>
                <a:gd name="T19" fmla="*/ 0 h 1031"/>
                <a:gd name="T20" fmla="*/ 1031 w 1031"/>
                <a:gd name="T21" fmla="*/ 1031 h 103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31" h="1031">
                  <a:moveTo>
                    <a:pt x="0" y="515"/>
                  </a:moveTo>
                  <a:cubicBezTo>
                    <a:pt x="0" y="230"/>
                    <a:pt x="231" y="0"/>
                    <a:pt x="515" y="0"/>
                  </a:cubicBezTo>
                  <a:cubicBezTo>
                    <a:pt x="800" y="0"/>
                    <a:pt x="1031" y="230"/>
                    <a:pt x="1031" y="515"/>
                  </a:cubicBezTo>
                  <a:cubicBezTo>
                    <a:pt x="1031" y="515"/>
                    <a:pt x="1031" y="515"/>
                    <a:pt x="1031" y="515"/>
                  </a:cubicBezTo>
                  <a:cubicBezTo>
                    <a:pt x="1031" y="800"/>
                    <a:pt x="800" y="1031"/>
                    <a:pt x="515" y="1031"/>
                  </a:cubicBezTo>
                  <a:cubicBezTo>
                    <a:pt x="231" y="1031"/>
                    <a:pt x="0" y="800"/>
                    <a:pt x="0" y="515"/>
                  </a:cubicBezTo>
                </a:path>
              </a:pathLst>
            </a:custGeom>
            <a:solidFill>
              <a:srgbClr val="9A9A9A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49" name="Freeform 61"/>
            <p:cNvSpPr>
              <a:spLocks noChangeArrowheads="1"/>
            </p:cNvSpPr>
            <p:nvPr/>
          </p:nvSpPr>
          <p:spPr bwMode="auto">
            <a:xfrm>
              <a:off x="5256213" y="4910138"/>
              <a:ext cx="619125" cy="619125"/>
            </a:xfrm>
            <a:custGeom>
              <a:avLst/>
              <a:gdLst>
                <a:gd name="T0" fmla="*/ 0 w 1031"/>
                <a:gd name="T1" fmla="*/ 2147483647 h 1032"/>
                <a:gd name="T2" fmla="*/ 2147483647 w 1031"/>
                <a:gd name="T3" fmla="*/ 0 h 1032"/>
                <a:gd name="T4" fmla="*/ 2147483647 w 1031"/>
                <a:gd name="T5" fmla="*/ 2147483647 h 1032"/>
                <a:gd name="T6" fmla="*/ 2147483647 w 1031"/>
                <a:gd name="T7" fmla="*/ 2147483647 h 1032"/>
                <a:gd name="T8" fmla="*/ 2147483647 w 1031"/>
                <a:gd name="T9" fmla="*/ 2147483647 h 1032"/>
                <a:gd name="T10" fmla="*/ 0 w 1031"/>
                <a:gd name="T11" fmla="*/ 2147483647 h 103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31"/>
                <a:gd name="T19" fmla="*/ 0 h 1032"/>
                <a:gd name="T20" fmla="*/ 1031 w 1031"/>
                <a:gd name="T21" fmla="*/ 1032 h 103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31" h="1032">
                  <a:moveTo>
                    <a:pt x="0" y="516"/>
                  </a:moveTo>
                  <a:cubicBezTo>
                    <a:pt x="0" y="231"/>
                    <a:pt x="231" y="0"/>
                    <a:pt x="515" y="0"/>
                  </a:cubicBezTo>
                  <a:cubicBezTo>
                    <a:pt x="800" y="0"/>
                    <a:pt x="1031" y="231"/>
                    <a:pt x="1031" y="516"/>
                  </a:cubicBezTo>
                  <a:cubicBezTo>
                    <a:pt x="1031" y="516"/>
                    <a:pt x="1031" y="516"/>
                    <a:pt x="1031" y="516"/>
                  </a:cubicBezTo>
                  <a:cubicBezTo>
                    <a:pt x="1031" y="801"/>
                    <a:pt x="800" y="1032"/>
                    <a:pt x="515" y="1032"/>
                  </a:cubicBezTo>
                  <a:cubicBezTo>
                    <a:pt x="231" y="1032"/>
                    <a:pt x="0" y="801"/>
                    <a:pt x="0" y="516"/>
                  </a:cubicBezTo>
                </a:path>
              </a:pathLst>
            </a:custGeom>
            <a:solidFill>
              <a:srgbClr val="9A9A9A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50" name="Line 62"/>
            <p:cNvSpPr>
              <a:spLocks noChangeShapeType="1"/>
            </p:cNvSpPr>
            <p:nvPr/>
          </p:nvSpPr>
          <p:spPr bwMode="auto">
            <a:xfrm flipV="1">
              <a:off x="5565775" y="3705225"/>
              <a:ext cx="1588" cy="1128713"/>
            </a:xfrm>
            <a:prstGeom prst="line">
              <a:avLst/>
            </a:prstGeom>
            <a:noFill/>
            <a:ln w="1116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651" name="Freeform 63"/>
            <p:cNvSpPr>
              <a:spLocks noChangeArrowheads="1"/>
            </p:cNvSpPr>
            <p:nvPr/>
          </p:nvSpPr>
          <p:spPr bwMode="auto">
            <a:xfrm>
              <a:off x="5514975" y="4806950"/>
              <a:ext cx="103188" cy="103188"/>
            </a:xfrm>
            <a:custGeom>
              <a:avLst/>
              <a:gdLst>
                <a:gd name="T0" fmla="*/ 2147483647 w 173"/>
                <a:gd name="T1" fmla="*/ 2147483647 h 173"/>
                <a:gd name="T2" fmla="*/ 2147483647 w 173"/>
                <a:gd name="T3" fmla="*/ 0 h 173"/>
                <a:gd name="T4" fmla="*/ 0 w 173"/>
                <a:gd name="T5" fmla="*/ 0 h 173"/>
                <a:gd name="T6" fmla="*/ 2147483647 w 173"/>
                <a:gd name="T7" fmla="*/ 2147483647 h 17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73"/>
                <a:gd name="T13" fmla="*/ 0 h 173"/>
                <a:gd name="T14" fmla="*/ 173 w 173"/>
                <a:gd name="T15" fmla="*/ 173 h 17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73" h="173">
                  <a:moveTo>
                    <a:pt x="86" y="173"/>
                  </a:moveTo>
                  <a:lnTo>
                    <a:pt x="173" y="0"/>
                  </a:lnTo>
                  <a:cubicBezTo>
                    <a:pt x="118" y="28"/>
                    <a:pt x="54" y="28"/>
                    <a:pt x="0" y="0"/>
                  </a:cubicBezTo>
                  <a:lnTo>
                    <a:pt x="86" y="173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52" name="Line 64"/>
            <p:cNvSpPr>
              <a:spLocks noChangeShapeType="1"/>
            </p:cNvSpPr>
            <p:nvPr/>
          </p:nvSpPr>
          <p:spPr bwMode="auto">
            <a:xfrm flipV="1">
              <a:off x="5875338" y="4657725"/>
              <a:ext cx="776287" cy="563563"/>
            </a:xfrm>
            <a:prstGeom prst="line">
              <a:avLst/>
            </a:prstGeom>
            <a:noFill/>
            <a:ln w="1116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653" name="Freeform 65"/>
            <p:cNvSpPr>
              <a:spLocks noChangeArrowheads="1"/>
            </p:cNvSpPr>
            <p:nvPr/>
          </p:nvSpPr>
          <p:spPr bwMode="auto">
            <a:xfrm>
              <a:off x="6600825" y="4613275"/>
              <a:ext cx="114300" cy="103188"/>
            </a:xfrm>
            <a:custGeom>
              <a:avLst/>
              <a:gdLst>
                <a:gd name="T0" fmla="*/ 2147483647 w 191"/>
                <a:gd name="T1" fmla="*/ 0 h 171"/>
                <a:gd name="T2" fmla="*/ 0 w 191"/>
                <a:gd name="T3" fmla="*/ 2147483647 h 171"/>
                <a:gd name="T4" fmla="*/ 2147483647 w 191"/>
                <a:gd name="T5" fmla="*/ 2147483647 h 171"/>
                <a:gd name="T6" fmla="*/ 2147483647 w 191"/>
                <a:gd name="T7" fmla="*/ 2147483647 h 171"/>
                <a:gd name="T8" fmla="*/ 2147483647 w 191"/>
                <a:gd name="T9" fmla="*/ 0 h 17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1"/>
                <a:gd name="T16" fmla="*/ 0 h 171"/>
                <a:gd name="T17" fmla="*/ 191 w 191"/>
                <a:gd name="T18" fmla="*/ 171 h 17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1" h="171">
                  <a:moveTo>
                    <a:pt x="191" y="0"/>
                  </a:moveTo>
                  <a:lnTo>
                    <a:pt x="0" y="31"/>
                  </a:lnTo>
                  <a:cubicBezTo>
                    <a:pt x="54" y="59"/>
                    <a:pt x="92" y="111"/>
                    <a:pt x="102" y="171"/>
                  </a:cubicBezTo>
                  <a:lnTo>
                    <a:pt x="19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54" name="Line 66"/>
            <p:cNvSpPr>
              <a:spLocks noChangeShapeType="1"/>
            </p:cNvSpPr>
            <p:nvPr/>
          </p:nvSpPr>
          <p:spPr bwMode="auto">
            <a:xfrm>
              <a:off x="5934075" y="3448050"/>
              <a:ext cx="744538" cy="644525"/>
            </a:xfrm>
            <a:prstGeom prst="line">
              <a:avLst/>
            </a:prstGeom>
            <a:noFill/>
            <a:ln w="1116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655" name="Freeform 67"/>
            <p:cNvSpPr>
              <a:spLocks noChangeArrowheads="1"/>
            </p:cNvSpPr>
            <p:nvPr/>
          </p:nvSpPr>
          <p:spPr bwMode="auto">
            <a:xfrm>
              <a:off x="5875338" y="3397250"/>
              <a:ext cx="112712" cy="107950"/>
            </a:xfrm>
            <a:custGeom>
              <a:avLst/>
              <a:gdLst>
                <a:gd name="T0" fmla="*/ 0 w 187"/>
                <a:gd name="T1" fmla="*/ 0 h 179"/>
                <a:gd name="T2" fmla="*/ 2147483647 w 187"/>
                <a:gd name="T3" fmla="*/ 2147483647 h 179"/>
                <a:gd name="T4" fmla="*/ 2147483647 w 187"/>
                <a:gd name="T5" fmla="*/ 2147483647 h 179"/>
                <a:gd name="T6" fmla="*/ 0 w 187"/>
                <a:gd name="T7" fmla="*/ 0 h 17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87"/>
                <a:gd name="T13" fmla="*/ 0 h 179"/>
                <a:gd name="T14" fmla="*/ 187 w 187"/>
                <a:gd name="T15" fmla="*/ 179 h 17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87" h="179">
                  <a:moveTo>
                    <a:pt x="0" y="0"/>
                  </a:moveTo>
                  <a:lnTo>
                    <a:pt x="74" y="179"/>
                  </a:lnTo>
                  <a:cubicBezTo>
                    <a:pt x="89" y="120"/>
                    <a:pt x="131" y="72"/>
                    <a:pt x="187" y="48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56" name="Freeform 68"/>
            <p:cNvSpPr>
              <a:spLocks noChangeArrowheads="1"/>
            </p:cNvSpPr>
            <p:nvPr/>
          </p:nvSpPr>
          <p:spPr bwMode="auto">
            <a:xfrm>
              <a:off x="6553200" y="4032250"/>
              <a:ext cx="617538" cy="617538"/>
            </a:xfrm>
            <a:custGeom>
              <a:avLst/>
              <a:gdLst>
                <a:gd name="T0" fmla="*/ 2147483647 w 1031"/>
                <a:gd name="T1" fmla="*/ 2147483647 h 1031"/>
                <a:gd name="T2" fmla="*/ 2147483647 w 1031"/>
                <a:gd name="T3" fmla="*/ 0 h 1031"/>
                <a:gd name="T4" fmla="*/ 0 w 1031"/>
                <a:gd name="T5" fmla="*/ 2147483647 h 1031"/>
                <a:gd name="T6" fmla="*/ 0 w 1031"/>
                <a:gd name="T7" fmla="*/ 2147483647 h 1031"/>
                <a:gd name="T8" fmla="*/ 2147483647 w 1031"/>
                <a:gd name="T9" fmla="*/ 2147483647 h 1031"/>
                <a:gd name="T10" fmla="*/ 2147483647 w 1031"/>
                <a:gd name="T11" fmla="*/ 2147483647 h 103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31"/>
                <a:gd name="T19" fmla="*/ 0 h 1031"/>
                <a:gd name="T20" fmla="*/ 1031 w 1031"/>
                <a:gd name="T21" fmla="*/ 1031 h 103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31" h="1031">
                  <a:moveTo>
                    <a:pt x="1031" y="516"/>
                  </a:moveTo>
                  <a:cubicBezTo>
                    <a:pt x="1031" y="231"/>
                    <a:pt x="800" y="0"/>
                    <a:pt x="516" y="0"/>
                  </a:cubicBezTo>
                  <a:cubicBezTo>
                    <a:pt x="231" y="0"/>
                    <a:pt x="0" y="231"/>
                    <a:pt x="0" y="516"/>
                  </a:cubicBezTo>
                  <a:cubicBezTo>
                    <a:pt x="0" y="516"/>
                    <a:pt x="0" y="516"/>
                    <a:pt x="0" y="516"/>
                  </a:cubicBezTo>
                  <a:cubicBezTo>
                    <a:pt x="0" y="801"/>
                    <a:pt x="231" y="1031"/>
                    <a:pt x="516" y="1031"/>
                  </a:cubicBezTo>
                  <a:cubicBezTo>
                    <a:pt x="800" y="1031"/>
                    <a:pt x="1031" y="801"/>
                    <a:pt x="1031" y="516"/>
                  </a:cubicBezTo>
                </a:path>
              </a:pathLst>
            </a:custGeom>
            <a:solidFill>
              <a:srgbClr val="9A9A9A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57" name="Freeform 69"/>
            <p:cNvSpPr>
              <a:spLocks noChangeArrowheads="1"/>
            </p:cNvSpPr>
            <p:nvPr/>
          </p:nvSpPr>
          <p:spPr bwMode="auto">
            <a:xfrm>
              <a:off x="6667500" y="4092575"/>
              <a:ext cx="66675" cy="57150"/>
            </a:xfrm>
            <a:custGeom>
              <a:avLst/>
              <a:gdLst>
                <a:gd name="T0" fmla="*/ 2147483647 w 42"/>
                <a:gd name="T1" fmla="*/ 2147483647 h 36"/>
                <a:gd name="T2" fmla="*/ 2147483647 w 42"/>
                <a:gd name="T3" fmla="*/ 0 h 36"/>
                <a:gd name="T4" fmla="*/ 0 w 42"/>
                <a:gd name="T5" fmla="*/ 2147483647 h 36"/>
                <a:gd name="T6" fmla="*/ 2147483647 w 42"/>
                <a:gd name="T7" fmla="*/ 2147483647 h 3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2"/>
                <a:gd name="T13" fmla="*/ 0 h 36"/>
                <a:gd name="T14" fmla="*/ 42 w 42"/>
                <a:gd name="T15" fmla="*/ 36 h 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2" h="36">
                  <a:moveTo>
                    <a:pt x="42" y="6"/>
                  </a:moveTo>
                  <a:lnTo>
                    <a:pt x="7" y="0"/>
                  </a:lnTo>
                  <a:lnTo>
                    <a:pt x="0" y="36"/>
                  </a:lnTo>
                  <a:lnTo>
                    <a:pt x="42" y="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58" name="Freeform 70"/>
            <p:cNvSpPr>
              <a:spLocks noChangeArrowheads="1"/>
            </p:cNvSpPr>
            <p:nvPr/>
          </p:nvSpPr>
          <p:spPr bwMode="auto">
            <a:xfrm>
              <a:off x="6700838" y="4032250"/>
              <a:ext cx="161925" cy="147638"/>
            </a:xfrm>
            <a:custGeom>
              <a:avLst/>
              <a:gdLst>
                <a:gd name="T0" fmla="*/ 2147483647 w 102"/>
                <a:gd name="T1" fmla="*/ 0 h 93"/>
                <a:gd name="T2" fmla="*/ 0 w 102"/>
                <a:gd name="T3" fmla="*/ 2147483647 h 93"/>
                <a:gd name="T4" fmla="*/ 0 60000 65536"/>
                <a:gd name="T5" fmla="*/ 0 60000 65536"/>
                <a:gd name="T6" fmla="*/ 0 w 102"/>
                <a:gd name="T7" fmla="*/ 0 h 93"/>
                <a:gd name="T8" fmla="*/ 102 w 102"/>
                <a:gd name="T9" fmla="*/ 93 h 9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02" h="93">
                  <a:moveTo>
                    <a:pt x="102" y="0"/>
                  </a:moveTo>
                  <a:cubicBezTo>
                    <a:pt x="73" y="68"/>
                    <a:pt x="31" y="93"/>
                    <a:pt x="0" y="60"/>
                  </a:cubicBezTo>
                </a:path>
              </a:pathLst>
            </a:custGeom>
            <a:noFill/>
            <a:ln w="1116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59" name="Freeform 71"/>
            <p:cNvSpPr>
              <a:spLocks noChangeArrowheads="1"/>
            </p:cNvSpPr>
            <p:nvPr/>
          </p:nvSpPr>
          <p:spPr bwMode="auto">
            <a:xfrm>
              <a:off x="6662738" y="4092575"/>
              <a:ext cx="85725" cy="73025"/>
            </a:xfrm>
            <a:custGeom>
              <a:avLst/>
              <a:gdLst>
                <a:gd name="T0" fmla="*/ 2147483647 w 54"/>
                <a:gd name="T1" fmla="*/ 2147483647 h 46"/>
                <a:gd name="T2" fmla="*/ 2147483647 w 54"/>
                <a:gd name="T3" fmla="*/ 0 h 46"/>
                <a:gd name="T4" fmla="*/ 0 w 54"/>
                <a:gd name="T5" fmla="*/ 2147483647 h 46"/>
                <a:gd name="T6" fmla="*/ 2147483647 w 54"/>
                <a:gd name="T7" fmla="*/ 2147483647 h 4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4"/>
                <a:gd name="T13" fmla="*/ 0 h 46"/>
                <a:gd name="T14" fmla="*/ 54 w 54"/>
                <a:gd name="T15" fmla="*/ 46 h 4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4" h="46">
                  <a:moveTo>
                    <a:pt x="54" y="9"/>
                  </a:moveTo>
                  <a:lnTo>
                    <a:pt x="10" y="0"/>
                  </a:lnTo>
                  <a:lnTo>
                    <a:pt x="0" y="46"/>
                  </a:lnTo>
                  <a:lnTo>
                    <a:pt x="54" y="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60" name="Rectangle 72"/>
            <p:cNvSpPr>
              <a:spLocks noChangeArrowheads="1"/>
            </p:cNvSpPr>
            <p:nvPr/>
          </p:nvSpPr>
          <p:spPr bwMode="auto">
            <a:xfrm>
              <a:off x="6861175" y="4062413"/>
              <a:ext cx="82550" cy="198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457200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kumimoji="0" lang="en-US" altLang="zh-TW" sz="1300" b="1">
                  <a:solidFill>
                    <a:srgbClr val="FFFFFF"/>
                  </a:solidFill>
                </a:rPr>
                <a:t>1</a:t>
              </a:r>
            </a:p>
          </p:txBody>
        </p:sp>
        <p:sp>
          <p:nvSpPr>
            <p:cNvPr id="68661" name="Freeform 73"/>
            <p:cNvSpPr>
              <a:spLocks noChangeArrowheads="1"/>
            </p:cNvSpPr>
            <p:nvPr/>
          </p:nvSpPr>
          <p:spPr bwMode="auto">
            <a:xfrm>
              <a:off x="5256213" y="3397250"/>
              <a:ext cx="311150" cy="268288"/>
            </a:xfrm>
            <a:custGeom>
              <a:avLst/>
              <a:gdLst>
                <a:gd name="T0" fmla="*/ 2147483647 w 196"/>
                <a:gd name="T1" fmla="*/ 2147483647 h 169"/>
                <a:gd name="T2" fmla="*/ 0 w 196"/>
                <a:gd name="T3" fmla="*/ 0 h 169"/>
                <a:gd name="T4" fmla="*/ 0 60000 65536"/>
                <a:gd name="T5" fmla="*/ 0 60000 65536"/>
                <a:gd name="T6" fmla="*/ 0 w 196"/>
                <a:gd name="T7" fmla="*/ 0 h 169"/>
                <a:gd name="T8" fmla="*/ 196 w 196"/>
                <a:gd name="T9" fmla="*/ 169 h 169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96" h="169">
                  <a:moveTo>
                    <a:pt x="196" y="169"/>
                  </a:moveTo>
                  <a:cubicBezTo>
                    <a:pt x="192" y="73"/>
                    <a:pt x="108" y="1"/>
                    <a:pt x="0" y="0"/>
                  </a:cubicBezTo>
                </a:path>
              </a:pathLst>
            </a:custGeom>
            <a:noFill/>
            <a:ln w="1116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62" name="Freeform 74"/>
            <p:cNvSpPr>
              <a:spLocks noChangeArrowheads="1"/>
            </p:cNvSpPr>
            <p:nvPr/>
          </p:nvSpPr>
          <p:spPr bwMode="auto">
            <a:xfrm>
              <a:off x="5516563" y="3652838"/>
              <a:ext cx="103187" cy="53975"/>
            </a:xfrm>
            <a:custGeom>
              <a:avLst/>
              <a:gdLst>
                <a:gd name="T0" fmla="*/ 0 w 65"/>
                <a:gd name="T1" fmla="*/ 0 h 34"/>
                <a:gd name="T2" fmla="*/ 2147483647 w 65"/>
                <a:gd name="T3" fmla="*/ 2147483647 h 34"/>
                <a:gd name="T4" fmla="*/ 2147483647 w 65"/>
                <a:gd name="T5" fmla="*/ 2147483647 h 34"/>
                <a:gd name="T6" fmla="*/ 0 w 65"/>
                <a:gd name="T7" fmla="*/ 0 h 3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5"/>
                <a:gd name="T13" fmla="*/ 0 h 34"/>
                <a:gd name="T14" fmla="*/ 65 w 65"/>
                <a:gd name="T15" fmla="*/ 34 h 3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5" h="34">
                  <a:moveTo>
                    <a:pt x="0" y="0"/>
                  </a:moveTo>
                  <a:lnTo>
                    <a:pt x="31" y="34"/>
                  </a:lnTo>
                  <a:lnTo>
                    <a:pt x="65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63" name="Freeform 75"/>
            <p:cNvSpPr>
              <a:spLocks noChangeArrowheads="1"/>
            </p:cNvSpPr>
            <p:nvPr/>
          </p:nvSpPr>
          <p:spPr bwMode="auto">
            <a:xfrm>
              <a:off x="5535613" y="4910138"/>
              <a:ext cx="298450" cy="314325"/>
            </a:xfrm>
            <a:custGeom>
              <a:avLst/>
              <a:gdLst>
                <a:gd name="T0" fmla="*/ 2147483647 w 188"/>
                <a:gd name="T1" fmla="*/ 0 h 198"/>
                <a:gd name="T2" fmla="*/ 2147483647 w 188"/>
                <a:gd name="T3" fmla="*/ 2147483647 h 198"/>
                <a:gd name="T4" fmla="*/ 2147483647 w 188"/>
                <a:gd name="T5" fmla="*/ 2147483647 h 198"/>
                <a:gd name="T6" fmla="*/ 0 60000 65536"/>
                <a:gd name="T7" fmla="*/ 0 60000 65536"/>
                <a:gd name="T8" fmla="*/ 0 60000 65536"/>
                <a:gd name="T9" fmla="*/ 0 w 188"/>
                <a:gd name="T10" fmla="*/ 0 h 198"/>
                <a:gd name="T11" fmla="*/ 188 w 188"/>
                <a:gd name="T12" fmla="*/ 198 h 19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8" h="198">
                  <a:moveTo>
                    <a:pt x="19" y="0"/>
                  </a:moveTo>
                  <a:cubicBezTo>
                    <a:pt x="0" y="109"/>
                    <a:pt x="71" y="198"/>
                    <a:pt x="178" y="198"/>
                  </a:cubicBezTo>
                  <a:cubicBezTo>
                    <a:pt x="181" y="198"/>
                    <a:pt x="185" y="198"/>
                    <a:pt x="188" y="198"/>
                  </a:cubicBezTo>
                </a:path>
              </a:pathLst>
            </a:custGeom>
            <a:noFill/>
            <a:ln w="1116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64" name="Freeform 76"/>
            <p:cNvSpPr>
              <a:spLocks noChangeArrowheads="1"/>
            </p:cNvSpPr>
            <p:nvPr/>
          </p:nvSpPr>
          <p:spPr bwMode="auto">
            <a:xfrm>
              <a:off x="5818188" y="5173663"/>
              <a:ext cx="57150" cy="103187"/>
            </a:xfrm>
            <a:custGeom>
              <a:avLst/>
              <a:gdLst>
                <a:gd name="T0" fmla="*/ 0 w 36"/>
                <a:gd name="T1" fmla="*/ 0 h 65"/>
                <a:gd name="T2" fmla="*/ 2147483647 w 36"/>
                <a:gd name="T3" fmla="*/ 2147483647 h 65"/>
                <a:gd name="T4" fmla="*/ 2147483647 w 36"/>
                <a:gd name="T5" fmla="*/ 2147483647 h 65"/>
                <a:gd name="T6" fmla="*/ 0 w 36"/>
                <a:gd name="T7" fmla="*/ 0 h 6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6"/>
                <a:gd name="T13" fmla="*/ 0 h 65"/>
                <a:gd name="T14" fmla="*/ 36 w 36"/>
                <a:gd name="T15" fmla="*/ 65 h 6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6" h="65">
                  <a:moveTo>
                    <a:pt x="0" y="0"/>
                  </a:moveTo>
                  <a:lnTo>
                    <a:pt x="36" y="29"/>
                  </a:lnTo>
                  <a:lnTo>
                    <a:pt x="7" y="6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65" name="Freeform 77"/>
            <p:cNvSpPr>
              <a:spLocks noChangeArrowheads="1"/>
            </p:cNvSpPr>
            <p:nvPr/>
          </p:nvSpPr>
          <p:spPr bwMode="auto">
            <a:xfrm>
              <a:off x="5297488" y="4910138"/>
              <a:ext cx="268287" cy="311150"/>
            </a:xfrm>
            <a:custGeom>
              <a:avLst/>
              <a:gdLst>
                <a:gd name="T0" fmla="*/ 0 w 169"/>
                <a:gd name="T1" fmla="*/ 2147483647 h 196"/>
                <a:gd name="T2" fmla="*/ 2147483647 w 169"/>
                <a:gd name="T3" fmla="*/ 0 h 196"/>
                <a:gd name="T4" fmla="*/ 0 60000 65536"/>
                <a:gd name="T5" fmla="*/ 0 60000 65536"/>
                <a:gd name="T6" fmla="*/ 0 w 169"/>
                <a:gd name="T7" fmla="*/ 0 h 196"/>
                <a:gd name="T8" fmla="*/ 169 w 169"/>
                <a:gd name="T9" fmla="*/ 196 h 19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9" h="196">
                  <a:moveTo>
                    <a:pt x="0" y="196"/>
                  </a:moveTo>
                  <a:cubicBezTo>
                    <a:pt x="96" y="192"/>
                    <a:pt x="168" y="108"/>
                    <a:pt x="169" y="0"/>
                  </a:cubicBezTo>
                </a:path>
              </a:pathLst>
            </a:custGeom>
            <a:noFill/>
            <a:ln w="1116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66" name="Freeform 78"/>
            <p:cNvSpPr>
              <a:spLocks noChangeArrowheads="1"/>
            </p:cNvSpPr>
            <p:nvPr/>
          </p:nvSpPr>
          <p:spPr bwMode="auto">
            <a:xfrm>
              <a:off x="5256213" y="5168900"/>
              <a:ext cx="53975" cy="104775"/>
            </a:xfrm>
            <a:custGeom>
              <a:avLst/>
              <a:gdLst>
                <a:gd name="T0" fmla="*/ 2147483647 w 34"/>
                <a:gd name="T1" fmla="*/ 0 h 66"/>
                <a:gd name="T2" fmla="*/ 0 w 34"/>
                <a:gd name="T3" fmla="*/ 2147483647 h 66"/>
                <a:gd name="T4" fmla="*/ 2147483647 w 34"/>
                <a:gd name="T5" fmla="*/ 2147483647 h 66"/>
                <a:gd name="T6" fmla="*/ 2147483647 w 34"/>
                <a:gd name="T7" fmla="*/ 0 h 6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4"/>
                <a:gd name="T13" fmla="*/ 0 h 66"/>
                <a:gd name="T14" fmla="*/ 34 w 34"/>
                <a:gd name="T15" fmla="*/ 66 h 6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4" h="66">
                  <a:moveTo>
                    <a:pt x="34" y="0"/>
                  </a:moveTo>
                  <a:lnTo>
                    <a:pt x="0" y="32"/>
                  </a:lnTo>
                  <a:lnTo>
                    <a:pt x="32" y="66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67" name="Freeform 79"/>
            <p:cNvSpPr>
              <a:spLocks noChangeArrowheads="1"/>
            </p:cNvSpPr>
            <p:nvPr/>
          </p:nvSpPr>
          <p:spPr bwMode="auto">
            <a:xfrm>
              <a:off x="5561013" y="3367088"/>
              <a:ext cx="314325" cy="298450"/>
            </a:xfrm>
            <a:custGeom>
              <a:avLst/>
              <a:gdLst>
                <a:gd name="T0" fmla="*/ 2147483647 w 198"/>
                <a:gd name="T1" fmla="*/ 2147483647 h 188"/>
                <a:gd name="T2" fmla="*/ 0 w 198"/>
                <a:gd name="T3" fmla="*/ 2147483647 h 188"/>
                <a:gd name="T4" fmla="*/ 0 w 198"/>
                <a:gd name="T5" fmla="*/ 2147483647 h 188"/>
                <a:gd name="T6" fmla="*/ 0 60000 65536"/>
                <a:gd name="T7" fmla="*/ 0 60000 65536"/>
                <a:gd name="T8" fmla="*/ 0 60000 65536"/>
                <a:gd name="T9" fmla="*/ 0 w 198"/>
                <a:gd name="T10" fmla="*/ 0 h 188"/>
                <a:gd name="T11" fmla="*/ 198 w 198"/>
                <a:gd name="T12" fmla="*/ 188 h 1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8" h="188">
                  <a:moveTo>
                    <a:pt x="198" y="19"/>
                  </a:moveTo>
                  <a:cubicBezTo>
                    <a:pt x="89" y="0"/>
                    <a:pt x="0" y="71"/>
                    <a:pt x="0" y="178"/>
                  </a:cubicBezTo>
                  <a:cubicBezTo>
                    <a:pt x="0" y="181"/>
                    <a:pt x="0" y="185"/>
                    <a:pt x="0" y="188"/>
                  </a:cubicBezTo>
                </a:path>
              </a:pathLst>
            </a:custGeom>
            <a:noFill/>
            <a:ln w="1116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68" name="Freeform 80"/>
            <p:cNvSpPr>
              <a:spLocks noChangeArrowheads="1"/>
            </p:cNvSpPr>
            <p:nvPr/>
          </p:nvSpPr>
          <p:spPr bwMode="auto">
            <a:xfrm>
              <a:off x="5508625" y="3649663"/>
              <a:ext cx="103188" cy="57150"/>
            </a:xfrm>
            <a:custGeom>
              <a:avLst/>
              <a:gdLst>
                <a:gd name="T0" fmla="*/ 2147483647 w 65"/>
                <a:gd name="T1" fmla="*/ 0 h 36"/>
                <a:gd name="T2" fmla="*/ 2147483647 w 65"/>
                <a:gd name="T3" fmla="*/ 2147483647 h 36"/>
                <a:gd name="T4" fmla="*/ 0 w 65"/>
                <a:gd name="T5" fmla="*/ 2147483647 h 36"/>
                <a:gd name="T6" fmla="*/ 2147483647 w 65"/>
                <a:gd name="T7" fmla="*/ 0 h 3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5"/>
                <a:gd name="T13" fmla="*/ 0 h 36"/>
                <a:gd name="T14" fmla="*/ 65 w 65"/>
                <a:gd name="T15" fmla="*/ 36 h 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5" h="36">
                  <a:moveTo>
                    <a:pt x="65" y="0"/>
                  </a:moveTo>
                  <a:lnTo>
                    <a:pt x="36" y="36"/>
                  </a:lnTo>
                  <a:lnTo>
                    <a:pt x="0" y="7"/>
                  </a:lnTo>
                  <a:lnTo>
                    <a:pt x="6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69" name="Rectangle 81"/>
            <p:cNvSpPr>
              <a:spLocks noChangeArrowheads="1"/>
            </p:cNvSpPr>
            <p:nvPr/>
          </p:nvSpPr>
          <p:spPr bwMode="auto">
            <a:xfrm>
              <a:off x="3876675" y="3228975"/>
              <a:ext cx="82550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457200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kumimoji="0" lang="en-US" altLang="zh-TW" sz="1300" b="1">
                  <a:solidFill>
                    <a:srgbClr val="FFFFFF"/>
                  </a:solidFill>
                </a:rPr>
                <a:t>1</a:t>
              </a:r>
            </a:p>
          </p:txBody>
        </p:sp>
        <p:sp>
          <p:nvSpPr>
            <p:cNvPr id="68670" name="Rectangle 82"/>
            <p:cNvSpPr>
              <a:spLocks noChangeArrowheads="1"/>
            </p:cNvSpPr>
            <p:nvPr/>
          </p:nvSpPr>
          <p:spPr bwMode="auto">
            <a:xfrm>
              <a:off x="3606800" y="3228975"/>
              <a:ext cx="82550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457200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kumimoji="0" lang="en-US" altLang="zh-TW" sz="1300" b="1">
                  <a:solidFill>
                    <a:srgbClr val="FFFFFF"/>
                  </a:solidFill>
                </a:rPr>
                <a:t>1</a:t>
              </a:r>
            </a:p>
          </p:txBody>
        </p:sp>
        <p:sp>
          <p:nvSpPr>
            <p:cNvPr id="68671" name="Rectangle 83"/>
            <p:cNvSpPr>
              <a:spLocks noChangeArrowheads="1"/>
            </p:cNvSpPr>
            <p:nvPr/>
          </p:nvSpPr>
          <p:spPr bwMode="auto">
            <a:xfrm>
              <a:off x="3876675" y="5205413"/>
              <a:ext cx="147638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457200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kumimoji="0" lang="en-US" altLang="zh-TW" sz="1600" b="1" i="1" dirty="0">
                  <a:solidFill>
                    <a:schemeClr val="bg1"/>
                  </a:solidFill>
                </a:rPr>
                <a:t>D</a:t>
              </a:r>
            </a:p>
          </p:txBody>
        </p:sp>
        <p:sp>
          <p:nvSpPr>
            <p:cNvPr id="68672" name="Rectangle 84"/>
            <p:cNvSpPr>
              <a:spLocks noChangeArrowheads="1"/>
            </p:cNvSpPr>
            <p:nvPr/>
          </p:nvSpPr>
          <p:spPr bwMode="auto">
            <a:xfrm>
              <a:off x="3606800" y="5195888"/>
              <a:ext cx="82550" cy="198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457200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kumimoji="0" lang="en-US" altLang="zh-TW" sz="1300" b="1">
                  <a:solidFill>
                    <a:srgbClr val="FFFFFF"/>
                  </a:solidFill>
                </a:rPr>
                <a:t>1</a:t>
              </a:r>
            </a:p>
          </p:txBody>
        </p:sp>
        <p:sp>
          <p:nvSpPr>
            <p:cNvPr id="68673" name="Rectangle 85"/>
            <p:cNvSpPr>
              <a:spLocks noChangeArrowheads="1"/>
            </p:cNvSpPr>
            <p:nvPr/>
          </p:nvSpPr>
          <p:spPr bwMode="auto">
            <a:xfrm>
              <a:off x="5661025" y="5195888"/>
              <a:ext cx="82550" cy="198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457200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kumimoji="0" lang="en-US" altLang="zh-TW" sz="1300" b="1">
                  <a:solidFill>
                    <a:srgbClr val="FFFFFF"/>
                  </a:solidFill>
                </a:rPr>
                <a:t>1</a:t>
              </a:r>
            </a:p>
          </p:txBody>
        </p:sp>
        <p:sp>
          <p:nvSpPr>
            <p:cNvPr id="68674" name="Rectangle 86"/>
            <p:cNvSpPr>
              <a:spLocks noChangeArrowheads="1"/>
            </p:cNvSpPr>
            <p:nvPr/>
          </p:nvSpPr>
          <p:spPr bwMode="auto">
            <a:xfrm>
              <a:off x="5402263" y="5195888"/>
              <a:ext cx="82550" cy="198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457200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kumimoji="0" lang="en-US" altLang="zh-TW" sz="1300" b="1">
                  <a:solidFill>
                    <a:srgbClr val="FFFFFF"/>
                  </a:solidFill>
                </a:rPr>
                <a:t>1</a:t>
              </a:r>
            </a:p>
          </p:txBody>
        </p:sp>
        <p:sp>
          <p:nvSpPr>
            <p:cNvPr id="68675" name="Rectangle 87"/>
            <p:cNvSpPr>
              <a:spLocks noChangeArrowheads="1"/>
            </p:cNvSpPr>
            <p:nvPr/>
          </p:nvSpPr>
          <p:spPr bwMode="auto">
            <a:xfrm>
              <a:off x="5670550" y="3217863"/>
              <a:ext cx="82550" cy="198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457200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kumimoji="0" lang="en-US" altLang="zh-TW" sz="1300" b="1">
                  <a:solidFill>
                    <a:srgbClr val="FFFFFF"/>
                  </a:solidFill>
                </a:rPr>
                <a:t>1</a:t>
              </a:r>
            </a:p>
          </p:txBody>
        </p:sp>
        <p:sp>
          <p:nvSpPr>
            <p:cNvPr id="68676" name="Rectangle 88"/>
            <p:cNvSpPr>
              <a:spLocks noChangeArrowheads="1"/>
            </p:cNvSpPr>
            <p:nvPr/>
          </p:nvSpPr>
          <p:spPr bwMode="auto">
            <a:xfrm>
              <a:off x="5383213" y="3217863"/>
              <a:ext cx="82550" cy="198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457200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kumimoji="0" lang="en-US" altLang="zh-TW" sz="1300" b="1">
                  <a:solidFill>
                    <a:srgbClr val="FFFFFF"/>
                  </a:solidFill>
                </a:rPr>
                <a:t>1</a:t>
              </a:r>
            </a:p>
          </p:txBody>
        </p:sp>
      </p:grpSp>
      <p:sp>
        <p:nvSpPr>
          <p:cNvPr id="127" name="Line 80"/>
          <p:cNvSpPr>
            <a:spLocks noChangeShapeType="1"/>
          </p:cNvSpPr>
          <p:nvPr/>
        </p:nvSpPr>
        <p:spPr bwMode="auto">
          <a:xfrm flipH="1">
            <a:off x="2298223" y="2382180"/>
            <a:ext cx="0" cy="1485900"/>
          </a:xfrm>
          <a:prstGeom prst="line">
            <a:avLst/>
          </a:prstGeom>
          <a:noFill/>
          <a:ln w="19050">
            <a:solidFill>
              <a:srgbClr val="CC9900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" name="Line 81"/>
          <p:cNvSpPr>
            <a:spLocks noChangeShapeType="1"/>
          </p:cNvSpPr>
          <p:nvPr/>
        </p:nvSpPr>
        <p:spPr bwMode="auto">
          <a:xfrm flipH="1">
            <a:off x="6740556" y="2346896"/>
            <a:ext cx="0" cy="1606550"/>
          </a:xfrm>
          <a:prstGeom prst="line">
            <a:avLst/>
          </a:prstGeom>
          <a:noFill/>
          <a:ln w="19050">
            <a:solidFill>
              <a:srgbClr val="CC9900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4721795"/>
              </p:ext>
            </p:extLst>
          </p:nvPr>
        </p:nvGraphicFramePr>
        <p:xfrm>
          <a:off x="6180607" y="3269119"/>
          <a:ext cx="2667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204" name="Equation" r:id="rId4" imgW="266584" imgH="457002" progId="Equation.DSMT4">
                  <p:embed/>
                </p:oleObj>
              </mc:Choice>
              <mc:Fallback>
                <p:oleObj name="Equation" r:id="rId4" imgW="266584" imgH="45700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80607" y="3269119"/>
                        <a:ext cx="2667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2385100"/>
              </p:ext>
            </p:extLst>
          </p:nvPr>
        </p:nvGraphicFramePr>
        <p:xfrm>
          <a:off x="6861584" y="2564904"/>
          <a:ext cx="2667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205" name="Equation" r:id="rId6" imgW="266584" imgH="457002" progId="Equation.DSMT4">
                  <p:embed/>
                </p:oleObj>
              </mc:Choice>
              <mc:Fallback>
                <p:oleObj name="Equation" r:id="rId6" imgW="266584" imgH="45700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61584" y="2564904"/>
                        <a:ext cx="2667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6245810"/>
              </p:ext>
            </p:extLst>
          </p:nvPr>
        </p:nvGraphicFramePr>
        <p:xfrm>
          <a:off x="4891557" y="3952507"/>
          <a:ext cx="469900" cy="715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206" name="Equation" r:id="rId7" imgW="533169" imgH="812447" progId="Equation.DSMT4">
                  <p:embed/>
                </p:oleObj>
              </mc:Choice>
              <mc:Fallback>
                <p:oleObj name="Equation" r:id="rId7" imgW="533169" imgH="812447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91557" y="3952507"/>
                        <a:ext cx="469900" cy="715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9946853"/>
              </p:ext>
            </p:extLst>
          </p:nvPr>
        </p:nvGraphicFramePr>
        <p:xfrm>
          <a:off x="6144409" y="4956336"/>
          <a:ext cx="469900" cy="715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207" name="Equation" r:id="rId9" imgW="533169" imgH="812447" progId="Equation.DSMT4">
                  <p:embed/>
                </p:oleObj>
              </mc:Choice>
              <mc:Fallback>
                <p:oleObj name="Equation" r:id="rId9" imgW="533169" imgH="812447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44409" y="4956336"/>
                        <a:ext cx="469900" cy="715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8261602"/>
              </p:ext>
            </p:extLst>
          </p:nvPr>
        </p:nvGraphicFramePr>
        <p:xfrm>
          <a:off x="4283968" y="2605025"/>
          <a:ext cx="469900" cy="715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208" name="Equation" r:id="rId11" imgW="533169" imgH="812447" progId="Equation.DSMT4">
                  <p:embed/>
                </p:oleObj>
              </mc:Choice>
              <mc:Fallback>
                <p:oleObj name="Equation" r:id="rId11" imgW="533169" imgH="812447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3968" y="2605025"/>
                        <a:ext cx="469900" cy="715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0810128"/>
              </p:ext>
            </p:extLst>
          </p:nvPr>
        </p:nvGraphicFramePr>
        <p:xfrm>
          <a:off x="4342884" y="5314317"/>
          <a:ext cx="469900" cy="715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209" name="Equation" r:id="rId13" imgW="533169" imgH="812447" progId="Equation.DSMT4">
                  <p:embed/>
                </p:oleObj>
              </mc:Choice>
              <mc:Fallback>
                <p:oleObj name="Equation" r:id="rId13" imgW="533169" imgH="812447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2884" y="5314317"/>
                        <a:ext cx="469900" cy="715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774848"/>
              </p:ext>
            </p:extLst>
          </p:nvPr>
        </p:nvGraphicFramePr>
        <p:xfrm>
          <a:off x="3661266" y="4019711"/>
          <a:ext cx="469900" cy="715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210" name="Equation" r:id="rId14" imgW="533169" imgH="812447" progId="Equation.DSMT4">
                  <p:embed/>
                </p:oleObj>
              </mc:Choice>
              <mc:Fallback>
                <p:oleObj name="Equation" r:id="rId14" imgW="533169" imgH="812447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61266" y="4019711"/>
                        <a:ext cx="469900" cy="715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5425384"/>
              </p:ext>
            </p:extLst>
          </p:nvPr>
        </p:nvGraphicFramePr>
        <p:xfrm>
          <a:off x="2483320" y="2966404"/>
          <a:ext cx="469900" cy="715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211" name="Equation" r:id="rId15" imgW="533169" imgH="812447" progId="Equation.DSMT4">
                  <p:embed/>
                </p:oleObj>
              </mc:Choice>
              <mc:Fallback>
                <p:oleObj name="Equation" r:id="rId15" imgW="533169" imgH="812447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3320" y="2966404"/>
                        <a:ext cx="469900" cy="715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3825619"/>
              </p:ext>
            </p:extLst>
          </p:nvPr>
        </p:nvGraphicFramePr>
        <p:xfrm>
          <a:off x="2461095" y="4935699"/>
          <a:ext cx="2667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212" name="Equation" r:id="rId16" imgW="266584" imgH="457002" progId="Equation.DSMT4">
                  <p:embed/>
                </p:oleObj>
              </mc:Choice>
              <mc:Fallback>
                <p:oleObj name="Equation" r:id="rId16" imgW="266584" imgH="45700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1095" y="4935699"/>
                        <a:ext cx="2667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8" name="Text Box 63"/>
          <p:cNvSpPr txBox="1">
            <a:spLocks noChangeArrowheads="1"/>
          </p:cNvSpPr>
          <p:nvPr/>
        </p:nvSpPr>
        <p:spPr bwMode="auto">
          <a:xfrm>
            <a:off x="503548" y="1232756"/>
            <a:ext cx="8194816" cy="78483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 dirty="0" smtClean="0"/>
              <a:t>CNC theory is linear algebra on vectors over the </a:t>
            </a:r>
            <a:r>
              <a:rPr lang="en-US" altLang="zh-CN" sz="2000" dirty="0" smtClean="0">
                <a:solidFill>
                  <a:srgbClr val="C00000"/>
                </a:solidFill>
              </a:rPr>
              <a:t>ring </a:t>
            </a:r>
            <a:r>
              <a:rPr lang="en-US" altLang="zh-CN" sz="2000" dirty="0" smtClean="0"/>
              <a:t>of </a:t>
            </a:r>
            <a:r>
              <a:rPr lang="en-US" altLang="zh-CN" sz="2000" dirty="0"/>
              <a:t>rational power </a:t>
            </a:r>
            <a:r>
              <a:rPr lang="en-US" altLang="zh-CN" sz="2000" dirty="0" smtClean="0"/>
              <a:t>series.</a:t>
            </a:r>
            <a:endParaRPr lang="en-US" altLang="zh-CN" sz="2000" dirty="0" smtClean="0"/>
          </a:p>
          <a:p>
            <a:pPr eaLnBrk="1" hangingPunct="1">
              <a:spcBef>
                <a:spcPts val="600"/>
              </a:spcBef>
            </a:pPr>
            <a:r>
              <a:rPr kumimoji="0" lang="en-US" altLang="zh-TW" sz="2000" b="1" dirty="0" smtClean="0"/>
              <a:t>Q.  </a:t>
            </a:r>
            <a:r>
              <a:rPr kumimoji="0" lang="en-US" altLang="zh-TW" sz="2000" dirty="0" smtClean="0"/>
              <a:t>But, does linear algebra really apply to a </a:t>
            </a:r>
            <a:r>
              <a:rPr kumimoji="0" lang="en-US" altLang="zh-TW" sz="2000" dirty="0" smtClean="0">
                <a:solidFill>
                  <a:srgbClr val="C00000"/>
                </a:solidFill>
              </a:rPr>
              <a:t>ring</a:t>
            </a:r>
            <a:r>
              <a:rPr kumimoji="0" lang="en-US" altLang="zh-TW" sz="2000" dirty="0" smtClean="0"/>
              <a:t>?</a:t>
            </a:r>
            <a:endParaRPr lang="en-US" sz="2000" dirty="0"/>
          </a:p>
        </p:txBody>
      </p:sp>
      <p:graphicFrame>
        <p:nvGraphicFramePr>
          <p:cNvPr id="107" name="Object 10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2898933"/>
              </p:ext>
            </p:extLst>
          </p:nvPr>
        </p:nvGraphicFramePr>
        <p:xfrm>
          <a:off x="1918728" y="2575756"/>
          <a:ext cx="2667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213" name="Equation" r:id="rId18" imgW="266584" imgH="457002" progId="Equation.DSMT4">
                  <p:embed/>
                </p:oleObj>
              </mc:Choice>
              <mc:Fallback>
                <p:oleObj name="Equation" r:id="rId18" imgW="266584" imgH="45700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8728" y="2575756"/>
                        <a:ext cx="2667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2557590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3"/>
          <p:cNvSpPr>
            <a:spLocks noGrp="1"/>
          </p:cNvSpPr>
          <p:nvPr>
            <p:ph type="title" idx="4294967295"/>
          </p:nvPr>
        </p:nvSpPr>
        <p:spPr>
          <a:xfrm>
            <a:off x="2267744" y="260350"/>
            <a:ext cx="6624736" cy="776288"/>
          </a:xfrm>
        </p:spPr>
        <p:txBody>
          <a:bodyPr anchor="ctr"/>
          <a:lstStyle/>
          <a:p>
            <a:pPr algn="ctr" eaLnBrk="1" hangingPunct="1"/>
            <a:r>
              <a:rPr lang="en-US" altLang="zh-TW" sz="3200" b="1" dirty="0" smtClean="0"/>
              <a:t>The butterfly network</a:t>
            </a:r>
            <a:endParaRPr kumimoji="0" lang="en-US" altLang="zh-TW" sz="3200" dirty="0" smtClean="0">
              <a:solidFill>
                <a:schemeClr val="tx1"/>
              </a:solidFill>
            </a:endParaRPr>
          </a:p>
        </p:txBody>
      </p:sp>
      <p:sp>
        <p:nvSpPr>
          <p:cNvPr id="42000" name="Line 11"/>
          <p:cNvSpPr>
            <a:spLocks noChangeShapeType="1"/>
          </p:cNvSpPr>
          <p:nvPr/>
        </p:nvSpPr>
        <p:spPr bwMode="auto">
          <a:xfrm>
            <a:off x="4100142" y="2298481"/>
            <a:ext cx="1268413" cy="56441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18086" tIns="59043" rIns="118086" bIns="59043"/>
          <a:lstStyle/>
          <a:p>
            <a:endParaRPr lang="en-US">
              <a:cs typeface="Times New Roman" pitchFamily="18" charset="0"/>
            </a:endParaRPr>
          </a:p>
        </p:txBody>
      </p:sp>
      <p:sp>
        <p:nvSpPr>
          <p:cNvPr id="42001" name="Line 12"/>
          <p:cNvSpPr>
            <a:spLocks noChangeShapeType="1"/>
          </p:cNvSpPr>
          <p:nvPr/>
        </p:nvSpPr>
        <p:spPr bwMode="auto">
          <a:xfrm flipH="1">
            <a:off x="6054205" y="2355220"/>
            <a:ext cx="1116013" cy="50767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18086" tIns="59043" rIns="118086" bIns="59043"/>
          <a:lstStyle/>
          <a:p>
            <a:endParaRPr lang="en-US">
              <a:cs typeface="Times New Roman" pitchFamily="18" charset="0"/>
            </a:endParaRPr>
          </a:p>
        </p:txBody>
      </p:sp>
      <p:sp>
        <p:nvSpPr>
          <p:cNvPr id="42003" name="Line 16"/>
          <p:cNvSpPr>
            <a:spLocks noChangeShapeType="1"/>
          </p:cNvSpPr>
          <p:nvPr/>
        </p:nvSpPr>
        <p:spPr bwMode="auto">
          <a:xfrm flipH="1">
            <a:off x="4181105" y="4288852"/>
            <a:ext cx="1265237" cy="47034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18086" tIns="59043" rIns="118086" bIns="59043"/>
          <a:lstStyle/>
          <a:p>
            <a:endParaRPr lang="en-US">
              <a:cs typeface="Times New Roman" pitchFamily="18" charset="0"/>
            </a:endParaRPr>
          </a:p>
        </p:txBody>
      </p:sp>
      <p:sp>
        <p:nvSpPr>
          <p:cNvPr id="42004" name="Line 17"/>
          <p:cNvSpPr>
            <a:spLocks noChangeShapeType="1"/>
          </p:cNvSpPr>
          <p:nvPr/>
        </p:nvSpPr>
        <p:spPr bwMode="auto">
          <a:xfrm>
            <a:off x="5952755" y="4288852"/>
            <a:ext cx="1177925" cy="498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18086" tIns="59043" rIns="118086" bIns="59043"/>
          <a:lstStyle/>
          <a:p>
            <a:endParaRPr lang="en-US">
              <a:cs typeface="Times New Roman" pitchFamily="18" charset="0"/>
            </a:endParaRPr>
          </a:p>
        </p:txBody>
      </p:sp>
      <p:sp>
        <p:nvSpPr>
          <p:cNvPr id="42005" name="Text Box 20"/>
          <p:cNvSpPr txBox="1">
            <a:spLocks noChangeArrowheads="1"/>
          </p:cNvSpPr>
          <p:nvPr/>
        </p:nvSpPr>
        <p:spPr bwMode="auto">
          <a:xfrm>
            <a:off x="4522417" y="2162604"/>
            <a:ext cx="358704" cy="4424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18086" tIns="59043" rIns="118086" bIns="59043">
            <a:spAutoFit/>
          </a:bodyPr>
          <a:lstStyle>
            <a:lvl1pPr defTabSz="4572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1pPr>
            <a:lvl2pPr marL="742950" indent="-285750" defTabSz="4572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2pPr>
            <a:lvl3pPr marL="1143000" indent="-228600" defTabSz="4572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3pPr>
            <a:lvl4pPr marL="1600200" indent="-228600" defTabSz="4572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4pPr>
            <a:lvl5pPr marL="2057400" indent="-228600" defTabSz="4572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9pPr>
          </a:lstStyle>
          <a:p>
            <a:pPr eaLnBrk="1" hangingPunct="1"/>
            <a:r>
              <a:rPr kumimoji="0" lang="en-US" altLang="zh-TW" sz="2100" i="1">
                <a:cs typeface="Times New Roman" pitchFamily="18" charset="0"/>
              </a:rPr>
              <a:t>x</a:t>
            </a:r>
            <a:endParaRPr kumimoji="0" lang="en-US" altLang="zh-TW" sz="2300" baseline="-25000">
              <a:cs typeface="Times New Roman" pitchFamily="18" charset="0"/>
            </a:endParaRPr>
          </a:p>
        </p:txBody>
      </p:sp>
      <p:sp>
        <p:nvSpPr>
          <p:cNvPr id="42006" name="Text Box 22"/>
          <p:cNvSpPr txBox="1">
            <a:spLocks noChangeArrowheads="1"/>
          </p:cNvSpPr>
          <p:nvPr/>
        </p:nvSpPr>
        <p:spPr bwMode="auto">
          <a:xfrm>
            <a:off x="6492170" y="2162993"/>
            <a:ext cx="358704" cy="4424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18086" tIns="59043" rIns="118086" bIns="59043">
            <a:spAutoFit/>
          </a:bodyPr>
          <a:lstStyle>
            <a:lvl1pPr defTabSz="4572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1pPr>
            <a:lvl2pPr marL="742950" indent="-285750" defTabSz="4572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2pPr>
            <a:lvl3pPr marL="1143000" indent="-228600" defTabSz="4572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3pPr>
            <a:lvl4pPr marL="1600200" indent="-228600" defTabSz="4572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4pPr>
            <a:lvl5pPr marL="2057400" indent="-228600" defTabSz="4572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9pPr>
          </a:lstStyle>
          <a:p>
            <a:pPr eaLnBrk="1" hangingPunct="1"/>
            <a:r>
              <a:rPr kumimoji="0" lang="en-US" altLang="zh-TW" sz="2100" i="1">
                <a:cs typeface="Times New Roman" pitchFamily="18" charset="0"/>
              </a:rPr>
              <a:t>y</a:t>
            </a:r>
            <a:endParaRPr kumimoji="0" lang="en-US" altLang="zh-TW" sz="2100" baseline="-25000">
              <a:cs typeface="Times New Roman" pitchFamily="18" charset="0"/>
            </a:endParaRPr>
          </a:p>
        </p:txBody>
      </p:sp>
      <p:sp>
        <p:nvSpPr>
          <p:cNvPr id="42007" name="Text Box 23"/>
          <p:cNvSpPr txBox="1">
            <a:spLocks noChangeArrowheads="1"/>
          </p:cNvSpPr>
          <p:nvPr/>
        </p:nvSpPr>
        <p:spPr bwMode="auto">
          <a:xfrm>
            <a:off x="6341692" y="4556125"/>
            <a:ext cx="660069" cy="4424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18086" tIns="59043" rIns="118086" bIns="59043">
            <a:spAutoFit/>
          </a:bodyPr>
          <a:lstStyle>
            <a:lvl1pPr defTabSz="4572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1pPr>
            <a:lvl2pPr marL="742950" indent="-285750" defTabSz="4572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2pPr>
            <a:lvl3pPr marL="1143000" indent="-228600" defTabSz="4572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3pPr>
            <a:lvl4pPr marL="1600200" indent="-228600" defTabSz="4572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4pPr>
            <a:lvl5pPr marL="2057400" indent="-228600" defTabSz="4572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9pPr>
          </a:lstStyle>
          <a:p>
            <a:pPr eaLnBrk="1" hangingPunct="1"/>
            <a:r>
              <a:rPr kumimoji="0" lang="en-US" altLang="zh-TW" sz="2100" i="1" dirty="0">
                <a:cs typeface="Times New Roman" pitchFamily="18" charset="0"/>
              </a:rPr>
              <a:t>x+y</a:t>
            </a:r>
            <a:endParaRPr kumimoji="0" lang="en-US" altLang="zh-TW" sz="2100" baseline="-25000" dirty="0">
              <a:cs typeface="Times New Roman" pitchFamily="18" charset="0"/>
            </a:endParaRPr>
          </a:p>
        </p:txBody>
      </p:sp>
      <p:sp>
        <p:nvSpPr>
          <p:cNvPr id="42008" name="Text Box 23"/>
          <p:cNvSpPr txBox="1">
            <a:spLocks noChangeArrowheads="1"/>
          </p:cNvSpPr>
          <p:nvPr/>
        </p:nvSpPr>
        <p:spPr bwMode="auto">
          <a:xfrm>
            <a:off x="4447805" y="4488934"/>
            <a:ext cx="660069" cy="4424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18086" tIns="59043" rIns="118086" bIns="59043">
            <a:spAutoFit/>
          </a:bodyPr>
          <a:lstStyle>
            <a:lvl1pPr defTabSz="4572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1pPr>
            <a:lvl2pPr marL="742950" indent="-285750" defTabSz="4572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2pPr>
            <a:lvl3pPr marL="1143000" indent="-228600" defTabSz="4572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3pPr>
            <a:lvl4pPr marL="1600200" indent="-228600" defTabSz="4572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4pPr>
            <a:lvl5pPr marL="2057400" indent="-228600" defTabSz="4572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9pPr>
          </a:lstStyle>
          <a:p>
            <a:pPr eaLnBrk="1" hangingPunct="1"/>
            <a:r>
              <a:rPr kumimoji="0" lang="en-US" altLang="zh-TW" sz="2100" i="1">
                <a:cs typeface="Times New Roman" pitchFamily="18" charset="0"/>
              </a:rPr>
              <a:t>x+y</a:t>
            </a:r>
            <a:endParaRPr kumimoji="0" lang="en-US" altLang="zh-TW" sz="2100" baseline="-25000">
              <a:cs typeface="Times New Roman" pitchFamily="18" charset="0"/>
            </a:endParaRPr>
          </a:p>
        </p:txBody>
      </p:sp>
      <p:sp>
        <p:nvSpPr>
          <p:cNvPr id="42016" name="Line 15"/>
          <p:cNvSpPr>
            <a:spLocks noChangeShapeType="1"/>
          </p:cNvSpPr>
          <p:nvPr/>
        </p:nvSpPr>
        <p:spPr bwMode="auto">
          <a:xfrm>
            <a:off x="5692405" y="3133153"/>
            <a:ext cx="0" cy="81376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18086" tIns="59043" rIns="118086" bIns="59043"/>
          <a:lstStyle/>
          <a:p>
            <a:endParaRPr lang="en-US">
              <a:cs typeface="Times New Roman" pitchFamily="18" charset="0"/>
            </a:endParaRPr>
          </a:p>
        </p:txBody>
      </p:sp>
      <p:sp>
        <p:nvSpPr>
          <p:cNvPr id="42017" name="Text Box 23"/>
          <p:cNvSpPr txBox="1">
            <a:spLocks noChangeArrowheads="1"/>
          </p:cNvSpPr>
          <p:nvPr/>
        </p:nvSpPr>
        <p:spPr bwMode="auto">
          <a:xfrm>
            <a:off x="5620967" y="3303372"/>
            <a:ext cx="660069" cy="4424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18086" tIns="59043" rIns="118086" bIns="59043">
            <a:spAutoFit/>
          </a:bodyPr>
          <a:lstStyle>
            <a:lvl1pPr defTabSz="4572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1pPr>
            <a:lvl2pPr marL="742950" indent="-285750" defTabSz="4572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2pPr>
            <a:lvl3pPr marL="1143000" indent="-228600" defTabSz="4572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3pPr>
            <a:lvl4pPr marL="1600200" indent="-228600" defTabSz="4572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4pPr>
            <a:lvl5pPr marL="2057400" indent="-228600" defTabSz="4572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9pPr>
          </a:lstStyle>
          <a:p>
            <a:pPr eaLnBrk="1" hangingPunct="1"/>
            <a:r>
              <a:rPr kumimoji="0" lang="en-US" altLang="zh-TW" sz="2100" i="1">
                <a:cs typeface="Times New Roman" pitchFamily="18" charset="0"/>
              </a:rPr>
              <a:t>x+y</a:t>
            </a:r>
            <a:endParaRPr kumimoji="0" lang="en-US" altLang="zh-TW" sz="2100" baseline="-25000">
              <a:cs typeface="Times New Roman" pitchFamily="18" charset="0"/>
            </a:endParaRPr>
          </a:p>
        </p:txBody>
      </p:sp>
      <p:sp>
        <p:nvSpPr>
          <p:cNvPr id="42037" name="Line 14"/>
          <p:cNvSpPr>
            <a:spLocks noChangeShapeType="1"/>
          </p:cNvSpPr>
          <p:nvPr/>
        </p:nvSpPr>
        <p:spPr bwMode="auto">
          <a:xfrm>
            <a:off x="7457705" y="2462728"/>
            <a:ext cx="0" cy="209339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18086" tIns="59043" rIns="118086" bIns="59043"/>
          <a:lstStyle/>
          <a:p>
            <a:endParaRPr lang="en-US">
              <a:cs typeface="Times New Roman" pitchFamily="18" charset="0"/>
            </a:endParaRPr>
          </a:p>
        </p:txBody>
      </p:sp>
      <p:sp>
        <p:nvSpPr>
          <p:cNvPr id="42031" name="Line 14"/>
          <p:cNvSpPr>
            <a:spLocks noChangeShapeType="1"/>
          </p:cNvSpPr>
          <p:nvPr/>
        </p:nvSpPr>
        <p:spPr bwMode="auto">
          <a:xfrm flipH="1">
            <a:off x="3851920" y="2462728"/>
            <a:ext cx="1587" cy="20874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18086" tIns="59043" rIns="118086" bIns="59043"/>
          <a:lstStyle/>
          <a:p>
            <a:endParaRPr lang="en-US">
              <a:cs typeface="Times New Roman" pitchFamily="18" charset="0"/>
            </a:endParaRPr>
          </a:p>
        </p:txBody>
      </p:sp>
      <p:sp>
        <p:nvSpPr>
          <p:cNvPr id="42021" name="Line 87"/>
          <p:cNvSpPr>
            <a:spLocks noChangeShapeType="1"/>
          </p:cNvSpPr>
          <p:nvPr/>
        </p:nvSpPr>
        <p:spPr bwMode="auto">
          <a:xfrm flipH="1">
            <a:off x="4109804" y="1371066"/>
            <a:ext cx="792162" cy="574864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cs typeface="Times New Roman" pitchFamily="18" charset="0"/>
            </a:endParaRPr>
          </a:p>
        </p:txBody>
      </p:sp>
      <p:sp>
        <p:nvSpPr>
          <p:cNvPr id="42022" name="Line 88"/>
          <p:cNvSpPr>
            <a:spLocks noChangeShapeType="1"/>
          </p:cNvSpPr>
          <p:nvPr/>
        </p:nvSpPr>
        <p:spPr bwMode="auto">
          <a:xfrm>
            <a:off x="6379134" y="1335062"/>
            <a:ext cx="827088" cy="609206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cs typeface="Times New Roman" pitchFamily="18" charset="0"/>
            </a:endParaRPr>
          </a:p>
        </p:txBody>
      </p:sp>
      <p:sp>
        <p:nvSpPr>
          <p:cNvPr id="6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9pPr>
          </a:lstStyle>
          <a:p>
            <a:pPr eaLnBrk="1" hangingPunct="1"/>
            <a:fld id="{190A8ACC-B836-466A-B1FA-A30A36C21739}" type="slidenum">
              <a:rPr kumimoji="0" lang="en-US" altLang="zh-TW" sz="1200" smtClean="0">
                <a:latin typeface="Garamond" pitchFamily="18" charset="0"/>
              </a:rPr>
              <a:pPr eaLnBrk="1" hangingPunct="1"/>
              <a:t>2</a:t>
            </a:fld>
            <a:endParaRPr kumimoji="0" lang="en-US" altLang="zh-TW" sz="1200" smtClean="0">
              <a:latin typeface="Garamond" pitchFamily="18" charset="0"/>
            </a:endParaRPr>
          </a:p>
        </p:txBody>
      </p:sp>
      <p:sp>
        <p:nvSpPr>
          <p:cNvPr id="58" name="Oval 75"/>
          <p:cNvSpPr>
            <a:spLocks noChangeArrowheads="1"/>
          </p:cNvSpPr>
          <p:nvPr/>
        </p:nvSpPr>
        <p:spPr bwMode="auto">
          <a:xfrm>
            <a:off x="7137059" y="4563715"/>
            <a:ext cx="611127" cy="603178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zh-TW">
              <a:cs typeface="Times New Roman" pitchFamily="18" charset="0"/>
            </a:endParaRPr>
          </a:p>
        </p:txBody>
      </p:sp>
      <p:sp>
        <p:nvSpPr>
          <p:cNvPr id="59" name="Oval 75"/>
          <p:cNvSpPr>
            <a:spLocks noChangeArrowheads="1"/>
          </p:cNvSpPr>
          <p:nvPr/>
        </p:nvSpPr>
        <p:spPr bwMode="auto">
          <a:xfrm>
            <a:off x="7152141" y="1861404"/>
            <a:ext cx="611127" cy="603178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zh-TW">
              <a:cs typeface="Times New Roman" pitchFamily="18" charset="0"/>
            </a:endParaRPr>
          </a:p>
        </p:txBody>
      </p:sp>
      <p:sp>
        <p:nvSpPr>
          <p:cNvPr id="60" name="Oval 75"/>
          <p:cNvSpPr>
            <a:spLocks noChangeArrowheads="1"/>
          </p:cNvSpPr>
          <p:nvPr/>
        </p:nvSpPr>
        <p:spPr bwMode="auto">
          <a:xfrm>
            <a:off x="3563888" y="4554014"/>
            <a:ext cx="611127" cy="603178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zh-TW">
              <a:cs typeface="Times New Roman" pitchFamily="18" charset="0"/>
            </a:endParaRPr>
          </a:p>
        </p:txBody>
      </p:sp>
      <p:sp>
        <p:nvSpPr>
          <p:cNvPr id="63" name="Oval 75"/>
          <p:cNvSpPr>
            <a:spLocks noChangeArrowheads="1"/>
          </p:cNvSpPr>
          <p:nvPr/>
        </p:nvSpPr>
        <p:spPr bwMode="auto">
          <a:xfrm>
            <a:off x="3563888" y="1851703"/>
            <a:ext cx="611127" cy="603178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zh-TW">
              <a:cs typeface="Times New Roman" pitchFamily="18" charset="0"/>
            </a:endParaRPr>
          </a:p>
        </p:txBody>
      </p:sp>
      <p:sp>
        <p:nvSpPr>
          <p:cNvPr id="65" name="Oval 74"/>
          <p:cNvSpPr>
            <a:spLocks noChangeArrowheads="1"/>
          </p:cNvSpPr>
          <p:nvPr/>
        </p:nvSpPr>
        <p:spPr bwMode="auto">
          <a:xfrm>
            <a:off x="5397130" y="3956130"/>
            <a:ext cx="590550" cy="603250"/>
          </a:xfrm>
          <a:prstGeom prst="ellipse">
            <a:avLst/>
          </a:prstGeom>
          <a:solidFill>
            <a:srgbClr val="006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zh-TW">
              <a:solidFill>
                <a:srgbClr val="A3A3C2"/>
              </a:solidFill>
              <a:cs typeface="Times New Roman" pitchFamily="18" charset="0"/>
            </a:endParaRPr>
          </a:p>
        </p:txBody>
      </p:sp>
      <p:sp>
        <p:nvSpPr>
          <p:cNvPr id="66" name="Oval 74"/>
          <p:cNvSpPr>
            <a:spLocks noChangeArrowheads="1"/>
          </p:cNvSpPr>
          <p:nvPr/>
        </p:nvSpPr>
        <p:spPr bwMode="auto">
          <a:xfrm>
            <a:off x="5416099" y="2609726"/>
            <a:ext cx="590550" cy="603250"/>
          </a:xfrm>
          <a:prstGeom prst="ellipse">
            <a:avLst/>
          </a:prstGeom>
          <a:solidFill>
            <a:srgbClr val="006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zh-TW">
              <a:solidFill>
                <a:srgbClr val="A3A3C2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09228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080120"/>
          </a:xfrm>
        </p:spPr>
        <p:txBody>
          <a:bodyPr/>
          <a:lstStyle/>
          <a:p>
            <a:pPr lvl="0" algn="ctr"/>
            <a:r>
              <a:rPr lang="en-US" sz="4000" b="1" dirty="0" smtClean="0"/>
              <a:t>Field            </a:t>
            </a:r>
            <a:r>
              <a:rPr lang="en-US" sz="4000" b="1" dirty="0" smtClean="0">
                <a:sym typeface="Symbol"/>
              </a:rPr>
              <a:t>            </a:t>
            </a:r>
            <a:r>
              <a:rPr lang="en-US" sz="4000" b="1" dirty="0" smtClean="0"/>
              <a:t>Ring</a:t>
            </a:r>
            <a:endParaRPr lang="en-US" sz="4000" b="1" dirty="0"/>
          </a:p>
        </p:txBody>
      </p:sp>
      <p:sp>
        <p:nvSpPr>
          <p:cNvPr id="109" name="Text Box 63"/>
          <p:cNvSpPr txBox="1">
            <a:spLocks noChangeArrowheads="1"/>
          </p:cNvSpPr>
          <p:nvPr/>
        </p:nvSpPr>
        <p:spPr bwMode="auto">
          <a:xfrm>
            <a:off x="5580112" y="1984774"/>
            <a:ext cx="3348372" cy="10156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marL="342900" indent="-342900" eaLnBrk="1" hangingPunct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kumimoji="0" lang="en-US" altLang="zh-TW" sz="2000" dirty="0" smtClean="0"/>
              <a:t>Can </a:t>
            </a:r>
            <a:r>
              <a:rPr kumimoji="0" lang="en-US" altLang="zh-TW" sz="2000" dirty="0"/>
              <a:t>add, subtract, </a:t>
            </a:r>
            <a:r>
              <a:rPr kumimoji="0" lang="en-US" altLang="zh-TW" sz="2000" dirty="0" smtClean="0"/>
              <a:t>multiply</a:t>
            </a:r>
          </a:p>
          <a:p>
            <a:pPr marL="342900" indent="-342900" eaLnBrk="1" hangingPunct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kumimoji="0" lang="en-US" sz="2000" dirty="0" smtClean="0"/>
              <a:t>No linear algebra over a ring in general</a:t>
            </a:r>
            <a:endParaRPr lang="en-US" sz="2000" dirty="0"/>
          </a:p>
        </p:txBody>
      </p:sp>
      <p:sp>
        <p:nvSpPr>
          <p:cNvPr id="113" name="Rectangular Callout 112"/>
          <p:cNvSpPr/>
          <p:nvPr/>
        </p:nvSpPr>
        <p:spPr bwMode="auto">
          <a:xfrm>
            <a:off x="5580112" y="1984773"/>
            <a:ext cx="3420380" cy="1015663"/>
          </a:xfrm>
          <a:prstGeom prst="wedgeRectCallout">
            <a:avLst>
              <a:gd name="adj1" fmla="val -15874"/>
              <a:gd name="adj2" fmla="val -10762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3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7" name="Text Box 63"/>
          <p:cNvSpPr txBox="1">
            <a:spLocks noChangeArrowheads="1"/>
          </p:cNvSpPr>
          <p:nvPr/>
        </p:nvSpPr>
        <p:spPr bwMode="auto">
          <a:xfrm>
            <a:off x="1259632" y="1981722"/>
            <a:ext cx="3780420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ts val="0"/>
              </a:spcBef>
            </a:pPr>
            <a:r>
              <a:rPr kumimoji="0" lang="en-US" altLang="zh-TW" sz="2000" dirty="0" smtClean="0"/>
              <a:t>Can </a:t>
            </a:r>
            <a:r>
              <a:rPr kumimoji="0" lang="en-US" altLang="zh-TW" sz="2000" dirty="0"/>
              <a:t>add, subtract, </a:t>
            </a:r>
            <a:r>
              <a:rPr kumimoji="0" lang="en-US" altLang="zh-TW" sz="2000" dirty="0" smtClean="0"/>
              <a:t>multiply, </a:t>
            </a:r>
            <a:r>
              <a:rPr kumimoji="0" lang="en-US" altLang="zh-TW" sz="2000" dirty="0" smtClean="0">
                <a:solidFill>
                  <a:srgbClr val="C00000"/>
                </a:solidFill>
              </a:rPr>
              <a:t>divide</a:t>
            </a:r>
            <a:endParaRPr lang="en-US" sz="2000" dirty="0"/>
          </a:p>
        </p:txBody>
      </p:sp>
      <p:sp>
        <p:nvSpPr>
          <p:cNvPr id="8" name="Rectangular Callout 7"/>
          <p:cNvSpPr/>
          <p:nvPr/>
        </p:nvSpPr>
        <p:spPr bwMode="auto">
          <a:xfrm>
            <a:off x="1223628" y="1981722"/>
            <a:ext cx="3816424" cy="400110"/>
          </a:xfrm>
          <a:prstGeom prst="wedgeRectCallout">
            <a:avLst>
              <a:gd name="adj1" fmla="val -22943"/>
              <a:gd name="adj2" fmla="val -175149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3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511368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080120"/>
          </a:xfrm>
        </p:spPr>
        <p:txBody>
          <a:bodyPr/>
          <a:lstStyle/>
          <a:p>
            <a:pPr lvl="0" algn="ctr"/>
            <a:r>
              <a:rPr lang="en-US" sz="4000" b="1" dirty="0" smtClean="0"/>
              <a:t>Field    </a:t>
            </a:r>
            <a:r>
              <a:rPr lang="en-US" sz="4000" b="1" dirty="0" smtClean="0">
                <a:sym typeface="Symbol"/>
              </a:rPr>
              <a:t>    </a:t>
            </a:r>
            <a:r>
              <a:rPr lang="en-US" sz="4000" b="1" dirty="0" smtClean="0">
                <a:solidFill>
                  <a:srgbClr val="C00000"/>
                </a:solidFill>
              </a:rPr>
              <a:t>PID</a:t>
            </a:r>
            <a:r>
              <a:rPr lang="en-US" sz="4000" b="1" dirty="0" smtClean="0"/>
              <a:t>    </a:t>
            </a:r>
            <a:r>
              <a:rPr lang="en-US" sz="4000" b="1" dirty="0" smtClean="0">
                <a:sym typeface="Symbol"/>
              </a:rPr>
              <a:t>   </a:t>
            </a:r>
            <a:r>
              <a:rPr lang="en-US" sz="4000" b="1" dirty="0" smtClean="0"/>
              <a:t> Ring</a:t>
            </a:r>
            <a:endParaRPr lang="en-US" sz="4000" b="1" dirty="0"/>
          </a:p>
        </p:txBody>
      </p:sp>
      <p:sp>
        <p:nvSpPr>
          <p:cNvPr id="112" name="Text Box 63"/>
          <p:cNvSpPr txBox="1">
            <a:spLocks noChangeArrowheads="1"/>
          </p:cNvSpPr>
          <p:nvPr/>
        </p:nvSpPr>
        <p:spPr bwMode="auto">
          <a:xfrm>
            <a:off x="3131840" y="2681524"/>
            <a:ext cx="5472608" cy="147732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marL="342900" indent="-342900" eaLnBrk="1" hangingPunct="1">
              <a:spcBef>
                <a:spcPts val="0"/>
              </a:spcBef>
              <a:buFont typeface="Arial" pitchFamily="34" charset="0"/>
              <a:buChar char="•"/>
            </a:pPr>
            <a:r>
              <a:rPr kumimoji="0" lang="en-US" sz="2000" dirty="0" smtClean="0">
                <a:solidFill>
                  <a:srgbClr val="000000"/>
                </a:solidFill>
              </a:rPr>
              <a:t>The ensemble of </a:t>
            </a:r>
            <a:r>
              <a:rPr lang="en-US" altLang="zh-CN" sz="2000" dirty="0"/>
              <a:t>rational power series </a:t>
            </a:r>
            <a:r>
              <a:rPr lang="en-US" altLang="zh-CN" sz="2000" dirty="0" smtClean="0"/>
              <a:t>qualifies</a:t>
            </a:r>
            <a:r>
              <a:rPr kumimoji="0" lang="en-US" sz="2000" dirty="0" smtClean="0">
                <a:solidFill>
                  <a:srgbClr val="000000"/>
                </a:solidFill>
              </a:rPr>
              <a:t>.</a:t>
            </a:r>
          </a:p>
          <a:p>
            <a:pPr marL="342900" indent="-342900" eaLnBrk="1" hangingPunct="1">
              <a:spcBef>
                <a:spcPts val="1200"/>
              </a:spcBef>
              <a:buFont typeface="Arial" pitchFamily="34" charset="0"/>
              <a:buChar char="•"/>
            </a:pPr>
            <a:r>
              <a:rPr kumimoji="0" lang="en-US" sz="2000" dirty="0" smtClean="0"/>
              <a:t>Linear algebra</a:t>
            </a:r>
            <a:r>
              <a:rPr kumimoji="0" lang="en-US" sz="2000" dirty="0"/>
              <a:t> does apply to vectors </a:t>
            </a:r>
            <a:r>
              <a:rPr kumimoji="0" lang="en-US" sz="2000" dirty="0" smtClean="0"/>
              <a:t>over a </a:t>
            </a:r>
            <a:r>
              <a:rPr lang="en-US" sz="2000" dirty="0" smtClean="0">
                <a:solidFill>
                  <a:srgbClr val="C00000"/>
                </a:solidFill>
              </a:rPr>
              <a:t>PID</a:t>
            </a:r>
            <a:r>
              <a:rPr kumimoji="0" lang="en-US" sz="2000" dirty="0" smtClean="0"/>
              <a:t> except for </a:t>
            </a:r>
            <a:r>
              <a:rPr kumimoji="0" lang="en-US" sz="2000" dirty="0"/>
              <a:t>the </a:t>
            </a:r>
            <a:r>
              <a:rPr kumimoji="0" lang="en-US" sz="2000" dirty="0" smtClean="0"/>
              <a:t>beautiful complication </a:t>
            </a:r>
            <a:r>
              <a:rPr kumimoji="0" lang="en-US" sz="2000" dirty="0"/>
              <a:t>by </a:t>
            </a:r>
            <a:r>
              <a:rPr kumimoji="0" lang="en-US" sz="2000" i="1" dirty="0">
                <a:solidFill>
                  <a:schemeClr val="tx2"/>
                </a:solidFill>
              </a:rPr>
              <a:t>invariant </a:t>
            </a:r>
            <a:r>
              <a:rPr kumimoji="0" lang="en-US" sz="2000" i="1" dirty="0" smtClean="0">
                <a:solidFill>
                  <a:schemeClr val="tx2"/>
                </a:solidFill>
              </a:rPr>
              <a:t>factors</a:t>
            </a:r>
            <a:r>
              <a:rPr kumimoji="0" lang="en-US" sz="2000" i="1" dirty="0" smtClean="0"/>
              <a:t>.</a:t>
            </a:r>
            <a:endParaRPr kumimoji="0" lang="en-US" sz="2000" i="1" dirty="0" smtClean="0"/>
          </a:p>
        </p:txBody>
      </p:sp>
      <p:sp>
        <p:nvSpPr>
          <p:cNvPr id="16" name="Rectangular Callout 15"/>
          <p:cNvSpPr/>
          <p:nvPr/>
        </p:nvSpPr>
        <p:spPr bwMode="auto">
          <a:xfrm>
            <a:off x="3131840" y="2594420"/>
            <a:ext cx="5796644" cy="1950704"/>
          </a:xfrm>
          <a:prstGeom prst="wedgeRectCallout">
            <a:avLst>
              <a:gd name="adj1" fmla="val -24286"/>
              <a:gd name="adj2" fmla="val -96449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3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533369" y="1304764"/>
            <a:ext cx="255079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1600" dirty="0" smtClean="0">
                <a:solidFill>
                  <a:srgbClr val="C00000"/>
                </a:solidFill>
              </a:rPr>
              <a:t>(Principal ideal domain)</a:t>
            </a:r>
            <a:endParaRPr lang="en-US" sz="2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3448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080120"/>
          </a:xfrm>
        </p:spPr>
        <p:txBody>
          <a:bodyPr/>
          <a:lstStyle/>
          <a:p>
            <a:pPr lvl="0" algn="ctr"/>
            <a:r>
              <a:rPr lang="en-US" sz="4000" b="1" dirty="0" smtClean="0"/>
              <a:t>Field    </a:t>
            </a:r>
            <a:r>
              <a:rPr lang="en-US" sz="4000" b="1" dirty="0" smtClean="0">
                <a:sym typeface="Symbol"/>
              </a:rPr>
              <a:t>    </a:t>
            </a:r>
            <a:r>
              <a:rPr lang="en-US" sz="4000" b="1" dirty="0" smtClean="0">
                <a:solidFill>
                  <a:srgbClr val="C00000"/>
                </a:solidFill>
              </a:rPr>
              <a:t>PID</a:t>
            </a:r>
            <a:r>
              <a:rPr lang="en-US" sz="4000" b="1" dirty="0" smtClean="0"/>
              <a:t>    </a:t>
            </a:r>
            <a:r>
              <a:rPr lang="en-US" sz="4000" b="1" dirty="0" smtClean="0">
                <a:sym typeface="Symbol"/>
              </a:rPr>
              <a:t>   </a:t>
            </a:r>
            <a:r>
              <a:rPr lang="en-US" sz="4000" b="1" dirty="0" smtClean="0"/>
              <a:t> Ring</a:t>
            </a:r>
            <a:endParaRPr lang="en-US" sz="4000" b="1" dirty="0"/>
          </a:p>
        </p:txBody>
      </p:sp>
      <p:sp>
        <p:nvSpPr>
          <p:cNvPr id="112" name="Text Box 63"/>
          <p:cNvSpPr txBox="1">
            <a:spLocks noChangeArrowheads="1"/>
          </p:cNvSpPr>
          <p:nvPr/>
        </p:nvSpPr>
        <p:spPr bwMode="auto">
          <a:xfrm>
            <a:off x="3131840" y="2681524"/>
            <a:ext cx="5472608" cy="186204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marL="342900" indent="-342900" eaLnBrk="1" hangingPunct="1">
              <a:spcBef>
                <a:spcPts val="0"/>
              </a:spcBef>
              <a:buFont typeface="Arial" pitchFamily="34" charset="0"/>
              <a:buChar char="•"/>
            </a:pPr>
            <a:r>
              <a:rPr kumimoji="0" lang="en-US" sz="2000" dirty="0" smtClean="0">
                <a:solidFill>
                  <a:srgbClr val="000000"/>
                </a:solidFill>
              </a:rPr>
              <a:t>The ensemble of </a:t>
            </a:r>
            <a:r>
              <a:rPr lang="en-US" altLang="zh-CN" sz="2000" dirty="0"/>
              <a:t>rational power series </a:t>
            </a:r>
            <a:r>
              <a:rPr lang="en-US" altLang="zh-CN" sz="2000" dirty="0" smtClean="0"/>
              <a:t>qualifies</a:t>
            </a:r>
            <a:r>
              <a:rPr kumimoji="0" lang="en-US" sz="2000" dirty="0" smtClean="0">
                <a:solidFill>
                  <a:srgbClr val="000000"/>
                </a:solidFill>
              </a:rPr>
              <a:t>.</a:t>
            </a:r>
          </a:p>
          <a:p>
            <a:pPr marL="342900" indent="-342900" eaLnBrk="1" hangingPunct="1">
              <a:spcBef>
                <a:spcPts val="1200"/>
              </a:spcBef>
              <a:buFont typeface="Arial" pitchFamily="34" charset="0"/>
              <a:buChar char="•"/>
            </a:pPr>
            <a:r>
              <a:rPr kumimoji="0" lang="en-US" sz="2000" dirty="0" smtClean="0"/>
              <a:t>Linear algebra</a:t>
            </a:r>
            <a:r>
              <a:rPr kumimoji="0" lang="en-US" sz="2000" dirty="0"/>
              <a:t> does apply to vectors </a:t>
            </a:r>
            <a:r>
              <a:rPr kumimoji="0" lang="en-US" sz="2000" dirty="0" smtClean="0"/>
              <a:t>over a </a:t>
            </a:r>
            <a:r>
              <a:rPr lang="en-US" sz="2000" dirty="0" smtClean="0">
                <a:solidFill>
                  <a:srgbClr val="C00000"/>
                </a:solidFill>
              </a:rPr>
              <a:t>PID</a:t>
            </a:r>
            <a:r>
              <a:rPr kumimoji="0" lang="en-US" sz="2000" dirty="0" smtClean="0"/>
              <a:t> except for </a:t>
            </a:r>
            <a:r>
              <a:rPr kumimoji="0" lang="en-US" sz="2000" dirty="0"/>
              <a:t>the </a:t>
            </a:r>
            <a:r>
              <a:rPr kumimoji="0" lang="en-US" sz="2000" dirty="0" smtClean="0"/>
              <a:t>beautiful complication </a:t>
            </a:r>
            <a:r>
              <a:rPr kumimoji="0" lang="en-US" sz="2000" dirty="0"/>
              <a:t>by </a:t>
            </a:r>
            <a:r>
              <a:rPr kumimoji="0" lang="en-US" sz="2000" i="1" dirty="0">
                <a:solidFill>
                  <a:schemeClr val="tx2"/>
                </a:solidFill>
              </a:rPr>
              <a:t>invariant </a:t>
            </a:r>
            <a:r>
              <a:rPr kumimoji="0" lang="en-US" sz="2000" i="1" dirty="0" smtClean="0">
                <a:solidFill>
                  <a:schemeClr val="tx2"/>
                </a:solidFill>
              </a:rPr>
              <a:t>factors</a:t>
            </a:r>
            <a:r>
              <a:rPr kumimoji="0" lang="en-US" sz="2000" i="1" dirty="0" smtClean="0"/>
              <a:t>.</a:t>
            </a:r>
          </a:p>
          <a:p>
            <a:pPr algn="r" eaLnBrk="1" hangingPunct="1">
              <a:spcBef>
                <a:spcPts val="600"/>
              </a:spcBef>
            </a:pPr>
            <a:r>
              <a:rPr lang="en-US" altLang="zh-TW" sz="2000" dirty="0"/>
              <a:t> </a:t>
            </a:r>
            <a:r>
              <a:rPr lang="en-US" altLang="zh-TW" sz="1800" dirty="0"/>
              <a:t>// </a:t>
            </a:r>
            <a:r>
              <a:rPr kumimoji="0" lang="en-US" altLang="zh-TW" sz="1800" dirty="0">
                <a:solidFill>
                  <a:schemeClr val="tx2"/>
                </a:solidFill>
              </a:rPr>
              <a:t>We now provide a simple example.</a:t>
            </a:r>
            <a:endParaRPr kumimoji="0" lang="en-US" sz="1800" i="1" dirty="0" smtClean="0"/>
          </a:p>
        </p:txBody>
      </p:sp>
      <p:sp>
        <p:nvSpPr>
          <p:cNvPr id="16" name="Rectangular Callout 15"/>
          <p:cNvSpPr/>
          <p:nvPr/>
        </p:nvSpPr>
        <p:spPr bwMode="auto">
          <a:xfrm>
            <a:off x="3131840" y="2594420"/>
            <a:ext cx="5796644" cy="1950704"/>
          </a:xfrm>
          <a:prstGeom prst="wedgeRectCallout">
            <a:avLst>
              <a:gd name="adj1" fmla="val -24286"/>
              <a:gd name="adj2" fmla="val -96449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3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533369" y="1304764"/>
            <a:ext cx="255079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1600" dirty="0" smtClean="0">
                <a:solidFill>
                  <a:srgbClr val="C00000"/>
                </a:solidFill>
              </a:rPr>
              <a:t>(Principal ideal domain)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6" name="Text Box 63"/>
          <p:cNvSpPr txBox="1">
            <a:spLocks noChangeArrowheads="1"/>
          </p:cNvSpPr>
          <p:nvPr/>
        </p:nvSpPr>
        <p:spPr bwMode="auto">
          <a:xfrm>
            <a:off x="2303748" y="4685074"/>
            <a:ext cx="6588732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ts val="1200"/>
              </a:spcBef>
            </a:pPr>
            <a:r>
              <a:rPr kumimoji="0" lang="en-US" sz="2000" dirty="0"/>
              <a:t>CNC theory becomes a special case of LNC theory over </a:t>
            </a:r>
            <a:r>
              <a:rPr kumimoji="0" lang="en-US" sz="2000" dirty="0" smtClean="0"/>
              <a:t>PID.</a:t>
            </a:r>
            <a:endParaRPr kumimoji="0" lang="en-US" sz="2000" dirty="0"/>
          </a:p>
        </p:txBody>
      </p:sp>
    </p:spTree>
    <p:extLst>
      <p:ext uri="{BB962C8B-B14F-4D97-AF65-F5344CB8AC3E}">
        <p14:creationId xmlns:p14="http://schemas.microsoft.com/office/powerpoint/2010/main" val="28415721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63"/>
          <p:cNvSpPr txBox="1">
            <a:spLocks noChangeArrowheads="1"/>
          </p:cNvSpPr>
          <p:nvPr/>
        </p:nvSpPr>
        <p:spPr bwMode="auto">
          <a:xfrm>
            <a:off x="3131840" y="2681524"/>
            <a:ext cx="5472608" cy="147732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marL="342900" indent="-342900" eaLnBrk="1" hangingPunct="1">
              <a:spcBef>
                <a:spcPts val="0"/>
              </a:spcBef>
              <a:buFont typeface="Arial" pitchFamily="34" charset="0"/>
              <a:buChar char="•"/>
            </a:pPr>
            <a:r>
              <a:rPr kumimoji="0" lang="en-US" sz="2000" dirty="0" smtClean="0">
                <a:solidFill>
                  <a:srgbClr val="000000"/>
                </a:solidFill>
              </a:rPr>
              <a:t>The </a:t>
            </a:r>
            <a:r>
              <a:rPr kumimoji="0" lang="en-US" sz="2000" dirty="0" smtClean="0">
                <a:solidFill>
                  <a:srgbClr val="000000"/>
                </a:solidFill>
              </a:rPr>
              <a:t>simplest PID is the </a:t>
            </a:r>
            <a:r>
              <a:rPr kumimoji="0" lang="en-US" sz="2000" dirty="0">
                <a:solidFill>
                  <a:srgbClr val="C00000"/>
                </a:solidFill>
              </a:rPr>
              <a:t>integer ring </a:t>
            </a:r>
            <a:r>
              <a:rPr lang="en-US" altLang="zh-TW" sz="2000" dirty="0">
                <a:solidFill>
                  <a:srgbClr val="C00000"/>
                </a:solidFill>
                <a:latin typeface="Euclid Math Two" pitchFamily="18" charset="2"/>
                <a:ea typeface="宋体" pitchFamily="2" charset="-122"/>
              </a:rPr>
              <a:t>Z</a:t>
            </a:r>
            <a:r>
              <a:rPr kumimoji="0" lang="en-US" sz="2000" dirty="0" smtClean="0">
                <a:solidFill>
                  <a:srgbClr val="000000"/>
                </a:solidFill>
              </a:rPr>
              <a:t>.</a:t>
            </a:r>
            <a:endParaRPr kumimoji="0" lang="en-US" sz="2000" dirty="0" smtClean="0">
              <a:solidFill>
                <a:srgbClr val="000000"/>
              </a:solidFill>
            </a:endParaRPr>
          </a:p>
          <a:p>
            <a:pPr marL="342900" indent="-342900" eaLnBrk="1" hangingPunct="1">
              <a:spcBef>
                <a:spcPts val="1200"/>
              </a:spcBef>
              <a:buFont typeface="Arial" pitchFamily="34" charset="0"/>
              <a:buChar char="•"/>
            </a:pPr>
            <a:r>
              <a:rPr kumimoji="0" lang="en-US" sz="2000" dirty="0" smtClean="0"/>
              <a:t>Linear algebra</a:t>
            </a:r>
            <a:r>
              <a:rPr kumimoji="0" lang="en-US" sz="2000" dirty="0"/>
              <a:t> does apply to vectors </a:t>
            </a:r>
            <a:r>
              <a:rPr kumimoji="0" lang="en-US" sz="2000" dirty="0" smtClean="0"/>
              <a:t>over a </a:t>
            </a:r>
            <a:r>
              <a:rPr lang="en-US" sz="2000" dirty="0" smtClean="0">
                <a:solidFill>
                  <a:srgbClr val="C00000"/>
                </a:solidFill>
              </a:rPr>
              <a:t>PID</a:t>
            </a:r>
            <a:r>
              <a:rPr kumimoji="0" lang="en-US" sz="2000" dirty="0" smtClean="0"/>
              <a:t> except for </a:t>
            </a:r>
            <a:r>
              <a:rPr kumimoji="0" lang="en-US" sz="2000" dirty="0"/>
              <a:t>the </a:t>
            </a:r>
            <a:r>
              <a:rPr kumimoji="0" lang="en-US" sz="2000" dirty="0" smtClean="0"/>
              <a:t>beautiful complication </a:t>
            </a:r>
            <a:r>
              <a:rPr kumimoji="0" lang="en-US" sz="2000" dirty="0"/>
              <a:t>by </a:t>
            </a:r>
            <a:r>
              <a:rPr kumimoji="0" lang="en-US" sz="2000" i="1" dirty="0">
                <a:solidFill>
                  <a:schemeClr val="tx2"/>
                </a:solidFill>
              </a:rPr>
              <a:t>invariant </a:t>
            </a:r>
            <a:r>
              <a:rPr kumimoji="0" lang="en-US" sz="2000" i="1" dirty="0" smtClean="0">
                <a:solidFill>
                  <a:schemeClr val="tx2"/>
                </a:solidFill>
              </a:rPr>
              <a:t>factors</a:t>
            </a:r>
            <a:r>
              <a:rPr kumimoji="0" lang="en-US" sz="2000" i="1" dirty="0" smtClean="0"/>
              <a:t>.</a:t>
            </a:r>
            <a:endParaRPr kumimoji="0" lang="en-US" sz="2000" i="1" dirty="0" smtClean="0"/>
          </a:p>
        </p:txBody>
      </p:sp>
      <p:sp>
        <p:nvSpPr>
          <p:cNvPr id="10" name="Rectangle 9"/>
          <p:cNvSpPr>
            <a:spLocks noGrp="1" noChangeArrowheads="1"/>
          </p:cNvSpPr>
          <p:nvPr>
            <p:ph type="title" sz="quarter"/>
          </p:nvPr>
        </p:nvSpPr>
        <p:spPr>
          <a:xfrm>
            <a:off x="143508" y="404466"/>
            <a:ext cx="8856662" cy="576262"/>
          </a:xfrm>
        </p:spPr>
        <p:txBody>
          <a:bodyPr/>
          <a:lstStyle/>
          <a:p>
            <a:pPr algn="ctr" eaLnBrk="1" hangingPunct="1"/>
            <a:r>
              <a:rPr lang="en-US" altLang="zh-TW" sz="3600" b="1" dirty="0" smtClean="0">
                <a:ea typeface="Arial Unicode MS" pitchFamily="34" charset="-128"/>
                <a:cs typeface="Arial Unicode MS" pitchFamily="34" charset="-128"/>
              </a:rPr>
              <a:t>A taste of </a:t>
            </a:r>
            <a:r>
              <a:rPr lang="en-US" altLang="zh-TW" sz="3600" b="1" i="1" dirty="0" smtClean="0">
                <a:ea typeface="Arial Unicode MS" pitchFamily="34" charset="-128"/>
                <a:cs typeface="Arial Unicode MS" pitchFamily="34" charset="-128"/>
              </a:rPr>
              <a:t>invariant factors</a:t>
            </a:r>
          </a:p>
        </p:txBody>
      </p:sp>
      <p:sp>
        <p:nvSpPr>
          <p:cNvPr id="11" name="Text Box 63"/>
          <p:cNvSpPr txBox="1">
            <a:spLocks noChangeArrowheads="1"/>
          </p:cNvSpPr>
          <p:nvPr/>
        </p:nvSpPr>
        <p:spPr bwMode="auto">
          <a:xfrm>
            <a:off x="3131840" y="4200646"/>
            <a:ext cx="579664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marL="342900" indent="-342900" eaLnBrk="1" hangingPunct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kumimoji="0" lang="en-US" sz="2000" dirty="0"/>
              <a:t>This beautiful complication </a:t>
            </a:r>
            <a:r>
              <a:rPr kumimoji="0" lang="en-US" sz="2000" dirty="0" smtClean="0"/>
              <a:t>is called the </a:t>
            </a:r>
            <a:r>
              <a:rPr kumimoji="0" lang="en-US" sz="2000" dirty="0" smtClean="0"/>
              <a:t>“</a:t>
            </a:r>
            <a:r>
              <a:rPr kumimoji="0" lang="en-US" sz="2000" i="1" dirty="0" smtClean="0">
                <a:solidFill>
                  <a:schemeClr val="tx2"/>
                </a:solidFill>
              </a:rPr>
              <a:t>invariant factor decomposition theorem </a:t>
            </a:r>
            <a:r>
              <a:rPr kumimoji="0" lang="en-US" altLang="zh-TW" sz="2000" i="1" dirty="0" smtClean="0">
                <a:solidFill>
                  <a:schemeClr val="tx2"/>
                </a:solidFill>
              </a:rPr>
              <a:t>over a PID</a:t>
            </a:r>
            <a:r>
              <a:rPr kumimoji="0" lang="en-US" altLang="zh-TW" sz="2000" i="1" dirty="0" smtClean="0"/>
              <a:t>.</a:t>
            </a:r>
            <a:r>
              <a:rPr kumimoji="0" lang="en-US" altLang="zh-TW" sz="2000" dirty="0" smtClean="0"/>
              <a:t>”</a:t>
            </a:r>
            <a:endParaRPr kumimoji="0" lang="en-US" altLang="zh-TW" sz="2000" i="1" dirty="0" smtClean="0"/>
          </a:p>
        </p:txBody>
      </p:sp>
    </p:spTree>
    <p:extLst>
      <p:ext uri="{BB962C8B-B14F-4D97-AF65-F5344CB8AC3E}">
        <p14:creationId xmlns:p14="http://schemas.microsoft.com/office/powerpoint/2010/main" val="41242980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5900" y="436563"/>
            <a:ext cx="8610600" cy="580169"/>
          </a:xfrm>
        </p:spPr>
        <p:txBody>
          <a:bodyPr/>
          <a:lstStyle/>
          <a:p>
            <a:pPr algn="ctr"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TW" sz="2800" dirty="0">
                <a:latin typeface="Euclid Math Two" pitchFamily="18" charset="2"/>
                <a:ea typeface="SimSun" pitchFamily="2" charset="-122"/>
              </a:rPr>
              <a:t>Z</a:t>
            </a:r>
            <a:r>
              <a:rPr lang="en-US" altLang="zh-TW" sz="2800" b="1" baseline="30000" dirty="0"/>
              <a:t>2</a:t>
            </a:r>
            <a:r>
              <a:rPr lang="en-US" altLang="zh-TW" sz="2800" b="1" dirty="0"/>
              <a:t> = </a:t>
            </a:r>
            <a:r>
              <a:rPr lang="en-US" altLang="zh-TW" sz="2800" b="1" dirty="0" smtClean="0"/>
              <a:t>lattice </a:t>
            </a:r>
            <a:r>
              <a:rPr lang="en-US" altLang="zh-TW" sz="2800" b="1" dirty="0"/>
              <a:t>points on </a:t>
            </a:r>
            <a:r>
              <a:rPr lang="en-US" altLang="zh-TW" sz="2800" b="1" dirty="0" smtClean="0"/>
              <a:t>grid </a:t>
            </a:r>
            <a:r>
              <a:rPr lang="en-US" altLang="zh-TW" sz="2800" b="1" dirty="0"/>
              <a:t>= </a:t>
            </a:r>
            <a:r>
              <a:rPr lang="en-US" altLang="zh-TW" sz="2800" b="1" dirty="0" smtClean="0"/>
              <a:t>a </a:t>
            </a:r>
            <a:r>
              <a:rPr lang="en-US" altLang="zh-TW" sz="2800" b="1" dirty="0" smtClean="0">
                <a:solidFill>
                  <a:srgbClr val="C00000"/>
                </a:solidFill>
              </a:rPr>
              <a:t>free </a:t>
            </a:r>
            <a:r>
              <a:rPr lang="en-US" altLang="zh-TW" sz="2800" dirty="0" smtClean="0">
                <a:solidFill>
                  <a:srgbClr val="C00000"/>
                </a:solidFill>
                <a:latin typeface="Euclid Math Two" pitchFamily="18" charset="2"/>
                <a:ea typeface="宋体" pitchFamily="2" charset="-122"/>
              </a:rPr>
              <a:t>Z</a:t>
            </a:r>
            <a:r>
              <a:rPr lang="en-US" altLang="zh-TW" sz="2800" b="1" dirty="0" smtClean="0">
                <a:solidFill>
                  <a:srgbClr val="C00000"/>
                </a:solidFill>
              </a:rPr>
              <a:t>-module </a:t>
            </a:r>
            <a:r>
              <a:rPr lang="en-US" altLang="zh-TW" sz="2800" b="1" dirty="0" smtClean="0"/>
              <a:t>at rank 2</a:t>
            </a:r>
            <a:r>
              <a:rPr lang="en-US" altLang="zh-TW" sz="2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</a:t>
            </a:r>
            <a:r>
              <a:rPr lang="en-US" altLang="zh-TW" sz="2800" b="1" dirty="0" smtClean="0"/>
              <a:t> </a:t>
            </a:r>
            <a:endParaRPr lang="en-US" altLang="zh-TW" sz="2800" b="1" dirty="0"/>
          </a:p>
        </p:txBody>
      </p:sp>
      <p:grpSp>
        <p:nvGrpSpPr>
          <p:cNvPr id="26627" name="Group 1"/>
          <p:cNvGrpSpPr>
            <a:grpSpLocks/>
          </p:cNvGrpSpPr>
          <p:nvPr/>
        </p:nvGrpSpPr>
        <p:grpSpPr bwMode="auto">
          <a:xfrm>
            <a:off x="684213" y="1412875"/>
            <a:ext cx="7704137" cy="5040313"/>
            <a:chOff x="684213" y="1412875"/>
            <a:chExt cx="7704137" cy="5040313"/>
          </a:xfrm>
        </p:grpSpPr>
        <p:grpSp>
          <p:nvGrpSpPr>
            <p:cNvPr id="26628" name="Group 25"/>
            <p:cNvGrpSpPr>
              <a:grpSpLocks/>
            </p:cNvGrpSpPr>
            <p:nvPr/>
          </p:nvGrpSpPr>
          <p:grpSpPr bwMode="auto">
            <a:xfrm>
              <a:off x="684213" y="1557338"/>
              <a:ext cx="7704137" cy="4824412"/>
              <a:chOff x="467544" y="1412776"/>
              <a:chExt cx="7704856" cy="4824536"/>
            </a:xfrm>
          </p:grpSpPr>
          <p:cxnSp>
            <p:nvCxnSpPr>
              <p:cNvPr id="26653" name="Straight Connector 8"/>
              <p:cNvCxnSpPr>
                <a:cxnSpLocks noChangeShapeType="1"/>
              </p:cNvCxnSpPr>
              <p:nvPr/>
            </p:nvCxnSpPr>
            <p:spPr bwMode="auto">
              <a:xfrm flipV="1">
                <a:off x="467544" y="1412776"/>
                <a:ext cx="7704856" cy="72008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6654" name="Straight Connector 9"/>
              <p:cNvCxnSpPr>
                <a:cxnSpLocks noChangeShapeType="1"/>
              </p:cNvCxnSpPr>
              <p:nvPr/>
            </p:nvCxnSpPr>
            <p:spPr bwMode="auto">
              <a:xfrm flipV="1">
                <a:off x="467544" y="1844824"/>
                <a:ext cx="7704856" cy="72008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6655" name="Straight Connector 12"/>
              <p:cNvCxnSpPr>
                <a:cxnSpLocks noChangeShapeType="1"/>
              </p:cNvCxnSpPr>
              <p:nvPr/>
            </p:nvCxnSpPr>
            <p:spPr bwMode="auto">
              <a:xfrm flipV="1">
                <a:off x="467544" y="2276872"/>
                <a:ext cx="7704856" cy="72008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6656" name="Straight Connector 13"/>
              <p:cNvCxnSpPr>
                <a:cxnSpLocks noChangeShapeType="1"/>
              </p:cNvCxnSpPr>
              <p:nvPr/>
            </p:nvCxnSpPr>
            <p:spPr bwMode="auto">
              <a:xfrm flipV="1">
                <a:off x="467544" y="2708920"/>
                <a:ext cx="7704856" cy="72008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6657" name="Straight Connector 15"/>
              <p:cNvCxnSpPr>
                <a:cxnSpLocks noChangeShapeType="1"/>
              </p:cNvCxnSpPr>
              <p:nvPr/>
            </p:nvCxnSpPr>
            <p:spPr bwMode="auto">
              <a:xfrm flipV="1">
                <a:off x="467544" y="3140968"/>
                <a:ext cx="7704856" cy="72008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6658" name="Straight Connector 16"/>
              <p:cNvCxnSpPr>
                <a:cxnSpLocks noChangeShapeType="1"/>
              </p:cNvCxnSpPr>
              <p:nvPr/>
            </p:nvCxnSpPr>
            <p:spPr bwMode="auto">
              <a:xfrm flipV="1">
                <a:off x="467544" y="3573016"/>
                <a:ext cx="7704856" cy="72008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6659" name="Straight Connector 17"/>
              <p:cNvCxnSpPr>
                <a:cxnSpLocks noChangeShapeType="1"/>
              </p:cNvCxnSpPr>
              <p:nvPr/>
            </p:nvCxnSpPr>
            <p:spPr bwMode="auto">
              <a:xfrm flipV="1">
                <a:off x="467544" y="4005064"/>
                <a:ext cx="7704856" cy="72008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6660" name="Straight Connector 20"/>
              <p:cNvCxnSpPr>
                <a:cxnSpLocks noChangeShapeType="1"/>
              </p:cNvCxnSpPr>
              <p:nvPr/>
            </p:nvCxnSpPr>
            <p:spPr bwMode="auto">
              <a:xfrm flipV="1">
                <a:off x="467544" y="4437112"/>
                <a:ext cx="7704856" cy="72008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6661" name="Straight Connector 21"/>
              <p:cNvCxnSpPr>
                <a:cxnSpLocks noChangeShapeType="1"/>
              </p:cNvCxnSpPr>
              <p:nvPr/>
            </p:nvCxnSpPr>
            <p:spPr bwMode="auto">
              <a:xfrm flipV="1">
                <a:off x="467544" y="4869160"/>
                <a:ext cx="7704856" cy="72008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6662" name="Straight Connector 22"/>
              <p:cNvCxnSpPr>
                <a:cxnSpLocks noChangeShapeType="1"/>
              </p:cNvCxnSpPr>
              <p:nvPr/>
            </p:nvCxnSpPr>
            <p:spPr bwMode="auto">
              <a:xfrm flipV="1">
                <a:off x="467544" y="5301208"/>
                <a:ext cx="7704856" cy="72008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6663" name="Straight Connector 23"/>
              <p:cNvCxnSpPr>
                <a:cxnSpLocks noChangeShapeType="1"/>
              </p:cNvCxnSpPr>
              <p:nvPr/>
            </p:nvCxnSpPr>
            <p:spPr bwMode="auto">
              <a:xfrm flipV="1">
                <a:off x="467544" y="5733256"/>
                <a:ext cx="7704856" cy="72008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6664" name="Straight Connector 24"/>
              <p:cNvCxnSpPr>
                <a:cxnSpLocks noChangeShapeType="1"/>
              </p:cNvCxnSpPr>
              <p:nvPr/>
            </p:nvCxnSpPr>
            <p:spPr bwMode="auto">
              <a:xfrm flipV="1">
                <a:off x="467544" y="6165304"/>
                <a:ext cx="7704856" cy="72008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26629" name="Straight Connector 27"/>
            <p:cNvCxnSpPr>
              <a:cxnSpLocks noChangeShapeType="1"/>
            </p:cNvCxnSpPr>
            <p:nvPr/>
          </p:nvCxnSpPr>
          <p:spPr bwMode="auto">
            <a:xfrm rot="5400000" flipV="1">
              <a:off x="3095625" y="3897313"/>
              <a:ext cx="5040313" cy="71437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630" name="Straight Connector 28"/>
            <p:cNvCxnSpPr>
              <a:cxnSpLocks noChangeShapeType="1"/>
            </p:cNvCxnSpPr>
            <p:nvPr/>
          </p:nvCxnSpPr>
          <p:spPr bwMode="auto">
            <a:xfrm rot="5400000" flipV="1">
              <a:off x="2663825" y="3897313"/>
              <a:ext cx="5040313" cy="71437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631" name="Straight Connector 29"/>
            <p:cNvCxnSpPr>
              <a:cxnSpLocks noChangeShapeType="1"/>
            </p:cNvCxnSpPr>
            <p:nvPr/>
          </p:nvCxnSpPr>
          <p:spPr bwMode="auto">
            <a:xfrm rot="5400000" flipV="1">
              <a:off x="2232025" y="3897313"/>
              <a:ext cx="5040313" cy="71437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632" name="Straight Connector 30"/>
            <p:cNvCxnSpPr>
              <a:cxnSpLocks noChangeShapeType="1"/>
            </p:cNvCxnSpPr>
            <p:nvPr/>
          </p:nvCxnSpPr>
          <p:spPr bwMode="auto">
            <a:xfrm rot="5400000" flipV="1">
              <a:off x="1800225" y="3897313"/>
              <a:ext cx="5040313" cy="71437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633" name="Straight Connector 31"/>
            <p:cNvCxnSpPr>
              <a:cxnSpLocks noChangeShapeType="1"/>
            </p:cNvCxnSpPr>
            <p:nvPr/>
          </p:nvCxnSpPr>
          <p:spPr bwMode="auto">
            <a:xfrm rot="5400000" flipV="1">
              <a:off x="1367631" y="3896519"/>
              <a:ext cx="5040313" cy="73025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634" name="Straight Connector 32"/>
            <p:cNvCxnSpPr>
              <a:cxnSpLocks noChangeShapeType="1"/>
            </p:cNvCxnSpPr>
            <p:nvPr/>
          </p:nvCxnSpPr>
          <p:spPr bwMode="auto">
            <a:xfrm rot="5400000" flipV="1">
              <a:off x="935831" y="3896519"/>
              <a:ext cx="5040313" cy="73025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635" name="Straight Connector 33"/>
            <p:cNvCxnSpPr>
              <a:cxnSpLocks noChangeShapeType="1"/>
            </p:cNvCxnSpPr>
            <p:nvPr/>
          </p:nvCxnSpPr>
          <p:spPr bwMode="auto">
            <a:xfrm rot="5400000" flipV="1">
              <a:off x="503237" y="3897313"/>
              <a:ext cx="5040313" cy="7143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636" name="Straight Connector 34"/>
            <p:cNvCxnSpPr>
              <a:cxnSpLocks noChangeShapeType="1"/>
            </p:cNvCxnSpPr>
            <p:nvPr/>
          </p:nvCxnSpPr>
          <p:spPr bwMode="auto">
            <a:xfrm rot="5400000" flipV="1">
              <a:off x="71437" y="3897313"/>
              <a:ext cx="5040313" cy="7143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637" name="Straight Connector 35"/>
            <p:cNvCxnSpPr>
              <a:cxnSpLocks noChangeShapeType="1"/>
            </p:cNvCxnSpPr>
            <p:nvPr/>
          </p:nvCxnSpPr>
          <p:spPr bwMode="auto">
            <a:xfrm rot="5400000" flipV="1">
              <a:off x="-360363" y="3897313"/>
              <a:ext cx="5040313" cy="7143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638" name="Straight Connector 36"/>
            <p:cNvCxnSpPr>
              <a:cxnSpLocks noChangeShapeType="1"/>
            </p:cNvCxnSpPr>
            <p:nvPr/>
          </p:nvCxnSpPr>
          <p:spPr bwMode="auto">
            <a:xfrm rot="5400000" flipV="1">
              <a:off x="-792163" y="3897313"/>
              <a:ext cx="5040313" cy="7143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639" name="Straight Connector 37"/>
            <p:cNvCxnSpPr>
              <a:cxnSpLocks noChangeShapeType="1"/>
            </p:cNvCxnSpPr>
            <p:nvPr/>
          </p:nvCxnSpPr>
          <p:spPr bwMode="auto">
            <a:xfrm rot="5400000" flipV="1">
              <a:off x="-1224756" y="3896519"/>
              <a:ext cx="5040313" cy="73025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640" name="Straight Connector 38"/>
            <p:cNvCxnSpPr>
              <a:cxnSpLocks noChangeShapeType="1"/>
            </p:cNvCxnSpPr>
            <p:nvPr/>
          </p:nvCxnSpPr>
          <p:spPr bwMode="auto">
            <a:xfrm rot="5400000" flipV="1">
              <a:off x="-1656556" y="3896519"/>
              <a:ext cx="5040313" cy="73025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641" name="Straight Connector 39"/>
            <p:cNvCxnSpPr>
              <a:cxnSpLocks noChangeShapeType="1"/>
            </p:cNvCxnSpPr>
            <p:nvPr/>
          </p:nvCxnSpPr>
          <p:spPr bwMode="auto">
            <a:xfrm rot="5400000" flipV="1">
              <a:off x="5688012" y="3897313"/>
              <a:ext cx="5040313" cy="7143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642" name="Straight Connector 40"/>
            <p:cNvCxnSpPr>
              <a:cxnSpLocks noChangeShapeType="1"/>
            </p:cNvCxnSpPr>
            <p:nvPr/>
          </p:nvCxnSpPr>
          <p:spPr bwMode="auto">
            <a:xfrm rot="5400000" flipV="1">
              <a:off x="5256212" y="3897313"/>
              <a:ext cx="5040313" cy="7143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643" name="Straight Connector 41"/>
            <p:cNvCxnSpPr>
              <a:cxnSpLocks noChangeShapeType="1"/>
            </p:cNvCxnSpPr>
            <p:nvPr/>
          </p:nvCxnSpPr>
          <p:spPr bwMode="auto">
            <a:xfrm rot="5400000" flipV="1">
              <a:off x="4824412" y="3897313"/>
              <a:ext cx="5040313" cy="7143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644" name="Straight Connector 42"/>
            <p:cNvCxnSpPr>
              <a:cxnSpLocks noChangeShapeType="1"/>
            </p:cNvCxnSpPr>
            <p:nvPr/>
          </p:nvCxnSpPr>
          <p:spPr bwMode="auto">
            <a:xfrm rot="5400000" flipV="1">
              <a:off x="4391819" y="3896519"/>
              <a:ext cx="5040313" cy="73025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645" name="Straight Connector 43"/>
            <p:cNvCxnSpPr>
              <a:cxnSpLocks noChangeShapeType="1"/>
            </p:cNvCxnSpPr>
            <p:nvPr/>
          </p:nvCxnSpPr>
          <p:spPr bwMode="auto">
            <a:xfrm rot="5400000" flipV="1">
              <a:off x="3960019" y="3896519"/>
              <a:ext cx="5040313" cy="73025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646" name="Straight Connector 44"/>
            <p:cNvCxnSpPr>
              <a:cxnSpLocks noChangeShapeType="1"/>
            </p:cNvCxnSpPr>
            <p:nvPr/>
          </p:nvCxnSpPr>
          <p:spPr bwMode="auto">
            <a:xfrm rot="5400000" flipV="1">
              <a:off x="3528219" y="3896519"/>
              <a:ext cx="5040313" cy="73025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6647" name="Oval 49"/>
            <p:cNvSpPr>
              <a:spLocks noChangeArrowheads="1"/>
            </p:cNvSpPr>
            <p:nvPr/>
          </p:nvSpPr>
          <p:spPr bwMode="auto">
            <a:xfrm>
              <a:off x="4667250" y="3213100"/>
              <a:ext cx="142875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altLang="zh-TW"/>
            </a:p>
          </p:txBody>
        </p:sp>
        <p:cxnSp>
          <p:nvCxnSpPr>
            <p:cNvPr id="26648" name="Straight Arrow Connector 52"/>
            <p:cNvCxnSpPr>
              <a:cxnSpLocks noChangeShapeType="1"/>
            </p:cNvCxnSpPr>
            <p:nvPr/>
          </p:nvCxnSpPr>
          <p:spPr bwMode="auto">
            <a:xfrm rot="5400000" flipH="1" flipV="1">
              <a:off x="4987925" y="3128963"/>
              <a:ext cx="3175" cy="377825"/>
            </a:xfrm>
            <a:prstGeom prst="straightConnector1">
              <a:avLst/>
            </a:prstGeom>
            <a:noFill/>
            <a:ln w="19050" algn="ctr">
              <a:solidFill>
                <a:srgbClr val="FF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649" name="Straight Arrow Connector 53"/>
            <p:cNvCxnSpPr>
              <a:cxnSpLocks noChangeShapeType="1"/>
            </p:cNvCxnSpPr>
            <p:nvPr/>
          </p:nvCxnSpPr>
          <p:spPr bwMode="auto">
            <a:xfrm flipH="1" flipV="1">
              <a:off x="4738688" y="2892425"/>
              <a:ext cx="3175" cy="377825"/>
            </a:xfrm>
            <a:prstGeom prst="straightConnector1">
              <a:avLst/>
            </a:prstGeom>
            <a:noFill/>
            <a:ln w="19050" algn="ctr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6650" name="TextBox 54"/>
            <p:cNvSpPr txBox="1">
              <a:spLocks noChangeArrowheads="1"/>
            </p:cNvSpPr>
            <p:nvPr/>
          </p:nvSpPr>
          <p:spPr bwMode="auto">
            <a:xfrm>
              <a:off x="5147866" y="3320988"/>
              <a:ext cx="576262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1pPr>
              <a:lvl2pPr marL="742950" indent="-28575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2pPr>
              <a:lvl3pPr marL="11430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3pPr>
              <a:lvl4pPr marL="16002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4pPr>
              <a:lvl5pPr marL="20574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sz="1200" dirty="0">
                  <a:solidFill>
                    <a:srgbClr val="C00000"/>
                  </a:solidFill>
                </a:rPr>
                <a:t>(1, 0)</a:t>
              </a:r>
            </a:p>
          </p:txBody>
        </p:sp>
        <p:sp>
          <p:nvSpPr>
            <p:cNvPr id="26651" name="Oval 48"/>
            <p:cNvSpPr>
              <a:spLocks noChangeArrowheads="1"/>
            </p:cNvSpPr>
            <p:nvPr/>
          </p:nvSpPr>
          <p:spPr bwMode="auto">
            <a:xfrm>
              <a:off x="4700573" y="3262298"/>
              <a:ext cx="92075" cy="111125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altLang="zh-TW"/>
            </a:p>
          </p:txBody>
        </p:sp>
        <p:sp>
          <p:nvSpPr>
            <p:cNvPr id="26652" name="TextBox 55"/>
            <p:cNvSpPr txBox="1">
              <a:spLocks noChangeArrowheads="1"/>
            </p:cNvSpPr>
            <p:nvPr/>
          </p:nvSpPr>
          <p:spPr bwMode="auto">
            <a:xfrm>
              <a:off x="4283769" y="2611127"/>
              <a:ext cx="576263" cy="277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1pPr>
              <a:lvl2pPr marL="742950" indent="-28575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2pPr>
              <a:lvl3pPr marL="11430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3pPr>
              <a:lvl4pPr marL="16002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4pPr>
              <a:lvl5pPr marL="20574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sz="1200">
                  <a:solidFill>
                    <a:srgbClr val="C00000"/>
                  </a:solidFill>
                </a:rPr>
                <a:t>(0, 1)</a:t>
              </a:r>
            </a:p>
          </p:txBody>
        </p:sp>
      </p:grpSp>
      <p:sp>
        <p:nvSpPr>
          <p:cNvPr id="41" name="Rectangle 40"/>
          <p:cNvSpPr/>
          <p:nvPr/>
        </p:nvSpPr>
        <p:spPr>
          <a:xfrm>
            <a:off x="4810125" y="908720"/>
            <a:ext cx="271420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2000" dirty="0" smtClean="0">
                <a:solidFill>
                  <a:srgbClr val="000000"/>
                </a:solidFill>
              </a:rPr>
              <a:t>(“</a:t>
            </a:r>
            <a:r>
              <a:rPr kumimoji="0" lang="en-US" sz="2000" dirty="0" smtClean="0">
                <a:solidFill>
                  <a:srgbClr val="C00000"/>
                </a:solidFill>
              </a:rPr>
              <a:t>Vector space</a:t>
            </a:r>
            <a:r>
              <a:rPr kumimoji="0" lang="en-US" sz="2000" dirty="0" smtClean="0"/>
              <a:t>”</a:t>
            </a:r>
            <a:r>
              <a:rPr kumimoji="0" lang="en-US" sz="2000" dirty="0" smtClean="0">
                <a:solidFill>
                  <a:srgbClr val="C00000"/>
                </a:solidFill>
              </a:rPr>
              <a:t> over </a:t>
            </a:r>
            <a:r>
              <a:rPr lang="en-US" altLang="zh-TW" sz="2000" dirty="0">
                <a:solidFill>
                  <a:srgbClr val="C00000"/>
                </a:solidFill>
                <a:latin typeface="Euclid Math Two" pitchFamily="18" charset="2"/>
                <a:ea typeface="宋体" pitchFamily="2" charset="-122"/>
              </a:rPr>
              <a:t>Z</a:t>
            </a:r>
            <a:r>
              <a:rPr kumimoji="0" lang="en-US" sz="2000" dirty="0" smtClean="0">
                <a:solidFill>
                  <a:srgbClr val="000000"/>
                </a:solidFill>
              </a:rPr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601617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0" name="Group 25"/>
          <p:cNvGrpSpPr>
            <a:grpSpLocks/>
          </p:cNvGrpSpPr>
          <p:nvPr/>
        </p:nvGrpSpPr>
        <p:grpSpPr bwMode="auto">
          <a:xfrm>
            <a:off x="684213" y="1557338"/>
            <a:ext cx="7704137" cy="4824412"/>
            <a:chOff x="467544" y="1412776"/>
            <a:chExt cx="7704856" cy="4824536"/>
          </a:xfrm>
        </p:grpSpPr>
        <p:cxnSp>
          <p:nvCxnSpPr>
            <p:cNvPr id="27714" name="Straight Connector 8"/>
            <p:cNvCxnSpPr>
              <a:cxnSpLocks noChangeShapeType="1"/>
            </p:cNvCxnSpPr>
            <p:nvPr/>
          </p:nvCxnSpPr>
          <p:spPr bwMode="auto">
            <a:xfrm flipV="1">
              <a:off x="467544" y="1412776"/>
              <a:ext cx="7704856" cy="7200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7715" name="Straight Connector 9"/>
            <p:cNvCxnSpPr>
              <a:cxnSpLocks noChangeShapeType="1"/>
            </p:cNvCxnSpPr>
            <p:nvPr/>
          </p:nvCxnSpPr>
          <p:spPr bwMode="auto">
            <a:xfrm flipV="1">
              <a:off x="467544" y="1844824"/>
              <a:ext cx="7704856" cy="7200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7716" name="Straight Connector 12"/>
            <p:cNvCxnSpPr>
              <a:cxnSpLocks noChangeShapeType="1"/>
            </p:cNvCxnSpPr>
            <p:nvPr/>
          </p:nvCxnSpPr>
          <p:spPr bwMode="auto">
            <a:xfrm flipV="1">
              <a:off x="467544" y="2276872"/>
              <a:ext cx="7704856" cy="7200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7717" name="Straight Connector 13"/>
            <p:cNvCxnSpPr>
              <a:cxnSpLocks noChangeShapeType="1"/>
            </p:cNvCxnSpPr>
            <p:nvPr/>
          </p:nvCxnSpPr>
          <p:spPr bwMode="auto">
            <a:xfrm flipV="1">
              <a:off x="467544" y="2708920"/>
              <a:ext cx="7704856" cy="7200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7718" name="Straight Connector 15"/>
            <p:cNvCxnSpPr>
              <a:cxnSpLocks noChangeShapeType="1"/>
            </p:cNvCxnSpPr>
            <p:nvPr/>
          </p:nvCxnSpPr>
          <p:spPr bwMode="auto">
            <a:xfrm flipV="1">
              <a:off x="467544" y="3140968"/>
              <a:ext cx="7704856" cy="7200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7719" name="Straight Connector 16"/>
            <p:cNvCxnSpPr>
              <a:cxnSpLocks noChangeShapeType="1"/>
            </p:cNvCxnSpPr>
            <p:nvPr/>
          </p:nvCxnSpPr>
          <p:spPr bwMode="auto">
            <a:xfrm flipV="1">
              <a:off x="467544" y="3573016"/>
              <a:ext cx="7704856" cy="7200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7720" name="Straight Connector 17"/>
            <p:cNvCxnSpPr>
              <a:cxnSpLocks noChangeShapeType="1"/>
            </p:cNvCxnSpPr>
            <p:nvPr/>
          </p:nvCxnSpPr>
          <p:spPr bwMode="auto">
            <a:xfrm flipV="1">
              <a:off x="467544" y="4005064"/>
              <a:ext cx="7704856" cy="7200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7721" name="Straight Connector 20"/>
            <p:cNvCxnSpPr>
              <a:cxnSpLocks noChangeShapeType="1"/>
            </p:cNvCxnSpPr>
            <p:nvPr/>
          </p:nvCxnSpPr>
          <p:spPr bwMode="auto">
            <a:xfrm flipV="1">
              <a:off x="467544" y="4437112"/>
              <a:ext cx="7704856" cy="7200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7722" name="Straight Connector 21"/>
            <p:cNvCxnSpPr>
              <a:cxnSpLocks noChangeShapeType="1"/>
            </p:cNvCxnSpPr>
            <p:nvPr/>
          </p:nvCxnSpPr>
          <p:spPr bwMode="auto">
            <a:xfrm flipV="1">
              <a:off x="467544" y="4869160"/>
              <a:ext cx="7704856" cy="7200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7723" name="Straight Connector 22"/>
            <p:cNvCxnSpPr>
              <a:cxnSpLocks noChangeShapeType="1"/>
            </p:cNvCxnSpPr>
            <p:nvPr/>
          </p:nvCxnSpPr>
          <p:spPr bwMode="auto">
            <a:xfrm flipV="1">
              <a:off x="467544" y="5301208"/>
              <a:ext cx="7704856" cy="7200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7724" name="Straight Connector 23"/>
            <p:cNvCxnSpPr>
              <a:cxnSpLocks noChangeShapeType="1"/>
            </p:cNvCxnSpPr>
            <p:nvPr/>
          </p:nvCxnSpPr>
          <p:spPr bwMode="auto">
            <a:xfrm flipV="1">
              <a:off x="467544" y="5733256"/>
              <a:ext cx="7704856" cy="7200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7725" name="Straight Connector 24"/>
            <p:cNvCxnSpPr>
              <a:cxnSpLocks noChangeShapeType="1"/>
            </p:cNvCxnSpPr>
            <p:nvPr/>
          </p:nvCxnSpPr>
          <p:spPr bwMode="auto">
            <a:xfrm flipV="1">
              <a:off x="467544" y="6165304"/>
              <a:ext cx="7704856" cy="7200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27651" name="Straight Connector 27"/>
          <p:cNvCxnSpPr>
            <a:cxnSpLocks noChangeShapeType="1"/>
          </p:cNvCxnSpPr>
          <p:nvPr/>
        </p:nvCxnSpPr>
        <p:spPr bwMode="auto">
          <a:xfrm rot="5400000" flipV="1">
            <a:off x="3095625" y="3897313"/>
            <a:ext cx="5040313" cy="7143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652" name="Straight Connector 28"/>
          <p:cNvCxnSpPr>
            <a:cxnSpLocks noChangeShapeType="1"/>
          </p:cNvCxnSpPr>
          <p:nvPr/>
        </p:nvCxnSpPr>
        <p:spPr bwMode="auto">
          <a:xfrm rot="5400000" flipV="1">
            <a:off x="2663825" y="3897313"/>
            <a:ext cx="5040313" cy="7143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653" name="Straight Connector 29"/>
          <p:cNvCxnSpPr>
            <a:cxnSpLocks noChangeShapeType="1"/>
          </p:cNvCxnSpPr>
          <p:nvPr/>
        </p:nvCxnSpPr>
        <p:spPr bwMode="auto">
          <a:xfrm rot="5400000" flipV="1">
            <a:off x="2232025" y="3897313"/>
            <a:ext cx="5040313" cy="7143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654" name="Straight Connector 30"/>
          <p:cNvCxnSpPr>
            <a:cxnSpLocks noChangeShapeType="1"/>
          </p:cNvCxnSpPr>
          <p:nvPr/>
        </p:nvCxnSpPr>
        <p:spPr bwMode="auto">
          <a:xfrm rot="5400000" flipV="1">
            <a:off x="1800225" y="3897313"/>
            <a:ext cx="5040313" cy="7143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655" name="Straight Connector 31"/>
          <p:cNvCxnSpPr>
            <a:cxnSpLocks noChangeShapeType="1"/>
          </p:cNvCxnSpPr>
          <p:nvPr/>
        </p:nvCxnSpPr>
        <p:spPr bwMode="auto">
          <a:xfrm rot="5400000" flipV="1">
            <a:off x="1367631" y="3896519"/>
            <a:ext cx="5040313" cy="7302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656" name="Straight Connector 32"/>
          <p:cNvCxnSpPr>
            <a:cxnSpLocks noChangeShapeType="1"/>
          </p:cNvCxnSpPr>
          <p:nvPr/>
        </p:nvCxnSpPr>
        <p:spPr bwMode="auto">
          <a:xfrm rot="5400000" flipV="1">
            <a:off x="935831" y="3896519"/>
            <a:ext cx="5040313" cy="7302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657" name="Straight Connector 33"/>
          <p:cNvCxnSpPr>
            <a:cxnSpLocks noChangeShapeType="1"/>
          </p:cNvCxnSpPr>
          <p:nvPr/>
        </p:nvCxnSpPr>
        <p:spPr bwMode="auto">
          <a:xfrm rot="5400000" flipV="1">
            <a:off x="503237" y="3897313"/>
            <a:ext cx="5040313" cy="7143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658" name="Straight Connector 34"/>
          <p:cNvCxnSpPr>
            <a:cxnSpLocks noChangeShapeType="1"/>
          </p:cNvCxnSpPr>
          <p:nvPr/>
        </p:nvCxnSpPr>
        <p:spPr bwMode="auto">
          <a:xfrm rot="5400000" flipV="1">
            <a:off x="71437" y="3897313"/>
            <a:ext cx="5040313" cy="7143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659" name="Straight Connector 35"/>
          <p:cNvCxnSpPr>
            <a:cxnSpLocks noChangeShapeType="1"/>
          </p:cNvCxnSpPr>
          <p:nvPr/>
        </p:nvCxnSpPr>
        <p:spPr bwMode="auto">
          <a:xfrm rot="5400000" flipV="1">
            <a:off x="-360363" y="3897313"/>
            <a:ext cx="5040313" cy="7143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660" name="Straight Connector 36"/>
          <p:cNvCxnSpPr>
            <a:cxnSpLocks noChangeShapeType="1"/>
          </p:cNvCxnSpPr>
          <p:nvPr/>
        </p:nvCxnSpPr>
        <p:spPr bwMode="auto">
          <a:xfrm rot="5400000" flipV="1">
            <a:off x="-792163" y="3897313"/>
            <a:ext cx="5040313" cy="7143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661" name="Straight Connector 37"/>
          <p:cNvCxnSpPr>
            <a:cxnSpLocks noChangeShapeType="1"/>
          </p:cNvCxnSpPr>
          <p:nvPr/>
        </p:nvCxnSpPr>
        <p:spPr bwMode="auto">
          <a:xfrm rot="5400000" flipV="1">
            <a:off x="-1224756" y="3896519"/>
            <a:ext cx="5040313" cy="7302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662" name="Straight Connector 38"/>
          <p:cNvCxnSpPr>
            <a:cxnSpLocks noChangeShapeType="1"/>
          </p:cNvCxnSpPr>
          <p:nvPr/>
        </p:nvCxnSpPr>
        <p:spPr bwMode="auto">
          <a:xfrm rot="5400000" flipV="1">
            <a:off x="-1656556" y="3896519"/>
            <a:ext cx="5040313" cy="7302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663" name="Straight Connector 39"/>
          <p:cNvCxnSpPr>
            <a:cxnSpLocks noChangeShapeType="1"/>
          </p:cNvCxnSpPr>
          <p:nvPr/>
        </p:nvCxnSpPr>
        <p:spPr bwMode="auto">
          <a:xfrm rot="5400000" flipV="1">
            <a:off x="5688012" y="3897313"/>
            <a:ext cx="5040313" cy="7143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664" name="Straight Connector 40"/>
          <p:cNvCxnSpPr>
            <a:cxnSpLocks noChangeShapeType="1"/>
          </p:cNvCxnSpPr>
          <p:nvPr/>
        </p:nvCxnSpPr>
        <p:spPr bwMode="auto">
          <a:xfrm rot="5400000" flipV="1">
            <a:off x="5256212" y="3897313"/>
            <a:ext cx="5040313" cy="7143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665" name="Straight Connector 41"/>
          <p:cNvCxnSpPr>
            <a:cxnSpLocks noChangeShapeType="1"/>
          </p:cNvCxnSpPr>
          <p:nvPr/>
        </p:nvCxnSpPr>
        <p:spPr bwMode="auto">
          <a:xfrm rot="5400000" flipV="1">
            <a:off x="4824412" y="3897313"/>
            <a:ext cx="5040313" cy="7143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666" name="Straight Connector 42"/>
          <p:cNvCxnSpPr>
            <a:cxnSpLocks noChangeShapeType="1"/>
          </p:cNvCxnSpPr>
          <p:nvPr/>
        </p:nvCxnSpPr>
        <p:spPr bwMode="auto">
          <a:xfrm rot="5400000" flipV="1">
            <a:off x="4391819" y="3896519"/>
            <a:ext cx="5040313" cy="7302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667" name="Straight Connector 43"/>
          <p:cNvCxnSpPr>
            <a:cxnSpLocks noChangeShapeType="1"/>
          </p:cNvCxnSpPr>
          <p:nvPr/>
        </p:nvCxnSpPr>
        <p:spPr bwMode="auto">
          <a:xfrm rot="5400000" flipV="1">
            <a:off x="3960019" y="3896519"/>
            <a:ext cx="5040313" cy="7302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668" name="Straight Connector 44"/>
          <p:cNvCxnSpPr>
            <a:cxnSpLocks noChangeShapeType="1"/>
          </p:cNvCxnSpPr>
          <p:nvPr/>
        </p:nvCxnSpPr>
        <p:spPr bwMode="auto">
          <a:xfrm rot="5400000" flipV="1">
            <a:off x="3528219" y="3896519"/>
            <a:ext cx="5040313" cy="7302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3" name="Straight Arrow Connector 52"/>
          <p:cNvCxnSpPr>
            <a:cxnSpLocks noChangeShapeType="1"/>
          </p:cNvCxnSpPr>
          <p:nvPr/>
        </p:nvCxnSpPr>
        <p:spPr bwMode="auto">
          <a:xfrm rot="5400000" flipH="1" flipV="1">
            <a:off x="4987925" y="3128963"/>
            <a:ext cx="3175" cy="377825"/>
          </a:xfrm>
          <a:prstGeom prst="straightConnector1">
            <a:avLst/>
          </a:prstGeom>
          <a:noFill/>
          <a:ln w="19050" algn="ctr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4" name="Straight Arrow Connector 53"/>
          <p:cNvCxnSpPr>
            <a:cxnSpLocks noChangeShapeType="1"/>
          </p:cNvCxnSpPr>
          <p:nvPr/>
        </p:nvCxnSpPr>
        <p:spPr bwMode="auto">
          <a:xfrm flipH="1" flipV="1">
            <a:off x="4738688" y="2892425"/>
            <a:ext cx="3175" cy="377825"/>
          </a:xfrm>
          <a:prstGeom prst="straightConnector1">
            <a:avLst/>
          </a:prstGeom>
          <a:noFill/>
          <a:ln w="19050" algn="ctr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671" name="Oval 45"/>
          <p:cNvSpPr>
            <a:spLocks noChangeArrowheads="1"/>
          </p:cNvSpPr>
          <p:nvPr/>
        </p:nvSpPr>
        <p:spPr bwMode="auto">
          <a:xfrm>
            <a:off x="6011863" y="3262313"/>
            <a:ext cx="73025" cy="71437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altLang="zh-TW"/>
          </a:p>
        </p:txBody>
      </p:sp>
      <p:sp>
        <p:nvSpPr>
          <p:cNvPr id="27672" name="Oval 46"/>
          <p:cNvSpPr>
            <a:spLocks noChangeArrowheads="1"/>
          </p:cNvSpPr>
          <p:nvPr/>
        </p:nvSpPr>
        <p:spPr bwMode="auto">
          <a:xfrm>
            <a:off x="7308850" y="3260725"/>
            <a:ext cx="71438" cy="71438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altLang="zh-TW"/>
          </a:p>
        </p:txBody>
      </p:sp>
      <p:sp>
        <p:nvSpPr>
          <p:cNvPr id="27673" name="Oval 47"/>
          <p:cNvSpPr>
            <a:spLocks noChangeArrowheads="1"/>
          </p:cNvSpPr>
          <p:nvPr/>
        </p:nvSpPr>
        <p:spPr bwMode="auto">
          <a:xfrm>
            <a:off x="5580063" y="4135438"/>
            <a:ext cx="71437" cy="71437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altLang="zh-TW"/>
          </a:p>
        </p:txBody>
      </p:sp>
      <p:sp>
        <p:nvSpPr>
          <p:cNvPr id="27674" name="Oval 50"/>
          <p:cNvSpPr>
            <a:spLocks noChangeArrowheads="1"/>
          </p:cNvSpPr>
          <p:nvPr/>
        </p:nvSpPr>
        <p:spPr bwMode="auto">
          <a:xfrm>
            <a:off x="6875463" y="4132263"/>
            <a:ext cx="73025" cy="73025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altLang="zh-TW"/>
          </a:p>
        </p:txBody>
      </p:sp>
      <p:sp>
        <p:nvSpPr>
          <p:cNvPr id="27675" name="Oval 51"/>
          <p:cNvSpPr>
            <a:spLocks noChangeArrowheads="1"/>
          </p:cNvSpPr>
          <p:nvPr/>
        </p:nvSpPr>
        <p:spPr bwMode="auto">
          <a:xfrm>
            <a:off x="6469063" y="4979988"/>
            <a:ext cx="71437" cy="73025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altLang="zh-TW"/>
          </a:p>
        </p:txBody>
      </p:sp>
      <p:sp>
        <p:nvSpPr>
          <p:cNvPr id="27676" name="Oval 54"/>
          <p:cNvSpPr>
            <a:spLocks noChangeArrowheads="1"/>
          </p:cNvSpPr>
          <p:nvPr/>
        </p:nvSpPr>
        <p:spPr bwMode="auto">
          <a:xfrm>
            <a:off x="7764463" y="4978400"/>
            <a:ext cx="73025" cy="71438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altLang="zh-TW"/>
          </a:p>
        </p:txBody>
      </p:sp>
      <p:sp>
        <p:nvSpPr>
          <p:cNvPr id="27677" name="Oval 55"/>
          <p:cNvSpPr>
            <a:spLocks noChangeArrowheads="1"/>
          </p:cNvSpPr>
          <p:nvPr/>
        </p:nvSpPr>
        <p:spPr bwMode="auto">
          <a:xfrm>
            <a:off x="6037263" y="5853113"/>
            <a:ext cx="71437" cy="71437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altLang="zh-TW"/>
          </a:p>
        </p:txBody>
      </p:sp>
      <p:sp>
        <p:nvSpPr>
          <p:cNvPr id="27678" name="Oval 56"/>
          <p:cNvSpPr>
            <a:spLocks noChangeArrowheads="1"/>
          </p:cNvSpPr>
          <p:nvPr/>
        </p:nvSpPr>
        <p:spPr bwMode="auto">
          <a:xfrm>
            <a:off x="7332663" y="5849938"/>
            <a:ext cx="73025" cy="73025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altLang="zh-TW"/>
          </a:p>
        </p:txBody>
      </p:sp>
      <p:sp>
        <p:nvSpPr>
          <p:cNvPr id="27679" name="Oval 57"/>
          <p:cNvSpPr>
            <a:spLocks noChangeArrowheads="1"/>
          </p:cNvSpPr>
          <p:nvPr/>
        </p:nvSpPr>
        <p:spPr bwMode="auto">
          <a:xfrm>
            <a:off x="6851650" y="1528763"/>
            <a:ext cx="71438" cy="71437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altLang="zh-TW"/>
          </a:p>
        </p:txBody>
      </p:sp>
      <p:sp>
        <p:nvSpPr>
          <p:cNvPr id="27680" name="Oval 58"/>
          <p:cNvSpPr>
            <a:spLocks noChangeArrowheads="1"/>
          </p:cNvSpPr>
          <p:nvPr/>
        </p:nvSpPr>
        <p:spPr bwMode="auto">
          <a:xfrm>
            <a:off x="8147050" y="1525588"/>
            <a:ext cx="73025" cy="73025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altLang="zh-TW"/>
          </a:p>
        </p:txBody>
      </p:sp>
      <p:sp>
        <p:nvSpPr>
          <p:cNvPr id="27681" name="Oval 59"/>
          <p:cNvSpPr>
            <a:spLocks noChangeArrowheads="1"/>
          </p:cNvSpPr>
          <p:nvPr/>
        </p:nvSpPr>
        <p:spPr bwMode="auto">
          <a:xfrm>
            <a:off x="6427788" y="2392363"/>
            <a:ext cx="71437" cy="71437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altLang="zh-TW"/>
          </a:p>
        </p:txBody>
      </p:sp>
      <p:sp>
        <p:nvSpPr>
          <p:cNvPr id="27682" name="Oval 60"/>
          <p:cNvSpPr>
            <a:spLocks noChangeArrowheads="1"/>
          </p:cNvSpPr>
          <p:nvPr/>
        </p:nvSpPr>
        <p:spPr bwMode="auto">
          <a:xfrm>
            <a:off x="7723188" y="2390775"/>
            <a:ext cx="73025" cy="71438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altLang="zh-TW"/>
          </a:p>
        </p:txBody>
      </p:sp>
      <p:sp>
        <p:nvSpPr>
          <p:cNvPr id="27683" name="Oval 61"/>
          <p:cNvSpPr>
            <a:spLocks noChangeArrowheads="1"/>
          </p:cNvSpPr>
          <p:nvPr/>
        </p:nvSpPr>
        <p:spPr bwMode="auto">
          <a:xfrm>
            <a:off x="8172450" y="4116388"/>
            <a:ext cx="71438" cy="71437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altLang="zh-TW"/>
          </a:p>
        </p:txBody>
      </p:sp>
      <p:sp>
        <p:nvSpPr>
          <p:cNvPr id="27684" name="Oval 62"/>
          <p:cNvSpPr>
            <a:spLocks noChangeArrowheads="1"/>
          </p:cNvSpPr>
          <p:nvPr/>
        </p:nvSpPr>
        <p:spPr bwMode="auto">
          <a:xfrm>
            <a:off x="5554663" y="1539875"/>
            <a:ext cx="73025" cy="73025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altLang="zh-TW"/>
          </a:p>
        </p:txBody>
      </p:sp>
      <p:sp>
        <p:nvSpPr>
          <p:cNvPr id="27685" name="Oval 63"/>
          <p:cNvSpPr>
            <a:spLocks noChangeArrowheads="1"/>
          </p:cNvSpPr>
          <p:nvPr/>
        </p:nvSpPr>
        <p:spPr bwMode="auto">
          <a:xfrm>
            <a:off x="3411538" y="3290888"/>
            <a:ext cx="71437" cy="71437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altLang="zh-TW"/>
          </a:p>
        </p:txBody>
      </p:sp>
      <p:sp>
        <p:nvSpPr>
          <p:cNvPr id="27686" name="Oval 65"/>
          <p:cNvSpPr>
            <a:spLocks noChangeArrowheads="1"/>
          </p:cNvSpPr>
          <p:nvPr/>
        </p:nvSpPr>
        <p:spPr bwMode="auto">
          <a:xfrm>
            <a:off x="2995613" y="4164013"/>
            <a:ext cx="73025" cy="71437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altLang="zh-TW"/>
          </a:p>
        </p:txBody>
      </p:sp>
      <p:sp>
        <p:nvSpPr>
          <p:cNvPr id="27687" name="Oval 66"/>
          <p:cNvSpPr>
            <a:spLocks noChangeArrowheads="1"/>
          </p:cNvSpPr>
          <p:nvPr/>
        </p:nvSpPr>
        <p:spPr bwMode="auto">
          <a:xfrm>
            <a:off x="4275138" y="4160838"/>
            <a:ext cx="73025" cy="73025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altLang="zh-TW"/>
          </a:p>
        </p:txBody>
      </p:sp>
      <p:sp>
        <p:nvSpPr>
          <p:cNvPr id="27688" name="Oval 67"/>
          <p:cNvSpPr>
            <a:spLocks noChangeArrowheads="1"/>
          </p:cNvSpPr>
          <p:nvPr/>
        </p:nvSpPr>
        <p:spPr bwMode="auto">
          <a:xfrm>
            <a:off x="3868738" y="5008563"/>
            <a:ext cx="71437" cy="73025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altLang="zh-TW"/>
          </a:p>
        </p:txBody>
      </p:sp>
      <p:sp>
        <p:nvSpPr>
          <p:cNvPr id="27689" name="Oval 68"/>
          <p:cNvSpPr>
            <a:spLocks noChangeArrowheads="1"/>
          </p:cNvSpPr>
          <p:nvPr/>
        </p:nvSpPr>
        <p:spPr bwMode="auto">
          <a:xfrm>
            <a:off x="5164138" y="5006975"/>
            <a:ext cx="73025" cy="71438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altLang="zh-TW"/>
          </a:p>
        </p:txBody>
      </p:sp>
      <p:sp>
        <p:nvSpPr>
          <p:cNvPr id="27690" name="Oval 69"/>
          <p:cNvSpPr>
            <a:spLocks noChangeArrowheads="1"/>
          </p:cNvSpPr>
          <p:nvPr/>
        </p:nvSpPr>
        <p:spPr bwMode="auto">
          <a:xfrm>
            <a:off x="3436938" y="5881688"/>
            <a:ext cx="71437" cy="71437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altLang="zh-TW"/>
          </a:p>
        </p:txBody>
      </p:sp>
      <p:sp>
        <p:nvSpPr>
          <p:cNvPr id="27691" name="Oval 70"/>
          <p:cNvSpPr>
            <a:spLocks noChangeArrowheads="1"/>
          </p:cNvSpPr>
          <p:nvPr/>
        </p:nvSpPr>
        <p:spPr bwMode="auto">
          <a:xfrm>
            <a:off x="4732338" y="5878513"/>
            <a:ext cx="71437" cy="73025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altLang="zh-TW"/>
          </a:p>
        </p:txBody>
      </p:sp>
      <p:sp>
        <p:nvSpPr>
          <p:cNvPr id="27692" name="Oval 71"/>
          <p:cNvSpPr>
            <a:spLocks noChangeArrowheads="1"/>
          </p:cNvSpPr>
          <p:nvPr/>
        </p:nvSpPr>
        <p:spPr bwMode="auto">
          <a:xfrm>
            <a:off x="4251325" y="1557338"/>
            <a:ext cx="71438" cy="71437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altLang="zh-TW"/>
          </a:p>
        </p:txBody>
      </p:sp>
      <p:sp>
        <p:nvSpPr>
          <p:cNvPr id="27693" name="Oval 72"/>
          <p:cNvSpPr>
            <a:spLocks noChangeArrowheads="1"/>
          </p:cNvSpPr>
          <p:nvPr/>
        </p:nvSpPr>
        <p:spPr bwMode="auto">
          <a:xfrm>
            <a:off x="3827463" y="2420938"/>
            <a:ext cx="71437" cy="71437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altLang="zh-TW"/>
          </a:p>
        </p:txBody>
      </p:sp>
      <p:sp>
        <p:nvSpPr>
          <p:cNvPr id="27694" name="Oval 73"/>
          <p:cNvSpPr>
            <a:spLocks noChangeArrowheads="1"/>
          </p:cNvSpPr>
          <p:nvPr/>
        </p:nvSpPr>
        <p:spPr bwMode="auto">
          <a:xfrm>
            <a:off x="5122863" y="2419350"/>
            <a:ext cx="73025" cy="71438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altLang="zh-TW"/>
          </a:p>
        </p:txBody>
      </p:sp>
      <p:sp>
        <p:nvSpPr>
          <p:cNvPr id="27695" name="Oval 74"/>
          <p:cNvSpPr>
            <a:spLocks noChangeArrowheads="1"/>
          </p:cNvSpPr>
          <p:nvPr/>
        </p:nvSpPr>
        <p:spPr bwMode="auto">
          <a:xfrm>
            <a:off x="2954338" y="1568450"/>
            <a:ext cx="73025" cy="73025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altLang="zh-TW"/>
          </a:p>
        </p:txBody>
      </p:sp>
      <p:sp>
        <p:nvSpPr>
          <p:cNvPr id="27696" name="Oval 75"/>
          <p:cNvSpPr>
            <a:spLocks noChangeArrowheads="1"/>
          </p:cNvSpPr>
          <p:nvPr/>
        </p:nvSpPr>
        <p:spPr bwMode="auto">
          <a:xfrm>
            <a:off x="820738" y="3327400"/>
            <a:ext cx="73025" cy="73025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altLang="zh-TW"/>
          </a:p>
        </p:txBody>
      </p:sp>
      <p:sp>
        <p:nvSpPr>
          <p:cNvPr id="27697" name="Oval 76"/>
          <p:cNvSpPr>
            <a:spLocks noChangeArrowheads="1"/>
          </p:cNvSpPr>
          <p:nvPr/>
        </p:nvSpPr>
        <p:spPr bwMode="auto">
          <a:xfrm>
            <a:off x="2117725" y="3309938"/>
            <a:ext cx="71438" cy="71437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altLang="zh-TW"/>
          </a:p>
        </p:txBody>
      </p:sp>
      <p:sp>
        <p:nvSpPr>
          <p:cNvPr id="27698" name="Oval 78"/>
          <p:cNvSpPr>
            <a:spLocks noChangeArrowheads="1"/>
          </p:cNvSpPr>
          <p:nvPr/>
        </p:nvSpPr>
        <p:spPr bwMode="auto">
          <a:xfrm>
            <a:off x="1685925" y="4181475"/>
            <a:ext cx="71438" cy="73025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altLang="zh-TW"/>
          </a:p>
        </p:txBody>
      </p:sp>
      <p:sp>
        <p:nvSpPr>
          <p:cNvPr id="27699" name="Oval 79"/>
          <p:cNvSpPr>
            <a:spLocks noChangeArrowheads="1"/>
          </p:cNvSpPr>
          <p:nvPr/>
        </p:nvSpPr>
        <p:spPr bwMode="auto">
          <a:xfrm>
            <a:off x="1277938" y="5046663"/>
            <a:ext cx="73025" cy="71437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altLang="zh-TW"/>
          </a:p>
        </p:txBody>
      </p:sp>
      <p:sp>
        <p:nvSpPr>
          <p:cNvPr id="27700" name="Oval 80"/>
          <p:cNvSpPr>
            <a:spLocks noChangeArrowheads="1"/>
          </p:cNvSpPr>
          <p:nvPr/>
        </p:nvSpPr>
        <p:spPr bwMode="auto">
          <a:xfrm>
            <a:off x="2565400" y="5035550"/>
            <a:ext cx="73025" cy="71438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altLang="zh-TW"/>
          </a:p>
        </p:txBody>
      </p:sp>
      <p:sp>
        <p:nvSpPr>
          <p:cNvPr id="27701" name="Oval 81"/>
          <p:cNvSpPr>
            <a:spLocks noChangeArrowheads="1"/>
          </p:cNvSpPr>
          <p:nvPr/>
        </p:nvSpPr>
        <p:spPr bwMode="auto">
          <a:xfrm>
            <a:off x="854075" y="5910263"/>
            <a:ext cx="73025" cy="71437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altLang="zh-TW"/>
          </a:p>
        </p:txBody>
      </p:sp>
      <p:sp>
        <p:nvSpPr>
          <p:cNvPr id="27702" name="Oval 82"/>
          <p:cNvSpPr>
            <a:spLocks noChangeArrowheads="1"/>
          </p:cNvSpPr>
          <p:nvPr/>
        </p:nvSpPr>
        <p:spPr bwMode="auto">
          <a:xfrm>
            <a:off x="2151063" y="5899150"/>
            <a:ext cx="71437" cy="73025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altLang="zh-TW"/>
          </a:p>
        </p:txBody>
      </p:sp>
      <p:sp>
        <p:nvSpPr>
          <p:cNvPr id="27703" name="Oval 83"/>
          <p:cNvSpPr>
            <a:spLocks noChangeArrowheads="1"/>
          </p:cNvSpPr>
          <p:nvPr/>
        </p:nvSpPr>
        <p:spPr bwMode="auto">
          <a:xfrm>
            <a:off x="1660525" y="1593850"/>
            <a:ext cx="73025" cy="71438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altLang="zh-TW"/>
          </a:p>
        </p:txBody>
      </p:sp>
      <p:sp>
        <p:nvSpPr>
          <p:cNvPr id="27704" name="Oval 84"/>
          <p:cNvSpPr>
            <a:spLocks noChangeArrowheads="1"/>
          </p:cNvSpPr>
          <p:nvPr/>
        </p:nvSpPr>
        <p:spPr bwMode="auto">
          <a:xfrm>
            <a:off x="1236663" y="2457450"/>
            <a:ext cx="73025" cy="73025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altLang="zh-TW"/>
          </a:p>
        </p:txBody>
      </p:sp>
      <p:sp>
        <p:nvSpPr>
          <p:cNvPr id="27705" name="Oval 85"/>
          <p:cNvSpPr>
            <a:spLocks noChangeArrowheads="1"/>
          </p:cNvSpPr>
          <p:nvPr/>
        </p:nvSpPr>
        <p:spPr bwMode="auto">
          <a:xfrm>
            <a:off x="2533650" y="2439988"/>
            <a:ext cx="71438" cy="71437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altLang="zh-TW"/>
          </a:p>
        </p:txBody>
      </p:sp>
      <p:sp>
        <p:nvSpPr>
          <p:cNvPr id="88" name="TextBox 87"/>
          <p:cNvSpPr txBox="1">
            <a:spLocks noChangeArrowheads="1"/>
          </p:cNvSpPr>
          <p:nvPr/>
        </p:nvSpPr>
        <p:spPr bwMode="auto">
          <a:xfrm>
            <a:off x="4716463" y="3368675"/>
            <a:ext cx="5762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sz="1200" dirty="0">
                <a:solidFill>
                  <a:srgbClr val="C00000"/>
                </a:solidFill>
              </a:rPr>
              <a:t>(1, 0)</a:t>
            </a:r>
          </a:p>
        </p:txBody>
      </p:sp>
      <p:sp>
        <p:nvSpPr>
          <p:cNvPr id="89" name="TextBox 88"/>
          <p:cNvSpPr txBox="1">
            <a:spLocks noChangeArrowheads="1"/>
          </p:cNvSpPr>
          <p:nvPr/>
        </p:nvSpPr>
        <p:spPr bwMode="auto">
          <a:xfrm>
            <a:off x="4248150" y="2924175"/>
            <a:ext cx="576263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sz="1200">
                <a:solidFill>
                  <a:srgbClr val="C00000"/>
                </a:solidFill>
              </a:rPr>
              <a:t>(0, 1)</a:t>
            </a:r>
          </a:p>
        </p:txBody>
      </p:sp>
      <p:sp>
        <p:nvSpPr>
          <p:cNvPr id="27708" name="Oval 89"/>
          <p:cNvSpPr>
            <a:spLocks noChangeArrowheads="1"/>
          </p:cNvSpPr>
          <p:nvPr/>
        </p:nvSpPr>
        <p:spPr bwMode="auto">
          <a:xfrm>
            <a:off x="4708525" y="3284538"/>
            <a:ext cx="71438" cy="73025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altLang="zh-TW"/>
          </a:p>
        </p:txBody>
      </p:sp>
      <p:cxnSp>
        <p:nvCxnSpPr>
          <p:cNvPr id="27709" name="Straight Arrow Connector 90"/>
          <p:cNvCxnSpPr>
            <a:cxnSpLocks noChangeShapeType="1"/>
          </p:cNvCxnSpPr>
          <p:nvPr/>
        </p:nvCxnSpPr>
        <p:spPr bwMode="auto">
          <a:xfrm flipV="1">
            <a:off x="4773613" y="3298825"/>
            <a:ext cx="1258887" cy="19050"/>
          </a:xfrm>
          <a:prstGeom prst="straightConnector1">
            <a:avLst/>
          </a:prstGeom>
          <a:noFill/>
          <a:ln w="19050" algn="ctr">
            <a:solidFill>
              <a:srgbClr val="000099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710" name="Straight Arrow Connector 96"/>
          <p:cNvCxnSpPr>
            <a:cxnSpLocks noChangeShapeType="1"/>
          </p:cNvCxnSpPr>
          <p:nvPr/>
        </p:nvCxnSpPr>
        <p:spPr bwMode="auto">
          <a:xfrm rot="5400000" flipH="1" flipV="1">
            <a:off x="4522788" y="2701925"/>
            <a:ext cx="866775" cy="390525"/>
          </a:xfrm>
          <a:prstGeom prst="straightConnector1">
            <a:avLst/>
          </a:prstGeom>
          <a:noFill/>
          <a:ln w="19050" algn="ctr">
            <a:solidFill>
              <a:srgbClr val="00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711" name="TextBox 102"/>
          <p:cNvSpPr txBox="1">
            <a:spLocks noChangeArrowheads="1"/>
          </p:cNvSpPr>
          <p:nvPr/>
        </p:nvSpPr>
        <p:spPr bwMode="auto">
          <a:xfrm>
            <a:off x="5976938" y="3284538"/>
            <a:ext cx="5762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sz="1200">
                <a:solidFill>
                  <a:srgbClr val="000099"/>
                </a:solidFill>
              </a:rPr>
              <a:t>(3, 0)</a:t>
            </a:r>
          </a:p>
        </p:txBody>
      </p:sp>
      <p:sp>
        <p:nvSpPr>
          <p:cNvPr id="27712" name="TextBox 103"/>
          <p:cNvSpPr txBox="1">
            <a:spLocks noChangeArrowheads="1"/>
          </p:cNvSpPr>
          <p:nvPr/>
        </p:nvSpPr>
        <p:spPr bwMode="auto">
          <a:xfrm>
            <a:off x="5111750" y="2197100"/>
            <a:ext cx="576263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sz="1200">
                <a:solidFill>
                  <a:srgbClr val="000099"/>
                </a:solidFill>
              </a:rPr>
              <a:t>(1, 2)</a:t>
            </a:r>
          </a:p>
        </p:txBody>
      </p:sp>
      <p:sp>
        <p:nvSpPr>
          <p:cNvPr id="80" name="TextBox 104"/>
          <p:cNvSpPr txBox="1">
            <a:spLocks noChangeArrowheads="1"/>
          </p:cNvSpPr>
          <p:nvPr/>
        </p:nvSpPr>
        <p:spPr bwMode="auto">
          <a:xfrm>
            <a:off x="358775" y="368300"/>
            <a:ext cx="8426450" cy="954107"/>
          </a:xfrm>
          <a:prstGeom prst="rect">
            <a:avLst/>
          </a:prstGeom>
          <a:solidFill>
            <a:srgbClr val="FFFFFF">
              <a:alpha val="50196"/>
            </a:srgbClr>
          </a:solidFill>
          <a:ln>
            <a:noFill/>
          </a:ln>
        </p:spPr>
        <p:txBody>
          <a:bodyPr>
            <a:spAutoFit/>
          </a:bodyPr>
          <a:lstStyle>
            <a:defPPr>
              <a:defRPr lang="zh-TW"/>
            </a:defPPr>
            <a:lvl1pPr eaLnBrk="1" hangingPunct="1">
              <a:defRPr sz="2000">
                <a:solidFill>
                  <a:srgbClr val="000099"/>
                </a:solidFill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pPr algn="ctr">
              <a:defRPr/>
            </a:pPr>
            <a:r>
              <a:rPr lang="en-US" altLang="zh-TW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Theorem: </a:t>
            </a:r>
            <a:r>
              <a:rPr lang="en-US" altLang="zh-TW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  <a:sym typeface="Symbol"/>
              </a:rPr>
              <a:t>A submodule </a:t>
            </a:r>
            <a:r>
              <a:rPr lang="en-US" altLang="zh-TW" sz="2800" b="1" dirty="0">
                <a:solidFill>
                  <a:schemeClr val="tx2"/>
                </a:solidFill>
                <a:latin typeface="+mj-lt"/>
                <a:ea typeface="+mj-ea"/>
                <a:cs typeface="+mj-cs"/>
                <a:sym typeface="Symbol"/>
              </a:rPr>
              <a:t>over </a:t>
            </a:r>
            <a:r>
              <a:rPr lang="en-US" altLang="zh-TW" sz="2800" dirty="0" smtClean="0">
                <a:solidFill>
                  <a:schemeClr val="tx2"/>
                </a:solidFill>
                <a:latin typeface="Euclid Math Two" pitchFamily="18" charset="2"/>
                <a:ea typeface="SimSun" pitchFamily="2" charset="-122"/>
              </a:rPr>
              <a:t>Z </a:t>
            </a:r>
            <a:r>
              <a:rPr lang="en-US" altLang="zh-TW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  <a:sym typeface="Symbol"/>
              </a:rPr>
              <a:t>is </a:t>
            </a:r>
            <a:r>
              <a:rPr lang="en-US" altLang="zh-TW" sz="2800" b="1" dirty="0">
                <a:solidFill>
                  <a:schemeClr val="tx2"/>
                </a:solidFill>
                <a:latin typeface="+mj-lt"/>
                <a:ea typeface="+mj-ea"/>
                <a:cs typeface="+mj-cs"/>
                <a:sym typeface="Symbol"/>
              </a:rPr>
              <a:t>also </a:t>
            </a:r>
            <a:r>
              <a:rPr lang="en-US" altLang="zh-TW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 free </a:t>
            </a:r>
            <a:r>
              <a:rPr lang="en-US" altLang="zh-TW" sz="2800" dirty="0" smtClean="0">
                <a:solidFill>
                  <a:schemeClr val="tx2"/>
                </a:solidFill>
                <a:latin typeface="Euclid Math Two" pitchFamily="18" charset="2"/>
                <a:ea typeface="SimSun" pitchFamily="2" charset="-122"/>
              </a:rPr>
              <a:t>Z</a:t>
            </a:r>
            <a:r>
              <a:rPr lang="en-US" altLang="zh-TW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-module, </a:t>
            </a:r>
            <a:r>
              <a:rPr lang="en-US" altLang="zh-TW" sz="28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which also attains the rank 2 in this instance.</a:t>
            </a:r>
          </a:p>
        </p:txBody>
      </p:sp>
    </p:spTree>
    <p:extLst>
      <p:ext uri="{BB962C8B-B14F-4D97-AF65-F5344CB8AC3E}">
        <p14:creationId xmlns:p14="http://schemas.microsoft.com/office/powerpoint/2010/main" val="237441281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/>
      <p:bldP spid="89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74" name="Group 25"/>
          <p:cNvGrpSpPr>
            <a:grpSpLocks/>
          </p:cNvGrpSpPr>
          <p:nvPr/>
        </p:nvGrpSpPr>
        <p:grpSpPr bwMode="auto">
          <a:xfrm>
            <a:off x="684213" y="1557338"/>
            <a:ext cx="7704137" cy="4824412"/>
            <a:chOff x="467544" y="1412776"/>
            <a:chExt cx="7704856" cy="4824536"/>
          </a:xfrm>
        </p:grpSpPr>
        <p:cxnSp>
          <p:nvCxnSpPr>
            <p:cNvPr id="28738" name="Straight Connector 8"/>
            <p:cNvCxnSpPr>
              <a:cxnSpLocks noChangeShapeType="1"/>
            </p:cNvCxnSpPr>
            <p:nvPr/>
          </p:nvCxnSpPr>
          <p:spPr bwMode="auto">
            <a:xfrm flipV="1">
              <a:off x="467544" y="1412776"/>
              <a:ext cx="7704856" cy="7200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8739" name="Straight Connector 9"/>
            <p:cNvCxnSpPr>
              <a:cxnSpLocks noChangeShapeType="1"/>
            </p:cNvCxnSpPr>
            <p:nvPr/>
          </p:nvCxnSpPr>
          <p:spPr bwMode="auto">
            <a:xfrm flipV="1">
              <a:off x="467544" y="1844824"/>
              <a:ext cx="7704856" cy="7200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8740" name="Straight Connector 12"/>
            <p:cNvCxnSpPr>
              <a:cxnSpLocks noChangeShapeType="1"/>
            </p:cNvCxnSpPr>
            <p:nvPr/>
          </p:nvCxnSpPr>
          <p:spPr bwMode="auto">
            <a:xfrm flipV="1">
              <a:off x="467544" y="2276872"/>
              <a:ext cx="7704856" cy="7200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8741" name="Straight Connector 13"/>
            <p:cNvCxnSpPr>
              <a:cxnSpLocks noChangeShapeType="1"/>
            </p:cNvCxnSpPr>
            <p:nvPr/>
          </p:nvCxnSpPr>
          <p:spPr bwMode="auto">
            <a:xfrm flipV="1">
              <a:off x="467544" y="2708920"/>
              <a:ext cx="7704856" cy="7200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8742" name="Straight Connector 15"/>
            <p:cNvCxnSpPr>
              <a:cxnSpLocks noChangeShapeType="1"/>
            </p:cNvCxnSpPr>
            <p:nvPr/>
          </p:nvCxnSpPr>
          <p:spPr bwMode="auto">
            <a:xfrm flipV="1">
              <a:off x="467544" y="3140968"/>
              <a:ext cx="7704856" cy="7200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8743" name="Straight Connector 16"/>
            <p:cNvCxnSpPr>
              <a:cxnSpLocks noChangeShapeType="1"/>
            </p:cNvCxnSpPr>
            <p:nvPr/>
          </p:nvCxnSpPr>
          <p:spPr bwMode="auto">
            <a:xfrm flipV="1">
              <a:off x="467544" y="3573016"/>
              <a:ext cx="7704856" cy="7200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8744" name="Straight Connector 17"/>
            <p:cNvCxnSpPr>
              <a:cxnSpLocks noChangeShapeType="1"/>
            </p:cNvCxnSpPr>
            <p:nvPr/>
          </p:nvCxnSpPr>
          <p:spPr bwMode="auto">
            <a:xfrm flipV="1">
              <a:off x="467544" y="4005064"/>
              <a:ext cx="7704856" cy="7200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8745" name="Straight Connector 20"/>
            <p:cNvCxnSpPr>
              <a:cxnSpLocks noChangeShapeType="1"/>
            </p:cNvCxnSpPr>
            <p:nvPr/>
          </p:nvCxnSpPr>
          <p:spPr bwMode="auto">
            <a:xfrm flipV="1">
              <a:off x="467544" y="4437112"/>
              <a:ext cx="7704856" cy="7200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8746" name="Straight Connector 21"/>
            <p:cNvCxnSpPr>
              <a:cxnSpLocks noChangeShapeType="1"/>
            </p:cNvCxnSpPr>
            <p:nvPr/>
          </p:nvCxnSpPr>
          <p:spPr bwMode="auto">
            <a:xfrm flipV="1">
              <a:off x="467544" y="4869160"/>
              <a:ext cx="7704856" cy="7200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8747" name="Straight Connector 22"/>
            <p:cNvCxnSpPr>
              <a:cxnSpLocks noChangeShapeType="1"/>
            </p:cNvCxnSpPr>
            <p:nvPr/>
          </p:nvCxnSpPr>
          <p:spPr bwMode="auto">
            <a:xfrm flipV="1">
              <a:off x="467544" y="5301208"/>
              <a:ext cx="7704856" cy="7200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8748" name="Straight Connector 23"/>
            <p:cNvCxnSpPr>
              <a:cxnSpLocks noChangeShapeType="1"/>
            </p:cNvCxnSpPr>
            <p:nvPr/>
          </p:nvCxnSpPr>
          <p:spPr bwMode="auto">
            <a:xfrm flipV="1">
              <a:off x="467544" y="5733256"/>
              <a:ext cx="7704856" cy="7200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8749" name="Straight Connector 24"/>
            <p:cNvCxnSpPr>
              <a:cxnSpLocks noChangeShapeType="1"/>
            </p:cNvCxnSpPr>
            <p:nvPr/>
          </p:nvCxnSpPr>
          <p:spPr bwMode="auto">
            <a:xfrm flipV="1">
              <a:off x="467544" y="6165304"/>
              <a:ext cx="7704856" cy="7200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28675" name="Straight Connector 27"/>
          <p:cNvCxnSpPr>
            <a:cxnSpLocks noChangeShapeType="1"/>
          </p:cNvCxnSpPr>
          <p:nvPr/>
        </p:nvCxnSpPr>
        <p:spPr bwMode="auto">
          <a:xfrm rot="5400000" flipV="1">
            <a:off x="3095625" y="3897313"/>
            <a:ext cx="5040313" cy="7143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676" name="Straight Connector 28"/>
          <p:cNvCxnSpPr>
            <a:cxnSpLocks noChangeShapeType="1"/>
          </p:cNvCxnSpPr>
          <p:nvPr/>
        </p:nvCxnSpPr>
        <p:spPr bwMode="auto">
          <a:xfrm rot="5400000" flipV="1">
            <a:off x="2663825" y="3897313"/>
            <a:ext cx="5040313" cy="7143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677" name="Straight Connector 29"/>
          <p:cNvCxnSpPr>
            <a:cxnSpLocks noChangeShapeType="1"/>
          </p:cNvCxnSpPr>
          <p:nvPr/>
        </p:nvCxnSpPr>
        <p:spPr bwMode="auto">
          <a:xfrm rot="5400000" flipV="1">
            <a:off x="2232025" y="3897313"/>
            <a:ext cx="5040313" cy="7143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678" name="Straight Connector 30"/>
          <p:cNvCxnSpPr>
            <a:cxnSpLocks noChangeShapeType="1"/>
          </p:cNvCxnSpPr>
          <p:nvPr/>
        </p:nvCxnSpPr>
        <p:spPr bwMode="auto">
          <a:xfrm rot="5400000" flipV="1">
            <a:off x="1800225" y="3897313"/>
            <a:ext cx="5040313" cy="7143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679" name="Straight Connector 31"/>
          <p:cNvCxnSpPr>
            <a:cxnSpLocks noChangeShapeType="1"/>
          </p:cNvCxnSpPr>
          <p:nvPr/>
        </p:nvCxnSpPr>
        <p:spPr bwMode="auto">
          <a:xfrm rot="5400000" flipV="1">
            <a:off x="1367631" y="3896519"/>
            <a:ext cx="5040313" cy="7302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680" name="Straight Connector 32"/>
          <p:cNvCxnSpPr>
            <a:cxnSpLocks noChangeShapeType="1"/>
          </p:cNvCxnSpPr>
          <p:nvPr/>
        </p:nvCxnSpPr>
        <p:spPr bwMode="auto">
          <a:xfrm rot="5400000" flipV="1">
            <a:off x="935831" y="3896519"/>
            <a:ext cx="5040313" cy="7302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681" name="Straight Connector 33"/>
          <p:cNvCxnSpPr>
            <a:cxnSpLocks noChangeShapeType="1"/>
          </p:cNvCxnSpPr>
          <p:nvPr/>
        </p:nvCxnSpPr>
        <p:spPr bwMode="auto">
          <a:xfrm rot="5400000" flipV="1">
            <a:off x="503237" y="3897313"/>
            <a:ext cx="5040313" cy="7143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682" name="Straight Connector 34"/>
          <p:cNvCxnSpPr>
            <a:cxnSpLocks noChangeShapeType="1"/>
          </p:cNvCxnSpPr>
          <p:nvPr/>
        </p:nvCxnSpPr>
        <p:spPr bwMode="auto">
          <a:xfrm rot="5400000" flipV="1">
            <a:off x="71437" y="3897313"/>
            <a:ext cx="5040313" cy="7143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683" name="Straight Connector 35"/>
          <p:cNvCxnSpPr>
            <a:cxnSpLocks noChangeShapeType="1"/>
          </p:cNvCxnSpPr>
          <p:nvPr/>
        </p:nvCxnSpPr>
        <p:spPr bwMode="auto">
          <a:xfrm rot="5400000" flipV="1">
            <a:off x="-360363" y="3897313"/>
            <a:ext cx="5040313" cy="7143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684" name="Straight Connector 36"/>
          <p:cNvCxnSpPr>
            <a:cxnSpLocks noChangeShapeType="1"/>
          </p:cNvCxnSpPr>
          <p:nvPr/>
        </p:nvCxnSpPr>
        <p:spPr bwMode="auto">
          <a:xfrm rot="5400000" flipV="1">
            <a:off x="-792163" y="3897313"/>
            <a:ext cx="5040313" cy="7143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685" name="Straight Connector 37"/>
          <p:cNvCxnSpPr>
            <a:cxnSpLocks noChangeShapeType="1"/>
          </p:cNvCxnSpPr>
          <p:nvPr/>
        </p:nvCxnSpPr>
        <p:spPr bwMode="auto">
          <a:xfrm rot="5400000" flipV="1">
            <a:off x="-1224756" y="3896519"/>
            <a:ext cx="5040313" cy="7302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686" name="Straight Connector 38"/>
          <p:cNvCxnSpPr>
            <a:cxnSpLocks noChangeShapeType="1"/>
          </p:cNvCxnSpPr>
          <p:nvPr/>
        </p:nvCxnSpPr>
        <p:spPr bwMode="auto">
          <a:xfrm rot="5400000" flipV="1">
            <a:off x="-1656556" y="3896519"/>
            <a:ext cx="5040313" cy="7302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687" name="Straight Connector 39"/>
          <p:cNvCxnSpPr>
            <a:cxnSpLocks noChangeShapeType="1"/>
          </p:cNvCxnSpPr>
          <p:nvPr/>
        </p:nvCxnSpPr>
        <p:spPr bwMode="auto">
          <a:xfrm rot="5400000" flipV="1">
            <a:off x="5688012" y="3897313"/>
            <a:ext cx="5040313" cy="7143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688" name="Straight Connector 40"/>
          <p:cNvCxnSpPr>
            <a:cxnSpLocks noChangeShapeType="1"/>
          </p:cNvCxnSpPr>
          <p:nvPr/>
        </p:nvCxnSpPr>
        <p:spPr bwMode="auto">
          <a:xfrm rot="5400000" flipV="1">
            <a:off x="5256212" y="3897313"/>
            <a:ext cx="5040313" cy="7143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689" name="Straight Connector 41"/>
          <p:cNvCxnSpPr>
            <a:cxnSpLocks noChangeShapeType="1"/>
          </p:cNvCxnSpPr>
          <p:nvPr/>
        </p:nvCxnSpPr>
        <p:spPr bwMode="auto">
          <a:xfrm rot="5400000" flipV="1">
            <a:off x="4824412" y="3897313"/>
            <a:ext cx="5040313" cy="7143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690" name="Straight Connector 42"/>
          <p:cNvCxnSpPr>
            <a:cxnSpLocks noChangeShapeType="1"/>
          </p:cNvCxnSpPr>
          <p:nvPr/>
        </p:nvCxnSpPr>
        <p:spPr bwMode="auto">
          <a:xfrm rot="5400000" flipV="1">
            <a:off x="4391819" y="3896519"/>
            <a:ext cx="5040313" cy="7302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691" name="Straight Connector 43"/>
          <p:cNvCxnSpPr>
            <a:cxnSpLocks noChangeShapeType="1"/>
          </p:cNvCxnSpPr>
          <p:nvPr/>
        </p:nvCxnSpPr>
        <p:spPr bwMode="auto">
          <a:xfrm rot="5400000" flipV="1">
            <a:off x="3960019" y="3896519"/>
            <a:ext cx="5040313" cy="7302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692" name="Straight Connector 44"/>
          <p:cNvCxnSpPr>
            <a:cxnSpLocks noChangeShapeType="1"/>
          </p:cNvCxnSpPr>
          <p:nvPr/>
        </p:nvCxnSpPr>
        <p:spPr bwMode="auto">
          <a:xfrm rot="5400000" flipV="1">
            <a:off x="3528219" y="3896519"/>
            <a:ext cx="5040313" cy="7302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693" name="Straight Arrow Connector 52"/>
          <p:cNvCxnSpPr>
            <a:cxnSpLocks noChangeShapeType="1"/>
          </p:cNvCxnSpPr>
          <p:nvPr/>
        </p:nvCxnSpPr>
        <p:spPr bwMode="auto">
          <a:xfrm rot="5400000" flipH="1" flipV="1">
            <a:off x="4987925" y="3128963"/>
            <a:ext cx="3175" cy="377825"/>
          </a:xfrm>
          <a:prstGeom prst="straightConnector1">
            <a:avLst/>
          </a:prstGeom>
          <a:noFill/>
          <a:ln w="19050" algn="ctr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694" name="Straight Arrow Connector 53"/>
          <p:cNvCxnSpPr>
            <a:cxnSpLocks noChangeShapeType="1"/>
          </p:cNvCxnSpPr>
          <p:nvPr/>
        </p:nvCxnSpPr>
        <p:spPr bwMode="auto">
          <a:xfrm flipV="1">
            <a:off x="4759325" y="2878138"/>
            <a:ext cx="836613" cy="417512"/>
          </a:xfrm>
          <a:prstGeom prst="straightConnector1">
            <a:avLst/>
          </a:prstGeom>
          <a:noFill/>
          <a:ln w="19050" algn="ctr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695" name="Oval 45"/>
          <p:cNvSpPr>
            <a:spLocks noChangeArrowheads="1"/>
          </p:cNvSpPr>
          <p:nvPr/>
        </p:nvSpPr>
        <p:spPr bwMode="auto">
          <a:xfrm>
            <a:off x="6011863" y="3262313"/>
            <a:ext cx="73025" cy="71437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altLang="zh-TW"/>
          </a:p>
        </p:txBody>
      </p:sp>
      <p:sp>
        <p:nvSpPr>
          <p:cNvPr id="28696" name="Oval 46"/>
          <p:cNvSpPr>
            <a:spLocks noChangeArrowheads="1"/>
          </p:cNvSpPr>
          <p:nvPr/>
        </p:nvSpPr>
        <p:spPr bwMode="auto">
          <a:xfrm>
            <a:off x="7308850" y="3260725"/>
            <a:ext cx="71438" cy="71438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altLang="zh-TW"/>
          </a:p>
        </p:txBody>
      </p:sp>
      <p:sp>
        <p:nvSpPr>
          <p:cNvPr id="28697" name="Oval 47"/>
          <p:cNvSpPr>
            <a:spLocks noChangeArrowheads="1"/>
          </p:cNvSpPr>
          <p:nvPr/>
        </p:nvSpPr>
        <p:spPr bwMode="auto">
          <a:xfrm>
            <a:off x="5580063" y="4135438"/>
            <a:ext cx="71437" cy="71437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altLang="zh-TW"/>
          </a:p>
        </p:txBody>
      </p:sp>
      <p:sp>
        <p:nvSpPr>
          <p:cNvPr id="28698" name="Oval 50"/>
          <p:cNvSpPr>
            <a:spLocks noChangeArrowheads="1"/>
          </p:cNvSpPr>
          <p:nvPr/>
        </p:nvSpPr>
        <p:spPr bwMode="auto">
          <a:xfrm>
            <a:off x="6875463" y="4132263"/>
            <a:ext cx="73025" cy="73025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altLang="zh-TW"/>
          </a:p>
        </p:txBody>
      </p:sp>
      <p:sp>
        <p:nvSpPr>
          <p:cNvPr id="28699" name="Oval 51"/>
          <p:cNvSpPr>
            <a:spLocks noChangeArrowheads="1"/>
          </p:cNvSpPr>
          <p:nvPr/>
        </p:nvSpPr>
        <p:spPr bwMode="auto">
          <a:xfrm>
            <a:off x="6469063" y="4979988"/>
            <a:ext cx="71437" cy="73025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altLang="zh-TW"/>
          </a:p>
        </p:txBody>
      </p:sp>
      <p:sp>
        <p:nvSpPr>
          <p:cNvPr id="28700" name="Oval 54"/>
          <p:cNvSpPr>
            <a:spLocks noChangeArrowheads="1"/>
          </p:cNvSpPr>
          <p:nvPr/>
        </p:nvSpPr>
        <p:spPr bwMode="auto">
          <a:xfrm>
            <a:off x="7764463" y="4978400"/>
            <a:ext cx="73025" cy="71438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altLang="zh-TW"/>
          </a:p>
        </p:txBody>
      </p:sp>
      <p:sp>
        <p:nvSpPr>
          <p:cNvPr id="28701" name="Oval 55"/>
          <p:cNvSpPr>
            <a:spLocks noChangeArrowheads="1"/>
          </p:cNvSpPr>
          <p:nvPr/>
        </p:nvSpPr>
        <p:spPr bwMode="auto">
          <a:xfrm>
            <a:off x="6037263" y="5853113"/>
            <a:ext cx="71437" cy="71437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altLang="zh-TW"/>
          </a:p>
        </p:txBody>
      </p:sp>
      <p:sp>
        <p:nvSpPr>
          <p:cNvPr id="28702" name="Oval 56"/>
          <p:cNvSpPr>
            <a:spLocks noChangeArrowheads="1"/>
          </p:cNvSpPr>
          <p:nvPr/>
        </p:nvSpPr>
        <p:spPr bwMode="auto">
          <a:xfrm>
            <a:off x="7332663" y="5849938"/>
            <a:ext cx="73025" cy="73025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altLang="zh-TW"/>
          </a:p>
        </p:txBody>
      </p:sp>
      <p:sp>
        <p:nvSpPr>
          <p:cNvPr id="28703" name="Oval 57"/>
          <p:cNvSpPr>
            <a:spLocks noChangeArrowheads="1"/>
          </p:cNvSpPr>
          <p:nvPr/>
        </p:nvSpPr>
        <p:spPr bwMode="auto">
          <a:xfrm>
            <a:off x="6851650" y="1528763"/>
            <a:ext cx="71438" cy="71437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altLang="zh-TW"/>
          </a:p>
        </p:txBody>
      </p:sp>
      <p:sp>
        <p:nvSpPr>
          <p:cNvPr id="28704" name="Oval 58"/>
          <p:cNvSpPr>
            <a:spLocks noChangeArrowheads="1"/>
          </p:cNvSpPr>
          <p:nvPr/>
        </p:nvSpPr>
        <p:spPr bwMode="auto">
          <a:xfrm>
            <a:off x="8147050" y="1525588"/>
            <a:ext cx="73025" cy="73025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altLang="zh-TW"/>
          </a:p>
        </p:txBody>
      </p:sp>
      <p:sp>
        <p:nvSpPr>
          <p:cNvPr id="28705" name="Oval 59"/>
          <p:cNvSpPr>
            <a:spLocks noChangeArrowheads="1"/>
          </p:cNvSpPr>
          <p:nvPr/>
        </p:nvSpPr>
        <p:spPr bwMode="auto">
          <a:xfrm>
            <a:off x="6427788" y="2392363"/>
            <a:ext cx="71437" cy="71437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altLang="zh-TW"/>
          </a:p>
        </p:txBody>
      </p:sp>
      <p:sp>
        <p:nvSpPr>
          <p:cNvPr id="28706" name="Oval 60"/>
          <p:cNvSpPr>
            <a:spLocks noChangeArrowheads="1"/>
          </p:cNvSpPr>
          <p:nvPr/>
        </p:nvSpPr>
        <p:spPr bwMode="auto">
          <a:xfrm>
            <a:off x="7723188" y="2390775"/>
            <a:ext cx="73025" cy="71438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altLang="zh-TW"/>
          </a:p>
        </p:txBody>
      </p:sp>
      <p:sp>
        <p:nvSpPr>
          <p:cNvPr id="28707" name="Oval 61"/>
          <p:cNvSpPr>
            <a:spLocks noChangeArrowheads="1"/>
          </p:cNvSpPr>
          <p:nvPr/>
        </p:nvSpPr>
        <p:spPr bwMode="auto">
          <a:xfrm>
            <a:off x="8172450" y="4116388"/>
            <a:ext cx="71438" cy="71437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altLang="zh-TW"/>
          </a:p>
        </p:txBody>
      </p:sp>
      <p:sp>
        <p:nvSpPr>
          <p:cNvPr id="28708" name="Oval 62"/>
          <p:cNvSpPr>
            <a:spLocks noChangeArrowheads="1"/>
          </p:cNvSpPr>
          <p:nvPr/>
        </p:nvSpPr>
        <p:spPr bwMode="auto">
          <a:xfrm>
            <a:off x="5554663" y="1539875"/>
            <a:ext cx="73025" cy="73025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altLang="zh-TW"/>
          </a:p>
        </p:txBody>
      </p:sp>
      <p:sp>
        <p:nvSpPr>
          <p:cNvPr id="28709" name="Oval 63"/>
          <p:cNvSpPr>
            <a:spLocks noChangeArrowheads="1"/>
          </p:cNvSpPr>
          <p:nvPr/>
        </p:nvSpPr>
        <p:spPr bwMode="auto">
          <a:xfrm>
            <a:off x="3411538" y="3290888"/>
            <a:ext cx="71437" cy="71437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altLang="zh-TW"/>
          </a:p>
        </p:txBody>
      </p:sp>
      <p:sp>
        <p:nvSpPr>
          <p:cNvPr id="28710" name="Oval 65"/>
          <p:cNvSpPr>
            <a:spLocks noChangeArrowheads="1"/>
          </p:cNvSpPr>
          <p:nvPr/>
        </p:nvSpPr>
        <p:spPr bwMode="auto">
          <a:xfrm>
            <a:off x="2995613" y="4164013"/>
            <a:ext cx="73025" cy="71437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altLang="zh-TW"/>
          </a:p>
        </p:txBody>
      </p:sp>
      <p:sp>
        <p:nvSpPr>
          <p:cNvPr id="28711" name="Oval 66"/>
          <p:cNvSpPr>
            <a:spLocks noChangeArrowheads="1"/>
          </p:cNvSpPr>
          <p:nvPr/>
        </p:nvSpPr>
        <p:spPr bwMode="auto">
          <a:xfrm>
            <a:off x="4275138" y="4160838"/>
            <a:ext cx="73025" cy="73025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altLang="zh-TW"/>
          </a:p>
        </p:txBody>
      </p:sp>
      <p:sp>
        <p:nvSpPr>
          <p:cNvPr id="28712" name="Oval 67"/>
          <p:cNvSpPr>
            <a:spLocks noChangeArrowheads="1"/>
          </p:cNvSpPr>
          <p:nvPr/>
        </p:nvSpPr>
        <p:spPr bwMode="auto">
          <a:xfrm>
            <a:off x="3868738" y="5008563"/>
            <a:ext cx="71437" cy="73025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altLang="zh-TW"/>
          </a:p>
        </p:txBody>
      </p:sp>
      <p:sp>
        <p:nvSpPr>
          <p:cNvPr id="28713" name="Oval 68"/>
          <p:cNvSpPr>
            <a:spLocks noChangeArrowheads="1"/>
          </p:cNvSpPr>
          <p:nvPr/>
        </p:nvSpPr>
        <p:spPr bwMode="auto">
          <a:xfrm>
            <a:off x="5164138" y="5006975"/>
            <a:ext cx="73025" cy="71438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altLang="zh-TW"/>
          </a:p>
        </p:txBody>
      </p:sp>
      <p:sp>
        <p:nvSpPr>
          <p:cNvPr id="28714" name="Oval 69"/>
          <p:cNvSpPr>
            <a:spLocks noChangeArrowheads="1"/>
          </p:cNvSpPr>
          <p:nvPr/>
        </p:nvSpPr>
        <p:spPr bwMode="auto">
          <a:xfrm>
            <a:off x="3436938" y="5881688"/>
            <a:ext cx="71437" cy="71437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altLang="zh-TW"/>
          </a:p>
        </p:txBody>
      </p:sp>
      <p:sp>
        <p:nvSpPr>
          <p:cNvPr id="28715" name="Oval 70"/>
          <p:cNvSpPr>
            <a:spLocks noChangeArrowheads="1"/>
          </p:cNvSpPr>
          <p:nvPr/>
        </p:nvSpPr>
        <p:spPr bwMode="auto">
          <a:xfrm>
            <a:off x="4732338" y="5878513"/>
            <a:ext cx="71437" cy="73025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altLang="zh-TW"/>
          </a:p>
        </p:txBody>
      </p:sp>
      <p:sp>
        <p:nvSpPr>
          <p:cNvPr id="28716" name="Oval 71"/>
          <p:cNvSpPr>
            <a:spLocks noChangeArrowheads="1"/>
          </p:cNvSpPr>
          <p:nvPr/>
        </p:nvSpPr>
        <p:spPr bwMode="auto">
          <a:xfrm>
            <a:off x="4251325" y="1557338"/>
            <a:ext cx="71438" cy="71437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altLang="zh-TW"/>
          </a:p>
        </p:txBody>
      </p:sp>
      <p:sp>
        <p:nvSpPr>
          <p:cNvPr id="28717" name="Oval 72"/>
          <p:cNvSpPr>
            <a:spLocks noChangeArrowheads="1"/>
          </p:cNvSpPr>
          <p:nvPr/>
        </p:nvSpPr>
        <p:spPr bwMode="auto">
          <a:xfrm>
            <a:off x="3827463" y="2420938"/>
            <a:ext cx="71437" cy="71437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altLang="zh-TW"/>
          </a:p>
        </p:txBody>
      </p:sp>
      <p:sp>
        <p:nvSpPr>
          <p:cNvPr id="28718" name="Oval 73"/>
          <p:cNvSpPr>
            <a:spLocks noChangeArrowheads="1"/>
          </p:cNvSpPr>
          <p:nvPr/>
        </p:nvSpPr>
        <p:spPr bwMode="auto">
          <a:xfrm>
            <a:off x="5122863" y="2419350"/>
            <a:ext cx="73025" cy="71438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altLang="zh-TW"/>
          </a:p>
        </p:txBody>
      </p:sp>
      <p:sp>
        <p:nvSpPr>
          <p:cNvPr id="28719" name="Oval 74"/>
          <p:cNvSpPr>
            <a:spLocks noChangeArrowheads="1"/>
          </p:cNvSpPr>
          <p:nvPr/>
        </p:nvSpPr>
        <p:spPr bwMode="auto">
          <a:xfrm>
            <a:off x="2954338" y="1568450"/>
            <a:ext cx="73025" cy="73025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altLang="zh-TW"/>
          </a:p>
        </p:txBody>
      </p:sp>
      <p:sp>
        <p:nvSpPr>
          <p:cNvPr id="28720" name="Oval 75"/>
          <p:cNvSpPr>
            <a:spLocks noChangeArrowheads="1"/>
          </p:cNvSpPr>
          <p:nvPr/>
        </p:nvSpPr>
        <p:spPr bwMode="auto">
          <a:xfrm>
            <a:off x="820738" y="3327400"/>
            <a:ext cx="73025" cy="73025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altLang="zh-TW"/>
          </a:p>
        </p:txBody>
      </p:sp>
      <p:sp>
        <p:nvSpPr>
          <p:cNvPr id="28721" name="Oval 76"/>
          <p:cNvSpPr>
            <a:spLocks noChangeArrowheads="1"/>
          </p:cNvSpPr>
          <p:nvPr/>
        </p:nvSpPr>
        <p:spPr bwMode="auto">
          <a:xfrm>
            <a:off x="2117725" y="3309938"/>
            <a:ext cx="71438" cy="71437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altLang="zh-TW"/>
          </a:p>
        </p:txBody>
      </p:sp>
      <p:sp>
        <p:nvSpPr>
          <p:cNvPr id="28722" name="Oval 78"/>
          <p:cNvSpPr>
            <a:spLocks noChangeArrowheads="1"/>
          </p:cNvSpPr>
          <p:nvPr/>
        </p:nvSpPr>
        <p:spPr bwMode="auto">
          <a:xfrm>
            <a:off x="1685925" y="4181475"/>
            <a:ext cx="71438" cy="73025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altLang="zh-TW"/>
          </a:p>
        </p:txBody>
      </p:sp>
      <p:sp>
        <p:nvSpPr>
          <p:cNvPr id="28723" name="Oval 79"/>
          <p:cNvSpPr>
            <a:spLocks noChangeArrowheads="1"/>
          </p:cNvSpPr>
          <p:nvPr/>
        </p:nvSpPr>
        <p:spPr bwMode="auto">
          <a:xfrm>
            <a:off x="1277938" y="5046663"/>
            <a:ext cx="73025" cy="71437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altLang="zh-TW"/>
          </a:p>
        </p:txBody>
      </p:sp>
      <p:sp>
        <p:nvSpPr>
          <p:cNvPr id="28724" name="Oval 80"/>
          <p:cNvSpPr>
            <a:spLocks noChangeArrowheads="1"/>
          </p:cNvSpPr>
          <p:nvPr/>
        </p:nvSpPr>
        <p:spPr bwMode="auto">
          <a:xfrm>
            <a:off x="2565400" y="5035550"/>
            <a:ext cx="73025" cy="71438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altLang="zh-TW"/>
          </a:p>
        </p:txBody>
      </p:sp>
      <p:sp>
        <p:nvSpPr>
          <p:cNvPr id="28725" name="Oval 81"/>
          <p:cNvSpPr>
            <a:spLocks noChangeArrowheads="1"/>
          </p:cNvSpPr>
          <p:nvPr/>
        </p:nvSpPr>
        <p:spPr bwMode="auto">
          <a:xfrm>
            <a:off x="854075" y="5910263"/>
            <a:ext cx="73025" cy="71437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altLang="zh-TW"/>
          </a:p>
        </p:txBody>
      </p:sp>
      <p:sp>
        <p:nvSpPr>
          <p:cNvPr id="28726" name="Oval 82"/>
          <p:cNvSpPr>
            <a:spLocks noChangeArrowheads="1"/>
          </p:cNvSpPr>
          <p:nvPr/>
        </p:nvSpPr>
        <p:spPr bwMode="auto">
          <a:xfrm>
            <a:off x="2151063" y="5899150"/>
            <a:ext cx="71437" cy="73025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altLang="zh-TW"/>
          </a:p>
        </p:txBody>
      </p:sp>
      <p:sp>
        <p:nvSpPr>
          <p:cNvPr id="28727" name="Oval 83"/>
          <p:cNvSpPr>
            <a:spLocks noChangeArrowheads="1"/>
          </p:cNvSpPr>
          <p:nvPr/>
        </p:nvSpPr>
        <p:spPr bwMode="auto">
          <a:xfrm>
            <a:off x="1660525" y="1593850"/>
            <a:ext cx="73025" cy="71438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altLang="zh-TW"/>
          </a:p>
        </p:txBody>
      </p:sp>
      <p:sp>
        <p:nvSpPr>
          <p:cNvPr id="28728" name="Oval 84"/>
          <p:cNvSpPr>
            <a:spLocks noChangeArrowheads="1"/>
          </p:cNvSpPr>
          <p:nvPr/>
        </p:nvSpPr>
        <p:spPr bwMode="auto">
          <a:xfrm>
            <a:off x="1236663" y="2457450"/>
            <a:ext cx="73025" cy="73025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altLang="zh-TW"/>
          </a:p>
        </p:txBody>
      </p:sp>
      <p:sp>
        <p:nvSpPr>
          <p:cNvPr id="28729" name="Oval 85"/>
          <p:cNvSpPr>
            <a:spLocks noChangeArrowheads="1"/>
          </p:cNvSpPr>
          <p:nvPr/>
        </p:nvSpPr>
        <p:spPr bwMode="auto">
          <a:xfrm>
            <a:off x="2533650" y="2439988"/>
            <a:ext cx="71438" cy="71437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altLang="zh-TW"/>
          </a:p>
        </p:txBody>
      </p:sp>
      <p:sp>
        <p:nvSpPr>
          <p:cNvPr id="39994" name="TextBox 87"/>
          <p:cNvSpPr txBox="1">
            <a:spLocks noChangeArrowheads="1"/>
          </p:cNvSpPr>
          <p:nvPr/>
        </p:nvSpPr>
        <p:spPr bwMode="auto">
          <a:xfrm>
            <a:off x="4716463" y="3368675"/>
            <a:ext cx="5762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sz="1200" dirty="0">
                <a:solidFill>
                  <a:srgbClr val="C00000"/>
                </a:solidFill>
              </a:rPr>
              <a:t>(1, 0)</a:t>
            </a:r>
          </a:p>
        </p:txBody>
      </p:sp>
      <p:sp>
        <p:nvSpPr>
          <p:cNvPr id="35899" name="TextBox 88"/>
          <p:cNvSpPr txBox="1">
            <a:spLocks noChangeArrowheads="1"/>
          </p:cNvSpPr>
          <p:nvPr/>
        </p:nvSpPr>
        <p:spPr bwMode="auto">
          <a:xfrm>
            <a:off x="5111750" y="2600325"/>
            <a:ext cx="576263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sz="1200">
                <a:solidFill>
                  <a:srgbClr val="C00000"/>
                </a:solidFill>
              </a:rPr>
              <a:t>(2, 1)</a:t>
            </a:r>
          </a:p>
        </p:txBody>
      </p:sp>
      <p:sp>
        <p:nvSpPr>
          <p:cNvPr id="28732" name="Oval 89"/>
          <p:cNvSpPr>
            <a:spLocks noChangeArrowheads="1"/>
          </p:cNvSpPr>
          <p:nvPr/>
        </p:nvSpPr>
        <p:spPr bwMode="auto">
          <a:xfrm>
            <a:off x="4708525" y="3284538"/>
            <a:ext cx="71438" cy="73025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altLang="zh-TW"/>
          </a:p>
        </p:txBody>
      </p:sp>
      <p:cxnSp>
        <p:nvCxnSpPr>
          <p:cNvPr id="28733" name="Straight Arrow Connector 90"/>
          <p:cNvCxnSpPr>
            <a:cxnSpLocks noChangeShapeType="1"/>
          </p:cNvCxnSpPr>
          <p:nvPr/>
        </p:nvCxnSpPr>
        <p:spPr bwMode="auto">
          <a:xfrm flipV="1">
            <a:off x="4827588" y="3305175"/>
            <a:ext cx="1212850" cy="12700"/>
          </a:xfrm>
          <a:prstGeom prst="straightConnector1">
            <a:avLst/>
          </a:prstGeom>
          <a:noFill/>
          <a:ln w="19050" algn="ctr">
            <a:solidFill>
              <a:srgbClr val="000099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734" name="Straight Arrow Connector 96"/>
          <p:cNvCxnSpPr>
            <a:cxnSpLocks noChangeShapeType="1"/>
          </p:cNvCxnSpPr>
          <p:nvPr/>
        </p:nvCxnSpPr>
        <p:spPr bwMode="auto">
          <a:xfrm rot="5400000" flipH="1" flipV="1">
            <a:off x="5188744" y="2023269"/>
            <a:ext cx="866775" cy="1706563"/>
          </a:xfrm>
          <a:prstGeom prst="straightConnector1">
            <a:avLst/>
          </a:prstGeom>
          <a:noFill/>
          <a:ln w="19050" algn="ctr">
            <a:solidFill>
              <a:srgbClr val="00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9999" name="TextBox 91"/>
          <p:cNvSpPr txBox="1">
            <a:spLocks noChangeArrowheads="1"/>
          </p:cNvSpPr>
          <p:nvPr/>
        </p:nvSpPr>
        <p:spPr bwMode="auto">
          <a:xfrm>
            <a:off x="5580063" y="3357563"/>
            <a:ext cx="5762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sz="1200">
                <a:solidFill>
                  <a:srgbClr val="000099"/>
                </a:solidFill>
              </a:rPr>
              <a:t>(3, 0)</a:t>
            </a:r>
          </a:p>
        </p:txBody>
      </p:sp>
      <p:sp>
        <p:nvSpPr>
          <p:cNvPr id="35904" name="TextBox 92"/>
          <p:cNvSpPr txBox="1">
            <a:spLocks noChangeArrowheads="1"/>
          </p:cNvSpPr>
          <p:nvPr/>
        </p:nvSpPr>
        <p:spPr bwMode="auto">
          <a:xfrm>
            <a:off x="6011863" y="2116138"/>
            <a:ext cx="5762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sz="1200">
                <a:solidFill>
                  <a:srgbClr val="000099"/>
                </a:solidFill>
              </a:rPr>
              <a:t>(4, 2)</a:t>
            </a:r>
          </a:p>
        </p:txBody>
      </p:sp>
      <p:sp>
        <p:nvSpPr>
          <p:cNvPr id="35905" name="TextBox 99"/>
          <p:cNvSpPr txBox="1">
            <a:spLocks noChangeArrowheads="1"/>
          </p:cNvSpPr>
          <p:nvPr/>
        </p:nvSpPr>
        <p:spPr bwMode="auto">
          <a:xfrm>
            <a:off x="287524" y="260350"/>
            <a:ext cx="8532948" cy="1308050"/>
          </a:xfrm>
          <a:prstGeom prst="rect">
            <a:avLst/>
          </a:prstGeom>
          <a:solidFill>
            <a:srgbClr val="FFFFFF">
              <a:alpha val="50196"/>
            </a:srgb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algn="ctr" eaLnBrk="1" hangingPunct="1">
              <a:defRPr/>
            </a:pPr>
            <a:r>
              <a:rPr lang="en-US" altLang="zh-TW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Theorem</a:t>
            </a:r>
            <a:r>
              <a:rPr lang="en-US" altLang="zh-TW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: </a:t>
            </a:r>
            <a:r>
              <a:rPr lang="en-US" altLang="zh-TW" sz="2800" b="1" dirty="0">
                <a:solidFill>
                  <a:schemeClr val="tx2"/>
                </a:solidFill>
                <a:latin typeface="+mj-lt"/>
                <a:ea typeface="+mj-ea"/>
                <a:cs typeface="+mj-cs"/>
                <a:sym typeface="Symbol"/>
              </a:rPr>
              <a:t>A submodule over </a:t>
            </a:r>
            <a:r>
              <a:rPr lang="en-US" altLang="zh-TW" sz="2800" dirty="0" smtClean="0">
                <a:solidFill>
                  <a:schemeClr val="tx2"/>
                </a:solidFill>
                <a:latin typeface="Euclid Math Two" pitchFamily="18" charset="2"/>
                <a:ea typeface="SimSun" pitchFamily="2" charset="-122"/>
              </a:rPr>
              <a:t>Z </a:t>
            </a:r>
            <a:r>
              <a:rPr lang="en-US" altLang="zh-TW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  <a:sym typeface="Symbol"/>
              </a:rPr>
              <a:t>is </a:t>
            </a:r>
            <a:r>
              <a:rPr lang="en-US" altLang="zh-TW" sz="2800" b="1" dirty="0">
                <a:solidFill>
                  <a:schemeClr val="tx2"/>
                </a:solidFill>
                <a:latin typeface="+mj-lt"/>
                <a:ea typeface="+mj-ea"/>
                <a:cs typeface="+mj-cs"/>
                <a:sym typeface="Symbol"/>
              </a:rPr>
              <a:t>also </a:t>
            </a:r>
            <a:r>
              <a:rPr lang="en-US" altLang="zh-TW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 free </a:t>
            </a:r>
            <a:r>
              <a:rPr lang="en-US" altLang="zh-TW" sz="2800" dirty="0" smtClean="0">
                <a:solidFill>
                  <a:schemeClr val="tx2"/>
                </a:solidFill>
                <a:latin typeface="Euclid Math Two" pitchFamily="18" charset="2"/>
                <a:ea typeface="SimSun" pitchFamily="2" charset="-122"/>
              </a:rPr>
              <a:t>Z</a:t>
            </a:r>
            <a:r>
              <a:rPr lang="en-US" altLang="zh-TW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-module.</a:t>
            </a:r>
            <a:r>
              <a:rPr lang="en-US" altLang="zh-TW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  <a:sym typeface="Symbol"/>
              </a:rPr>
              <a:t> Moreover, t</a:t>
            </a:r>
            <a:r>
              <a:rPr lang="en-US" altLang="zh-TW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he bases of the two can be aligned.</a:t>
            </a:r>
          </a:p>
          <a:p>
            <a:pPr algn="ctr" eaLnBrk="1" hangingPunct="1">
              <a:spcBef>
                <a:spcPts val="600"/>
              </a:spcBef>
              <a:defRPr/>
            </a:pPr>
            <a:r>
              <a:rPr lang="en-US" altLang="zh-TW" sz="1800" dirty="0" smtClean="0"/>
              <a:t>In this alignment, the sequential </a:t>
            </a:r>
            <a:r>
              <a:rPr lang="en-US" altLang="zh-TW" sz="1800" i="1" dirty="0" smtClean="0">
                <a:solidFill>
                  <a:schemeClr val="tx2"/>
                </a:solidFill>
              </a:rPr>
              <a:t>factors</a:t>
            </a:r>
            <a:r>
              <a:rPr lang="en-US" altLang="zh-TW" sz="1800" dirty="0" smtClean="0"/>
              <a:t> of the submodule in </a:t>
            </a:r>
            <a:r>
              <a:rPr lang="en-US" altLang="zh-TW" sz="1800" dirty="0" smtClean="0">
                <a:latin typeface="Euclid Math Two" pitchFamily="18" charset="2"/>
                <a:ea typeface="SimSun" pitchFamily="2" charset="-122"/>
              </a:rPr>
              <a:t>Z</a:t>
            </a:r>
            <a:r>
              <a:rPr lang="en-US" altLang="zh-TW" sz="1800" baseline="30000" dirty="0" smtClean="0">
                <a:ea typeface="SimSun" pitchFamily="2" charset="-122"/>
              </a:rPr>
              <a:t>2</a:t>
            </a:r>
            <a:r>
              <a:rPr lang="en-US" altLang="zh-TW" sz="1800" dirty="0" smtClean="0"/>
              <a:t> are (3, 2).</a:t>
            </a:r>
          </a:p>
        </p:txBody>
      </p:sp>
    </p:spTree>
    <p:extLst>
      <p:ext uri="{BB962C8B-B14F-4D97-AF65-F5344CB8AC3E}">
        <p14:creationId xmlns:p14="http://schemas.microsoft.com/office/powerpoint/2010/main" val="93600138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500" fill="hold"/>
                                        <p:tgtEl>
                                          <p:spTgt spid="399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500" fill="hold"/>
                                        <p:tgtEl>
                                          <p:spTgt spid="3999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500" fill="hold"/>
                                        <p:tgtEl>
                                          <p:spTgt spid="3589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500" fill="hold"/>
                                        <p:tgtEl>
                                          <p:spTgt spid="3590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94" grpId="0"/>
      <p:bldP spid="35899" grpId="0"/>
      <p:bldP spid="39999" grpId="0"/>
      <p:bldP spid="3590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22" name="Group 25"/>
          <p:cNvGrpSpPr>
            <a:grpSpLocks/>
          </p:cNvGrpSpPr>
          <p:nvPr/>
        </p:nvGrpSpPr>
        <p:grpSpPr bwMode="auto">
          <a:xfrm>
            <a:off x="684213" y="1557338"/>
            <a:ext cx="7704137" cy="4824412"/>
            <a:chOff x="467544" y="1412776"/>
            <a:chExt cx="7704856" cy="4824536"/>
          </a:xfrm>
        </p:grpSpPr>
        <p:cxnSp>
          <p:nvCxnSpPr>
            <p:cNvPr id="30787" name="Straight Connector 8"/>
            <p:cNvCxnSpPr>
              <a:cxnSpLocks noChangeShapeType="1"/>
            </p:cNvCxnSpPr>
            <p:nvPr/>
          </p:nvCxnSpPr>
          <p:spPr bwMode="auto">
            <a:xfrm flipV="1">
              <a:off x="467544" y="1412776"/>
              <a:ext cx="7704856" cy="7200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788" name="Straight Connector 9"/>
            <p:cNvCxnSpPr>
              <a:cxnSpLocks noChangeShapeType="1"/>
            </p:cNvCxnSpPr>
            <p:nvPr/>
          </p:nvCxnSpPr>
          <p:spPr bwMode="auto">
            <a:xfrm flipV="1">
              <a:off x="467544" y="1844824"/>
              <a:ext cx="7704856" cy="7200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789" name="Straight Connector 12"/>
            <p:cNvCxnSpPr>
              <a:cxnSpLocks noChangeShapeType="1"/>
            </p:cNvCxnSpPr>
            <p:nvPr/>
          </p:nvCxnSpPr>
          <p:spPr bwMode="auto">
            <a:xfrm flipV="1">
              <a:off x="467544" y="2276872"/>
              <a:ext cx="7704856" cy="7200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790" name="Straight Connector 13"/>
            <p:cNvCxnSpPr>
              <a:cxnSpLocks noChangeShapeType="1"/>
            </p:cNvCxnSpPr>
            <p:nvPr/>
          </p:nvCxnSpPr>
          <p:spPr bwMode="auto">
            <a:xfrm flipV="1">
              <a:off x="467544" y="2708920"/>
              <a:ext cx="7704856" cy="7200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791" name="Straight Connector 15"/>
            <p:cNvCxnSpPr>
              <a:cxnSpLocks noChangeShapeType="1"/>
            </p:cNvCxnSpPr>
            <p:nvPr/>
          </p:nvCxnSpPr>
          <p:spPr bwMode="auto">
            <a:xfrm flipV="1">
              <a:off x="467544" y="3140968"/>
              <a:ext cx="7704856" cy="7200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792" name="Straight Connector 16"/>
            <p:cNvCxnSpPr>
              <a:cxnSpLocks noChangeShapeType="1"/>
            </p:cNvCxnSpPr>
            <p:nvPr/>
          </p:nvCxnSpPr>
          <p:spPr bwMode="auto">
            <a:xfrm flipV="1">
              <a:off x="467544" y="3573016"/>
              <a:ext cx="7704856" cy="7200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793" name="Straight Connector 17"/>
            <p:cNvCxnSpPr>
              <a:cxnSpLocks noChangeShapeType="1"/>
            </p:cNvCxnSpPr>
            <p:nvPr/>
          </p:nvCxnSpPr>
          <p:spPr bwMode="auto">
            <a:xfrm flipV="1">
              <a:off x="467544" y="4005064"/>
              <a:ext cx="7704856" cy="7200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794" name="Straight Connector 20"/>
            <p:cNvCxnSpPr>
              <a:cxnSpLocks noChangeShapeType="1"/>
            </p:cNvCxnSpPr>
            <p:nvPr/>
          </p:nvCxnSpPr>
          <p:spPr bwMode="auto">
            <a:xfrm flipV="1">
              <a:off x="467544" y="4437112"/>
              <a:ext cx="7704856" cy="7200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795" name="Straight Connector 21"/>
            <p:cNvCxnSpPr>
              <a:cxnSpLocks noChangeShapeType="1"/>
            </p:cNvCxnSpPr>
            <p:nvPr/>
          </p:nvCxnSpPr>
          <p:spPr bwMode="auto">
            <a:xfrm flipV="1">
              <a:off x="467544" y="4869160"/>
              <a:ext cx="7704856" cy="7200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796" name="Straight Connector 22"/>
            <p:cNvCxnSpPr>
              <a:cxnSpLocks noChangeShapeType="1"/>
            </p:cNvCxnSpPr>
            <p:nvPr/>
          </p:nvCxnSpPr>
          <p:spPr bwMode="auto">
            <a:xfrm flipV="1">
              <a:off x="467544" y="5301208"/>
              <a:ext cx="7704856" cy="7200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797" name="Straight Connector 23"/>
            <p:cNvCxnSpPr>
              <a:cxnSpLocks noChangeShapeType="1"/>
            </p:cNvCxnSpPr>
            <p:nvPr/>
          </p:nvCxnSpPr>
          <p:spPr bwMode="auto">
            <a:xfrm flipV="1">
              <a:off x="467544" y="5733256"/>
              <a:ext cx="7704856" cy="7200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798" name="Straight Connector 24"/>
            <p:cNvCxnSpPr>
              <a:cxnSpLocks noChangeShapeType="1"/>
            </p:cNvCxnSpPr>
            <p:nvPr/>
          </p:nvCxnSpPr>
          <p:spPr bwMode="auto">
            <a:xfrm flipV="1">
              <a:off x="467544" y="6165304"/>
              <a:ext cx="7704856" cy="7200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30723" name="Straight Connector 27"/>
          <p:cNvCxnSpPr>
            <a:cxnSpLocks noChangeShapeType="1"/>
          </p:cNvCxnSpPr>
          <p:nvPr/>
        </p:nvCxnSpPr>
        <p:spPr bwMode="auto">
          <a:xfrm rot="5400000" flipV="1">
            <a:off x="3095625" y="3897313"/>
            <a:ext cx="5040313" cy="7143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24" name="Straight Connector 28"/>
          <p:cNvCxnSpPr>
            <a:cxnSpLocks noChangeShapeType="1"/>
          </p:cNvCxnSpPr>
          <p:nvPr/>
        </p:nvCxnSpPr>
        <p:spPr bwMode="auto">
          <a:xfrm rot="5400000" flipV="1">
            <a:off x="2663825" y="3897313"/>
            <a:ext cx="5040313" cy="7143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25" name="Straight Connector 29"/>
          <p:cNvCxnSpPr>
            <a:cxnSpLocks noChangeShapeType="1"/>
          </p:cNvCxnSpPr>
          <p:nvPr/>
        </p:nvCxnSpPr>
        <p:spPr bwMode="auto">
          <a:xfrm rot="5400000" flipV="1">
            <a:off x="2232025" y="3897313"/>
            <a:ext cx="5040313" cy="7143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26" name="Straight Connector 30"/>
          <p:cNvCxnSpPr>
            <a:cxnSpLocks noChangeShapeType="1"/>
          </p:cNvCxnSpPr>
          <p:nvPr/>
        </p:nvCxnSpPr>
        <p:spPr bwMode="auto">
          <a:xfrm rot="5400000" flipV="1">
            <a:off x="1800225" y="3897313"/>
            <a:ext cx="5040313" cy="7143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27" name="Straight Connector 31"/>
          <p:cNvCxnSpPr>
            <a:cxnSpLocks noChangeShapeType="1"/>
          </p:cNvCxnSpPr>
          <p:nvPr/>
        </p:nvCxnSpPr>
        <p:spPr bwMode="auto">
          <a:xfrm rot="5400000" flipV="1">
            <a:off x="1367631" y="3896519"/>
            <a:ext cx="5040313" cy="7302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28" name="Straight Connector 32"/>
          <p:cNvCxnSpPr>
            <a:cxnSpLocks noChangeShapeType="1"/>
          </p:cNvCxnSpPr>
          <p:nvPr/>
        </p:nvCxnSpPr>
        <p:spPr bwMode="auto">
          <a:xfrm rot="5400000" flipV="1">
            <a:off x="935831" y="3896519"/>
            <a:ext cx="5040313" cy="7302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29" name="Straight Connector 33"/>
          <p:cNvCxnSpPr>
            <a:cxnSpLocks noChangeShapeType="1"/>
          </p:cNvCxnSpPr>
          <p:nvPr/>
        </p:nvCxnSpPr>
        <p:spPr bwMode="auto">
          <a:xfrm rot="5400000" flipV="1">
            <a:off x="503237" y="3897313"/>
            <a:ext cx="5040313" cy="7143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30" name="Straight Connector 34"/>
          <p:cNvCxnSpPr>
            <a:cxnSpLocks noChangeShapeType="1"/>
          </p:cNvCxnSpPr>
          <p:nvPr/>
        </p:nvCxnSpPr>
        <p:spPr bwMode="auto">
          <a:xfrm rot="5400000" flipV="1">
            <a:off x="71437" y="3897313"/>
            <a:ext cx="5040313" cy="7143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31" name="Straight Connector 35"/>
          <p:cNvCxnSpPr>
            <a:cxnSpLocks noChangeShapeType="1"/>
          </p:cNvCxnSpPr>
          <p:nvPr/>
        </p:nvCxnSpPr>
        <p:spPr bwMode="auto">
          <a:xfrm rot="5400000" flipV="1">
            <a:off x="-360363" y="3897313"/>
            <a:ext cx="5040313" cy="7143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32" name="Straight Connector 36"/>
          <p:cNvCxnSpPr>
            <a:cxnSpLocks noChangeShapeType="1"/>
          </p:cNvCxnSpPr>
          <p:nvPr/>
        </p:nvCxnSpPr>
        <p:spPr bwMode="auto">
          <a:xfrm rot="5400000" flipV="1">
            <a:off x="-792163" y="3897313"/>
            <a:ext cx="5040313" cy="7143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33" name="Straight Connector 37"/>
          <p:cNvCxnSpPr>
            <a:cxnSpLocks noChangeShapeType="1"/>
          </p:cNvCxnSpPr>
          <p:nvPr/>
        </p:nvCxnSpPr>
        <p:spPr bwMode="auto">
          <a:xfrm rot="5400000" flipV="1">
            <a:off x="-1224756" y="3896519"/>
            <a:ext cx="5040313" cy="7302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34" name="Straight Connector 38"/>
          <p:cNvCxnSpPr>
            <a:cxnSpLocks noChangeShapeType="1"/>
          </p:cNvCxnSpPr>
          <p:nvPr/>
        </p:nvCxnSpPr>
        <p:spPr bwMode="auto">
          <a:xfrm rot="5400000" flipV="1">
            <a:off x="-1656556" y="3896519"/>
            <a:ext cx="5040313" cy="7302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35" name="Straight Connector 39"/>
          <p:cNvCxnSpPr>
            <a:cxnSpLocks noChangeShapeType="1"/>
          </p:cNvCxnSpPr>
          <p:nvPr/>
        </p:nvCxnSpPr>
        <p:spPr bwMode="auto">
          <a:xfrm rot="5400000" flipV="1">
            <a:off x="5688012" y="3897313"/>
            <a:ext cx="5040313" cy="7143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36" name="Straight Connector 40"/>
          <p:cNvCxnSpPr>
            <a:cxnSpLocks noChangeShapeType="1"/>
          </p:cNvCxnSpPr>
          <p:nvPr/>
        </p:nvCxnSpPr>
        <p:spPr bwMode="auto">
          <a:xfrm rot="5400000" flipV="1">
            <a:off x="5256212" y="3897313"/>
            <a:ext cx="5040313" cy="7143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37" name="Straight Connector 41"/>
          <p:cNvCxnSpPr>
            <a:cxnSpLocks noChangeShapeType="1"/>
          </p:cNvCxnSpPr>
          <p:nvPr/>
        </p:nvCxnSpPr>
        <p:spPr bwMode="auto">
          <a:xfrm rot="5400000" flipV="1">
            <a:off x="4824412" y="3897313"/>
            <a:ext cx="5040313" cy="7143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38" name="Straight Connector 42"/>
          <p:cNvCxnSpPr>
            <a:cxnSpLocks noChangeShapeType="1"/>
          </p:cNvCxnSpPr>
          <p:nvPr/>
        </p:nvCxnSpPr>
        <p:spPr bwMode="auto">
          <a:xfrm rot="5400000" flipV="1">
            <a:off x="4391819" y="3896519"/>
            <a:ext cx="5040313" cy="7302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39" name="Straight Connector 43"/>
          <p:cNvCxnSpPr>
            <a:cxnSpLocks noChangeShapeType="1"/>
          </p:cNvCxnSpPr>
          <p:nvPr/>
        </p:nvCxnSpPr>
        <p:spPr bwMode="auto">
          <a:xfrm rot="5400000" flipV="1">
            <a:off x="3960019" y="3896519"/>
            <a:ext cx="5040313" cy="7302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40" name="Straight Connector 44"/>
          <p:cNvCxnSpPr>
            <a:cxnSpLocks noChangeShapeType="1"/>
          </p:cNvCxnSpPr>
          <p:nvPr/>
        </p:nvCxnSpPr>
        <p:spPr bwMode="auto">
          <a:xfrm rot="5400000" flipV="1">
            <a:off x="3528219" y="3896519"/>
            <a:ext cx="5040313" cy="7302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41" name="Straight Arrow Connector 53"/>
          <p:cNvCxnSpPr>
            <a:cxnSpLocks noChangeShapeType="1"/>
          </p:cNvCxnSpPr>
          <p:nvPr/>
        </p:nvCxnSpPr>
        <p:spPr bwMode="auto">
          <a:xfrm rot="5400000" flipH="1" flipV="1">
            <a:off x="4555331" y="2674144"/>
            <a:ext cx="815975" cy="427038"/>
          </a:xfrm>
          <a:prstGeom prst="straightConnector1">
            <a:avLst/>
          </a:prstGeom>
          <a:noFill/>
          <a:ln w="19050" algn="ctr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742" name="Oval 45"/>
          <p:cNvSpPr>
            <a:spLocks noChangeArrowheads="1"/>
          </p:cNvSpPr>
          <p:nvPr/>
        </p:nvSpPr>
        <p:spPr bwMode="auto">
          <a:xfrm>
            <a:off x="6011863" y="3262313"/>
            <a:ext cx="73025" cy="71437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altLang="zh-TW"/>
          </a:p>
        </p:txBody>
      </p:sp>
      <p:sp>
        <p:nvSpPr>
          <p:cNvPr id="30743" name="Oval 46"/>
          <p:cNvSpPr>
            <a:spLocks noChangeArrowheads="1"/>
          </p:cNvSpPr>
          <p:nvPr/>
        </p:nvSpPr>
        <p:spPr bwMode="auto">
          <a:xfrm>
            <a:off x="7308850" y="3260725"/>
            <a:ext cx="71438" cy="71438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altLang="zh-TW"/>
          </a:p>
        </p:txBody>
      </p:sp>
      <p:sp>
        <p:nvSpPr>
          <p:cNvPr id="30744" name="Oval 47"/>
          <p:cNvSpPr>
            <a:spLocks noChangeArrowheads="1"/>
          </p:cNvSpPr>
          <p:nvPr/>
        </p:nvSpPr>
        <p:spPr bwMode="auto">
          <a:xfrm>
            <a:off x="5580063" y="4135438"/>
            <a:ext cx="71437" cy="71437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altLang="zh-TW"/>
          </a:p>
        </p:txBody>
      </p:sp>
      <p:sp>
        <p:nvSpPr>
          <p:cNvPr id="30745" name="Oval 50"/>
          <p:cNvSpPr>
            <a:spLocks noChangeArrowheads="1"/>
          </p:cNvSpPr>
          <p:nvPr/>
        </p:nvSpPr>
        <p:spPr bwMode="auto">
          <a:xfrm>
            <a:off x="6875463" y="4132263"/>
            <a:ext cx="73025" cy="73025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altLang="zh-TW"/>
          </a:p>
        </p:txBody>
      </p:sp>
      <p:sp>
        <p:nvSpPr>
          <p:cNvPr id="30746" name="Oval 51"/>
          <p:cNvSpPr>
            <a:spLocks noChangeArrowheads="1"/>
          </p:cNvSpPr>
          <p:nvPr/>
        </p:nvSpPr>
        <p:spPr bwMode="auto">
          <a:xfrm>
            <a:off x="6469063" y="4979988"/>
            <a:ext cx="71437" cy="73025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altLang="zh-TW"/>
          </a:p>
        </p:txBody>
      </p:sp>
      <p:sp>
        <p:nvSpPr>
          <p:cNvPr id="30747" name="Oval 54"/>
          <p:cNvSpPr>
            <a:spLocks noChangeArrowheads="1"/>
          </p:cNvSpPr>
          <p:nvPr/>
        </p:nvSpPr>
        <p:spPr bwMode="auto">
          <a:xfrm>
            <a:off x="7764463" y="4978400"/>
            <a:ext cx="73025" cy="71438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altLang="zh-TW"/>
          </a:p>
        </p:txBody>
      </p:sp>
      <p:sp>
        <p:nvSpPr>
          <p:cNvPr id="30748" name="Oval 55"/>
          <p:cNvSpPr>
            <a:spLocks noChangeArrowheads="1"/>
          </p:cNvSpPr>
          <p:nvPr/>
        </p:nvSpPr>
        <p:spPr bwMode="auto">
          <a:xfrm>
            <a:off x="6037263" y="5853113"/>
            <a:ext cx="71437" cy="71437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altLang="zh-TW"/>
          </a:p>
        </p:txBody>
      </p:sp>
      <p:sp>
        <p:nvSpPr>
          <p:cNvPr id="30749" name="Oval 56"/>
          <p:cNvSpPr>
            <a:spLocks noChangeArrowheads="1"/>
          </p:cNvSpPr>
          <p:nvPr/>
        </p:nvSpPr>
        <p:spPr bwMode="auto">
          <a:xfrm>
            <a:off x="7332663" y="5849938"/>
            <a:ext cx="73025" cy="73025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altLang="zh-TW"/>
          </a:p>
        </p:txBody>
      </p:sp>
      <p:sp>
        <p:nvSpPr>
          <p:cNvPr id="30750" name="Oval 57"/>
          <p:cNvSpPr>
            <a:spLocks noChangeArrowheads="1"/>
          </p:cNvSpPr>
          <p:nvPr/>
        </p:nvSpPr>
        <p:spPr bwMode="auto">
          <a:xfrm>
            <a:off x="6851650" y="1528763"/>
            <a:ext cx="71438" cy="71437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altLang="zh-TW"/>
          </a:p>
        </p:txBody>
      </p:sp>
      <p:sp>
        <p:nvSpPr>
          <p:cNvPr id="30751" name="Oval 58"/>
          <p:cNvSpPr>
            <a:spLocks noChangeArrowheads="1"/>
          </p:cNvSpPr>
          <p:nvPr/>
        </p:nvSpPr>
        <p:spPr bwMode="auto">
          <a:xfrm>
            <a:off x="8147050" y="1525588"/>
            <a:ext cx="73025" cy="73025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altLang="zh-TW"/>
          </a:p>
        </p:txBody>
      </p:sp>
      <p:sp>
        <p:nvSpPr>
          <p:cNvPr id="30752" name="Oval 59"/>
          <p:cNvSpPr>
            <a:spLocks noChangeArrowheads="1"/>
          </p:cNvSpPr>
          <p:nvPr/>
        </p:nvSpPr>
        <p:spPr bwMode="auto">
          <a:xfrm>
            <a:off x="6427788" y="2392363"/>
            <a:ext cx="71437" cy="71437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altLang="zh-TW"/>
          </a:p>
        </p:txBody>
      </p:sp>
      <p:sp>
        <p:nvSpPr>
          <p:cNvPr id="30753" name="Oval 60"/>
          <p:cNvSpPr>
            <a:spLocks noChangeArrowheads="1"/>
          </p:cNvSpPr>
          <p:nvPr/>
        </p:nvSpPr>
        <p:spPr bwMode="auto">
          <a:xfrm>
            <a:off x="7723188" y="2390775"/>
            <a:ext cx="73025" cy="71438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altLang="zh-TW"/>
          </a:p>
        </p:txBody>
      </p:sp>
      <p:sp>
        <p:nvSpPr>
          <p:cNvPr id="30754" name="Oval 61"/>
          <p:cNvSpPr>
            <a:spLocks noChangeArrowheads="1"/>
          </p:cNvSpPr>
          <p:nvPr/>
        </p:nvSpPr>
        <p:spPr bwMode="auto">
          <a:xfrm>
            <a:off x="8172450" y="4116388"/>
            <a:ext cx="71438" cy="71437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altLang="zh-TW"/>
          </a:p>
        </p:txBody>
      </p:sp>
      <p:sp>
        <p:nvSpPr>
          <p:cNvPr id="30755" name="Oval 62"/>
          <p:cNvSpPr>
            <a:spLocks noChangeArrowheads="1"/>
          </p:cNvSpPr>
          <p:nvPr/>
        </p:nvSpPr>
        <p:spPr bwMode="auto">
          <a:xfrm>
            <a:off x="5554663" y="1539875"/>
            <a:ext cx="73025" cy="73025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altLang="zh-TW"/>
          </a:p>
        </p:txBody>
      </p:sp>
      <p:sp>
        <p:nvSpPr>
          <p:cNvPr id="30756" name="Oval 63"/>
          <p:cNvSpPr>
            <a:spLocks noChangeArrowheads="1"/>
          </p:cNvSpPr>
          <p:nvPr/>
        </p:nvSpPr>
        <p:spPr bwMode="auto">
          <a:xfrm>
            <a:off x="3411538" y="3290888"/>
            <a:ext cx="71437" cy="71437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altLang="zh-TW"/>
          </a:p>
        </p:txBody>
      </p:sp>
      <p:sp>
        <p:nvSpPr>
          <p:cNvPr id="30757" name="Oval 65"/>
          <p:cNvSpPr>
            <a:spLocks noChangeArrowheads="1"/>
          </p:cNvSpPr>
          <p:nvPr/>
        </p:nvSpPr>
        <p:spPr bwMode="auto">
          <a:xfrm>
            <a:off x="2995613" y="4164013"/>
            <a:ext cx="73025" cy="71437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altLang="zh-TW"/>
          </a:p>
        </p:txBody>
      </p:sp>
      <p:sp>
        <p:nvSpPr>
          <p:cNvPr id="30758" name="Oval 66"/>
          <p:cNvSpPr>
            <a:spLocks noChangeArrowheads="1"/>
          </p:cNvSpPr>
          <p:nvPr/>
        </p:nvSpPr>
        <p:spPr bwMode="auto">
          <a:xfrm>
            <a:off x="4275138" y="4160838"/>
            <a:ext cx="73025" cy="73025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altLang="zh-TW"/>
          </a:p>
        </p:txBody>
      </p:sp>
      <p:sp>
        <p:nvSpPr>
          <p:cNvPr id="30759" name="Oval 67"/>
          <p:cNvSpPr>
            <a:spLocks noChangeArrowheads="1"/>
          </p:cNvSpPr>
          <p:nvPr/>
        </p:nvSpPr>
        <p:spPr bwMode="auto">
          <a:xfrm>
            <a:off x="3868738" y="5008563"/>
            <a:ext cx="71437" cy="73025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altLang="zh-TW"/>
          </a:p>
        </p:txBody>
      </p:sp>
      <p:sp>
        <p:nvSpPr>
          <p:cNvPr id="30760" name="Oval 68"/>
          <p:cNvSpPr>
            <a:spLocks noChangeArrowheads="1"/>
          </p:cNvSpPr>
          <p:nvPr/>
        </p:nvSpPr>
        <p:spPr bwMode="auto">
          <a:xfrm>
            <a:off x="5164138" y="5006975"/>
            <a:ext cx="73025" cy="71438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altLang="zh-TW"/>
          </a:p>
        </p:txBody>
      </p:sp>
      <p:sp>
        <p:nvSpPr>
          <p:cNvPr id="30761" name="Oval 69"/>
          <p:cNvSpPr>
            <a:spLocks noChangeArrowheads="1"/>
          </p:cNvSpPr>
          <p:nvPr/>
        </p:nvSpPr>
        <p:spPr bwMode="auto">
          <a:xfrm>
            <a:off x="3436938" y="5881688"/>
            <a:ext cx="71437" cy="71437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altLang="zh-TW"/>
          </a:p>
        </p:txBody>
      </p:sp>
      <p:sp>
        <p:nvSpPr>
          <p:cNvPr id="30762" name="Oval 70"/>
          <p:cNvSpPr>
            <a:spLocks noChangeArrowheads="1"/>
          </p:cNvSpPr>
          <p:nvPr/>
        </p:nvSpPr>
        <p:spPr bwMode="auto">
          <a:xfrm>
            <a:off x="4732338" y="5878513"/>
            <a:ext cx="71437" cy="73025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altLang="zh-TW"/>
          </a:p>
        </p:txBody>
      </p:sp>
      <p:sp>
        <p:nvSpPr>
          <p:cNvPr id="30763" name="Oval 71"/>
          <p:cNvSpPr>
            <a:spLocks noChangeArrowheads="1"/>
          </p:cNvSpPr>
          <p:nvPr/>
        </p:nvSpPr>
        <p:spPr bwMode="auto">
          <a:xfrm>
            <a:off x="4251325" y="1557338"/>
            <a:ext cx="71438" cy="71437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altLang="zh-TW"/>
          </a:p>
        </p:txBody>
      </p:sp>
      <p:sp>
        <p:nvSpPr>
          <p:cNvPr id="30764" name="Oval 72"/>
          <p:cNvSpPr>
            <a:spLocks noChangeArrowheads="1"/>
          </p:cNvSpPr>
          <p:nvPr/>
        </p:nvSpPr>
        <p:spPr bwMode="auto">
          <a:xfrm>
            <a:off x="3827463" y="2420938"/>
            <a:ext cx="71437" cy="71437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altLang="zh-TW"/>
          </a:p>
        </p:txBody>
      </p:sp>
      <p:sp>
        <p:nvSpPr>
          <p:cNvPr id="30765" name="Oval 73"/>
          <p:cNvSpPr>
            <a:spLocks noChangeArrowheads="1"/>
          </p:cNvSpPr>
          <p:nvPr/>
        </p:nvSpPr>
        <p:spPr bwMode="auto">
          <a:xfrm>
            <a:off x="5122863" y="2419350"/>
            <a:ext cx="73025" cy="71438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altLang="zh-TW"/>
          </a:p>
        </p:txBody>
      </p:sp>
      <p:sp>
        <p:nvSpPr>
          <p:cNvPr id="30766" name="Oval 74"/>
          <p:cNvSpPr>
            <a:spLocks noChangeArrowheads="1"/>
          </p:cNvSpPr>
          <p:nvPr/>
        </p:nvSpPr>
        <p:spPr bwMode="auto">
          <a:xfrm>
            <a:off x="2954338" y="1568450"/>
            <a:ext cx="73025" cy="73025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altLang="zh-TW"/>
          </a:p>
        </p:txBody>
      </p:sp>
      <p:sp>
        <p:nvSpPr>
          <p:cNvPr id="30767" name="Oval 75"/>
          <p:cNvSpPr>
            <a:spLocks noChangeArrowheads="1"/>
          </p:cNvSpPr>
          <p:nvPr/>
        </p:nvSpPr>
        <p:spPr bwMode="auto">
          <a:xfrm>
            <a:off x="820738" y="3327400"/>
            <a:ext cx="73025" cy="73025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altLang="zh-TW"/>
          </a:p>
        </p:txBody>
      </p:sp>
      <p:sp>
        <p:nvSpPr>
          <p:cNvPr id="30768" name="Oval 76"/>
          <p:cNvSpPr>
            <a:spLocks noChangeArrowheads="1"/>
          </p:cNvSpPr>
          <p:nvPr/>
        </p:nvSpPr>
        <p:spPr bwMode="auto">
          <a:xfrm>
            <a:off x="2117725" y="3309938"/>
            <a:ext cx="71438" cy="71437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altLang="zh-TW"/>
          </a:p>
        </p:txBody>
      </p:sp>
      <p:sp>
        <p:nvSpPr>
          <p:cNvPr id="30769" name="Oval 78"/>
          <p:cNvSpPr>
            <a:spLocks noChangeArrowheads="1"/>
          </p:cNvSpPr>
          <p:nvPr/>
        </p:nvSpPr>
        <p:spPr bwMode="auto">
          <a:xfrm>
            <a:off x="1685925" y="4181475"/>
            <a:ext cx="71438" cy="73025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altLang="zh-TW"/>
          </a:p>
        </p:txBody>
      </p:sp>
      <p:sp>
        <p:nvSpPr>
          <p:cNvPr id="30770" name="Oval 79"/>
          <p:cNvSpPr>
            <a:spLocks noChangeArrowheads="1"/>
          </p:cNvSpPr>
          <p:nvPr/>
        </p:nvSpPr>
        <p:spPr bwMode="auto">
          <a:xfrm>
            <a:off x="1277938" y="5046663"/>
            <a:ext cx="73025" cy="71437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altLang="zh-TW"/>
          </a:p>
        </p:txBody>
      </p:sp>
      <p:sp>
        <p:nvSpPr>
          <p:cNvPr id="30771" name="Oval 80"/>
          <p:cNvSpPr>
            <a:spLocks noChangeArrowheads="1"/>
          </p:cNvSpPr>
          <p:nvPr/>
        </p:nvSpPr>
        <p:spPr bwMode="auto">
          <a:xfrm>
            <a:off x="2565400" y="5035550"/>
            <a:ext cx="73025" cy="71438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altLang="zh-TW"/>
          </a:p>
        </p:txBody>
      </p:sp>
      <p:sp>
        <p:nvSpPr>
          <p:cNvPr id="30772" name="Oval 81"/>
          <p:cNvSpPr>
            <a:spLocks noChangeArrowheads="1"/>
          </p:cNvSpPr>
          <p:nvPr/>
        </p:nvSpPr>
        <p:spPr bwMode="auto">
          <a:xfrm>
            <a:off x="854075" y="5910263"/>
            <a:ext cx="73025" cy="71437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altLang="zh-TW"/>
          </a:p>
        </p:txBody>
      </p:sp>
      <p:sp>
        <p:nvSpPr>
          <p:cNvPr id="30773" name="Oval 82"/>
          <p:cNvSpPr>
            <a:spLocks noChangeArrowheads="1"/>
          </p:cNvSpPr>
          <p:nvPr/>
        </p:nvSpPr>
        <p:spPr bwMode="auto">
          <a:xfrm>
            <a:off x="2151063" y="5899150"/>
            <a:ext cx="71437" cy="73025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altLang="zh-TW"/>
          </a:p>
        </p:txBody>
      </p:sp>
      <p:sp>
        <p:nvSpPr>
          <p:cNvPr id="30774" name="Oval 83"/>
          <p:cNvSpPr>
            <a:spLocks noChangeArrowheads="1"/>
          </p:cNvSpPr>
          <p:nvPr/>
        </p:nvSpPr>
        <p:spPr bwMode="auto">
          <a:xfrm>
            <a:off x="1660525" y="1593850"/>
            <a:ext cx="73025" cy="71438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altLang="zh-TW"/>
          </a:p>
        </p:txBody>
      </p:sp>
      <p:sp>
        <p:nvSpPr>
          <p:cNvPr id="30775" name="Oval 84"/>
          <p:cNvSpPr>
            <a:spLocks noChangeArrowheads="1"/>
          </p:cNvSpPr>
          <p:nvPr/>
        </p:nvSpPr>
        <p:spPr bwMode="auto">
          <a:xfrm>
            <a:off x="1236663" y="2457450"/>
            <a:ext cx="73025" cy="73025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altLang="zh-TW"/>
          </a:p>
        </p:txBody>
      </p:sp>
      <p:sp>
        <p:nvSpPr>
          <p:cNvPr id="30776" name="Oval 85"/>
          <p:cNvSpPr>
            <a:spLocks noChangeArrowheads="1"/>
          </p:cNvSpPr>
          <p:nvPr/>
        </p:nvSpPr>
        <p:spPr bwMode="auto">
          <a:xfrm>
            <a:off x="2533650" y="2439988"/>
            <a:ext cx="71438" cy="71437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altLang="zh-TW"/>
          </a:p>
        </p:txBody>
      </p:sp>
      <p:sp>
        <p:nvSpPr>
          <p:cNvPr id="42041" name="TextBox 88"/>
          <p:cNvSpPr txBox="1">
            <a:spLocks noChangeArrowheads="1"/>
          </p:cNvSpPr>
          <p:nvPr/>
        </p:nvSpPr>
        <p:spPr bwMode="auto">
          <a:xfrm>
            <a:off x="5148263" y="2133600"/>
            <a:ext cx="5762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sz="1200" dirty="0">
                <a:solidFill>
                  <a:srgbClr val="C00000"/>
                </a:solidFill>
              </a:rPr>
              <a:t>(1, 2)</a:t>
            </a:r>
          </a:p>
        </p:txBody>
      </p:sp>
      <p:sp>
        <p:nvSpPr>
          <p:cNvPr id="30778" name="Oval 89"/>
          <p:cNvSpPr>
            <a:spLocks noChangeArrowheads="1"/>
          </p:cNvSpPr>
          <p:nvPr/>
        </p:nvSpPr>
        <p:spPr bwMode="auto">
          <a:xfrm>
            <a:off x="4708525" y="3284538"/>
            <a:ext cx="71438" cy="73025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altLang="zh-TW"/>
          </a:p>
        </p:txBody>
      </p:sp>
      <p:cxnSp>
        <p:nvCxnSpPr>
          <p:cNvPr id="30779" name="Straight Arrow Connector 90"/>
          <p:cNvCxnSpPr>
            <a:cxnSpLocks noChangeShapeType="1"/>
          </p:cNvCxnSpPr>
          <p:nvPr/>
        </p:nvCxnSpPr>
        <p:spPr bwMode="auto">
          <a:xfrm rot="16200000" flipH="1">
            <a:off x="3459956" y="4631532"/>
            <a:ext cx="2592387" cy="25400"/>
          </a:xfrm>
          <a:prstGeom prst="straightConnector1">
            <a:avLst/>
          </a:prstGeom>
          <a:noFill/>
          <a:ln w="19050" algn="ctr">
            <a:solidFill>
              <a:srgbClr val="000099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80" name="Straight Arrow Connector 96"/>
          <p:cNvCxnSpPr>
            <a:cxnSpLocks noChangeShapeType="1"/>
          </p:cNvCxnSpPr>
          <p:nvPr/>
        </p:nvCxnSpPr>
        <p:spPr bwMode="auto">
          <a:xfrm rot="-5400000" flipH="1" flipV="1">
            <a:off x="4116388" y="3575050"/>
            <a:ext cx="815975" cy="415925"/>
          </a:xfrm>
          <a:prstGeom prst="straightConnector1">
            <a:avLst/>
          </a:prstGeom>
          <a:noFill/>
          <a:ln w="19050" algn="ctr">
            <a:solidFill>
              <a:srgbClr val="000099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7949" name="TextBox 91"/>
          <p:cNvSpPr txBox="1">
            <a:spLocks noChangeArrowheads="1"/>
          </p:cNvSpPr>
          <p:nvPr/>
        </p:nvSpPr>
        <p:spPr bwMode="auto">
          <a:xfrm>
            <a:off x="4284663" y="5913438"/>
            <a:ext cx="6477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sz="1200">
                <a:solidFill>
                  <a:srgbClr val="000099"/>
                </a:solidFill>
              </a:rPr>
              <a:t>(0, </a:t>
            </a:r>
            <a:r>
              <a:rPr lang="en-US" altLang="zh-TW" sz="1200">
                <a:sym typeface="Symbol" pitchFamily="18" charset="2"/>
              </a:rPr>
              <a:t></a:t>
            </a:r>
            <a:r>
              <a:rPr lang="en-US" altLang="zh-TW" sz="1200">
                <a:solidFill>
                  <a:srgbClr val="000099"/>
                </a:solidFill>
              </a:rPr>
              <a:t>6)</a:t>
            </a:r>
          </a:p>
        </p:txBody>
      </p:sp>
      <p:sp>
        <p:nvSpPr>
          <p:cNvPr id="42046" name="TextBox 92"/>
          <p:cNvSpPr txBox="1">
            <a:spLocks noChangeArrowheads="1"/>
          </p:cNvSpPr>
          <p:nvPr/>
        </p:nvSpPr>
        <p:spPr bwMode="auto">
          <a:xfrm>
            <a:off x="3743325" y="4230688"/>
            <a:ext cx="720725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sz="1200">
                <a:solidFill>
                  <a:srgbClr val="000099"/>
                </a:solidFill>
              </a:rPr>
              <a:t>(</a:t>
            </a:r>
            <a:r>
              <a:rPr lang="en-US" altLang="zh-TW" sz="1200">
                <a:sym typeface="Symbol" pitchFamily="18" charset="2"/>
              </a:rPr>
              <a:t></a:t>
            </a:r>
            <a:r>
              <a:rPr lang="en-US" altLang="zh-TW" sz="1200">
                <a:solidFill>
                  <a:srgbClr val="000099"/>
                </a:solidFill>
              </a:rPr>
              <a:t>1, </a:t>
            </a:r>
            <a:r>
              <a:rPr lang="en-US" altLang="zh-TW" sz="1200">
                <a:sym typeface="Symbol" pitchFamily="18" charset="2"/>
              </a:rPr>
              <a:t></a:t>
            </a:r>
            <a:r>
              <a:rPr lang="en-US" altLang="zh-TW" sz="1200">
                <a:solidFill>
                  <a:srgbClr val="000099"/>
                </a:solidFill>
              </a:rPr>
              <a:t>2)</a:t>
            </a:r>
          </a:p>
        </p:txBody>
      </p:sp>
      <p:cxnSp>
        <p:nvCxnSpPr>
          <p:cNvPr id="30783" name="Straight Arrow Connector 93"/>
          <p:cNvCxnSpPr>
            <a:cxnSpLocks noChangeShapeType="1"/>
          </p:cNvCxnSpPr>
          <p:nvPr/>
        </p:nvCxnSpPr>
        <p:spPr bwMode="auto">
          <a:xfrm flipH="1" flipV="1">
            <a:off x="4738688" y="2892425"/>
            <a:ext cx="3175" cy="377825"/>
          </a:xfrm>
          <a:prstGeom prst="straightConnector1">
            <a:avLst/>
          </a:prstGeom>
          <a:noFill/>
          <a:ln w="19050" algn="ctr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7953" name="TextBox 94"/>
          <p:cNvSpPr txBox="1">
            <a:spLocks noChangeArrowheads="1"/>
          </p:cNvSpPr>
          <p:nvPr/>
        </p:nvSpPr>
        <p:spPr bwMode="auto">
          <a:xfrm>
            <a:off x="4283075" y="2636838"/>
            <a:ext cx="576263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sz="1200">
                <a:solidFill>
                  <a:srgbClr val="C00000"/>
                </a:solidFill>
              </a:rPr>
              <a:t>(0, 1)</a:t>
            </a:r>
          </a:p>
        </p:txBody>
      </p:sp>
      <p:sp>
        <p:nvSpPr>
          <p:cNvPr id="102" name="TextBox 101"/>
          <p:cNvSpPr txBox="1">
            <a:spLocks noChangeArrowheads="1"/>
          </p:cNvSpPr>
          <p:nvPr/>
        </p:nvSpPr>
        <p:spPr bwMode="auto">
          <a:xfrm>
            <a:off x="827584" y="1187450"/>
            <a:ext cx="7956884" cy="36933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sz="1800" b="1" dirty="0">
                <a:solidFill>
                  <a:schemeClr val="tx2"/>
                </a:solidFill>
                <a:sym typeface="Symbol" pitchFamily="18" charset="2"/>
              </a:rPr>
              <a:t>  </a:t>
            </a:r>
            <a:r>
              <a:rPr lang="en-US" altLang="zh-TW" sz="1800" dirty="0"/>
              <a:t>As </a:t>
            </a:r>
            <a:r>
              <a:rPr lang="en-US" altLang="zh-TW" sz="1800" dirty="0">
                <a:sym typeface="Symbol" pitchFamily="18" charset="2"/>
              </a:rPr>
              <a:t></a:t>
            </a:r>
            <a:r>
              <a:rPr lang="en-US" altLang="zh-TW" sz="1800" dirty="0"/>
              <a:t>1 | </a:t>
            </a:r>
            <a:r>
              <a:rPr lang="en-US" altLang="zh-TW" sz="1800" dirty="0">
                <a:sym typeface="Symbol" pitchFamily="18" charset="2"/>
              </a:rPr>
              <a:t></a:t>
            </a:r>
            <a:r>
              <a:rPr lang="en-US" altLang="zh-TW" sz="1800" dirty="0"/>
              <a:t>6,  the </a:t>
            </a:r>
            <a:r>
              <a:rPr lang="en-US" altLang="zh-TW" sz="1800" i="1" dirty="0">
                <a:solidFill>
                  <a:srgbClr val="003399"/>
                </a:solidFill>
                <a:ea typeface="宋体" pitchFamily="2" charset="-122"/>
              </a:rPr>
              <a:t>invariant factors</a:t>
            </a:r>
            <a:r>
              <a:rPr lang="en-US" altLang="zh-TW" sz="1800" i="1" dirty="0"/>
              <a:t> </a:t>
            </a:r>
            <a:r>
              <a:rPr lang="en-US" altLang="zh-TW" sz="1800" dirty="0" smtClean="0"/>
              <a:t>are sequentially (</a:t>
            </a:r>
            <a:r>
              <a:rPr lang="en-US" altLang="zh-TW" sz="1800" dirty="0" smtClean="0">
                <a:sym typeface="Symbol" pitchFamily="18" charset="2"/>
              </a:rPr>
              <a:t></a:t>
            </a:r>
            <a:r>
              <a:rPr lang="en-US" altLang="zh-TW" sz="1800" dirty="0"/>
              <a:t>1, </a:t>
            </a:r>
            <a:r>
              <a:rPr lang="en-US" altLang="zh-TW" sz="1800" dirty="0">
                <a:sym typeface="Symbol" pitchFamily="18" charset="2"/>
              </a:rPr>
              <a:t></a:t>
            </a:r>
            <a:r>
              <a:rPr lang="en-US" altLang="zh-TW" sz="1800" dirty="0"/>
              <a:t>6</a:t>
            </a:r>
            <a:r>
              <a:rPr lang="en-US" altLang="zh-TW" sz="1800" dirty="0" smtClean="0"/>
              <a:t>).</a:t>
            </a:r>
            <a:r>
              <a:rPr lang="en-US" altLang="zh-TW" sz="1800" b="1" dirty="0" smtClean="0">
                <a:solidFill>
                  <a:schemeClr val="tx2"/>
                </a:solidFill>
                <a:sym typeface="Symbol" pitchFamily="18" charset="2"/>
              </a:rPr>
              <a:t>     </a:t>
            </a:r>
            <a:r>
              <a:rPr lang="en-US" altLang="zh-TW" sz="1800" dirty="0" smtClean="0"/>
              <a:t>Canonical</a:t>
            </a:r>
            <a:endParaRPr lang="en-US" altLang="zh-TW" sz="1800" dirty="0"/>
          </a:p>
        </p:txBody>
      </p:sp>
      <p:sp>
        <p:nvSpPr>
          <p:cNvPr id="80" name="TextBox 99"/>
          <p:cNvSpPr txBox="1">
            <a:spLocks noChangeArrowheads="1"/>
          </p:cNvSpPr>
          <p:nvPr/>
        </p:nvSpPr>
        <p:spPr bwMode="auto">
          <a:xfrm>
            <a:off x="179388" y="368300"/>
            <a:ext cx="8821737" cy="877888"/>
          </a:xfrm>
          <a:prstGeom prst="rect">
            <a:avLst/>
          </a:prstGeom>
          <a:solidFill>
            <a:srgbClr val="FFFFFF">
              <a:alpha val="50196"/>
            </a:srgbClr>
          </a:solidFill>
          <a:ln>
            <a:noFill/>
          </a:ln>
        </p:spPr>
        <p:txBody>
          <a:bodyPr>
            <a:spAutoFit/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algn="ctr" eaLnBrk="1" hangingPunct="1">
              <a:defRPr/>
            </a:pPr>
            <a:r>
              <a:rPr lang="en-US" altLang="zh-TW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Moreover, can align so that “factors” divide one another.</a:t>
            </a:r>
          </a:p>
          <a:p>
            <a:pPr algn="ctr" eaLnBrk="1" hangingPunct="1">
              <a:spcBef>
                <a:spcPts val="600"/>
              </a:spcBef>
              <a:defRPr/>
            </a:pPr>
            <a:r>
              <a:rPr lang="en-US" altLang="zh-TW" sz="1800" dirty="0" smtClean="0"/>
              <a:t>The sequential </a:t>
            </a:r>
            <a:r>
              <a:rPr lang="en-US" altLang="zh-TW" sz="1800" i="1" dirty="0" smtClean="0">
                <a:solidFill>
                  <a:schemeClr val="tx2"/>
                </a:solidFill>
              </a:rPr>
              <a:t>factors</a:t>
            </a:r>
            <a:r>
              <a:rPr lang="en-US" altLang="zh-TW" sz="1800" dirty="0" smtClean="0"/>
              <a:t> of the submodule in </a:t>
            </a:r>
            <a:r>
              <a:rPr lang="en-US" altLang="zh-TW" sz="1800" dirty="0" smtClean="0">
                <a:latin typeface="Euclid Math Two" pitchFamily="18" charset="2"/>
                <a:ea typeface="SimSun" pitchFamily="2" charset="-122"/>
              </a:rPr>
              <a:t>Z</a:t>
            </a:r>
            <a:r>
              <a:rPr lang="en-US" altLang="zh-TW" sz="1800" baseline="30000" dirty="0" smtClean="0">
                <a:ea typeface="SimSun" pitchFamily="2" charset="-122"/>
              </a:rPr>
              <a:t>2</a:t>
            </a:r>
            <a:r>
              <a:rPr lang="en-US" altLang="zh-TW" sz="1800" dirty="0" smtClean="0"/>
              <a:t> become (</a:t>
            </a:r>
            <a:r>
              <a:rPr lang="en-US" altLang="zh-TW" sz="1800" dirty="0" smtClean="0">
                <a:sym typeface="Symbol"/>
              </a:rPr>
              <a:t></a:t>
            </a:r>
            <a:r>
              <a:rPr lang="en-US" altLang="zh-TW" sz="1800" dirty="0" smtClean="0"/>
              <a:t>1, </a:t>
            </a:r>
            <a:r>
              <a:rPr lang="en-US" altLang="zh-TW" sz="1800" dirty="0" smtClean="0">
                <a:sym typeface="Symbol"/>
              </a:rPr>
              <a:t></a:t>
            </a:r>
            <a:r>
              <a:rPr lang="en-US" altLang="zh-TW" sz="1800" dirty="0" smtClean="0"/>
              <a:t>6) in the new alignment.</a:t>
            </a:r>
          </a:p>
        </p:txBody>
      </p:sp>
    </p:spTree>
    <p:extLst>
      <p:ext uri="{BB962C8B-B14F-4D97-AF65-F5344CB8AC3E}">
        <p14:creationId xmlns:p14="http://schemas.microsoft.com/office/powerpoint/2010/main" val="310262129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500" fill="hold"/>
                                        <p:tgtEl>
                                          <p:spTgt spid="420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500" fill="hold"/>
                                        <p:tgtEl>
                                          <p:spTgt spid="420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500" fill="hold"/>
                                        <p:tgtEl>
                                          <p:spTgt spid="379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500" fill="hold"/>
                                        <p:tgtEl>
                                          <p:spTgt spid="379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41" grpId="0"/>
      <p:bldP spid="37949" grpId="0"/>
      <p:bldP spid="42046" grpId="0"/>
      <p:bldP spid="37953" grpId="0"/>
      <p:bldP spid="102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5900" y="436563"/>
            <a:ext cx="8610600" cy="579437"/>
          </a:xfrm>
        </p:spPr>
        <p:txBody>
          <a:bodyPr/>
          <a:lstStyle/>
          <a:p>
            <a:pPr algn="ctr"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TW" sz="2800" b="1" dirty="0" smtClean="0"/>
              <a:t>A smaller submodule at the rank 2</a:t>
            </a:r>
            <a:endParaRPr lang="en-US" altLang="zh-TW" sz="2000" b="1" dirty="0" smtClean="0"/>
          </a:p>
        </p:txBody>
      </p:sp>
      <p:grpSp>
        <p:nvGrpSpPr>
          <p:cNvPr id="31747" name="Group 3"/>
          <p:cNvGrpSpPr>
            <a:grpSpLocks/>
          </p:cNvGrpSpPr>
          <p:nvPr/>
        </p:nvGrpSpPr>
        <p:grpSpPr bwMode="auto">
          <a:xfrm>
            <a:off x="684213" y="1412875"/>
            <a:ext cx="7704137" cy="5040313"/>
            <a:chOff x="684213" y="1412875"/>
            <a:chExt cx="7704137" cy="5040313"/>
          </a:xfrm>
        </p:grpSpPr>
        <p:grpSp>
          <p:nvGrpSpPr>
            <p:cNvPr id="31749" name="Group 25"/>
            <p:cNvGrpSpPr>
              <a:grpSpLocks/>
            </p:cNvGrpSpPr>
            <p:nvPr/>
          </p:nvGrpSpPr>
          <p:grpSpPr bwMode="auto">
            <a:xfrm>
              <a:off x="684213" y="1557338"/>
              <a:ext cx="7704137" cy="4824412"/>
              <a:chOff x="467544" y="1412776"/>
              <a:chExt cx="7704856" cy="4824536"/>
            </a:xfrm>
          </p:grpSpPr>
          <p:cxnSp>
            <p:nvCxnSpPr>
              <p:cNvPr id="31794" name="Straight Connector 8"/>
              <p:cNvCxnSpPr>
                <a:cxnSpLocks noChangeShapeType="1"/>
              </p:cNvCxnSpPr>
              <p:nvPr/>
            </p:nvCxnSpPr>
            <p:spPr bwMode="auto">
              <a:xfrm flipV="1">
                <a:off x="467544" y="1412776"/>
                <a:ext cx="7704856" cy="72008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1795" name="Straight Connector 9"/>
              <p:cNvCxnSpPr>
                <a:cxnSpLocks noChangeShapeType="1"/>
              </p:cNvCxnSpPr>
              <p:nvPr/>
            </p:nvCxnSpPr>
            <p:spPr bwMode="auto">
              <a:xfrm flipV="1">
                <a:off x="467544" y="1844824"/>
                <a:ext cx="7704856" cy="72008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1796" name="Straight Connector 12"/>
              <p:cNvCxnSpPr>
                <a:cxnSpLocks noChangeShapeType="1"/>
              </p:cNvCxnSpPr>
              <p:nvPr/>
            </p:nvCxnSpPr>
            <p:spPr bwMode="auto">
              <a:xfrm flipV="1">
                <a:off x="467544" y="2276872"/>
                <a:ext cx="7704856" cy="72008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1797" name="Straight Connector 13"/>
              <p:cNvCxnSpPr>
                <a:cxnSpLocks noChangeShapeType="1"/>
              </p:cNvCxnSpPr>
              <p:nvPr/>
            </p:nvCxnSpPr>
            <p:spPr bwMode="auto">
              <a:xfrm flipV="1">
                <a:off x="467544" y="2708920"/>
                <a:ext cx="7704856" cy="72008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1798" name="Straight Connector 15"/>
              <p:cNvCxnSpPr>
                <a:cxnSpLocks noChangeShapeType="1"/>
              </p:cNvCxnSpPr>
              <p:nvPr/>
            </p:nvCxnSpPr>
            <p:spPr bwMode="auto">
              <a:xfrm flipV="1">
                <a:off x="467544" y="3140968"/>
                <a:ext cx="7704856" cy="72008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1799" name="Straight Connector 16"/>
              <p:cNvCxnSpPr>
                <a:cxnSpLocks noChangeShapeType="1"/>
              </p:cNvCxnSpPr>
              <p:nvPr/>
            </p:nvCxnSpPr>
            <p:spPr bwMode="auto">
              <a:xfrm flipV="1">
                <a:off x="467544" y="3573016"/>
                <a:ext cx="7704856" cy="72008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1800" name="Straight Connector 17"/>
              <p:cNvCxnSpPr>
                <a:cxnSpLocks noChangeShapeType="1"/>
              </p:cNvCxnSpPr>
              <p:nvPr/>
            </p:nvCxnSpPr>
            <p:spPr bwMode="auto">
              <a:xfrm flipV="1">
                <a:off x="467544" y="4005064"/>
                <a:ext cx="7704856" cy="72008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1801" name="Straight Connector 20"/>
              <p:cNvCxnSpPr>
                <a:cxnSpLocks noChangeShapeType="1"/>
              </p:cNvCxnSpPr>
              <p:nvPr/>
            </p:nvCxnSpPr>
            <p:spPr bwMode="auto">
              <a:xfrm flipV="1">
                <a:off x="467544" y="4437112"/>
                <a:ext cx="7704856" cy="72008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1802" name="Straight Connector 21"/>
              <p:cNvCxnSpPr>
                <a:cxnSpLocks noChangeShapeType="1"/>
              </p:cNvCxnSpPr>
              <p:nvPr/>
            </p:nvCxnSpPr>
            <p:spPr bwMode="auto">
              <a:xfrm flipV="1">
                <a:off x="467544" y="4869160"/>
                <a:ext cx="7704856" cy="72008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1803" name="Straight Connector 22"/>
              <p:cNvCxnSpPr>
                <a:cxnSpLocks noChangeShapeType="1"/>
              </p:cNvCxnSpPr>
              <p:nvPr/>
            </p:nvCxnSpPr>
            <p:spPr bwMode="auto">
              <a:xfrm flipV="1">
                <a:off x="467544" y="5301208"/>
                <a:ext cx="7704856" cy="72008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1804" name="Straight Connector 23"/>
              <p:cNvCxnSpPr>
                <a:cxnSpLocks noChangeShapeType="1"/>
              </p:cNvCxnSpPr>
              <p:nvPr/>
            </p:nvCxnSpPr>
            <p:spPr bwMode="auto">
              <a:xfrm flipV="1">
                <a:off x="467544" y="5733256"/>
                <a:ext cx="7704856" cy="72008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1805" name="Straight Connector 24"/>
              <p:cNvCxnSpPr>
                <a:cxnSpLocks noChangeShapeType="1"/>
              </p:cNvCxnSpPr>
              <p:nvPr/>
            </p:nvCxnSpPr>
            <p:spPr bwMode="auto">
              <a:xfrm flipV="1">
                <a:off x="467544" y="6165304"/>
                <a:ext cx="7704856" cy="72008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31750" name="Straight Connector 27"/>
            <p:cNvCxnSpPr>
              <a:cxnSpLocks noChangeShapeType="1"/>
            </p:cNvCxnSpPr>
            <p:nvPr/>
          </p:nvCxnSpPr>
          <p:spPr bwMode="auto">
            <a:xfrm rot="5400000" flipV="1">
              <a:off x="3095625" y="3897313"/>
              <a:ext cx="5040313" cy="71437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751" name="Straight Connector 28"/>
            <p:cNvCxnSpPr>
              <a:cxnSpLocks noChangeShapeType="1"/>
            </p:cNvCxnSpPr>
            <p:nvPr/>
          </p:nvCxnSpPr>
          <p:spPr bwMode="auto">
            <a:xfrm rot="5400000" flipV="1">
              <a:off x="2663825" y="3897313"/>
              <a:ext cx="5040313" cy="71437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752" name="Straight Connector 29"/>
            <p:cNvCxnSpPr>
              <a:cxnSpLocks noChangeShapeType="1"/>
            </p:cNvCxnSpPr>
            <p:nvPr/>
          </p:nvCxnSpPr>
          <p:spPr bwMode="auto">
            <a:xfrm rot="5400000" flipV="1">
              <a:off x="2232025" y="3897313"/>
              <a:ext cx="5040313" cy="71437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753" name="Straight Connector 30"/>
            <p:cNvCxnSpPr>
              <a:cxnSpLocks noChangeShapeType="1"/>
            </p:cNvCxnSpPr>
            <p:nvPr/>
          </p:nvCxnSpPr>
          <p:spPr bwMode="auto">
            <a:xfrm rot="5400000" flipV="1">
              <a:off x="1800225" y="3897313"/>
              <a:ext cx="5040313" cy="71437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754" name="Straight Connector 31"/>
            <p:cNvCxnSpPr>
              <a:cxnSpLocks noChangeShapeType="1"/>
            </p:cNvCxnSpPr>
            <p:nvPr/>
          </p:nvCxnSpPr>
          <p:spPr bwMode="auto">
            <a:xfrm rot="5400000" flipV="1">
              <a:off x="1367631" y="3896519"/>
              <a:ext cx="5040313" cy="73025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755" name="Straight Connector 32"/>
            <p:cNvCxnSpPr>
              <a:cxnSpLocks noChangeShapeType="1"/>
            </p:cNvCxnSpPr>
            <p:nvPr/>
          </p:nvCxnSpPr>
          <p:spPr bwMode="auto">
            <a:xfrm rot="5400000" flipV="1">
              <a:off x="935831" y="3896519"/>
              <a:ext cx="5040313" cy="73025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756" name="Straight Connector 33"/>
            <p:cNvCxnSpPr>
              <a:cxnSpLocks noChangeShapeType="1"/>
            </p:cNvCxnSpPr>
            <p:nvPr/>
          </p:nvCxnSpPr>
          <p:spPr bwMode="auto">
            <a:xfrm rot="5400000" flipV="1">
              <a:off x="503237" y="3897313"/>
              <a:ext cx="5040313" cy="7143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757" name="Straight Connector 34"/>
            <p:cNvCxnSpPr>
              <a:cxnSpLocks noChangeShapeType="1"/>
            </p:cNvCxnSpPr>
            <p:nvPr/>
          </p:nvCxnSpPr>
          <p:spPr bwMode="auto">
            <a:xfrm rot="5400000" flipV="1">
              <a:off x="71437" y="3897313"/>
              <a:ext cx="5040313" cy="7143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758" name="Straight Connector 35"/>
            <p:cNvCxnSpPr>
              <a:cxnSpLocks noChangeShapeType="1"/>
            </p:cNvCxnSpPr>
            <p:nvPr/>
          </p:nvCxnSpPr>
          <p:spPr bwMode="auto">
            <a:xfrm rot="5400000" flipV="1">
              <a:off x="-360363" y="3897313"/>
              <a:ext cx="5040313" cy="7143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759" name="Straight Connector 36"/>
            <p:cNvCxnSpPr>
              <a:cxnSpLocks noChangeShapeType="1"/>
            </p:cNvCxnSpPr>
            <p:nvPr/>
          </p:nvCxnSpPr>
          <p:spPr bwMode="auto">
            <a:xfrm rot="5400000" flipV="1">
              <a:off x="-792163" y="3897313"/>
              <a:ext cx="5040313" cy="7143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760" name="Straight Connector 37"/>
            <p:cNvCxnSpPr>
              <a:cxnSpLocks noChangeShapeType="1"/>
            </p:cNvCxnSpPr>
            <p:nvPr/>
          </p:nvCxnSpPr>
          <p:spPr bwMode="auto">
            <a:xfrm rot="5400000" flipV="1">
              <a:off x="-1224756" y="3896519"/>
              <a:ext cx="5040313" cy="73025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761" name="Straight Connector 38"/>
            <p:cNvCxnSpPr>
              <a:cxnSpLocks noChangeShapeType="1"/>
            </p:cNvCxnSpPr>
            <p:nvPr/>
          </p:nvCxnSpPr>
          <p:spPr bwMode="auto">
            <a:xfrm rot="5400000" flipV="1">
              <a:off x="-1656556" y="3896519"/>
              <a:ext cx="5040313" cy="73025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762" name="Straight Connector 39"/>
            <p:cNvCxnSpPr>
              <a:cxnSpLocks noChangeShapeType="1"/>
            </p:cNvCxnSpPr>
            <p:nvPr/>
          </p:nvCxnSpPr>
          <p:spPr bwMode="auto">
            <a:xfrm rot="5400000" flipV="1">
              <a:off x="5688012" y="3897313"/>
              <a:ext cx="5040313" cy="7143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763" name="Straight Connector 40"/>
            <p:cNvCxnSpPr>
              <a:cxnSpLocks noChangeShapeType="1"/>
            </p:cNvCxnSpPr>
            <p:nvPr/>
          </p:nvCxnSpPr>
          <p:spPr bwMode="auto">
            <a:xfrm rot="5400000" flipV="1">
              <a:off x="5256212" y="3897313"/>
              <a:ext cx="5040313" cy="7143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764" name="Straight Connector 41"/>
            <p:cNvCxnSpPr>
              <a:cxnSpLocks noChangeShapeType="1"/>
            </p:cNvCxnSpPr>
            <p:nvPr/>
          </p:nvCxnSpPr>
          <p:spPr bwMode="auto">
            <a:xfrm rot="5400000" flipV="1">
              <a:off x="4824412" y="3897313"/>
              <a:ext cx="5040313" cy="7143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765" name="Straight Connector 42"/>
            <p:cNvCxnSpPr>
              <a:cxnSpLocks noChangeShapeType="1"/>
            </p:cNvCxnSpPr>
            <p:nvPr/>
          </p:nvCxnSpPr>
          <p:spPr bwMode="auto">
            <a:xfrm rot="5400000" flipV="1">
              <a:off x="4391819" y="3896519"/>
              <a:ext cx="5040313" cy="73025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766" name="Straight Connector 43"/>
            <p:cNvCxnSpPr>
              <a:cxnSpLocks noChangeShapeType="1"/>
            </p:cNvCxnSpPr>
            <p:nvPr/>
          </p:nvCxnSpPr>
          <p:spPr bwMode="auto">
            <a:xfrm rot="5400000" flipV="1">
              <a:off x="3960019" y="3896519"/>
              <a:ext cx="5040313" cy="73025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767" name="Straight Connector 44"/>
            <p:cNvCxnSpPr>
              <a:cxnSpLocks noChangeShapeType="1"/>
            </p:cNvCxnSpPr>
            <p:nvPr/>
          </p:nvCxnSpPr>
          <p:spPr bwMode="auto">
            <a:xfrm rot="5400000" flipV="1">
              <a:off x="3528219" y="3896519"/>
              <a:ext cx="5040313" cy="73025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768" name="Straight Arrow Connector 53"/>
            <p:cNvCxnSpPr>
              <a:cxnSpLocks noChangeShapeType="1"/>
              <a:stCxn id="31786" idx="0"/>
            </p:cNvCxnSpPr>
            <p:nvPr/>
          </p:nvCxnSpPr>
          <p:spPr bwMode="auto">
            <a:xfrm flipV="1">
              <a:off x="4744244" y="2882107"/>
              <a:ext cx="835819" cy="402431"/>
            </a:xfrm>
            <a:prstGeom prst="straightConnector1">
              <a:avLst/>
            </a:prstGeom>
            <a:noFill/>
            <a:ln w="19050" algn="ctr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1769" name="Oval 46"/>
            <p:cNvSpPr>
              <a:spLocks noChangeArrowheads="1"/>
            </p:cNvSpPr>
            <p:nvPr/>
          </p:nvSpPr>
          <p:spPr bwMode="auto">
            <a:xfrm>
              <a:off x="7308850" y="3260725"/>
              <a:ext cx="71438" cy="7143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altLang="zh-TW"/>
            </a:p>
          </p:txBody>
        </p:sp>
        <p:sp>
          <p:nvSpPr>
            <p:cNvPr id="31770" name="Oval 47"/>
            <p:cNvSpPr>
              <a:spLocks noChangeArrowheads="1"/>
            </p:cNvSpPr>
            <p:nvPr/>
          </p:nvSpPr>
          <p:spPr bwMode="auto">
            <a:xfrm>
              <a:off x="5580063" y="4135438"/>
              <a:ext cx="71437" cy="71437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altLang="zh-TW"/>
            </a:p>
          </p:txBody>
        </p:sp>
        <p:sp>
          <p:nvSpPr>
            <p:cNvPr id="31771" name="Oval 51"/>
            <p:cNvSpPr>
              <a:spLocks noChangeArrowheads="1"/>
            </p:cNvSpPr>
            <p:nvPr/>
          </p:nvSpPr>
          <p:spPr bwMode="auto">
            <a:xfrm>
              <a:off x="6469063" y="4979988"/>
              <a:ext cx="71437" cy="73025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altLang="zh-TW"/>
            </a:p>
          </p:txBody>
        </p:sp>
        <p:sp>
          <p:nvSpPr>
            <p:cNvPr id="31772" name="Oval 56"/>
            <p:cNvSpPr>
              <a:spLocks noChangeArrowheads="1"/>
            </p:cNvSpPr>
            <p:nvPr/>
          </p:nvSpPr>
          <p:spPr bwMode="auto">
            <a:xfrm>
              <a:off x="7332663" y="5849938"/>
              <a:ext cx="73025" cy="73025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altLang="zh-TW"/>
            </a:p>
          </p:txBody>
        </p:sp>
        <p:sp>
          <p:nvSpPr>
            <p:cNvPr id="31773" name="Oval 58"/>
            <p:cNvSpPr>
              <a:spLocks noChangeArrowheads="1"/>
            </p:cNvSpPr>
            <p:nvPr/>
          </p:nvSpPr>
          <p:spPr bwMode="auto">
            <a:xfrm>
              <a:off x="8147050" y="1525588"/>
              <a:ext cx="73025" cy="73025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altLang="zh-TW"/>
            </a:p>
          </p:txBody>
        </p:sp>
        <p:sp>
          <p:nvSpPr>
            <p:cNvPr id="31774" name="Oval 59"/>
            <p:cNvSpPr>
              <a:spLocks noChangeArrowheads="1"/>
            </p:cNvSpPr>
            <p:nvPr/>
          </p:nvSpPr>
          <p:spPr bwMode="auto">
            <a:xfrm>
              <a:off x="6427788" y="2392363"/>
              <a:ext cx="71437" cy="71437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altLang="zh-TW"/>
            </a:p>
          </p:txBody>
        </p:sp>
        <p:sp>
          <p:nvSpPr>
            <p:cNvPr id="31775" name="Oval 61"/>
            <p:cNvSpPr>
              <a:spLocks noChangeArrowheads="1"/>
            </p:cNvSpPr>
            <p:nvPr/>
          </p:nvSpPr>
          <p:spPr bwMode="auto">
            <a:xfrm>
              <a:off x="8172450" y="4116388"/>
              <a:ext cx="71438" cy="71437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altLang="zh-TW"/>
            </a:p>
          </p:txBody>
        </p:sp>
        <p:sp>
          <p:nvSpPr>
            <p:cNvPr id="31776" name="Oval 62"/>
            <p:cNvSpPr>
              <a:spLocks noChangeArrowheads="1"/>
            </p:cNvSpPr>
            <p:nvPr/>
          </p:nvSpPr>
          <p:spPr bwMode="auto">
            <a:xfrm>
              <a:off x="5554663" y="1539875"/>
              <a:ext cx="73025" cy="73025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altLang="zh-TW"/>
            </a:p>
          </p:txBody>
        </p:sp>
        <p:sp>
          <p:nvSpPr>
            <p:cNvPr id="31777" name="Oval 65"/>
            <p:cNvSpPr>
              <a:spLocks noChangeArrowheads="1"/>
            </p:cNvSpPr>
            <p:nvPr/>
          </p:nvSpPr>
          <p:spPr bwMode="auto">
            <a:xfrm>
              <a:off x="2995613" y="4164013"/>
              <a:ext cx="73025" cy="71437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altLang="zh-TW"/>
            </a:p>
          </p:txBody>
        </p:sp>
        <p:sp>
          <p:nvSpPr>
            <p:cNvPr id="31778" name="Oval 67"/>
            <p:cNvSpPr>
              <a:spLocks noChangeArrowheads="1"/>
            </p:cNvSpPr>
            <p:nvPr/>
          </p:nvSpPr>
          <p:spPr bwMode="auto">
            <a:xfrm>
              <a:off x="3868738" y="5008563"/>
              <a:ext cx="71437" cy="73025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altLang="zh-TW"/>
            </a:p>
          </p:txBody>
        </p:sp>
        <p:sp>
          <p:nvSpPr>
            <p:cNvPr id="31779" name="Oval 70"/>
            <p:cNvSpPr>
              <a:spLocks noChangeArrowheads="1"/>
            </p:cNvSpPr>
            <p:nvPr/>
          </p:nvSpPr>
          <p:spPr bwMode="auto">
            <a:xfrm>
              <a:off x="4732338" y="5878513"/>
              <a:ext cx="71437" cy="73025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altLang="zh-TW"/>
            </a:p>
          </p:txBody>
        </p:sp>
        <p:sp>
          <p:nvSpPr>
            <p:cNvPr id="31780" name="Oval 72"/>
            <p:cNvSpPr>
              <a:spLocks noChangeArrowheads="1"/>
            </p:cNvSpPr>
            <p:nvPr/>
          </p:nvSpPr>
          <p:spPr bwMode="auto">
            <a:xfrm>
              <a:off x="3827463" y="2420938"/>
              <a:ext cx="71437" cy="71437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altLang="zh-TW"/>
            </a:p>
          </p:txBody>
        </p:sp>
        <p:sp>
          <p:nvSpPr>
            <p:cNvPr id="31781" name="Oval 74"/>
            <p:cNvSpPr>
              <a:spLocks noChangeArrowheads="1"/>
            </p:cNvSpPr>
            <p:nvPr/>
          </p:nvSpPr>
          <p:spPr bwMode="auto">
            <a:xfrm>
              <a:off x="2954338" y="1568450"/>
              <a:ext cx="73025" cy="73025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altLang="zh-TW"/>
            </a:p>
          </p:txBody>
        </p:sp>
        <p:sp>
          <p:nvSpPr>
            <p:cNvPr id="31782" name="Oval 76"/>
            <p:cNvSpPr>
              <a:spLocks noChangeArrowheads="1"/>
            </p:cNvSpPr>
            <p:nvPr/>
          </p:nvSpPr>
          <p:spPr bwMode="auto">
            <a:xfrm>
              <a:off x="2117725" y="3309938"/>
              <a:ext cx="71438" cy="71437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altLang="zh-TW"/>
            </a:p>
          </p:txBody>
        </p:sp>
        <p:sp>
          <p:nvSpPr>
            <p:cNvPr id="31783" name="Oval 79"/>
            <p:cNvSpPr>
              <a:spLocks noChangeArrowheads="1"/>
            </p:cNvSpPr>
            <p:nvPr/>
          </p:nvSpPr>
          <p:spPr bwMode="auto">
            <a:xfrm>
              <a:off x="1277938" y="5046663"/>
              <a:ext cx="73025" cy="71437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altLang="zh-TW"/>
            </a:p>
          </p:txBody>
        </p:sp>
        <p:sp>
          <p:nvSpPr>
            <p:cNvPr id="31784" name="Oval 82"/>
            <p:cNvSpPr>
              <a:spLocks noChangeArrowheads="1"/>
            </p:cNvSpPr>
            <p:nvPr/>
          </p:nvSpPr>
          <p:spPr bwMode="auto">
            <a:xfrm>
              <a:off x="2151063" y="5899150"/>
              <a:ext cx="71437" cy="73025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altLang="zh-TW"/>
            </a:p>
          </p:txBody>
        </p:sp>
        <p:sp>
          <p:nvSpPr>
            <p:cNvPr id="31785" name="Oval 84"/>
            <p:cNvSpPr>
              <a:spLocks noChangeArrowheads="1"/>
            </p:cNvSpPr>
            <p:nvPr/>
          </p:nvSpPr>
          <p:spPr bwMode="auto">
            <a:xfrm>
              <a:off x="1236663" y="2457450"/>
              <a:ext cx="73025" cy="73025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altLang="zh-TW"/>
            </a:p>
          </p:txBody>
        </p:sp>
        <p:sp>
          <p:nvSpPr>
            <p:cNvPr id="31786" name="Oval 89"/>
            <p:cNvSpPr>
              <a:spLocks noChangeArrowheads="1"/>
            </p:cNvSpPr>
            <p:nvPr/>
          </p:nvSpPr>
          <p:spPr bwMode="auto">
            <a:xfrm>
              <a:off x="4708525" y="3284538"/>
              <a:ext cx="71438" cy="73025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altLang="zh-TW"/>
            </a:p>
          </p:txBody>
        </p:sp>
        <p:cxnSp>
          <p:nvCxnSpPr>
            <p:cNvPr id="31787" name="Straight Arrow Connector 52"/>
            <p:cNvCxnSpPr>
              <a:cxnSpLocks noChangeShapeType="1"/>
            </p:cNvCxnSpPr>
            <p:nvPr/>
          </p:nvCxnSpPr>
          <p:spPr bwMode="auto">
            <a:xfrm rot="5400000" flipH="1" flipV="1">
              <a:off x="4987925" y="3128963"/>
              <a:ext cx="3175" cy="377825"/>
            </a:xfrm>
            <a:prstGeom prst="straightConnector1">
              <a:avLst/>
            </a:prstGeom>
            <a:noFill/>
            <a:ln w="19050" algn="ctr">
              <a:solidFill>
                <a:srgbClr val="FF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1788" name="TextBox 87"/>
            <p:cNvSpPr txBox="1">
              <a:spLocks noChangeArrowheads="1"/>
            </p:cNvSpPr>
            <p:nvPr/>
          </p:nvSpPr>
          <p:spPr bwMode="auto">
            <a:xfrm>
              <a:off x="5111862" y="3320988"/>
              <a:ext cx="576262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1pPr>
              <a:lvl2pPr marL="742950" indent="-28575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2pPr>
              <a:lvl3pPr marL="11430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3pPr>
              <a:lvl4pPr marL="16002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4pPr>
              <a:lvl5pPr marL="20574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sz="1200" dirty="0">
                  <a:solidFill>
                    <a:srgbClr val="C00000"/>
                  </a:solidFill>
                </a:rPr>
                <a:t>(1, 0)</a:t>
              </a:r>
            </a:p>
          </p:txBody>
        </p:sp>
        <p:sp>
          <p:nvSpPr>
            <p:cNvPr id="31789" name="TextBox 88"/>
            <p:cNvSpPr txBox="1">
              <a:spLocks noChangeArrowheads="1"/>
            </p:cNvSpPr>
            <p:nvPr/>
          </p:nvSpPr>
          <p:spPr bwMode="auto">
            <a:xfrm>
              <a:off x="5147866" y="2600908"/>
              <a:ext cx="576262" cy="277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1pPr>
              <a:lvl2pPr marL="742950" indent="-28575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2pPr>
              <a:lvl3pPr marL="11430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3pPr>
              <a:lvl4pPr marL="16002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4pPr>
              <a:lvl5pPr marL="20574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sz="1200">
                  <a:solidFill>
                    <a:srgbClr val="C00000"/>
                  </a:solidFill>
                </a:rPr>
                <a:t>(2, 1)</a:t>
              </a:r>
            </a:p>
          </p:txBody>
        </p:sp>
        <p:cxnSp>
          <p:nvCxnSpPr>
            <p:cNvPr id="31790" name="Straight Arrow Connector 90"/>
            <p:cNvCxnSpPr>
              <a:cxnSpLocks noChangeShapeType="1"/>
              <a:endCxn id="31782" idx="7"/>
            </p:cNvCxnSpPr>
            <p:nvPr/>
          </p:nvCxnSpPr>
          <p:spPr bwMode="auto">
            <a:xfrm flipH="1">
              <a:off x="2178701" y="3309938"/>
              <a:ext cx="2534587" cy="10462"/>
            </a:xfrm>
            <a:prstGeom prst="straightConnector1">
              <a:avLst/>
            </a:prstGeom>
            <a:noFill/>
            <a:ln w="19050" algn="ctr">
              <a:solidFill>
                <a:srgbClr val="000099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791" name="Straight Arrow Connector 96"/>
            <p:cNvCxnSpPr>
              <a:cxnSpLocks noChangeShapeType="1"/>
            </p:cNvCxnSpPr>
            <p:nvPr/>
          </p:nvCxnSpPr>
          <p:spPr bwMode="auto">
            <a:xfrm rot="5400000" flipH="1" flipV="1">
              <a:off x="5188744" y="2023269"/>
              <a:ext cx="866775" cy="1706563"/>
            </a:xfrm>
            <a:prstGeom prst="straightConnector1">
              <a:avLst/>
            </a:prstGeom>
            <a:noFill/>
            <a:ln w="19050" algn="ctr">
              <a:solidFill>
                <a:srgbClr val="0000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1792" name="TextBox 91"/>
            <p:cNvSpPr txBox="1">
              <a:spLocks noChangeArrowheads="1"/>
            </p:cNvSpPr>
            <p:nvPr/>
          </p:nvSpPr>
          <p:spPr bwMode="auto">
            <a:xfrm>
              <a:off x="1632195" y="3068960"/>
              <a:ext cx="647700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1pPr>
              <a:lvl2pPr marL="742950" indent="-28575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2pPr>
              <a:lvl3pPr marL="11430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3pPr>
              <a:lvl4pPr marL="16002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4pPr>
              <a:lvl5pPr marL="20574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sz="1200">
                  <a:solidFill>
                    <a:srgbClr val="000099"/>
                  </a:solidFill>
                </a:rPr>
                <a:t>(</a:t>
              </a:r>
              <a:r>
                <a:rPr lang="en-US" altLang="zh-TW" sz="1200">
                  <a:solidFill>
                    <a:srgbClr val="000099"/>
                  </a:solidFill>
                  <a:sym typeface="Symbol" pitchFamily="18" charset="2"/>
                </a:rPr>
                <a:t>6</a:t>
              </a:r>
              <a:r>
                <a:rPr lang="en-US" altLang="zh-TW" sz="1200">
                  <a:solidFill>
                    <a:srgbClr val="000099"/>
                  </a:solidFill>
                </a:rPr>
                <a:t>, 0)</a:t>
              </a:r>
            </a:p>
          </p:txBody>
        </p:sp>
        <p:sp>
          <p:nvSpPr>
            <p:cNvPr id="31793" name="TextBox 92"/>
            <p:cNvSpPr txBox="1">
              <a:spLocks noChangeArrowheads="1"/>
            </p:cNvSpPr>
            <p:nvPr/>
          </p:nvSpPr>
          <p:spPr bwMode="auto">
            <a:xfrm>
              <a:off x="6408006" y="2456892"/>
              <a:ext cx="576262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1pPr>
              <a:lvl2pPr marL="742950" indent="-28575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2pPr>
              <a:lvl3pPr marL="11430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3pPr>
              <a:lvl4pPr marL="16002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4pPr>
              <a:lvl5pPr marL="20574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sz="1200">
                  <a:solidFill>
                    <a:srgbClr val="000099"/>
                  </a:solidFill>
                </a:rPr>
                <a:t>(4, 2)</a:t>
              </a:r>
            </a:p>
          </p:txBody>
        </p:sp>
      </p:grpSp>
      <p:sp>
        <p:nvSpPr>
          <p:cNvPr id="31748" name="TextBox 72"/>
          <p:cNvSpPr txBox="1">
            <a:spLocks noChangeArrowheads="1"/>
          </p:cNvSpPr>
          <p:nvPr/>
        </p:nvSpPr>
        <p:spPr bwMode="auto">
          <a:xfrm>
            <a:off x="1295400" y="971550"/>
            <a:ext cx="6491288" cy="3698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sz="1800" dirty="0"/>
              <a:t>The </a:t>
            </a:r>
            <a:r>
              <a:rPr lang="en-US" altLang="zh-TW" sz="1800" i="1" dirty="0">
                <a:solidFill>
                  <a:srgbClr val="003399"/>
                </a:solidFill>
                <a:ea typeface="宋体" pitchFamily="2" charset="-122"/>
              </a:rPr>
              <a:t>invariant factors </a:t>
            </a:r>
            <a:r>
              <a:rPr lang="en-US" altLang="zh-TW" sz="1800" dirty="0"/>
              <a:t>of this smaller submodule in </a:t>
            </a:r>
            <a:r>
              <a:rPr lang="en-US" altLang="zh-TW" sz="1800" dirty="0">
                <a:latin typeface="Euclid Math Two" pitchFamily="18" charset="2"/>
                <a:ea typeface="SimSun" pitchFamily="2" charset="-122"/>
              </a:rPr>
              <a:t>Z</a:t>
            </a:r>
            <a:r>
              <a:rPr lang="en-US" altLang="zh-TW" sz="1800" baseline="30000" dirty="0" smtClean="0"/>
              <a:t>2</a:t>
            </a:r>
            <a:r>
              <a:rPr lang="en-US" altLang="zh-TW" sz="1800" dirty="0" smtClean="0"/>
              <a:t> </a:t>
            </a:r>
            <a:r>
              <a:rPr lang="en-US" altLang="zh-TW" sz="1800" dirty="0"/>
              <a:t>are (</a:t>
            </a:r>
            <a:r>
              <a:rPr lang="en-US" altLang="zh-TW" sz="1800" dirty="0">
                <a:sym typeface="Symbol" pitchFamily="18" charset="2"/>
              </a:rPr>
              <a:t>2</a:t>
            </a:r>
            <a:r>
              <a:rPr lang="en-US" altLang="zh-TW" sz="1800" dirty="0"/>
              <a:t>, </a:t>
            </a:r>
            <a:r>
              <a:rPr lang="en-US" altLang="zh-TW" sz="1800" dirty="0">
                <a:sym typeface="Symbol" pitchFamily="18" charset="2"/>
              </a:rPr>
              <a:t></a:t>
            </a:r>
            <a:r>
              <a:rPr lang="en-US" altLang="zh-TW" sz="1800" dirty="0"/>
              <a:t>6).</a:t>
            </a:r>
          </a:p>
        </p:txBody>
      </p:sp>
    </p:spTree>
    <p:extLst>
      <p:ext uri="{BB962C8B-B14F-4D97-AF65-F5344CB8AC3E}">
        <p14:creationId xmlns:p14="http://schemas.microsoft.com/office/powerpoint/2010/main" val="3768345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080120"/>
          </a:xfrm>
        </p:spPr>
        <p:txBody>
          <a:bodyPr/>
          <a:lstStyle/>
          <a:p>
            <a:pPr lvl="0" algn="ctr"/>
            <a:r>
              <a:rPr lang="en-US" sz="4000" b="1" dirty="0" smtClean="0"/>
              <a:t>Field    </a:t>
            </a:r>
            <a:r>
              <a:rPr lang="en-US" sz="4000" b="1" dirty="0" smtClean="0">
                <a:sym typeface="Symbol"/>
              </a:rPr>
              <a:t>    </a:t>
            </a:r>
            <a:r>
              <a:rPr lang="en-US" sz="4000" b="1" dirty="0" smtClean="0">
                <a:solidFill>
                  <a:srgbClr val="C00000"/>
                </a:solidFill>
              </a:rPr>
              <a:t>PID</a:t>
            </a:r>
            <a:r>
              <a:rPr lang="en-US" sz="4000" b="1" dirty="0" smtClean="0"/>
              <a:t>    </a:t>
            </a:r>
            <a:r>
              <a:rPr lang="en-US" sz="4000" b="1" dirty="0" smtClean="0">
                <a:sym typeface="Symbol"/>
              </a:rPr>
              <a:t>   </a:t>
            </a:r>
            <a:r>
              <a:rPr lang="en-US" sz="4000" b="1" dirty="0" smtClean="0"/>
              <a:t> Ring</a:t>
            </a:r>
            <a:endParaRPr lang="en-US" sz="4000" b="1" dirty="0"/>
          </a:p>
        </p:txBody>
      </p:sp>
      <p:sp>
        <p:nvSpPr>
          <p:cNvPr id="7" name="Text Box 63"/>
          <p:cNvSpPr txBox="1">
            <a:spLocks noChangeArrowheads="1"/>
          </p:cNvSpPr>
          <p:nvPr/>
        </p:nvSpPr>
        <p:spPr bwMode="auto">
          <a:xfrm>
            <a:off x="2303748" y="4620034"/>
            <a:ext cx="6732748" cy="138499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ts val="1200"/>
              </a:spcBef>
            </a:pPr>
            <a:r>
              <a:rPr kumimoji="0" lang="en-US" sz="2000" dirty="0" smtClean="0"/>
              <a:t>CNC theory becomes a special case of LNC theory over PID, 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</a:pPr>
            <a:r>
              <a:rPr kumimoji="0" lang="en-US" sz="2000" dirty="0" smtClean="0"/>
              <a:t>which </a:t>
            </a:r>
            <a:r>
              <a:rPr kumimoji="0" lang="en-US" sz="2000" dirty="0"/>
              <a:t>however does not provide a </a:t>
            </a:r>
            <a:r>
              <a:rPr kumimoji="0" lang="en-US" sz="2000" dirty="0" smtClean="0"/>
              <a:t>sense of </a:t>
            </a:r>
            <a:r>
              <a:rPr kumimoji="0" lang="en-US" sz="2000" dirty="0">
                <a:solidFill>
                  <a:srgbClr val="C00000"/>
                </a:solidFill>
              </a:rPr>
              <a:t>causal</a:t>
            </a:r>
            <a:r>
              <a:rPr kumimoji="0" lang="en-US" sz="2000" dirty="0"/>
              <a:t> transmission</a:t>
            </a:r>
            <a:r>
              <a:rPr kumimoji="0" lang="en-US" sz="2000" dirty="0" smtClean="0"/>
              <a:t>.</a:t>
            </a:r>
          </a:p>
          <a:p>
            <a:pPr algn="r" eaLnBrk="1" hangingPunct="1">
              <a:spcBef>
                <a:spcPts val="0"/>
              </a:spcBef>
            </a:pPr>
            <a:r>
              <a:rPr lang="en-US" altLang="zh-TW" sz="2400" dirty="0"/>
              <a:t> </a:t>
            </a:r>
            <a:r>
              <a:rPr lang="en-US" altLang="zh-TW" sz="2000" dirty="0"/>
              <a:t>// </a:t>
            </a:r>
            <a:r>
              <a:rPr lang="en-US" altLang="zh-TW" sz="2000" dirty="0" smtClean="0">
                <a:sym typeface="Symbol"/>
              </a:rPr>
              <a:t> </a:t>
            </a:r>
            <a:r>
              <a:rPr kumimoji="0" lang="en-US" altLang="zh-TW" sz="1800" dirty="0" smtClean="0">
                <a:solidFill>
                  <a:schemeClr val="tx2"/>
                </a:solidFill>
              </a:rPr>
              <a:t>Not implementable.</a:t>
            </a:r>
            <a:r>
              <a:rPr kumimoji="0" lang="en-US" sz="1800" dirty="0" smtClean="0"/>
              <a:t> </a:t>
            </a:r>
            <a:endParaRPr kumimoji="0" lang="en-US" sz="2000" dirty="0"/>
          </a:p>
        </p:txBody>
      </p:sp>
      <p:sp>
        <p:nvSpPr>
          <p:cNvPr id="8" name="Text Box 63"/>
          <p:cNvSpPr txBox="1">
            <a:spLocks noChangeArrowheads="1"/>
          </p:cNvSpPr>
          <p:nvPr/>
        </p:nvSpPr>
        <p:spPr bwMode="auto">
          <a:xfrm>
            <a:off x="3455876" y="2681524"/>
            <a:ext cx="5472608" cy="147732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marL="342900" indent="-342900" eaLnBrk="1" hangingPunct="1">
              <a:spcBef>
                <a:spcPts val="0"/>
              </a:spcBef>
              <a:buFont typeface="Arial" pitchFamily="34" charset="0"/>
              <a:buChar char="•"/>
            </a:pPr>
            <a:r>
              <a:rPr kumimoji="0" lang="en-US" sz="2000" dirty="0" smtClean="0">
                <a:solidFill>
                  <a:srgbClr val="000000"/>
                </a:solidFill>
              </a:rPr>
              <a:t>The ensemble of </a:t>
            </a:r>
            <a:r>
              <a:rPr lang="en-US" altLang="zh-CN" sz="2000" dirty="0"/>
              <a:t>rational power series </a:t>
            </a:r>
            <a:r>
              <a:rPr lang="en-US" altLang="zh-CN" sz="2000" dirty="0" smtClean="0"/>
              <a:t>qualifies</a:t>
            </a:r>
            <a:r>
              <a:rPr kumimoji="0" lang="en-US" sz="2000" dirty="0" smtClean="0">
                <a:solidFill>
                  <a:srgbClr val="000000"/>
                </a:solidFill>
              </a:rPr>
              <a:t>.</a:t>
            </a:r>
          </a:p>
          <a:p>
            <a:pPr marL="342900" indent="-342900" eaLnBrk="1" hangingPunct="1">
              <a:spcBef>
                <a:spcPts val="1200"/>
              </a:spcBef>
              <a:buFont typeface="Arial" pitchFamily="34" charset="0"/>
              <a:buChar char="•"/>
            </a:pPr>
            <a:r>
              <a:rPr kumimoji="0" lang="en-US" sz="2000" dirty="0" smtClean="0"/>
              <a:t>Linear algebra</a:t>
            </a:r>
            <a:r>
              <a:rPr kumimoji="0" lang="en-US" sz="2000" dirty="0"/>
              <a:t> does apply to vectors </a:t>
            </a:r>
            <a:r>
              <a:rPr kumimoji="0" lang="en-US" sz="2000" dirty="0" smtClean="0"/>
              <a:t>over a </a:t>
            </a:r>
            <a:r>
              <a:rPr lang="en-US" sz="2000" dirty="0" smtClean="0">
                <a:solidFill>
                  <a:srgbClr val="C00000"/>
                </a:solidFill>
              </a:rPr>
              <a:t>PID</a:t>
            </a:r>
            <a:r>
              <a:rPr kumimoji="0" lang="en-US" sz="2000" dirty="0" smtClean="0"/>
              <a:t> except for </a:t>
            </a:r>
            <a:r>
              <a:rPr kumimoji="0" lang="en-US" sz="2000" dirty="0"/>
              <a:t>the </a:t>
            </a:r>
            <a:r>
              <a:rPr kumimoji="0" lang="en-US" sz="2000" dirty="0" smtClean="0"/>
              <a:t>beautiful complication </a:t>
            </a:r>
            <a:r>
              <a:rPr kumimoji="0" lang="en-US" sz="2000" dirty="0"/>
              <a:t>by </a:t>
            </a:r>
            <a:r>
              <a:rPr kumimoji="0" lang="en-US" sz="2000" i="1" dirty="0">
                <a:solidFill>
                  <a:schemeClr val="tx2"/>
                </a:solidFill>
              </a:rPr>
              <a:t>invariant </a:t>
            </a:r>
            <a:r>
              <a:rPr kumimoji="0" lang="en-US" sz="2000" i="1" dirty="0" smtClean="0">
                <a:solidFill>
                  <a:schemeClr val="tx2"/>
                </a:solidFill>
              </a:rPr>
              <a:t>factors</a:t>
            </a:r>
            <a:r>
              <a:rPr kumimoji="0" lang="en-US" sz="2000" i="1" dirty="0" smtClean="0"/>
              <a:t>.</a:t>
            </a:r>
          </a:p>
        </p:txBody>
      </p:sp>
      <p:sp>
        <p:nvSpPr>
          <p:cNvPr id="9" name="Rectangular Callout 8"/>
          <p:cNvSpPr/>
          <p:nvPr/>
        </p:nvSpPr>
        <p:spPr bwMode="auto">
          <a:xfrm>
            <a:off x="3419872" y="2594420"/>
            <a:ext cx="5508612" cy="1662672"/>
          </a:xfrm>
          <a:prstGeom prst="wedgeRectCallout">
            <a:avLst>
              <a:gd name="adj1" fmla="val -28385"/>
              <a:gd name="adj2" fmla="val -10158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3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533369" y="1304764"/>
            <a:ext cx="255079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1600" dirty="0" smtClean="0">
                <a:solidFill>
                  <a:srgbClr val="C00000"/>
                </a:solidFill>
              </a:rPr>
              <a:t>(Principal ideal domain)</a:t>
            </a:r>
            <a:endParaRPr lang="en-US" sz="2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716919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3"/>
          <p:cNvSpPr>
            <a:spLocks noGrp="1"/>
          </p:cNvSpPr>
          <p:nvPr>
            <p:ph type="title" idx="4294967295"/>
          </p:nvPr>
        </p:nvSpPr>
        <p:spPr>
          <a:xfrm>
            <a:off x="143508" y="260350"/>
            <a:ext cx="8748972" cy="776288"/>
          </a:xfrm>
        </p:spPr>
        <p:txBody>
          <a:bodyPr anchor="ctr"/>
          <a:lstStyle/>
          <a:p>
            <a:pPr algn="ctr" eaLnBrk="1" hangingPunct="1"/>
            <a:r>
              <a:rPr lang="en-US" altLang="zh-TW" sz="2800" b="1" dirty="0"/>
              <a:t>Interpreting butterfly network as 2-way relay channel</a:t>
            </a:r>
            <a:endParaRPr kumimoji="0" lang="en-US" altLang="zh-TW" sz="2800" dirty="0" smtClean="0">
              <a:solidFill>
                <a:schemeClr val="tx1"/>
              </a:solidFill>
            </a:endParaRPr>
          </a:p>
        </p:txBody>
      </p:sp>
      <p:grpSp>
        <p:nvGrpSpPr>
          <p:cNvPr id="41987" name="Group 4"/>
          <p:cNvGrpSpPr>
            <a:grpSpLocks/>
          </p:cNvGrpSpPr>
          <p:nvPr/>
        </p:nvGrpSpPr>
        <p:grpSpPr bwMode="auto">
          <a:xfrm>
            <a:off x="3425455" y="1335062"/>
            <a:ext cx="4464050" cy="3966146"/>
            <a:chOff x="2411413" y="1372830"/>
            <a:chExt cx="4464050" cy="4216758"/>
          </a:xfrm>
        </p:grpSpPr>
        <p:sp>
          <p:nvSpPr>
            <p:cNvPr id="42000" name="Line 11"/>
            <p:cNvSpPr>
              <a:spLocks noChangeShapeType="1"/>
            </p:cNvSpPr>
            <p:nvPr/>
          </p:nvSpPr>
          <p:spPr bwMode="auto">
            <a:xfrm>
              <a:off x="3086100" y="2397125"/>
              <a:ext cx="1268413" cy="6000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118086" tIns="59043" rIns="118086" bIns="59043"/>
            <a:lstStyle/>
            <a:p>
              <a:endParaRPr lang="en-US">
                <a:cs typeface="Times New Roman" pitchFamily="18" charset="0"/>
              </a:endParaRPr>
            </a:p>
          </p:txBody>
        </p:sp>
        <p:sp>
          <p:nvSpPr>
            <p:cNvPr id="42001" name="Line 12"/>
            <p:cNvSpPr>
              <a:spLocks noChangeShapeType="1"/>
            </p:cNvSpPr>
            <p:nvPr/>
          </p:nvSpPr>
          <p:spPr bwMode="auto">
            <a:xfrm flipH="1">
              <a:off x="5040163" y="2457450"/>
              <a:ext cx="1116013" cy="5397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118086" tIns="59043" rIns="118086" bIns="59043"/>
            <a:lstStyle/>
            <a:p>
              <a:endParaRPr lang="en-US">
                <a:cs typeface="Times New Roman" pitchFamily="18" charset="0"/>
              </a:endParaRPr>
            </a:p>
          </p:txBody>
        </p:sp>
        <p:sp>
          <p:nvSpPr>
            <p:cNvPr id="42002" name="Line 15"/>
            <p:cNvSpPr>
              <a:spLocks noChangeShapeType="1"/>
            </p:cNvSpPr>
            <p:nvPr/>
          </p:nvSpPr>
          <p:spPr bwMode="auto">
            <a:xfrm flipV="1">
              <a:off x="6370638" y="2601913"/>
              <a:ext cx="0" cy="22320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118086" tIns="59043" rIns="118086" bIns="59043"/>
            <a:lstStyle/>
            <a:p>
              <a:endParaRPr lang="en-US">
                <a:cs typeface="Times New Roman" pitchFamily="18" charset="0"/>
              </a:endParaRPr>
            </a:p>
          </p:txBody>
        </p:sp>
        <p:sp>
          <p:nvSpPr>
            <p:cNvPr id="42003" name="Line 16"/>
            <p:cNvSpPr>
              <a:spLocks noChangeShapeType="1"/>
            </p:cNvSpPr>
            <p:nvPr/>
          </p:nvSpPr>
          <p:spPr bwMode="auto">
            <a:xfrm flipH="1">
              <a:off x="3167063" y="4513263"/>
              <a:ext cx="1265237" cy="5000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118086" tIns="59043" rIns="118086" bIns="59043"/>
            <a:lstStyle/>
            <a:p>
              <a:endParaRPr lang="en-US">
                <a:cs typeface="Times New Roman" pitchFamily="18" charset="0"/>
              </a:endParaRPr>
            </a:p>
          </p:txBody>
        </p:sp>
        <p:sp>
          <p:nvSpPr>
            <p:cNvPr id="42004" name="Line 17"/>
            <p:cNvSpPr>
              <a:spLocks noChangeShapeType="1"/>
            </p:cNvSpPr>
            <p:nvPr/>
          </p:nvSpPr>
          <p:spPr bwMode="auto">
            <a:xfrm>
              <a:off x="4938713" y="4513263"/>
              <a:ext cx="1177925" cy="5302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118086" tIns="59043" rIns="118086" bIns="59043"/>
            <a:lstStyle/>
            <a:p>
              <a:endParaRPr lang="en-US">
                <a:cs typeface="Times New Roman" pitchFamily="18" charset="0"/>
              </a:endParaRPr>
            </a:p>
          </p:txBody>
        </p:sp>
        <p:sp>
          <p:nvSpPr>
            <p:cNvPr id="42005" name="Text Box 20"/>
            <p:cNvSpPr txBox="1">
              <a:spLocks noChangeArrowheads="1"/>
            </p:cNvSpPr>
            <p:nvPr/>
          </p:nvSpPr>
          <p:spPr bwMode="auto">
            <a:xfrm>
              <a:off x="3508375" y="2252663"/>
              <a:ext cx="358704" cy="470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18086" tIns="59043" rIns="118086" bIns="59043">
              <a:spAutoFit/>
            </a:bodyPr>
            <a:lstStyle>
              <a:lvl1pPr defTabSz="4572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1pPr>
              <a:lvl2pPr marL="742950" indent="-285750" defTabSz="4572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2pPr>
              <a:lvl3pPr marL="1143000" indent="-228600" defTabSz="4572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3pPr>
              <a:lvl4pPr marL="1600200" indent="-228600" defTabSz="4572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4pPr>
              <a:lvl5pPr marL="2057400" indent="-228600" defTabSz="4572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9pPr>
            </a:lstStyle>
            <a:p>
              <a:pPr eaLnBrk="1" hangingPunct="1"/>
              <a:r>
                <a:rPr kumimoji="0" lang="en-US" altLang="zh-TW" sz="2100" i="1">
                  <a:cs typeface="Times New Roman" pitchFamily="18" charset="0"/>
                </a:rPr>
                <a:t>x</a:t>
              </a:r>
              <a:endParaRPr kumimoji="0" lang="en-US" altLang="zh-TW" sz="2300" baseline="-25000">
                <a:cs typeface="Times New Roman" pitchFamily="18" charset="0"/>
              </a:endParaRPr>
            </a:p>
          </p:txBody>
        </p:sp>
        <p:sp>
          <p:nvSpPr>
            <p:cNvPr id="42006" name="Text Box 22"/>
            <p:cNvSpPr txBox="1">
              <a:spLocks noChangeArrowheads="1"/>
            </p:cNvSpPr>
            <p:nvPr/>
          </p:nvSpPr>
          <p:spPr bwMode="auto">
            <a:xfrm>
              <a:off x="5478128" y="2253076"/>
              <a:ext cx="358704" cy="470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18086" tIns="59043" rIns="118086" bIns="59043">
              <a:spAutoFit/>
            </a:bodyPr>
            <a:lstStyle>
              <a:lvl1pPr defTabSz="4572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1pPr>
              <a:lvl2pPr marL="742950" indent="-285750" defTabSz="4572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2pPr>
              <a:lvl3pPr marL="1143000" indent="-228600" defTabSz="4572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3pPr>
              <a:lvl4pPr marL="1600200" indent="-228600" defTabSz="4572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4pPr>
              <a:lvl5pPr marL="2057400" indent="-228600" defTabSz="4572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9pPr>
            </a:lstStyle>
            <a:p>
              <a:pPr eaLnBrk="1" hangingPunct="1"/>
              <a:r>
                <a:rPr kumimoji="0" lang="en-US" altLang="zh-TW" sz="2100" i="1">
                  <a:cs typeface="Times New Roman" pitchFamily="18" charset="0"/>
                </a:rPr>
                <a:t>y</a:t>
              </a:r>
              <a:endParaRPr kumimoji="0" lang="en-US" altLang="zh-TW" sz="2100" baseline="-25000">
                <a:cs typeface="Times New Roman" pitchFamily="18" charset="0"/>
              </a:endParaRPr>
            </a:p>
          </p:txBody>
        </p:sp>
        <p:sp>
          <p:nvSpPr>
            <p:cNvPr id="42007" name="Text Box 23"/>
            <p:cNvSpPr txBox="1">
              <a:spLocks noChangeArrowheads="1"/>
            </p:cNvSpPr>
            <p:nvPr/>
          </p:nvSpPr>
          <p:spPr bwMode="auto">
            <a:xfrm>
              <a:off x="5327650" y="4797425"/>
              <a:ext cx="660069" cy="470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18086" tIns="59043" rIns="118086" bIns="59043">
              <a:spAutoFit/>
            </a:bodyPr>
            <a:lstStyle>
              <a:lvl1pPr defTabSz="4572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1pPr>
              <a:lvl2pPr marL="742950" indent="-285750" defTabSz="4572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2pPr>
              <a:lvl3pPr marL="1143000" indent="-228600" defTabSz="4572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3pPr>
              <a:lvl4pPr marL="1600200" indent="-228600" defTabSz="4572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4pPr>
              <a:lvl5pPr marL="2057400" indent="-228600" defTabSz="4572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9pPr>
            </a:lstStyle>
            <a:p>
              <a:pPr eaLnBrk="1" hangingPunct="1"/>
              <a:r>
                <a:rPr kumimoji="0" lang="en-US" altLang="zh-TW" sz="2100" i="1" dirty="0">
                  <a:cs typeface="Times New Roman" pitchFamily="18" charset="0"/>
                </a:rPr>
                <a:t>x+y</a:t>
              </a:r>
              <a:endParaRPr kumimoji="0" lang="en-US" altLang="zh-TW" sz="2100" baseline="-25000" dirty="0">
                <a:cs typeface="Times New Roman" pitchFamily="18" charset="0"/>
              </a:endParaRPr>
            </a:p>
          </p:txBody>
        </p:sp>
        <p:sp>
          <p:nvSpPr>
            <p:cNvPr id="42008" name="Text Box 23"/>
            <p:cNvSpPr txBox="1">
              <a:spLocks noChangeArrowheads="1"/>
            </p:cNvSpPr>
            <p:nvPr/>
          </p:nvSpPr>
          <p:spPr bwMode="auto">
            <a:xfrm>
              <a:off x="3433763" y="4725988"/>
              <a:ext cx="660069" cy="470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18086" tIns="59043" rIns="118086" bIns="59043">
              <a:spAutoFit/>
            </a:bodyPr>
            <a:lstStyle>
              <a:lvl1pPr defTabSz="4572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1pPr>
              <a:lvl2pPr marL="742950" indent="-285750" defTabSz="4572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2pPr>
              <a:lvl3pPr marL="1143000" indent="-228600" defTabSz="4572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3pPr>
              <a:lvl4pPr marL="1600200" indent="-228600" defTabSz="4572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4pPr>
              <a:lvl5pPr marL="2057400" indent="-228600" defTabSz="4572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9pPr>
            </a:lstStyle>
            <a:p>
              <a:pPr eaLnBrk="1" hangingPunct="1"/>
              <a:r>
                <a:rPr kumimoji="0" lang="en-US" altLang="zh-TW" sz="2100" i="1">
                  <a:cs typeface="Times New Roman" pitchFamily="18" charset="0"/>
                </a:rPr>
                <a:t>x+y</a:t>
              </a:r>
              <a:endParaRPr kumimoji="0" lang="en-US" altLang="zh-TW" sz="2100" baseline="-25000">
                <a:cs typeface="Times New Roman" pitchFamily="18" charset="0"/>
              </a:endParaRPr>
            </a:p>
          </p:txBody>
        </p:sp>
        <p:sp>
          <p:nvSpPr>
            <p:cNvPr id="42009" name="Oval 7"/>
            <p:cNvSpPr>
              <a:spLocks noChangeArrowheads="1"/>
            </p:cNvSpPr>
            <p:nvPr/>
          </p:nvSpPr>
          <p:spPr bwMode="auto">
            <a:xfrm>
              <a:off x="4427538" y="2854325"/>
              <a:ext cx="474662" cy="43815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118086" tIns="59043" rIns="118086" bIns="59043" anchor="ctr"/>
            <a:lstStyle/>
            <a:p>
              <a:pPr defTabSz="457200"/>
              <a:endParaRPr kumimoji="0" lang="en-US" altLang="zh-TW" sz="1800">
                <a:solidFill>
                  <a:schemeClr val="folHlink"/>
                </a:solidFill>
                <a:ea typeface="MS PGothic" pitchFamily="34" charset="-128"/>
                <a:cs typeface="Times New Roman" pitchFamily="18" charset="0"/>
              </a:endParaRPr>
            </a:p>
          </p:txBody>
        </p:sp>
        <p:sp>
          <p:nvSpPr>
            <p:cNvPr id="42010" name="Oval 7"/>
            <p:cNvSpPr>
              <a:spLocks noChangeArrowheads="1"/>
            </p:cNvSpPr>
            <p:nvPr/>
          </p:nvSpPr>
          <p:spPr bwMode="auto">
            <a:xfrm>
              <a:off x="4456113" y="4149725"/>
              <a:ext cx="474662" cy="43815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118086" tIns="59043" rIns="118086" bIns="59043" anchor="ctr"/>
            <a:lstStyle/>
            <a:p>
              <a:pPr defTabSz="457200"/>
              <a:endParaRPr kumimoji="0" lang="en-US" altLang="zh-TW" sz="1800">
                <a:solidFill>
                  <a:schemeClr val="folHlink"/>
                </a:solidFill>
                <a:ea typeface="MS PGothic" pitchFamily="34" charset="-128"/>
                <a:cs typeface="Times New Roman" pitchFamily="18" charset="0"/>
              </a:endParaRPr>
            </a:p>
          </p:txBody>
        </p:sp>
        <p:sp>
          <p:nvSpPr>
            <p:cNvPr id="42011" name="Oval 7"/>
            <p:cNvSpPr>
              <a:spLocks noChangeArrowheads="1"/>
            </p:cNvSpPr>
            <p:nvPr/>
          </p:nvSpPr>
          <p:spPr bwMode="auto">
            <a:xfrm>
              <a:off x="6111875" y="2133600"/>
              <a:ext cx="474663" cy="43815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118086" tIns="59043" rIns="118086" bIns="59043" anchor="ctr"/>
            <a:lstStyle/>
            <a:p>
              <a:pPr defTabSz="457200"/>
              <a:endParaRPr kumimoji="0" lang="en-US" altLang="zh-TW" sz="1800">
                <a:solidFill>
                  <a:schemeClr val="folHlink"/>
                </a:solidFill>
                <a:ea typeface="MS PGothic" pitchFamily="34" charset="-128"/>
                <a:cs typeface="Times New Roman" pitchFamily="18" charset="0"/>
              </a:endParaRPr>
            </a:p>
          </p:txBody>
        </p:sp>
        <p:sp>
          <p:nvSpPr>
            <p:cNvPr id="42012" name="Oval 7"/>
            <p:cNvSpPr>
              <a:spLocks noChangeArrowheads="1"/>
            </p:cNvSpPr>
            <p:nvPr/>
          </p:nvSpPr>
          <p:spPr bwMode="auto">
            <a:xfrm>
              <a:off x="6119813" y="4870450"/>
              <a:ext cx="474662" cy="43815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118086" tIns="59043" rIns="118086" bIns="59043" anchor="ctr"/>
            <a:lstStyle/>
            <a:p>
              <a:pPr defTabSz="457200"/>
              <a:endParaRPr kumimoji="0" lang="en-US" altLang="zh-TW" sz="1800">
                <a:solidFill>
                  <a:schemeClr val="folHlink"/>
                </a:solidFill>
                <a:ea typeface="MS PGothic" pitchFamily="34" charset="-128"/>
                <a:cs typeface="Times New Roman" pitchFamily="18" charset="0"/>
              </a:endParaRPr>
            </a:p>
          </p:txBody>
        </p:sp>
        <p:sp>
          <p:nvSpPr>
            <p:cNvPr id="42013" name="Line 15"/>
            <p:cNvSpPr>
              <a:spLocks noChangeShapeType="1"/>
            </p:cNvSpPr>
            <p:nvPr/>
          </p:nvSpPr>
          <p:spPr bwMode="auto">
            <a:xfrm flipV="1">
              <a:off x="2878138" y="2559050"/>
              <a:ext cx="0" cy="22320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118086" tIns="59043" rIns="118086" bIns="59043"/>
            <a:lstStyle/>
            <a:p>
              <a:endParaRPr lang="en-US">
                <a:cs typeface="Times New Roman" pitchFamily="18" charset="0"/>
              </a:endParaRPr>
            </a:p>
          </p:txBody>
        </p:sp>
        <p:sp>
          <p:nvSpPr>
            <p:cNvPr id="42014" name="Oval 7"/>
            <p:cNvSpPr>
              <a:spLocks noChangeArrowheads="1"/>
            </p:cNvSpPr>
            <p:nvPr/>
          </p:nvSpPr>
          <p:spPr bwMode="auto">
            <a:xfrm>
              <a:off x="2619375" y="2090738"/>
              <a:ext cx="474663" cy="43815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118086" tIns="59043" rIns="118086" bIns="59043" anchor="ctr"/>
            <a:lstStyle/>
            <a:p>
              <a:pPr defTabSz="457200"/>
              <a:endParaRPr kumimoji="0" lang="en-US" altLang="zh-TW" sz="1800">
                <a:solidFill>
                  <a:schemeClr val="folHlink"/>
                </a:solidFill>
                <a:ea typeface="MS PGothic" pitchFamily="34" charset="-128"/>
                <a:cs typeface="Times New Roman" pitchFamily="18" charset="0"/>
              </a:endParaRPr>
            </a:p>
          </p:txBody>
        </p:sp>
        <p:sp>
          <p:nvSpPr>
            <p:cNvPr id="42015" name="Oval 7"/>
            <p:cNvSpPr>
              <a:spLocks noChangeArrowheads="1"/>
            </p:cNvSpPr>
            <p:nvPr/>
          </p:nvSpPr>
          <p:spPr bwMode="auto">
            <a:xfrm>
              <a:off x="2627313" y="4827588"/>
              <a:ext cx="474662" cy="43815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118086" tIns="59043" rIns="118086" bIns="59043" anchor="ctr"/>
            <a:lstStyle/>
            <a:p>
              <a:pPr defTabSz="457200"/>
              <a:endParaRPr kumimoji="0" lang="en-US" altLang="zh-TW" sz="1800">
                <a:solidFill>
                  <a:schemeClr val="folHlink"/>
                </a:solidFill>
                <a:ea typeface="MS PGothic" pitchFamily="34" charset="-128"/>
                <a:cs typeface="Times New Roman" pitchFamily="18" charset="0"/>
              </a:endParaRPr>
            </a:p>
          </p:txBody>
        </p:sp>
        <p:sp>
          <p:nvSpPr>
            <p:cNvPr id="42016" name="Line 15"/>
            <p:cNvSpPr>
              <a:spLocks noChangeShapeType="1"/>
            </p:cNvSpPr>
            <p:nvPr/>
          </p:nvSpPr>
          <p:spPr bwMode="auto">
            <a:xfrm>
              <a:off x="4678363" y="3284538"/>
              <a:ext cx="0" cy="8651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118086" tIns="59043" rIns="118086" bIns="59043"/>
            <a:lstStyle/>
            <a:p>
              <a:endParaRPr lang="en-US">
                <a:cs typeface="Times New Roman" pitchFamily="18" charset="0"/>
              </a:endParaRPr>
            </a:p>
          </p:txBody>
        </p:sp>
        <p:sp>
          <p:nvSpPr>
            <p:cNvPr id="42017" name="Text Box 23"/>
            <p:cNvSpPr txBox="1">
              <a:spLocks noChangeArrowheads="1"/>
            </p:cNvSpPr>
            <p:nvPr/>
          </p:nvSpPr>
          <p:spPr bwMode="auto">
            <a:xfrm>
              <a:off x="4606925" y="3465513"/>
              <a:ext cx="660069" cy="470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18086" tIns="59043" rIns="118086" bIns="59043">
              <a:spAutoFit/>
            </a:bodyPr>
            <a:lstStyle>
              <a:lvl1pPr defTabSz="4572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1pPr>
              <a:lvl2pPr marL="742950" indent="-285750" defTabSz="4572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2pPr>
              <a:lvl3pPr marL="1143000" indent="-228600" defTabSz="4572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3pPr>
              <a:lvl4pPr marL="1600200" indent="-228600" defTabSz="4572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4pPr>
              <a:lvl5pPr marL="2057400" indent="-228600" defTabSz="4572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9pPr>
            </a:lstStyle>
            <a:p>
              <a:pPr eaLnBrk="1" hangingPunct="1"/>
              <a:r>
                <a:rPr kumimoji="0" lang="en-US" altLang="zh-TW" sz="2100" i="1">
                  <a:cs typeface="Times New Roman" pitchFamily="18" charset="0"/>
                </a:rPr>
                <a:t>x+y</a:t>
              </a:r>
              <a:endParaRPr kumimoji="0" lang="en-US" altLang="zh-TW" sz="2100" baseline="-25000">
                <a:cs typeface="Times New Roman" pitchFamily="18" charset="0"/>
              </a:endParaRPr>
            </a:p>
          </p:txBody>
        </p:sp>
        <p:grpSp>
          <p:nvGrpSpPr>
            <p:cNvPr id="42018" name="Group 43"/>
            <p:cNvGrpSpPr>
              <a:grpSpLocks/>
            </p:cNvGrpSpPr>
            <p:nvPr/>
          </p:nvGrpSpPr>
          <p:grpSpPr bwMode="auto">
            <a:xfrm>
              <a:off x="5975350" y="1773238"/>
              <a:ext cx="900113" cy="3816350"/>
              <a:chOff x="3039" y="1412"/>
              <a:chExt cx="567" cy="2404"/>
            </a:xfrm>
          </p:grpSpPr>
          <p:sp>
            <p:nvSpPr>
              <p:cNvPr id="42035" name="Oval 44"/>
              <p:cNvSpPr>
                <a:spLocks noChangeArrowheads="1"/>
              </p:cNvSpPr>
              <p:nvPr/>
            </p:nvSpPr>
            <p:spPr bwMode="auto">
              <a:xfrm>
                <a:off x="3039" y="1412"/>
                <a:ext cx="567" cy="2404"/>
              </a:xfrm>
              <a:prstGeom prst="ellipse">
                <a:avLst/>
              </a:prstGeom>
              <a:solidFill>
                <a:srgbClr val="00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altLang="zh-TW">
                  <a:cs typeface="Times New Roman" pitchFamily="18" charset="0"/>
                </a:endParaRPr>
              </a:p>
            </p:txBody>
          </p:sp>
          <p:sp>
            <p:nvSpPr>
              <p:cNvPr id="42036" name="Oval 7"/>
              <p:cNvSpPr>
                <a:spLocks noChangeArrowheads="1"/>
              </p:cNvSpPr>
              <p:nvPr/>
            </p:nvSpPr>
            <p:spPr bwMode="auto">
              <a:xfrm>
                <a:off x="3175" y="1570"/>
                <a:ext cx="299" cy="27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lIns="118086" tIns="59043" rIns="118086" bIns="59043" anchor="ctr"/>
              <a:lstStyle/>
              <a:p>
                <a:pPr defTabSz="457200"/>
                <a:endParaRPr kumimoji="0" lang="en-US" altLang="zh-TW" sz="1800">
                  <a:solidFill>
                    <a:schemeClr val="folHlink"/>
                  </a:solidFill>
                  <a:ea typeface="MS PGothic" pitchFamily="34" charset="-128"/>
                  <a:cs typeface="Times New Roman" pitchFamily="18" charset="0"/>
                </a:endParaRPr>
              </a:p>
            </p:txBody>
          </p:sp>
          <p:sp>
            <p:nvSpPr>
              <p:cNvPr id="42037" name="Line 14"/>
              <p:cNvSpPr>
                <a:spLocks noChangeShapeType="1"/>
              </p:cNvSpPr>
              <p:nvPr/>
            </p:nvSpPr>
            <p:spPr bwMode="auto">
              <a:xfrm>
                <a:off x="3334" y="1915"/>
                <a:ext cx="0" cy="140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118086" tIns="59043" rIns="118086" bIns="59043"/>
              <a:lstStyle/>
              <a:p>
                <a:endParaRPr lang="en-US">
                  <a:cs typeface="Times New Roman" pitchFamily="18" charset="0"/>
                </a:endParaRPr>
              </a:p>
            </p:txBody>
          </p:sp>
          <p:sp>
            <p:nvSpPr>
              <p:cNvPr id="42038" name="Oval 7"/>
              <p:cNvSpPr>
                <a:spLocks noChangeArrowheads="1"/>
              </p:cNvSpPr>
              <p:nvPr/>
            </p:nvSpPr>
            <p:spPr bwMode="auto">
              <a:xfrm>
                <a:off x="3175" y="3385"/>
                <a:ext cx="299" cy="27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lIns="118086" tIns="59043" rIns="118086" bIns="59043" anchor="ctr"/>
              <a:lstStyle/>
              <a:p>
                <a:pPr defTabSz="457200"/>
                <a:endParaRPr kumimoji="0" lang="en-US" altLang="zh-TW" sz="1800">
                  <a:solidFill>
                    <a:schemeClr val="folHlink"/>
                  </a:solidFill>
                  <a:ea typeface="MS PGothic" pitchFamily="34" charset="-128"/>
                  <a:cs typeface="Times New Roman" pitchFamily="18" charset="0"/>
                </a:endParaRPr>
              </a:p>
            </p:txBody>
          </p:sp>
          <p:sp>
            <p:nvSpPr>
              <p:cNvPr id="42039" name="Text Box 48"/>
              <p:cNvSpPr txBox="1">
                <a:spLocks noChangeArrowheads="1"/>
              </p:cNvSpPr>
              <p:nvPr/>
            </p:nvSpPr>
            <p:spPr bwMode="auto">
              <a:xfrm>
                <a:off x="3175" y="1570"/>
                <a:ext cx="318" cy="3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PMingLiU" pitchFamily="18" charset="-120"/>
                  </a:defRPr>
                </a:lvl1pPr>
                <a:lvl2pPr marL="742950" indent="-285750" eaLnBrk="0" hangingPunct="0"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PMingLiU" pitchFamily="18" charset="-120"/>
                  </a:defRPr>
                </a:lvl2pPr>
                <a:lvl3pPr marL="1143000" indent="-228600" eaLnBrk="0" hangingPunct="0"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PMingLiU" pitchFamily="18" charset="-120"/>
                  </a:defRPr>
                </a:lvl3pPr>
                <a:lvl4pPr marL="1600200" indent="-228600" eaLnBrk="0" hangingPunct="0"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PMingLiU" pitchFamily="18" charset="-120"/>
                  </a:defRPr>
                </a:lvl4pPr>
                <a:lvl5pPr marL="2057400" indent="-228600" eaLnBrk="0" hangingPunct="0"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PMingLiU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PMingLiU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PMingLiU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PMingLiU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PMingLiU" pitchFamily="18" charset="-12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zh-TW" sz="2400">
                    <a:solidFill>
                      <a:srgbClr val="009999"/>
                    </a:solidFill>
                    <a:cs typeface="Times New Roman" pitchFamily="18" charset="0"/>
                  </a:rPr>
                  <a:t>T</a:t>
                </a:r>
              </a:p>
            </p:txBody>
          </p:sp>
          <p:sp>
            <p:nvSpPr>
              <p:cNvPr id="42040" name="Text Box 49"/>
              <p:cNvSpPr txBox="1">
                <a:spLocks noChangeArrowheads="1"/>
              </p:cNvSpPr>
              <p:nvPr/>
            </p:nvSpPr>
            <p:spPr bwMode="auto">
              <a:xfrm>
                <a:off x="3175" y="3362"/>
                <a:ext cx="318" cy="3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PMingLiU" pitchFamily="18" charset="-120"/>
                  </a:defRPr>
                </a:lvl1pPr>
                <a:lvl2pPr marL="742950" indent="-285750" eaLnBrk="0" hangingPunct="0"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PMingLiU" pitchFamily="18" charset="-120"/>
                  </a:defRPr>
                </a:lvl2pPr>
                <a:lvl3pPr marL="1143000" indent="-228600" eaLnBrk="0" hangingPunct="0"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PMingLiU" pitchFamily="18" charset="-120"/>
                  </a:defRPr>
                </a:lvl3pPr>
                <a:lvl4pPr marL="1600200" indent="-228600" eaLnBrk="0" hangingPunct="0"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PMingLiU" pitchFamily="18" charset="-120"/>
                  </a:defRPr>
                </a:lvl4pPr>
                <a:lvl5pPr marL="2057400" indent="-228600" eaLnBrk="0" hangingPunct="0"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PMingLiU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PMingLiU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PMingLiU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PMingLiU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PMingLiU" pitchFamily="18" charset="-12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zh-TW" sz="2400">
                    <a:solidFill>
                      <a:srgbClr val="009999"/>
                    </a:solidFill>
                    <a:cs typeface="Times New Roman" pitchFamily="18" charset="0"/>
                  </a:rPr>
                  <a:t>R</a:t>
                </a:r>
              </a:p>
            </p:txBody>
          </p:sp>
        </p:grpSp>
        <p:grpSp>
          <p:nvGrpSpPr>
            <p:cNvPr id="42019" name="Group 64"/>
            <p:cNvGrpSpPr>
              <a:grpSpLocks/>
            </p:cNvGrpSpPr>
            <p:nvPr/>
          </p:nvGrpSpPr>
          <p:grpSpPr bwMode="auto">
            <a:xfrm>
              <a:off x="2411413" y="1773238"/>
              <a:ext cx="900112" cy="3816350"/>
              <a:chOff x="3039" y="1412"/>
              <a:chExt cx="567" cy="2404"/>
            </a:xfrm>
          </p:grpSpPr>
          <p:sp>
            <p:nvSpPr>
              <p:cNvPr id="42029" name="Oval 65"/>
              <p:cNvSpPr>
                <a:spLocks noChangeArrowheads="1"/>
              </p:cNvSpPr>
              <p:nvPr/>
            </p:nvSpPr>
            <p:spPr bwMode="auto">
              <a:xfrm>
                <a:off x="3039" y="1412"/>
                <a:ext cx="567" cy="2404"/>
              </a:xfrm>
              <a:prstGeom prst="ellipse">
                <a:avLst/>
              </a:prstGeom>
              <a:solidFill>
                <a:srgbClr val="00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altLang="zh-TW">
                  <a:cs typeface="Times New Roman" pitchFamily="18" charset="0"/>
                </a:endParaRPr>
              </a:p>
            </p:txBody>
          </p:sp>
          <p:sp>
            <p:nvSpPr>
              <p:cNvPr id="42030" name="Oval 7"/>
              <p:cNvSpPr>
                <a:spLocks noChangeArrowheads="1"/>
              </p:cNvSpPr>
              <p:nvPr/>
            </p:nvSpPr>
            <p:spPr bwMode="auto">
              <a:xfrm>
                <a:off x="3175" y="1570"/>
                <a:ext cx="299" cy="27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lIns="118086" tIns="59043" rIns="118086" bIns="59043" anchor="ctr"/>
              <a:lstStyle/>
              <a:p>
                <a:pPr defTabSz="457200"/>
                <a:endParaRPr kumimoji="0" lang="en-US" altLang="zh-TW" sz="1800">
                  <a:solidFill>
                    <a:schemeClr val="folHlink"/>
                  </a:solidFill>
                  <a:ea typeface="MS PGothic" pitchFamily="34" charset="-128"/>
                  <a:cs typeface="Times New Roman" pitchFamily="18" charset="0"/>
                </a:endParaRPr>
              </a:p>
            </p:txBody>
          </p:sp>
          <p:sp>
            <p:nvSpPr>
              <p:cNvPr id="42031" name="Line 14"/>
              <p:cNvSpPr>
                <a:spLocks noChangeShapeType="1"/>
              </p:cNvSpPr>
              <p:nvPr/>
            </p:nvSpPr>
            <p:spPr bwMode="auto">
              <a:xfrm flipH="1">
                <a:off x="3333" y="1915"/>
                <a:ext cx="1" cy="13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118086" tIns="59043" rIns="118086" bIns="59043"/>
              <a:lstStyle/>
              <a:p>
                <a:endParaRPr lang="en-US">
                  <a:cs typeface="Times New Roman" pitchFamily="18" charset="0"/>
                </a:endParaRPr>
              </a:p>
            </p:txBody>
          </p:sp>
          <p:sp>
            <p:nvSpPr>
              <p:cNvPr id="42032" name="Oval 7"/>
              <p:cNvSpPr>
                <a:spLocks noChangeArrowheads="1"/>
              </p:cNvSpPr>
              <p:nvPr/>
            </p:nvSpPr>
            <p:spPr bwMode="auto">
              <a:xfrm>
                <a:off x="3175" y="3385"/>
                <a:ext cx="299" cy="27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lIns="118086" tIns="59043" rIns="118086" bIns="59043" anchor="ctr"/>
              <a:lstStyle/>
              <a:p>
                <a:pPr defTabSz="457200"/>
                <a:endParaRPr kumimoji="0" lang="en-US" altLang="zh-TW" sz="1800">
                  <a:solidFill>
                    <a:schemeClr val="folHlink"/>
                  </a:solidFill>
                  <a:ea typeface="MS PGothic" pitchFamily="34" charset="-128"/>
                  <a:cs typeface="Times New Roman" pitchFamily="18" charset="0"/>
                </a:endParaRPr>
              </a:p>
            </p:txBody>
          </p:sp>
          <p:sp>
            <p:nvSpPr>
              <p:cNvPr id="42033" name="Text Box 69"/>
              <p:cNvSpPr txBox="1">
                <a:spLocks noChangeArrowheads="1"/>
              </p:cNvSpPr>
              <p:nvPr/>
            </p:nvSpPr>
            <p:spPr bwMode="auto">
              <a:xfrm>
                <a:off x="3175" y="1570"/>
                <a:ext cx="318" cy="3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PMingLiU" pitchFamily="18" charset="-120"/>
                  </a:defRPr>
                </a:lvl1pPr>
                <a:lvl2pPr marL="742950" indent="-285750" eaLnBrk="0" hangingPunct="0"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PMingLiU" pitchFamily="18" charset="-120"/>
                  </a:defRPr>
                </a:lvl2pPr>
                <a:lvl3pPr marL="1143000" indent="-228600" eaLnBrk="0" hangingPunct="0"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PMingLiU" pitchFamily="18" charset="-120"/>
                  </a:defRPr>
                </a:lvl3pPr>
                <a:lvl4pPr marL="1600200" indent="-228600" eaLnBrk="0" hangingPunct="0"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PMingLiU" pitchFamily="18" charset="-120"/>
                  </a:defRPr>
                </a:lvl4pPr>
                <a:lvl5pPr marL="2057400" indent="-228600" eaLnBrk="0" hangingPunct="0"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PMingLiU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PMingLiU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PMingLiU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PMingLiU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PMingLiU" pitchFamily="18" charset="-12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zh-TW" sz="2400">
                    <a:solidFill>
                      <a:srgbClr val="009999"/>
                    </a:solidFill>
                    <a:cs typeface="Times New Roman" pitchFamily="18" charset="0"/>
                  </a:rPr>
                  <a:t>T</a:t>
                </a:r>
              </a:p>
            </p:txBody>
          </p:sp>
          <p:sp>
            <p:nvSpPr>
              <p:cNvPr id="42034" name="Text Box 70"/>
              <p:cNvSpPr txBox="1">
                <a:spLocks noChangeArrowheads="1"/>
              </p:cNvSpPr>
              <p:nvPr/>
            </p:nvSpPr>
            <p:spPr bwMode="auto">
              <a:xfrm>
                <a:off x="3175" y="3362"/>
                <a:ext cx="318" cy="3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PMingLiU" pitchFamily="18" charset="-120"/>
                  </a:defRPr>
                </a:lvl1pPr>
                <a:lvl2pPr marL="742950" indent="-285750" eaLnBrk="0" hangingPunct="0"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PMingLiU" pitchFamily="18" charset="-120"/>
                  </a:defRPr>
                </a:lvl2pPr>
                <a:lvl3pPr marL="1143000" indent="-228600" eaLnBrk="0" hangingPunct="0"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PMingLiU" pitchFamily="18" charset="-120"/>
                  </a:defRPr>
                </a:lvl3pPr>
                <a:lvl4pPr marL="1600200" indent="-228600" eaLnBrk="0" hangingPunct="0"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PMingLiU" pitchFamily="18" charset="-120"/>
                  </a:defRPr>
                </a:lvl4pPr>
                <a:lvl5pPr marL="2057400" indent="-228600" eaLnBrk="0" hangingPunct="0"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PMingLiU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PMingLiU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PMingLiU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PMingLiU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PMingLiU" pitchFamily="18" charset="-12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zh-TW" sz="2400">
                    <a:solidFill>
                      <a:srgbClr val="009999"/>
                    </a:solidFill>
                    <a:cs typeface="Times New Roman" pitchFamily="18" charset="0"/>
                  </a:rPr>
                  <a:t>R</a:t>
                </a:r>
              </a:p>
            </p:txBody>
          </p:sp>
        </p:grpSp>
        <p:grpSp>
          <p:nvGrpSpPr>
            <p:cNvPr id="42020" name="Group 72"/>
            <p:cNvGrpSpPr>
              <a:grpSpLocks/>
            </p:cNvGrpSpPr>
            <p:nvPr/>
          </p:nvGrpSpPr>
          <p:grpSpPr bwMode="auto">
            <a:xfrm>
              <a:off x="4246563" y="2673350"/>
              <a:ext cx="900112" cy="2195513"/>
              <a:chOff x="2018" y="1933"/>
              <a:chExt cx="567" cy="1383"/>
            </a:xfrm>
          </p:grpSpPr>
          <p:sp>
            <p:nvSpPr>
              <p:cNvPr id="42023" name="Oval 51"/>
              <p:cNvSpPr>
                <a:spLocks noChangeArrowheads="1"/>
              </p:cNvSpPr>
              <p:nvPr/>
            </p:nvSpPr>
            <p:spPr bwMode="auto">
              <a:xfrm>
                <a:off x="2018" y="1933"/>
                <a:ext cx="567" cy="1383"/>
              </a:xfrm>
              <a:prstGeom prst="ellipse">
                <a:avLst/>
              </a:prstGeom>
              <a:solidFill>
                <a:srgbClr val="006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/>
                <a:endParaRPr lang="zh-CN" altLang="en-US">
                  <a:cs typeface="Times New Roman" pitchFamily="18" charset="0"/>
                </a:endParaRPr>
              </a:p>
            </p:txBody>
          </p:sp>
          <p:sp>
            <p:nvSpPr>
              <p:cNvPr id="42024" name="Oval 7"/>
              <p:cNvSpPr>
                <a:spLocks noChangeArrowheads="1"/>
              </p:cNvSpPr>
              <p:nvPr/>
            </p:nvSpPr>
            <p:spPr bwMode="auto">
              <a:xfrm>
                <a:off x="2154" y="2023"/>
                <a:ext cx="299" cy="27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lIns="118086" tIns="59043" rIns="118086" bIns="59043" anchor="ctr"/>
              <a:lstStyle/>
              <a:p>
                <a:pPr defTabSz="457200"/>
                <a:endParaRPr kumimoji="0" lang="en-US" altLang="zh-TW" sz="1800">
                  <a:solidFill>
                    <a:schemeClr val="folHlink"/>
                  </a:solidFill>
                  <a:ea typeface="MS PGothic" pitchFamily="34" charset="-128"/>
                  <a:cs typeface="Times New Roman" pitchFamily="18" charset="0"/>
                </a:endParaRPr>
              </a:p>
            </p:txBody>
          </p:sp>
          <p:sp>
            <p:nvSpPr>
              <p:cNvPr id="42025" name="Oval 7"/>
              <p:cNvSpPr>
                <a:spLocks noChangeArrowheads="1"/>
              </p:cNvSpPr>
              <p:nvPr/>
            </p:nvSpPr>
            <p:spPr bwMode="auto">
              <a:xfrm>
                <a:off x="2154" y="2885"/>
                <a:ext cx="299" cy="27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lIns="118086" tIns="59043" rIns="118086" bIns="59043" anchor="ctr"/>
              <a:lstStyle/>
              <a:p>
                <a:pPr defTabSz="457200"/>
                <a:endParaRPr kumimoji="0" lang="en-US" altLang="zh-TW" sz="1800">
                  <a:solidFill>
                    <a:schemeClr val="folHlink"/>
                  </a:solidFill>
                  <a:ea typeface="MS PGothic" pitchFamily="34" charset="-128"/>
                  <a:cs typeface="Times New Roman" pitchFamily="18" charset="0"/>
                </a:endParaRPr>
              </a:p>
            </p:txBody>
          </p:sp>
          <p:sp>
            <p:nvSpPr>
              <p:cNvPr id="42026" name="Text Box 55"/>
              <p:cNvSpPr txBox="1">
                <a:spLocks noChangeArrowheads="1"/>
              </p:cNvSpPr>
              <p:nvPr/>
            </p:nvSpPr>
            <p:spPr bwMode="auto">
              <a:xfrm>
                <a:off x="2154" y="2023"/>
                <a:ext cx="318" cy="3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PMingLiU" pitchFamily="18" charset="-120"/>
                  </a:defRPr>
                </a:lvl1pPr>
                <a:lvl2pPr marL="742950" indent="-285750" eaLnBrk="0" hangingPunct="0"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PMingLiU" pitchFamily="18" charset="-120"/>
                  </a:defRPr>
                </a:lvl2pPr>
                <a:lvl3pPr marL="1143000" indent="-228600" eaLnBrk="0" hangingPunct="0"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PMingLiU" pitchFamily="18" charset="-120"/>
                  </a:defRPr>
                </a:lvl3pPr>
                <a:lvl4pPr marL="1600200" indent="-228600" eaLnBrk="0" hangingPunct="0"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PMingLiU" pitchFamily="18" charset="-120"/>
                  </a:defRPr>
                </a:lvl4pPr>
                <a:lvl5pPr marL="2057400" indent="-228600" eaLnBrk="0" hangingPunct="0"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PMingLiU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PMingLiU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PMingLiU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PMingLiU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PMingLiU" pitchFamily="18" charset="-12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zh-TW" sz="2400">
                    <a:solidFill>
                      <a:srgbClr val="002CCC"/>
                    </a:solidFill>
                    <a:cs typeface="Times New Roman" pitchFamily="18" charset="0"/>
                  </a:rPr>
                  <a:t>R</a:t>
                </a:r>
              </a:p>
            </p:txBody>
          </p:sp>
          <p:sp>
            <p:nvSpPr>
              <p:cNvPr id="42027" name="Text Box 56"/>
              <p:cNvSpPr txBox="1">
                <a:spLocks noChangeArrowheads="1"/>
              </p:cNvSpPr>
              <p:nvPr/>
            </p:nvSpPr>
            <p:spPr bwMode="auto">
              <a:xfrm>
                <a:off x="2154" y="2862"/>
                <a:ext cx="318" cy="3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PMingLiU" pitchFamily="18" charset="-120"/>
                  </a:defRPr>
                </a:lvl1pPr>
                <a:lvl2pPr marL="742950" indent="-285750" eaLnBrk="0" hangingPunct="0"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PMingLiU" pitchFamily="18" charset="-120"/>
                  </a:defRPr>
                </a:lvl2pPr>
                <a:lvl3pPr marL="1143000" indent="-228600" eaLnBrk="0" hangingPunct="0"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PMingLiU" pitchFamily="18" charset="-120"/>
                  </a:defRPr>
                </a:lvl3pPr>
                <a:lvl4pPr marL="1600200" indent="-228600" eaLnBrk="0" hangingPunct="0"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PMingLiU" pitchFamily="18" charset="-120"/>
                  </a:defRPr>
                </a:lvl4pPr>
                <a:lvl5pPr marL="2057400" indent="-228600" eaLnBrk="0" hangingPunct="0"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PMingLiU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PMingLiU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PMingLiU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PMingLiU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PMingLiU" pitchFamily="18" charset="-12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zh-TW" sz="2400">
                    <a:solidFill>
                      <a:srgbClr val="002CCC"/>
                    </a:solidFill>
                    <a:cs typeface="Times New Roman" pitchFamily="18" charset="0"/>
                  </a:rPr>
                  <a:t>T</a:t>
                </a:r>
              </a:p>
            </p:txBody>
          </p:sp>
          <p:sp>
            <p:nvSpPr>
              <p:cNvPr id="42028" name="Line 14"/>
              <p:cNvSpPr>
                <a:spLocks noChangeShapeType="1"/>
              </p:cNvSpPr>
              <p:nvPr/>
            </p:nvSpPr>
            <p:spPr bwMode="auto">
              <a:xfrm flipH="1">
                <a:off x="2302" y="2323"/>
                <a:ext cx="11" cy="54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118086" tIns="59043" rIns="118086" bIns="59043"/>
              <a:lstStyle/>
              <a:p>
                <a:endParaRPr lang="en-US">
                  <a:cs typeface="Times New Roman" pitchFamily="18" charset="0"/>
                </a:endParaRPr>
              </a:p>
            </p:txBody>
          </p:sp>
        </p:grpSp>
        <p:sp>
          <p:nvSpPr>
            <p:cNvPr id="42021" name="Line 87"/>
            <p:cNvSpPr>
              <a:spLocks noChangeShapeType="1"/>
            </p:cNvSpPr>
            <p:nvPr/>
          </p:nvSpPr>
          <p:spPr bwMode="auto">
            <a:xfrm flipH="1">
              <a:off x="3095762" y="1411109"/>
              <a:ext cx="792162" cy="6111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cs typeface="Times New Roman" pitchFamily="18" charset="0"/>
              </a:endParaRPr>
            </a:p>
          </p:txBody>
        </p:sp>
        <p:sp>
          <p:nvSpPr>
            <p:cNvPr id="42022" name="Line 88"/>
            <p:cNvSpPr>
              <a:spLocks noChangeShapeType="1"/>
            </p:cNvSpPr>
            <p:nvPr/>
          </p:nvSpPr>
          <p:spPr bwMode="auto">
            <a:xfrm>
              <a:off x="5365092" y="1372830"/>
              <a:ext cx="827088" cy="6477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cs typeface="Times New Roman" pitchFamily="18" charset="0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3317790" y="5661248"/>
            <a:ext cx="4716524" cy="742604"/>
            <a:chOff x="3317790" y="5834648"/>
            <a:chExt cx="4716524" cy="742604"/>
          </a:xfrm>
        </p:grpSpPr>
        <p:sp>
          <p:nvSpPr>
            <p:cNvPr id="2" name="Rectangle 1"/>
            <p:cNvSpPr/>
            <p:nvPr/>
          </p:nvSpPr>
          <p:spPr bwMode="auto">
            <a:xfrm>
              <a:off x="3317790" y="5834648"/>
              <a:ext cx="4716524" cy="742604"/>
            </a:xfrm>
            <a:prstGeom prst="rect">
              <a:avLst/>
            </a:prstGeom>
            <a:solidFill>
              <a:srgbClr val="DDDDDD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新細明體" pitchFamily="18" charset="-120"/>
              </a:endParaRPr>
            </a:p>
          </p:txBody>
        </p:sp>
        <p:sp>
          <p:nvSpPr>
            <p:cNvPr id="41989" name="Line 76"/>
            <p:cNvSpPr>
              <a:spLocks noChangeShapeType="1"/>
            </p:cNvSpPr>
            <p:nvPr/>
          </p:nvSpPr>
          <p:spPr bwMode="auto">
            <a:xfrm>
              <a:off x="3930866" y="6239056"/>
              <a:ext cx="14326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cs typeface="Times New Roman" pitchFamily="18" charset="0"/>
              </a:endParaRPr>
            </a:p>
          </p:txBody>
        </p:sp>
        <p:sp>
          <p:nvSpPr>
            <p:cNvPr id="41990" name="Line 77"/>
            <p:cNvSpPr>
              <a:spLocks noChangeShapeType="1"/>
            </p:cNvSpPr>
            <p:nvPr/>
          </p:nvSpPr>
          <p:spPr bwMode="auto">
            <a:xfrm flipH="1" flipV="1">
              <a:off x="6026536" y="6239056"/>
              <a:ext cx="14326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cs typeface="Times New Roman" pitchFamily="18" charset="0"/>
              </a:endParaRPr>
            </a:p>
          </p:txBody>
        </p:sp>
        <p:sp>
          <p:nvSpPr>
            <p:cNvPr id="41991" name="Oval 73"/>
            <p:cNvSpPr>
              <a:spLocks noChangeArrowheads="1"/>
            </p:cNvSpPr>
            <p:nvPr/>
          </p:nvSpPr>
          <p:spPr bwMode="auto">
            <a:xfrm>
              <a:off x="3565959" y="5958716"/>
              <a:ext cx="609997" cy="60317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altLang="zh-TW">
                <a:cs typeface="Times New Roman" pitchFamily="18" charset="0"/>
              </a:endParaRPr>
            </a:p>
          </p:txBody>
        </p:sp>
        <p:sp>
          <p:nvSpPr>
            <p:cNvPr id="41992" name="Oval 74"/>
            <p:cNvSpPr>
              <a:spLocks noChangeArrowheads="1"/>
            </p:cNvSpPr>
            <p:nvPr/>
          </p:nvSpPr>
          <p:spPr bwMode="auto">
            <a:xfrm>
              <a:off x="5419355" y="5958235"/>
              <a:ext cx="590550" cy="603250"/>
            </a:xfrm>
            <a:prstGeom prst="ellipse">
              <a:avLst/>
            </a:prstGeom>
            <a:solidFill>
              <a:srgbClr val="006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altLang="zh-TW">
                <a:solidFill>
                  <a:srgbClr val="A3A3C2"/>
                </a:solidFill>
                <a:cs typeface="Times New Roman" pitchFamily="18" charset="0"/>
              </a:endParaRPr>
            </a:p>
          </p:txBody>
        </p:sp>
        <p:sp>
          <p:nvSpPr>
            <p:cNvPr id="41993" name="Text Box 78"/>
            <p:cNvSpPr txBox="1">
              <a:spLocks noChangeArrowheads="1"/>
            </p:cNvSpPr>
            <p:nvPr/>
          </p:nvSpPr>
          <p:spPr bwMode="auto">
            <a:xfrm>
              <a:off x="4231104" y="5841268"/>
              <a:ext cx="304892" cy="415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1pPr>
              <a:lvl2pPr marL="742950" indent="-28575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2pPr>
              <a:lvl3pPr marL="11430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3pPr>
              <a:lvl4pPr marL="16002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4pPr>
              <a:lvl5pPr marL="20574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9pPr>
            </a:lstStyle>
            <a:p>
              <a:pPr algn="ctr"/>
              <a:r>
                <a:rPr kumimoji="0" lang="en-US" altLang="ja-JP" sz="2100" i="1" dirty="0">
                  <a:ea typeface="MS PGothic" pitchFamily="34" charset="-128"/>
                  <a:cs typeface="Times New Roman" pitchFamily="18" charset="0"/>
                </a:rPr>
                <a:t>x</a:t>
              </a:r>
              <a:endParaRPr kumimoji="0" lang="en-US" altLang="ja-JP" sz="2100" i="1" baseline="-25000" dirty="0">
                <a:ea typeface="MS PGothic" pitchFamily="34" charset="-128"/>
                <a:cs typeface="Times New Roman" pitchFamily="18" charset="0"/>
              </a:endParaRPr>
            </a:p>
          </p:txBody>
        </p:sp>
        <p:sp>
          <p:nvSpPr>
            <p:cNvPr id="41994" name="Text Box 79"/>
            <p:cNvSpPr txBox="1">
              <a:spLocks noChangeArrowheads="1"/>
            </p:cNvSpPr>
            <p:nvPr/>
          </p:nvSpPr>
          <p:spPr bwMode="auto">
            <a:xfrm>
              <a:off x="6862818" y="5841268"/>
              <a:ext cx="304892" cy="415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1pPr>
              <a:lvl2pPr marL="742950" indent="-28575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2pPr>
              <a:lvl3pPr marL="11430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3pPr>
              <a:lvl4pPr marL="16002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4pPr>
              <a:lvl5pPr marL="20574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9pPr>
            </a:lstStyle>
            <a:p>
              <a:pPr algn="ctr"/>
              <a:r>
                <a:rPr kumimoji="0" lang="en-US" altLang="ja-JP" sz="2100" i="1" dirty="0">
                  <a:ea typeface="MS PGothic" pitchFamily="34" charset="-128"/>
                  <a:cs typeface="Times New Roman" pitchFamily="18" charset="0"/>
                </a:rPr>
                <a:t>y</a:t>
              </a:r>
              <a:endParaRPr kumimoji="0" lang="en-US" altLang="ja-JP" sz="2100" i="1" baseline="-25000" dirty="0">
                <a:ea typeface="MS PGothic" pitchFamily="34" charset="-128"/>
                <a:cs typeface="Times New Roman" pitchFamily="18" charset="0"/>
              </a:endParaRPr>
            </a:p>
          </p:txBody>
        </p:sp>
        <p:sp>
          <p:nvSpPr>
            <p:cNvPr id="41996" name="Oval 75"/>
            <p:cNvSpPr>
              <a:spLocks noChangeArrowheads="1"/>
            </p:cNvSpPr>
            <p:nvPr/>
          </p:nvSpPr>
          <p:spPr bwMode="auto">
            <a:xfrm>
              <a:off x="7200292" y="5958716"/>
              <a:ext cx="611127" cy="60317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altLang="zh-TW">
                <a:cs typeface="Times New Roman" pitchFamily="18" charset="0"/>
              </a:endParaRPr>
            </a:p>
          </p:txBody>
        </p:sp>
      </p:grpSp>
      <p:sp>
        <p:nvSpPr>
          <p:cNvPr id="3" name="Right Arrow 2"/>
          <p:cNvSpPr/>
          <p:nvPr/>
        </p:nvSpPr>
        <p:spPr bwMode="auto">
          <a:xfrm>
            <a:off x="1458510" y="5805264"/>
            <a:ext cx="1602122" cy="563083"/>
          </a:xfrm>
          <a:prstGeom prst="rightArrow">
            <a:avLst/>
          </a:prstGeom>
          <a:solidFill>
            <a:srgbClr val="DDDDD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ea typeface="新細明體" pitchFamily="18" charset="-120"/>
            </a:endParaRPr>
          </a:p>
        </p:txBody>
      </p:sp>
      <p:sp>
        <p:nvSpPr>
          <p:cNvPr id="61" name="Text Box 22"/>
          <p:cNvSpPr txBox="1">
            <a:spLocks noChangeArrowheads="1"/>
          </p:cNvSpPr>
          <p:nvPr/>
        </p:nvSpPr>
        <p:spPr bwMode="auto">
          <a:xfrm>
            <a:off x="1458510" y="5834648"/>
            <a:ext cx="1479331" cy="442405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118086" tIns="59043" rIns="118086" bIns="59043">
            <a:spAutoFit/>
          </a:bodyPr>
          <a:lstStyle>
            <a:lvl1pPr defTabSz="4572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1pPr>
            <a:lvl2pPr marL="742950" indent="-285750" defTabSz="4572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2pPr>
            <a:lvl3pPr marL="1143000" indent="-228600" defTabSz="4572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3pPr>
            <a:lvl4pPr marL="1600200" indent="-228600" defTabSz="4572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4pPr>
            <a:lvl5pPr marL="2057400" indent="-228600" defTabSz="4572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9pPr>
          </a:lstStyle>
          <a:p>
            <a:pPr eaLnBrk="1" hangingPunct="1"/>
            <a:r>
              <a:rPr kumimoji="0" lang="en-US" altLang="zh-TW" sz="2100" dirty="0" smtClean="0">
                <a:cs typeface="Times New Roman" pitchFamily="18" charset="0"/>
              </a:rPr>
              <a:t>Physically, </a:t>
            </a:r>
            <a:endParaRPr kumimoji="0" lang="en-US" altLang="zh-TW" sz="2100" baseline="-25000" dirty="0">
              <a:cs typeface="Times New Roman" pitchFamily="18" charset="0"/>
            </a:endParaRPr>
          </a:p>
        </p:txBody>
      </p:sp>
      <p:sp>
        <p:nvSpPr>
          <p:cNvPr id="6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9pPr>
          </a:lstStyle>
          <a:p>
            <a:pPr eaLnBrk="1" hangingPunct="1"/>
            <a:fld id="{190A8ACC-B836-466A-B1FA-A30A36C21739}" type="slidenum">
              <a:rPr kumimoji="0" lang="en-US" altLang="zh-TW" sz="1200" smtClean="0">
                <a:latin typeface="Garamond" pitchFamily="18" charset="0"/>
              </a:rPr>
              <a:pPr eaLnBrk="1" hangingPunct="1"/>
              <a:t>3</a:t>
            </a:fld>
            <a:endParaRPr kumimoji="0" lang="en-US" altLang="zh-TW" sz="1200" smtClean="0">
              <a:latin typeface="Garamond" pitchFamily="18" charset="0"/>
            </a:endParaRPr>
          </a:p>
        </p:txBody>
      </p:sp>
      <p:sp>
        <p:nvSpPr>
          <p:cNvPr id="60" name="Text Box 19"/>
          <p:cNvSpPr txBox="1">
            <a:spLocks noChangeArrowheads="1"/>
          </p:cNvSpPr>
          <p:nvPr/>
        </p:nvSpPr>
        <p:spPr bwMode="auto">
          <a:xfrm>
            <a:off x="5112060" y="4571836"/>
            <a:ext cx="1152127" cy="369332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9pPr>
          </a:lstStyle>
          <a:p>
            <a:pPr algn="ctr"/>
            <a:r>
              <a:rPr lang="en-US" altLang="ja-JP" sz="1800" dirty="0" smtClean="0">
                <a:solidFill>
                  <a:srgbClr val="FF0000"/>
                </a:solidFill>
                <a:ea typeface="Arial Unicode MS" pitchFamily="34" charset="-128"/>
                <a:cs typeface="Arial Unicode MS" pitchFamily="34" charset="-128"/>
              </a:rPr>
              <a:t>Multicast</a:t>
            </a:r>
          </a:p>
        </p:txBody>
      </p:sp>
    </p:spTree>
    <p:extLst>
      <p:ext uri="{BB962C8B-B14F-4D97-AF65-F5344CB8AC3E}">
        <p14:creationId xmlns:p14="http://schemas.microsoft.com/office/powerpoint/2010/main" val="378861752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1" grpId="0"/>
      <p:bldP spid="60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230832" y="777007"/>
            <a:ext cx="8229600" cy="1139825"/>
          </a:xfrm>
        </p:spPr>
        <p:txBody>
          <a:bodyPr/>
          <a:lstStyle/>
          <a:p>
            <a:pPr lvl="0" algn="ctr"/>
            <a:r>
              <a:rPr lang="en-US" sz="4000" b="1" dirty="0"/>
              <a:t>Field </a:t>
            </a:r>
            <a:r>
              <a:rPr lang="en-US" sz="4000" b="1" dirty="0" smtClean="0"/>
              <a:t> </a:t>
            </a:r>
            <a:r>
              <a:rPr lang="en-US" sz="4000" b="1" dirty="0" smtClean="0">
                <a:solidFill>
                  <a:schemeClr val="bg1">
                    <a:lumMod val="65000"/>
                  </a:schemeClr>
                </a:solidFill>
                <a:sym typeface="Wingdings" panose="05000000000000000000" pitchFamily="2" charset="2"/>
              </a:rPr>
              <a:t></a:t>
            </a:r>
            <a:r>
              <a:rPr lang="en-US" sz="4000" b="1" dirty="0" smtClean="0">
                <a:sym typeface="Symbol"/>
              </a:rPr>
              <a:t>  </a:t>
            </a:r>
            <a:r>
              <a:rPr lang="en-US" sz="4000" b="1" dirty="0" smtClean="0">
                <a:solidFill>
                  <a:srgbClr val="C00000"/>
                </a:solidFill>
              </a:rPr>
              <a:t>DVR </a:t>
            </a:r>
            <a:r>
              <a:rPr lang="en-US" sz="4000" b="1" dirty="0" smtClean="0"/>
              <a:t> </a:t>
            </a:r>
            <a:r>
              <a:rPr lang="en-US" sz="4000" b="1" dirty="0" smtClean="0">
                <a:sym typeface="Symbol"/>
              </a:rPr>
              <a:t>  </a:t>
            </a:r>
            <a:r>
              <a:rPr lang="en-US" sz="4000" b="1" dirty="0" smtClean="0"/>
              <a:t>PID  </a:t>
            </a:r>
            <a:r>
              <a:rPr lang="en-US" sz="4000" b="1" dirty="0">
                <a:sym typeface="Symbol"/>
              </a:rPr>
              <a:t></a:t>
            </a:r>
            <a:r>
              <a:rPr lang="en-US" sz="4000" b="1" dirty="0"/>
              <a:t> </a:t>
            </a:r>
            <a:r>
              <a:rPr lang="en-US" sz="4000" b="1" dirty="0" smtClean="0"/>
              <a:t> Ring</a:t>
            </a:r>
            <a:endParaRPr lang="en-US" sz="4000" b="1" dirty="0"/>
          </a:p>
        </p:txBody>
      </p:sp>
      <p:sp>
        <p:nvSpPr>
          <p:cNvPr id="2" name="Rectangle 1"/>
          <p:cNvSpPr/>
          <p:nvPr/>
        </p:nvSpPr>
        <p:spPr>
          <a:xfrm>
            <a:off x="2015716" y="1376772"/>
            <a:ext cx="27003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0" lang="en-US" sz="1600" dirty="0" smtClean="0">
                <a:solidFill>
                  <a:srgbClr val="C00000"/>
                </a:solidFill>
              </a:rPr>
              <a:t>(Discrete </a:t>
            </a:r>
            <a:r>
              <a:rPr kumimoji="0" lang="en-US" sz="1600" dirty="0">
                <a:solidFill>
                  <a:srgbClr val="C00000"/>
                </a:solidFill>
              </a:rPr>
              <a:t>valuation </a:t>
            </a:r>
            <a:r>
              <a:rPr kumimoji="0" lang="en-US" sz="1600" dirty="0" smtClean="0">
                <a:solidFill>
                  <a:srgbClr val="C00000"/>
                </a:solidFill>
              </a:rPr>
              <a:t>ring)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07504" y="2154049"/>
            <a:ext cx="28443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0" lang="en-US" sz="2000" dirty="0" smtClean="0">
                <a:solidFill>
                  <a:schemeClr val="tx2"/>
                </a:solidFill>
              </a:rPr>
              <a:t>A degenerated DVR </a:t>
            </a:r>
            <a:r>
              <a:rPr kumimoji="0" lang="en-US" sz="2000" dirty="0" smtClean="0">
                <a:solidFill>
                  <a:schemeClr val="tx2"/>
                </a:solidFill>
              </a:rPr>
              <a:t>with the trivial </a:t>
            </a:r>
            <a:r>
              <a:rPr kumimoji="0" lang="en-US" sz="2000" dirty="0" smtClean="0">
                <a:solidFill>
                  <a:schemeClr val="tx2"/>
                </a:solidFill>
              </a:rPr>
              <a:t>“</a:t>
            </a:r>
            <a:r>
              <a:rPr kumimoji="0" lang="en-US" sz="2000" dirty="0" smtClean="0">
                <a:solidFill>
                  <a:srgbClr val="C00000"/>
                </a:solidFill>
              </a:rPr>
              <a:t>valuation</a:t>
            </a:r>
            <a:r>
              <a:rPr kumimoji="0" lang="en-US" sz="2000" dirty="0" smtClean="0">
                <a:solidFill>
                  <a:schemeClr val="tx2"/>
                </a:solidFill>
              </a:rPr>
              <a:t>”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3" name="Rectangular Callout 22"/>
          <p:cNvSpPr/>
          <p:nvPr/>
        </p:nvSpPr>
        <p:spPr bwMode="auto">
          <a:xfrm>
            <a:off x="179512" y="2156129"/>
            <a:ext cx="2700300" cy="840823"/>
          </a:xfrm>
          <a:prstGeom prst="wedgeRectCallout">
            <a:avLst>
              <a:gd name="adj1" fmla="val -10907"/>
              <a:gd name="adj2" fmla="val -13109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3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10" name="Text Box 63"/>
          <p:cNvSpPr txBox="1">
            <a:spLocks noChangeArrowheads="1"/>
          </p:cNvSpPr>
          <p:nvPr/>
        </p:nvSpPr>
        <p:spPr bwMode="auto">
          <a:xfrm>
            <a:off x="3455876" y="2681524"/>
            <a:ext cx="5472608" cy="147732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marL="342900" indent="-342900" eaLnBrk="1" hangingPunct="1">
              <a:spcBef>
                <a:spcPts val="0"/>
              </a:spcBef>
              <a:buFont typeface="Arial" pitchFamily="34" charset="0"/>
              <a:buChar char="•"/>
            </a:pPr>
            <a:r>
              <a:rPr kumimoji="0" lang="en-US" sz="2000" dirty="0" smtClean="0">
                <a:solidFill>
                  <a:srgbClr val="000000"/>
                </a:solidFill>
              </a:rPr>
              <a:t>The ensemble of </a:t>
            </a:r>
            <a:r>
              <a:rPr lang="en-US" altLang="zh-CN" sz="2000" dirty="0"/>
              <a:t>rational power series </a:t>
            </a:r>
            <a:r>
              <a:rPr lang="en-US" altLang="zh-CN" sz="2000" dirty="0" smtClean="0"/>
              <a:t>qualifies</a:t>
            </a:r>
            <a:r>
              <a:rPr kumimoji="0" lang="en-US" sz="2000" dirty="0" smtClean="0">
                <a:solidFill>
                  <a:srgbClr val="000000"/>
                </a:solidFill>
              </a:rPr>
              <a:t>.</a:t>
            </a:r>
          </a:p>
          <a:p>
            <a:pPr marL="342900" indent="-342900" eaLnBrk="1" hangingPunct="1">
              <a:spcBef>
                <a:spcPts val="1200"/>
              </a:spcBef>
              <a:buFont typeface="Arial" pitchFamily="34" charset="0"/>
              <a:buChar char="•"/>
            </a:pPr>
            <a:r>
              <a:rPr kumimoji="0" lang="en-US" sz="2000" dirty="0" smtClean="0"/>
              <a:t>Linear algebra</a:t>
            </a:r>
            <a:r>
              <a:rPr kumimoji="0" lang="en-US" sz="2000" dirty="0"/>
              <a:t> does apply to vectors </a:t>
            </a:r>
            <a:r>
              <a:rPr kumimoji="0" lang="en-US" sz="2000" dirty="0" smtClean="0"/>
              <a:t>over a </a:t>
            </a:r>
            <a:r>
              <a:rPr lang="en-US" sz="2000" dirty="0" smtClean="0">
                <a:solidFill>
                  <a:srgbClr val="C00000"/>
                </a:solidFill>
              </a:rPr>
              <a:t>PID</a:t>
            </a:r>
            <a:r>
              <a:rPr kumimoji="0" lang="en-US" sz="2000" dirty="0" smtClean="0"/>
              <a:t> except for </a:t>
            </a:r>
            <a:r>
              <a:rPr kumimoji="0" lang="en-US" sz="2000" dirty="0"/>
              <a:t>the </a:t>
            </a:r>
            <a:r>
              <a:rPr kumimoji="0" lang="en-US" sz="2000" dirty="0" smtClean="0"/>
              <a:t>beautiful complication </a:t>
            </a:r>
            <a:r>
              <a:rPr kumimoji="0" lang="en-US" sz="2000" dirty="0"/>
              <a:t>by </a:t>
            </a:r>
            <a:r>
              <a:rPr kumimoji="0" lang="en-US" sz="2000" i="1" dirty="0">
                <a:solidFill>
                  <a:schemeClr val="tx2"/>
                </a:solidFill>
              </a:rPr>
              <a:t>invariant </a:t>
            </a:r>
            <a:r>
              <a:rPr kumimoji="0" lang="en-US" sz="2000" i="1" dirty="0" smtClean="0">
                <a:solidFill>
                  <a:schemeClr val="tx2"/>
                </a:solidFill>
              </a:rPr>
              <a:t>factors</a:t>
            </a:r>
            <a:r>
              <a:rPr kumimoji="0" lang="en-US" sz="2000" i="1" dirty="0" smtClean="0"/>
              <a:t>.</a:t>
            </a:r>
          </a:p>
        </p:txBody>
      </p:sp>
      <p:sp>
        <p:nvSpPr>
          <p:cNvPr id="11" name="Rectangular Callout 10"/>
          <p:cNvSpPr/>
          <p:nvPr/>
        </p:nvSpPr>
        <p:spPr bwMode="auto">
          <a:xfrm>
            <a:off x="3419872" y="2594420"/>
            <a:ext cx="5508612" cy="1662672"/>
          </a:xfrm>
          <a:prstGeom prst="wedgeRectCallout">
            <a:avLst>
              <a:gd name="adj1" fmla="val -14450"/>
              <a:gd name="adj2" fmla="val -12059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3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258769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3"/>
          <p:cNvSpPr txBox="1">
            <a:spLocks noChangeArrowheads="1"/>
          </p:cNvSpPr>
          <p:nvPr/>
        </p:nvSpPr>
        <p:spPr bwMode="auto">
          <a:xfrm>
            <a:off x="425844" y="4779729"/>
            <a:ext cx="6054368" cy="1169551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marL="342900" indent="-342900" eaLnBrk="1" hangingPunct="1">
              <a:spcBef>
                <a:spcPts val="1200"/>
              </a:spcBef>
              <a:buFont typeface="Arial" pitchFamily="34" charset="0"/>
              <a:buChar char="•"/>
            </a:pPr>
            <a:r>
              <a:rPr kumimoji="0" lang="en-US" sz="2000" dirty="0" smtClean="0">
                <a:solidFill>
                  <a:srgbClr val="000000"/>
                </a:solidFill>
              </a:rPr>
              <a:t>The </a:t>
            </a:r>
            <a:r>
              <a:rPr kumimoji="0" lang="en-US" sz="2000" dirty="0">
                <a:solidFill>
                  <a:srgbClr val="000000"/>
                </a:solidFill>
              </a:rPr>
              <a:t>ensemble of </a:t>
            </a:r>
            <a:r>
              <a:rPr lang="en-US" altLang="zh-CN" sz="2000" dirty="0"/>
              <a:t>rational power </a:t>
            </a:r>
            <a:r>
              <a:rPr lang="en-US" altLang="zh-CN" sz="2000" dirty="0" smtClean="0"/>
              <a:t>series again qualifies.</a:t>
            </a:r>
            <a:endParaRPr kumimoji="0" lang="en-US" sz="2000" dirty="0" smtClean="0">
              <a:solidFill>
                <a:srgbClr val="000000"/>
              </a:solidFill>
            </a:endParaRPr>
          </a:p>
          <a:p>
            <a:pPr marL="342900" indent="-342900" eaLnBrk="1" hangingPunct="1">
              <a:spcBef>
                <a:spcPts val="1200"/>
              </a:spcBef>
              <a:buFont typeface="Arial" pitchFamily="34" charset="0"/>
              <a:buChar char="•"/>
            </a:pPr>
            <a:r>
              <a:rPr kumimoji="0" lang="en-US" sz="2000" dirty="0" smtClean="0"/>
              <a:t>LNC theory </a:t>
            </a:r>
            <a:r>
              <a:rPr kumimoji="0" lang="en-US" sz="2000" dirty="0" smtClean="0"/>
              <a:t>over a </a:t>
            </a:r>
            <a:r>
              <a:rPr kumimoji="0" lang="en-US" sz="2000" dirty="0" smtClean="0">
                <a:solidFill>
                  <a:srgbClr val="C00000"/>
                </a:solidFill>
              </a:rPr>
              <a:t>DVR </a:t>
            </a:r>
            <a:r>
              <a:rPr kumimoji="0" lang="en-US" sz="2000" dirty="0" smtClean="0"/>
              <a:t>provides </a:t>
            </a:r>
            <a:r>
              <a:rPr kumimoji="0" lang="en-US" sz="2000" dirty="0"/>
              <a:t>a </a:t>
            </a:r>
            <a:r>
              <a:rPr kumimoji="0" lang="en-US" sz="2000" dirty="0" smtClean="0"/>
              <a:t>sense of </a:t>
            </a:r>
            <a:r>
              <a:rPr kumimoji="0" lang="en-US" sz="2000" dirty="0">
                <a:solidFill>
                  <a:srgbClr val="C00000"/>
                </a:solidFill>
              </a:rPr>
              <a:t>causal</a:t>
            </a:r>
            <a:r>
              <a:rPr kumimoji="0" lang="en-US" sz="2000" dirty="0"/>
              <a:t> transmission. </a:t>
            </a:r>
            <a:endParaRPr kumimoji="0" lang="en-US" sz="2000" dirty="0" smtClean="0"/>
          </a:p>
        </p:txBody>
      </p:sp>
      <p:sp>
        <p:nvSpPr>
          <p:cNvPr id="14" name="Rectangular Callout 13"/>
          <p:cNvSpPr/>
          <p:nvPr/>
        </p:nvSpPr>
        <p:spPr bwMode="auto">
          <a:xfrm>
            <a:off x="431540" y="4689140"/>
            <a:ext cx="6264696" cy="1368152"/>
          </a:xfrm>
          <a:prstGeom prst="wedgeRectCallout">
            <a:avLst>
              <a:gd name="adj1" fmla="val -5245"/>
              <a:gd name="adj2" fmla="val -263215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3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9" name="Text Box 63"/>
          <p:cNvSpPr txBox="1">
            <a:spLocks noChangeArrowheads="1"/>
          </p:cNvSpPr>
          <p:nvPr/>
        </p:nvSpPr>
        <p:spPr bwMode="auto">
          <a:xfrm>
            <a:off x="3455876" y="2681524"/>
            <a:ext cx="5472608" cy="147732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marL="342900" indent="-342900" eaLnBrk="1" hangingPunct="1">
              <a:spcBef>
                <a:spcPts val="0"/>
              </a:spcBef>
              <a:buFont typeface="Arial" pitchFamily="34" charset="0"/>
              <a:buChar char="•"/>
            </a:pPr>
            <a:r>
              <a:rPr kumimoji="0" lang="en-US" sz="2000" dirty="0" smtClean="0">
                <a:solidFill>
                  <a:srgbClr val="000000"/>
                </a:solidFill>
              </a:rPr>
              <a:t>The ensemble of </a:t>
            </a:r>
            <a:r>
              <a:rPr lang="en-US" altLang="zh-CN" sz="2000" dirty="0"/>
              <a:t>rational power series </a:t>
            </a:r>
            <a:r>
              <a:rPr lang="en-US" altLang="zh-CN" sz="2000" dirty="0" smtClean="0"/>
              <a:t>qualifies</a:t>
            </a:r>
            <a:r>
              <a:rPr kumimoji="0" lang="en-US" sz="2000" dirty="0" smtClean="0">
                <a:solidFill>
                  <a:srgbClr val="000000"/>
                </a:solidFill>
              </a:rPr>
              <a:t>.</a:t>
            </a:r>
          </a:p>
          <a:p>
            <a:pPr marL="342900" indent="-342900" eaLnBrk="1" hangingPunct="1">
              <a:spcBef>
                <a:spcPts val="1200"/>
              </a:spcBef>
              <a:buFont typeface="Arial" pitchFamily="34" charset="0"/>
              <a:buChar char="•"/>
            </a:pPr>
            <a:r>
              <a:rPr kumimoji="0" lang="en-US" sz="2000" dirty="0" smtClean="0"/>
              <a:t>Linear algebra</a:t>
            </a:r>
            <a:r>
              <a:rPr kumimoji="0" lang="en-US" sz="2000" dirty="0"/>
              <a:t> does apply to vectors </a:t>
            </a:r>
            <a:r>
              <a:rPr kumimoji="0" lang="en-US" sz="2000" dirty="0" smtClean="0"/>
              <a:t>over a </a:t>
            </a:r>
            <a:r>
              <a:rPr lang="en-US" sz="2000" dirty="0" smtClean="0">
                <a:solidFill>
                  <a:srgbClr val="C00000"/>
                </a:solidFill>
              </a:rPr>
              <a:t>PID</a:t>
            </a:r>
            <a:r>
              <a:rPr kumimoji="0" lang="en-US" sz="2000" dirty="0" smtClean="0"/>
              <a:t> except for </a:t>
            </a:r>
            <a:r>
              <a:rPr kumimoji="0" lang="en-US" sz="2000" dirty="0"/>
              <a:t>the </a:t>
            </a:r>
            <a:r>
              <a:rPr kumimoji="0" lang="en-US" sz="2000" dirty="0" smtClean="0"/>
              <a:t>beautiful complication </a:t>
            </a:r>
            <a:r>
              <a:rPr kumimoji="0" lang="en-US" sz="2000" dirty="0"/>
              <a:t>by </a:t>
            </a:r>
            <a:r>
              <a:rPr kumimoji="0" lang="en-US" sz="2000" i="1" dirty="0">
                <a:solidFill>
                  <a:schemeClr val="tx2"/>
                </a:solidFill>
              </a:rPr>
              <a:t>invariant </a:t>
            </a:r>
            <a:r>
              <a:rPr kumimoji="0" lang="en-US" sz="2000" i="1" dirty="0" smtClean="0">
                <a:solidFill>
                  <a:schemeClr val="tx2"/>
                </a:solidFill>
              </a:rPr>
              <a:t>factors</a:t>
            </a:r>
            <a:r>
              <a:rPr kumimoji="0" lang="en-US" sz="2000" i="1" dirty="0" smtClean="0"/>
              <a:t>.</a:t>
            </a:r>
          </a:p>
        </p:txBody>
      </p:sp>
      <p:sp>
        <p:nvSpPr>
          <p:cNvPr id="10" name="Rectangular Callout 9"/>
          <p:cNvSpPr/>
          <p:nvPr/>
        </p:nvSpPr>
        <p:spPr bwMode="auto">
          <a:xfrm>
            <a:off x="3419872" y="2594420"/>
            <a:ext cx="5508612" cy="1698676"/>
          </a:xfrm>
          <a:prstGeom prst="wedgeRectCallout">
            <a:avLst>
              <a:gd name="adj1" fmla="val -14189"/>
              <a:gd name="adj2" fmla="val -118412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3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11" name="Title 14"/>
          <p:cNvSpPr>
            <a:spLocks noGrp="1"/>
          </p:cNvSpPr>
          <p:nvPr>
            <p:ph type="title"/>
          </p:nvPr>
        </p:nvSpPr>
        <p:spPr>
          <a:xfrm>
            <a:off x="230832" y="777007"/>
            <a:ext cx="8229600" cy="1139825"/>
          </a:xfrm>
        </p:spPr>
        <p:txBody>
          <a:bodyPr/>
          <a:lstStyle/>
          <a:p>
            <a:pPr lvl="0" algn="ctr"/>
            <a:r>
              <a:rPr lang="en-US" sz="4000" b="1" dirty="0"/>
              <a:t>Field </a:t>
            </a:r>
            <a:r>
              <a:rPr lang="en-US" sz="4000" b="1" dirty="0" smtClean="0"/>
              <a:t> </a:t>
            </a:r>
            <a:r>
              <a:rPr lang="en-US" sz="4000" b="1" dirty="0" smtClean="0">
                <a:solidFill>
                  <a:schemeClr val="bg1">
                    <a:lumMod val="65000"/>
                  </a:schemeClr>
                </a:solidFill>
                <a:sym typeface="Wingdings" panose="05000000000000000000" pitchFamily="2" charset="2"/>
              </a:rPr>
              <a:t></a:t>
            </a:r>
            <a:r>
              <a:rPr lang="en-US" sz="4000" b="1" dirty="0" smtClean="0">
                <a:sym typeface="Symbol"/>
              </a:rPr>
              <a:t>  </a:t>
            </a:r>
            <a:r>
              <a:rPr lang="en-US" sz="4000" b="1" dirty="0" smtClean="0">
                <a:solidFill>
                  <a:srgbClr val="C00000"/>
                </a:solidFill>
              </a:rPr>
              <a:t>DVR </a:t>
            </a:r>
            <a:r>
              <a:rPr lang="en-US" sz="4000" b="1" dirty="0" smtClean="0"/>
              <a:t> </a:t>
            </a:r>
            <a:r>
              <a:rPr lang="en-US" sz="4000" b="1" dirty="0" smtClean="0">
                <a:sym typeface="Symbol"/>
              </a:rPr>
              <a:t>  </a:t>
            </a:r>
            <a:r>
              <a:rPr lang="en-US" sz="4000" b="1" dirty="0" smtClean="0"/>
              <a:t>PID  </a:t>
            </a:r>
            <a:r>
              <a:rPr lang="en-US" sz="4000" b="1" dirty="0">
                <a:sym typeface="Symbol"/>
              </a:rPr>
              <a:t></a:t>
            </a:r>
            <a:r>
              <a:rPr lang="en-US" sz="4000" b="1" dirty="0"/>
              <a:t> </a:t>
            </a:r>
            <a:r>
              <a:rPr lang="en-US" sz="4000" b="1" dirty="0" smtClean="0"/>
              <a:t> Ring</a:t>
            </a:r>
            <a:endParaRPr lang="en-US" sz="4000" b="1" dirty="0"/>
          </a:p>
        </p:txBody>
      </p:sp>
      <p:sp>
        <p:nvSpPr>
          <p:cNvPr id="12" name="Rectangle 11"/>
          <p:cNvSpPr/>
          <p:nvPr/>
        </p:nvSpPr>
        <p:spPr>
          <a:xfrm>
            <a:off x="2015716" y="1376772"/>
            <a:ext cx="27003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0" lang="en-US" sz="1600" dirty="0" smtClean="0">
                <a:solidFill>
                  <a:srgbClr val="C00000"/>
                </a:solidFill>
              </a:rPr>
              <a:t>(Discrete </a:t>
            </a:r>
            <a:r>
              <a:rPr kumimoji="0" lang="en-US" sz="1600" dirty="0">
                <a:solidFill>
                  <a:srgbClr val="C00000"/>
                </a:solidFill>
              </a:rPr>
              <a:t>valuation </a:t>
            </a:r>
            <a:r>
              <a:rPr kumimoji="0" lang="en-US" sz="1600" dirty="0" smtClean="0">
                <a:solidFill>
                  <a:srgbClr val="C00000"/>
                </a:solidFill>
              </a:rPr>
              <a:t>ring)</a:t>
            </a:r>
            <a:endParaRPr lang="en-US" sz="2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96458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719572" y="620689"/>
            <a:ext cx="7740860" cy="864096"/>
          </a:xfrm>
        </p:spPr>
        <p:txBody>
          <a:bodyPr/>
          <a:lstStyle/>
          <a:p>
            <a:pPr lvl="0" algn="ctr"/>
            <a:r>
              <a:rPr lang="en-US" sz="4400" b="1" dirty="0" smtClean="0"/>
              <a:t>Conclusion</a:t>
            </a:r>
            <a:endParaRPr lang="en-US" sz="4000" b="1" dirty="0"/>
          </a:p>
        </p:txBody>
      </p:sp>
      <p:sp>
        <p:nvSpPr>
          <p:cNvPr id="7" name="Text Box 63"/>
          <p:cNvSpPr txBox="1">
            <a:spLocks noChangeArrowheads="1"/>
          </p:cNvSpPr>
          <p:nvPr/>
        </p:nvSpPr>
        <p:spPr bwMode="auto">
          <a:xfrm>
            <a:off x="533856" y="1592796"/>
            <a:ext cx="8250612" cy="144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marL="342900" indent="-342900" algn="just" eaLnBrk="1" hangingPunct="1">
              <a:spcBef>
                <a:spcPts val="1200"/>
              </a:spcBef>
              <a:buFont typeface="Arial" pitchFamily="34" charset="0"/>
              <a:buChar char="•"/>
            </a:pPr>
            <a:r>
              <a:rPr kumimoji="0" lang="en-US" sz="2000" dirty="0" smtClean="0"/>
              <a:t>Linear NC theory over a </a:t>
            </a:r>
            <a:r>
              <a:rPr kumimoji="0" lang="en-US" sz="2000" dirty="0" smtClean="0"/>
              <a:t>DVR</a:t>
            </a:r>
            <a:r>
              <a:rPr kumimoji="0" lang="en-US" sz="2000" dirty="0" smtClean="0"/>
              <a:t> generalizes </a:t>
            </a:r>
            <a:r>
              <a:rPr kumimoji="0" lang="en-US" sz="2000" dirty="0" smtClean="0"/>
              <a:t>both LNC and CNC theories for acyclic and cyclic networks.                     </a:t>
            </a:r>
            <a:r>
              <a:rPr kumimoji="0" lang="en-US" sz="2000" dirty="0" smtClean="0"/>
              <a:t>      </a:t>
            </a:r>
            <a:r>
              <a:rPr kumimoji="0" lang="en-US" sz="1800" dirty="0"/>
              <a:t>// </a:t>
            </a:r>
            <a:r>
              <a:rPr kumimoji="0" lang="en-US" sz="1800" dirty="0" smtClean="0"/>
              <a:t>DVR = ensemble of data units</a:t>
            </a:r>
            <a:endParaRPr kumimoji="0" lang="en-US" sz="2000" dirty="0" smtClean="0"/>
          </a:p>
          <a:p>
            <a:pPr marL="342900" indent="-342900" algn="just" eaLnBrk="1" hangingPunct="1">
              <a:spcBef>
                <a:spcPts val="1200"/>
              </a:spcBef>
              <a:buFont typeface="Arial" pitchFamily="34" charset="0"/>
              <a:buChar char="•"/>
            </a:pPr>
            <a:r>
              <a:rPr kumimoji="0" lang="en-US" sz="2000" dirty="0" smtClean="0"/>
              <a:t>The discrete </a:t>
            </a:r>
            <a:r>
              <a:rPr kumimoji="0" lang="en-US" sz="2000" dirty="0">
                <a:solidFill>
                  <a:srgbClr val="C00000"/>
                </a:solidFill>
              </a:rPr>
              <a:t>valuation </a:t>
            </a:r>
            <a:r>
              <a:rPr kumimoji="0" lang="en-US" sz="2000" dirty="0" smtClean="0"/>
              <a:t>in D</a:t>
            </a:r>
            <a:r>
              <a:rPr kumimoji="0" lang="en-US" sz="2000" dirty="0" smtClean="0">
                <a:solidFill>
                  <a:srgbClr val="C00000"/>
                </a:solidFill>
              </a:rPr>
              <a:t>V</a:t>
            </a:r>
            <a:r>
              <a:rPr kumimoji="0" lang="en-US" sz="2000" dirty="0" smtClean="0"/>
              <a:t>R provides a sense of causal transmission. </a:t>
            </a:r>
          </a:p>
          <a:p>
            <a:pPr algn="r" eaLnBrk="1" hangingPunct="1">
              <a:spcBef>
                <a:spcPts val="0"/>
              </a:spcBef>
            </a:pPr>
            <a:r>
              <a:rPr kumimoji="0" lang="en-US" sz="1800" dirty="0" smtClean="0"/>
              <a:t>// </a:t>
            </a:r>
            <a:r>
              <a:rPr kumimoji="0" lang="en-US" sz="1800" dirty="0"/>
              <a:t>On an acyclic network</a:t>
            </a:r>
            <a:r>
              <a:rPr kumimoji="0" lang="en-US" sz="1800" dirty="0" smtClean="0"/>
              <a:t>, </a:t>
            </a:r>
            <a:r>
              <a:rPr kumimoji="0" lang="en-US" sz="1800" dirty="0" smtClean="0"/>
              <a:t>this sense </a:t>
            </a:r>
            <a:r>
              <a:rPr kumimoji="0" lang="en-US" sz="1800" dirty="0" smtClean="0"/>
              <a:t>is by the </a:t>
            </a:r>
            <a:r>
              <a:rPr kumimoji="0" lang="en-US" sz="1800" dirty="0"/>
              <a:t>upstream-to-downstream </a:t>
            </a:r>
            <a:r>
              <a:rPr kumimoji="0" lang="en-US" sz="1800" dirty="0" smtClean="0"/>
              <a:t>order.</a:t>
            </a:r>
          </a:p>
        </p:txBody>
      </p:sp>
    </p:spTree>
    <p:extLst>
      <p:ext uri="{BB962C8B-B14F-4D97-AF65-F5344CB8AC3E}">
        <p14:creationId xmlns:p14="http://schemas.microsoft.com/office/powerpoint/2010/main" val="17639192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719572" y="620689"/>
            <a:ext cx="7740860" cy="864096"/>
          </a:xfrm>
        </p:spPr>
        <p:txBody>
          <a:bodyPr/>
          <a:lstStyle/>
          <a:p>
            <a:pPr lvl="0" algn="ctr"/>
            <a:r>
              <a:rPr lang="en-US" sz="4000" b="1" dirty="0" smtClean="0"/>
              <a:t>Commutative algebra</a:t>
            </a:r>
            <a:r>
              <a:rPr lang="en-US" sz="4000" b="1" i="1" dirty="0" smtClean="0"/>
              <a:t> vs</a:t>
            </a:r>
            <a:r>
              <a:rPr lang="en-US" sz="4000" b="1" dirty="0" smtClean="0"/>
              <a:t>. NC</a:t>
            </a:r>
            <a:endParaRPr lang="en-US" sz="4000" b="1" dirty="0"/>
          </a:p>
        </p:txBody>
      </p:sp>
      <p:sp>
        <p:nvSpPr>
          <p:cNvPr id="7" name="Text Box 63"/>
          <p:cNvSpPr txBox="1">
            <a:spLocks noChangeArrowheads="1"/>
          </p:cNvSpPr>
          <p:nvPr/>
        </p:nvSpPr>
        <p:spPr bwMode="auto">
          <a:xfrm>
            <a:off x="533856" y="3107283"/>
            <a:ext cx="8250612" cy="2769989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marL="342900" indent="-342900" algn="just" eaLnBrk="1" hangingPunct="1">
              <a:spcBef>
                <a:spcPts val="1200"/>
              </a:spcBef>
              <a:buFont typeface="Arial" pitchFamily="34" charset="0"/>
              <a:buChar char="•"/>
            </a:pPr>
            <a:r>
              <a:rPr kumimoji="0" lang="en-US" sz="2000" dirty="0" smtClean="0"/>
              <a:t>All </a:t>
            </a:r>
            <a:r>
              <a:rPr kumimoji="0" lang="en-US" sz="2000" dirty="0" smtClean="0"/>
              <a:t>coding vectors at the source linearly span a free module over the DVR; all incoming coding vectors to a receiver span a submodule.</a:t>
            </a:r>
          </a:p>
          <a:p>
            <a:pPr marL="640080" lvl="1" indent="-342900" algn="just" eaLnBrk="1" hangingPunct="1">
              <a:spcBef>
                <a:spcPts val="1200"/>
              </a:spcBef>
              <a:buSzPct val="60000"/>
              <a:buFont typeface="Wingdings" pitchFamily="2" charset="2"/>
              <a:buChar char="§"/>
            </a:pPr>
            <a:r>
              <a:rPr kumimoji="0" lang="en-US" sz="2000" dirty="0" smtClean="0"/>
              <a:t>Decodability at the receiver = full rank of the submodule</a:t>
            </a:r>
          </a:p>
          <a:p>
            <a:pPr marL="640080" lvl="1" indent="-342900" algn="just" eaLnBrk="1" hangingPunct="1">
              <a:spcBef>
                <a:spcPts val="1200"/>
              </a:spcBef>
              <a:buSzPct val="60000"/>
              <a:buFont typeface="Wingdings" pitchFamily="2" charset="2"/>
              <a:buChar char="§"/>
            </a:pPr>
            <a:r>
              <a:rPr kumimoji="0" lang="en-US" sz="2000" dirty="0" smtClean="0"/>
              <a:t>Decoding delay = the </a:t>
            </a:r>
            <a:r>
              <a:rPr kumimoji="0" lang="en-US" sz="2000" dirty="0"/>
              <a:t>highest </a:t>
            </a:r>
            <a:r>
              <a:rPr lang="en-US" sz="2000" dirty="0">
                <a:solidFill>
                  <a:srgbClr val="C00000"/>
                </a:solidFill>
              </a:rPr>
              <a:t>valuation</a:t>
            </a:r>
            <a:r>
              <a:rPr kumimoji="0" lang="en-US" sz="2000" dirty="0">
                <a:solidFill>
                  <a:srgbClr val="C00000"/>
                </a:solidFill>
              </a:rPr>
              <a:t> </a:t>
            </a:r>
            <a:r>
              <a:rPr kumimoji="0" lang="en-US" sz="2000" dirty="0"/>
              <a:t>among </a:t>
            </a:r>
            <a:r>
              <a:rPr kumimoji="0" lang="en-US" sz="2000" i="1" dirty="0">
                <a:solidFill>
                  <a:schemeClr val="tx2"/>
                </a:solidFill>
              </a:rPr>
              <a:t>invariant factors </a:t>
            </a:r>
            <a:r>
              <a:rPr kumimoji="0" lang="en-US" sz="2000" dirty="0" smtClean="0"/>
              <a:t>of the submodule in the source module.</a:t>
            </a:r>
          </a:p>
          <a:p>
            <a:pPr algn="ctr" eaLnBrk="1" hangingPunct="1">
              <a:spcBef>
                <a:spcPts val="1200"/>
              </a:spcBef>
            </a:pPr>
            <a:r>
              <a:rPr kumimoji="0" lang="en-US" sz="4400" dirty="0" smtClean="0">
                <a:solidFill>
                  <a:schemeClr val="tx2"/>
                </a:solidFill>
                <a:latin typeface="Comic Sans MS" pitchFamily="66" charset="0"/>
              </a:rPr>
              <a:t>Thank you.</a:t>
            </a:r>
            <a:endParaRPr kumimoji="0" lang="en-US" sz="4400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4" name="Text Box 63"/>
          <p:cNvSpPr txBox="1">
            <a:spLocks noChangeArrowheads="1"/>
          </p:cNvSpPr>
          <p:nvPr/>
        </p:nvSpPr>
        <p:spPr bwMode="auto">
          <a:xfrm>
            <a:off x="533856" y="1592796"/>
            <a:ext cx="8250612" cy="144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marL="342900" indent="-342900" algn="just" eaLnBrk="1" hangingPunct="1">
              <a:spcBef>
                <a:spcPts val="1200"/>
              </a:spcBef>
              <a:buFont typeface="Arial" pitchFamily="34" charset="0"/>
              <a:buChar char="•"/>
            </a:pPr>
            <a:r>
              <a:rPr kumimoji="0" lang="en-US" sz="2000" dirty="0" smtClean="0"/>
              <a:t>Linear NC theory over a </a:t>
            </a:r>
            <a:r>
              <a:rPr kumimoji="0" lang="en-US" sz="2000" dirty="0" smtClean="0"/>
              <a:t>DVR</a:t>
            </a:r>
            <a:r>
              <a:rPr kumimoji="0" lang="en-US" sz="2000" dirty="0" smtClean="0"/>
              <a:t> generalizes </a:t>
            </a:r>
            <a:r>
              <a:rPr kumimoji="0" lang="en-US" sz="2000" dirty="0" smtClean="0"/>
              <a:t>both LNC and CNC theories for acyclic and cyclic networks.                     </a:t>
            </a:r>
            <a:r>
              <a:rPr kumimoji="0" lang="en-US" sz="2000" dirty="0" smtClean="0"/>
              <a:t>      </a:t>
            </a:r>
            <a:r>
              <a:rPr kumimoji="0" lang="en-US" sz="1800" dirty="0"/>
              <a:t>// </a:t>
            </a:r>
            <a:r>
              <a:rPr kumimoji="0" lang="en-US" sz="1800" dirty="0" smtClean="0"/>
              <a:t>DVR = ensemble of data units</a:t>
            </a:r>
            <a:endParaRPr kumimoji="0" lang="en-US" sz="2000" dirty="0" smtClean="0"/>
          </a:p>
          <a:p>
            <a:pPr marL="342900" indent="-342900" algn="just" eaLnBrk="1" hangingPunct="1">
              <a:spcBef>
                <a:spcPts val="1200"/>
              </a:spcBef>
              <a:buFont typeface="Arial" pitchFamily="34" charset="0"/>
              <a:buChar char="•"/>
            </a:pPr>
            <a:r>
              <a:rPr kumimoji="0" lang="en-US" sz="2000" dirty="0" smtClean="0"/>
              <a:t>The discrete </a:t>
            </a:r>
            <a:r>
              <a:rPr kumimoji="0" lang="en-US" sz="2000" dirty="0">
                <a:solidFill>
                  <a:srgbClr val="C00000"/>
                </a:solidFill>
              </a:rPr>
              <a:t>valuation </a:t>
            </a:r>
            <a:r>
              <a:rPr kumimoji="0" lang="en-US" sz="2000" dirty="0" smtClean="0"/>
              <a:t>in D</a:t>
            </a:r>
            <a:r>
              <a:rPr kumimoji="0" lang="en-US" sz="2000" dirty="0" smtClean="0">
                <a:solidFill>
                  <a:srgbClr val="C00000"/>
                </a:solidFill>
              </a:rPr>
              <a:t>V</a:t>
            </a:r>
            <a:r>
              <a:rPr kumimoji="0" lang="en-US" sz="2000" dirty="0" smtClean="0"/>
              <a:t>R provides a sense of causal transmission. </a:t>
            </a:r>
          </a:p>
          <a:p>
            <a:pPr algn="r" eaLnBrk="1" hangingPunct="1">
              <a:spcBef>
                <a:spcPts val="0"/>
              </a:spcBef>
            </a:pPr>
            <a:r>
              <a:rPr kumimoji="0" lang="en-US" sz="1800" dirty="0" smtClean="0"/>
              <a:t>// </a:t>
            </a:r>
            <a:r>
              <a:rPr kumimoji="0" lang="en-US" sz="1800" dirty="0"/>
              <a:t>On an acyclic network</a:t>
            </a:r>
            <a:r>
              <a:rPr kumimoji="0" lang="en-US" sz="1800" dirty="0" smtClean="0"/>
              <a:t>, </a:t>
            </a:r>
            <a:r>
              <a:rPr kumimoji="0" lang="en-US" sz="1800" dirty="0" smtClean="0"/>
              <a:t>this sense </a:t>
            </a:r>
            <a:r>
              <a:rPr kumimoji="0" lang="en-US" sz="1800" dirty="0" smtClean="0"/>
              <a:t>is by the </a:t>
            </a:r>
            <a:r>
              <a:rPr kumimoji="0" lang="en-US" sz="1800" dirty="0"/>
              <a:t>upstream-to-downstream </a:t>
            </a:r>
            <a:r>
              <a:rPr kumimoji="0" lang="en-US" sz="1800" dirty="0" smtClean="0"/>
              <a:t>order.</a:t>
            </a:r>
          </a:p>
        </p:txBody>
      </p:sp>
    </p:spTree>
    <p:extLst>
      <p:ext uri="{BB962C8B-B14F-4D97-AF65-F5344CB8AC3E}">
        <p14:creationId xmlns:p14="http://schemas.microsoft.com/office/powerpoint/2010/main" val="178599989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3"/>
          <p:cNvSpPr>
            <a:spLocks noGrp="1"/>
          </p:cNvSpPr>
          <p:nvPr>
            <p:ph type="title" idx="4294967295"/>
          </p:nvPr>
        </p:nvSpPr>
        <p:spPr>
          <a:xfrm>
            <a:off x="143508" y="260350"/>
            <a:ext cx="8748972" cy="776288"/>
          </a:xfrm>
        </p:spPr>
        <p:txBody>
          <a:bodyPr anchor="ctr"/>
          <a:lstStyle/>
          <a:p>
            <a:pPr algn="ctr" eaLnBrk="1" hangingPunct="1"/>
            <a:r>
              <a:rPr lang="en-US" altLang="zh-TW" sz="2800" b="1" dirty="0"/>
              <a:t>Interpreting butterfly network as 2-way relay channel</a:t>
            </a:r>
            <a:endParaRPr kumimoji="0" lang="en-US" altLang="zh-TW" sz="2800" dirty="0" smtClean="0">
              <a:solidFill>
                <a:schemeClr val="tx1"/>
              </a:solidFill>
            </a:endParaRPr>
          </a:p>
        </p:txBody>
      </p:sp>
      <p:grpSp>
        <p:nvGrpSpPr>
          <p:cNvPr id="41987" name="Group 4"/>
          <p:cNvGrpSpPr>
            <a:grpSpLocks/>
          </p:cNvGrpSpPr>
          <p:nvPr/>
        </p:nvGrpSpPr>
        <p:grpSpPr bwMode="auto">
          <a:xfrm>
            <a:off x="3425455" y="1335062"/>
            <a:ext cx="4464050" cy="3966146"/>
            <a:chOff x="2411413" y="1372830"/>
            <a:chExt cx="4464050" cy="4216758"/>
          </a:xfrm>
        </p:grpSpPr>
        <p:sp>
          <p:nvSpPr>
            <p:cNvPr id="42000" name="Line 11"/>
            <p:cNvSpPr>
              <a:spLocks noChangeShapeType="1"/>
            </p:cNvSpPr>
            <p:nvPr/>
          </p:nvSpPr>
          <p:spPr bwMode="auto">
            <a:xfrm>
              <a:off x="3086100" y="2397125"/>
              <a:ext cx="1268413" cy="6000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118086" tIns="59043" rIns="118086" bIns="59043"/>
            <a:lstStyle/>
            <a:p>
              <a:endParaRPr lang="en-US">
                <a:cs typeface="Times New Roman" pitchFamily="18" charset="0"/>
              </a:endParaRPr>
            </a:p>
          </p:txBody>
        </p:sp>
        <p:sp>
          <p:nvSpPr>
            <p:cNvPr id="42001" name="Line 12"/>
            <p:cNvSpPr>
              <a:spLocks noChangeShapeType="1"/>
            </p:cNvSpPr>
            <p:nvPr/>
          </p:nvSpPr>
          <p:spPr bwMode="auto">
            <a:xfrm flipH="1">
              <a:off x="5040163" y="2457450"/>
              <a:ext cx="1116013" cy="5397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118086" tIns="59043" rIns="118086" bIns="59043"/>
            <a:lstStyle/>
            <a:p>
              <a:endParaRPr lang="en-US">
                <a:cs typeface="Times New Roman" pitchFamily="18" charset="0"/>
              </a:endParaRPr>
            </a:p>
          </p:txBody>
        </p:sp>
        <p:sp>
          <p:nvSpPr>
            <p:cNvPr id="42002" name="Line 15"/>
            <p:cNvSpPr>
              <a:spLocks noChangeShapeType="1"/>
            </p:cNvSpPr>
            <p:nvPr/>
          </p:nvSpPr>
          <p:spPr bwMode="auto">
            <a:xfrm flipV="1">
              <a:off x="6370638" y="2601913"/>
              <a:ext cx="0" cy="22320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118086" tIns="59043" rIns="118086" bIns="59043"/>
            <a:lstStyle/>
            <a:p>
              <a:endParaRPr lang="en-US">
                <a:cs typeface="Times New Roman" pitchFamily="18" charset="0"/>
              </a:endParaRPr>
            </a:p>
          </p:txBody>
        </p:sp>
        <p:sp>
          <p:nvSpPr>
            <p:cNvPr id="42003" name="Line 16"/>
            <p:cNvSpPr>
              <a:spLocks noChangeShapeType="1"/>
            </p:cNvSpPr>
            <p:nvPr/>
          </p:nvSpPr>
          <p:spPr bwMode="auto">
            <a:xfrm flipH="1">
              <a:off x="3167063" y="4513263"/>
              <a:ext cx="1265237" cy="5000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118086" tIns="59043" rIns="118086" bIns="59043"/>
            <a:lstStyle/>
            <a:p>
              <a:endParaRPr lang="en-US">
                <a:cs typeface="Times New Roman" pitchFamily="18" charset="0"/>
              </a:endParaRPr>
            </a:p>
          </p:txBody>
        </p:sp>
        <p:sp>
          <p:nvSpPr>
            <p:cNvPr id="42004" name="Line 17"/>
            <p:cNvSpPr>
              <a:spLocks noChangeShapeType="1"/>
            </p:cNvSpPr>
            <p:nvPr/>
          </p:nvSpPr>
          <p:spPr bwMode="auto">
            <a:xfrm>
              <a:off x="4938713" y="4513263"/>
              <a:ext cx="1177925" cy="5302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118086" tIns="59043" rIns="118086" bIns="59043"/>
            <a:lstStyle/>
            <a:p>
              <a:endParaRPr lang="en-US">
                <a:cs typeface="Times New Roman" pitchFamily="18" charset="0"/>
              </a:endParaRPr>
            </a:p>
          </p:txBody>
        </p:sp>
        <p:sp>
          <p:nvSpPr>
            <p:cNvPr id="42005" name="Text Box 20"/>
            <p:cNvSpPr txBox="1">
              <a:spLocks noChangeArrowheads="1"/>
            </p:cNvSpPr>
            <p:nvPr/>
          </p:nvSpPr>
          <p:spPr bwMode="auto">
            <a:xfrm>
              <a:off x="3508375" y="2252663"/>
              <a:ext cx="358704" cy="470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18086" tIns="59043" rIns="118086" bIns="59043">
              <a:spAutoFit/>
            </a:bodyPr>
            <a:lstStyle>
              <a:lvl1pPr defTabSz="4572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1pPr>
              <a:lvl2pPr marL="742950" indent="-285750" defTabSz="4572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2pPr>
              <a:lvl3pPr marL="1143000" indent="-228600" defTabSz="4572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3pPr>
              <a:lvl4pPr marL="1600200" indent="-228600" defTabSz="4572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4pPr>
              <a:lvl5pPr marL="2057400" indent="-228600" defTabSz="4572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9pPr>
            </a:lstStyle>
            <a:p>
              <a:pPr eaLnBrk="1" hangingPunct="1"/>
              <a:r>
                <a:rPr kumimoji="0" lang="en-US" altLang="zh-TW" sz="2100" i="1">
                  <a:cs typeface="Times New Roman" pitchFamily="18" charset="0"/>
                </a:rPr>
                <a:t>x</a:t>
              </a:r>
              <a:endParaRPr kumimoji="0" lang="en-US" altLang="zh-TW" sz="2300" baseline="-25000">
                <a:cs typeface="Times New Roman" pitchFamily="18" charset="0"/>
              </a:endParaRPr>
            </a:p>
          </p:txBody>
        </p:sp>
        <p:sp>
          <p:nvSpPr>
            <p:cNvPr id="42006" name="Text Box 22"/>
            <p:cNvSpPr txBox="1">
              <a:spLocks noChangeArrowheads="1"/>
            </p:cNvSpPr>
            <p:nvPr/>
          </p:nvSpPr>
          <p:spPr bwMode="auto">
            <a:xfrm>
              <a:off x="5478128" y="2253076"/>
              <a:ext cx="358704" cy="470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18086" tIns="59043" rIns="118086" bIns="59043">
              <a:spAutoFit/>
            </a:bodyPr>
            <a:lstStyle>
              <a:lvl1pPr defTabSz="4572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1pPr>
              <a:lvl2pPr marL="742950" indent="-285750" defTabSz="4572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2pPr>
              <a:lvl3pPr marL="1143000" indent="-228600" defTabSz="4572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3pPr>
              <a:lvl4pPr marL="1600200" indent="-228600" defTabSz="4572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4pPr>
              <a:lvl5pPr marL="2057400" indent="-228600" defTabSz="4572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9pPr>
            </a:lstStyle>
            <a:p>
              <a:pPr eaLnBrk="1" hangingPunct="1"/>
              <a:r>
                <a:rPr kumimoji="0" lang="en-US" altLang="zh-TW" sz="2100" i="1">
                  <a:cs typeface="Times New Roman" pitchFamily="18" charset="0"/>
                </a:rPr>
                <a:t>y</a:t>
              </a:r>
              <a:endParaRPr kumimoji="0" lang="en-US" altLang="zh-TW" sz="2100" baseline="-25000">
                <a:cs typeface="Times New Roman" pitchFamily="18" charset="0"/>
              </a:endParaRPr>
            </a:p>
          </p:txBody>
        </p:sp>
        <p:sp>
          <p:nvSpPr>
            <p:cNvPr id="42007" name="Text Box 23"/>
            <p:cNvSpPr txBox="1">
              <a:spLocks noChangeArrowheads="1"/>
            </p:cNvSpPr>
            <p:nvPr/>
          </p:nvSpPr>
          <p:spPr bwMode="auto">
            <a:xfrm>
              <a:off x="5327650" y="4797425"/>
              <a:ext cx="660069" cy="470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18086" tIns="59043" rIns="118086" bIns="59043">
              <a:spAutoFit/>
            </a:bodyPr>
            <a:lstStyle>
              <a:lvl1pPr defTabSz="4572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1pPr>
              <a:lvl2pPr marL="742950" indent="-285750" defTabSz="4572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2pPr>
              <a:lvl3pPr marL="1143000" indent="-228600" defTabSz="4572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3pPr>
              <a:lvl4pPr marL="1600200" indent="-228600" defTabSz="4572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4pPr>
              <a:lvl5pPr marL="2057400" indent="-228600" defTabSz="4572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9pPr>
            </a:lstStyle>
            <a:p>
              <a:pPr eaLnBrk="1" hangingPunct="1"/>
              <a:r>
                <a:rPr kumimoji="0" lang="en-US" altLang="zh-TW" sz="2100" i="1" dirty="0">
                  <a:cs typeface="Times New Roman" pitchFamily="18" charset="0"/>
                </a:rPr>
                <a:t>x+y</a:t>
              </a:r>
              <a:endParaRPr kumimoji="0" lang="en-US" altLang="zh-TW" sz="2100" baseline="-25000" dirty="0">
                <a:cs typeface="Times New Roman" pitchFamily="18" charset="0"/>
              </a:endParaRPr>
            </a:p>
          </p:txBody>
        </p:sp>
        <p:sp>
          <p:nvSpPr>
            <p:cNvPr id="42008" name="Text Box 23"/>
            <p:cNvSpPr txBox="1">
              <a:spLocks noChangeArrowheads="1"/>
            </p:cNvSpPr>
            <p:nvPr/>
          </p:nvSpPr>
          <p:spPr bwMode="auto">
            <a:xfrm>
              <a:off x="3433763" y="4725988"/>
              <a:ext cx="660069" cy="470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18086" tIns="59043" rIns="118086" bIns="59043">
              <a:spAutoFit/>
            </a:bodyPr>
            <a:lstStyle>
              <a:lvl1pPr defTabSz="4572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1pPr>
              <a:lvl2pPr marL="742950" indent="-285750" defTabSz="4572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2pPr>
              <a:lvl3pPr marL="1143000" indent="-228600" defTabSz="4572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3pPr>
              <a:lvl4pPr marL="1600200" indent="-228600" defTabSz="4572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4pPr>
              <a:lvl5pPr marL="2057400" indent="-228600" defTabSz="4572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9pPr>
            </a:lstStyle>
            <a:p>
              <a:pPr eaLnBrk="1" hangingPunct="1"/>
              <a:r>
                <a:rPr kumimoji="0" lang="en-US" altLang="zh-TW" sz="2100" i="1">
                  <a:cs typeface="Times New Roman" pitchFamily="18" charset="0"/>
                </a:rPr>
                <a:t>x+y</a:t>
              </a:r>
              <a:endParaRPr kumimoji="0" lang="en-US" altLang="zh-TW" sz="2100" baseline="-25000">
                <a:cs typeface="Times New Roman" pitchFamily="18" charset="0"/>
              </a:endParaRPr>
            </a:p>
          </p:txBody>
        </p:sp>
        <p:sp>
          <p:nvSpPr>
            <p:cNvPr id="42009" name="Oval 7"/>
            <p:cNvSpPr>
              <a:spLocks noChangeArrowheads="1"/>
            </p:cNvSpPr>
            <p:nvPr/>
          </p:nvSpPr>
          <p:spPr bwMode="auto">
            <a:xfrm>
              <a:off x="4427538" y="2854325"/>
              <a:ext cx="474662" cy="43815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118086" tIns="59043" rIns="118086" bIns="59043" anchor="ctr"/>
            <a:lstStyle/>
            <a:p>
              <a:pPr defTabSz="457200"/>
              <a:endParaRPr kumimoji="0" lang="en-US" altLang="zh-TW" sz="1800">
                <a:solidFill>
                  <a:schemeClr val="folHlink"/>
                </a:solidFill>
                <a:ea typeface="MS PGothic" pitchFamily="34" charset="-128"/>
                <a:cs typeface="Times New Roman" pitchFamily="18" charset="0"/>
              </a:endParaRPr>
            </a:p>
          </p:txBody>
        </p:sp>
        <p:sp>
          <p:nvSpPr>
            <p:cNvPr id="42010" name="Oval 7"/>
            <p:cNvSpPr>
              <a:spLocks noChangeArrowheads="1"/>
            </p:cNvSpPr>
            <p:nvPr/>
          </p:nvSpPr>
          <p:spPr bwMode="auto">
            <a:xfrm>
              <a:off x="4456113" y="4149725"/>
              <a:ext cx="474662" cy="43815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118086" tIns="59043" rIns="118086" bIns="59043" anchor="ctr"/>
            <a:lstStyle/>
            <a:p>
              <a:pPr defTabSz="457200"/>
              <a:endParaRPr kumimoji="0" lang="en-US" altLang="zh-TW" sz="1800">
                <a:solidFill>
                  <a:schemeClr val="folHlink"/>
                </a:solidFill>
                <a:ea typeface="MS PGothic" pitchFamily="34" charset="-128"/>
                <a:cs typeface="Times New Roman" pitchFamily="18" charset="0"/>
              </a:endParaRPr>
            </a:p>
          </p:txBody>
        </p:sp>
        <p:sp>
          <p:nvSpPr>
            <p:cNvPr id="42011" name="Oval 7"/>
            <p:cNvSpPr>
              <a:spLocks noChangeArrowheads="1"/>
            </p:cNvSpPr>
            <p:nvPr/>
          </p:nvSpPr>
          <p:spPr bwMode="auto">
            <a:xfrm>
              <a:off x="6111875" y="2133600"/>
              <a:ext cx="474663" cy="43815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118086" tIns="59043" rIns="118086" bIns="59043" anchor="ctr"/>
            <a:lstStyle/>
            <a:p>
              <a:pPr defTabSz="457200"/>
              <a:endParaRPr kumimoji="0" lang="en-US" altLang="zh-TW" sz="1800">
                <a:solidFill>
                  <a:schemeClr val="folHlink"/>
                </a:solidFill>
                <a:ea typeface="MS PGothic" pitchFamily="34" charset="-128"/>
                <a:cs typeface="Times New Roman" pitchFamily="18" charset="0"/>
              </a:endParaRPr>
            </a:p>
          </p:txBody>
        </p:sp>
        <p:sp>
          <p:nvSpPr>
            <p:cNvPr id="42012" name="Oval 7"/>
            <p:cNvSpPr>
              <a:spLocks noChangeArrowheads="1"/>
            </p:cNvSpPr>
            <p:nvPr/>
          </p:nvSpPr>
          <p:spPr bwMode="auto">
            <a:xfrm>
              <a:off x="6119813" y="4870450"/>
              <a:ext cx="474662" cy="43815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118086" tIns="59043" rIns="118086" bIns="59043" anchor="ctr"/>
            <a:lstStyle/>
            <a:p>
              <a:pPr defTabSz="457200"/>
              <a:endParaRPr kumimoji="0" lang="en-US" altLang="zh-TW" sz="1800">
                <a:solidFill>
                  <a:schemeClr val="folHlink"/>
                </a:solidFill>
                <a:ea typeface="MS PGothic" pitchFamily="34" charset="-128"/>
                <a:cs typeface="Times New Roman" pitchFamily="18" charset="0"/>
              </a:endParaRPr>
            </a:p>
          </p:txBody>
        </p:sp>
        <p:sp>
          <p:nvSpPr>
            <p:cNvPr id="42013" name="Line 15"/>
            <p:cNvSpPr>
              <a:spLocks noChangeShapeType="1"/>
            </p:cNvSpPr>
            <p:nvPr/>
          </p:nvSpPr>
          <p:spPr bwMode="auto">
            <a:xfrm flipV="1">
              <a:off x="2878138" y="2559050"/>
              <a:ext cx="0" cy="22320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118086" tIns="59043" rIns="118086" bIns="59043"/>
            <a:lstStyle/>
            <a:p>
              <a:endParaRPr lang="en-US">
                <a:cs typeface="Times New Roman" pitchFamily="18" charset="0"/>
              </a:endParaRPr>
            </a:p>
          </p:txBody>
        </p:sp>
        <p:sp>
          <p:nvSpPr>
            <p:cNvPr id="42014" name="Oval 7"/>
            <p:cNvSpPr>
              <a:spLocks noChangeArrowheads="1"/>
            </p:cNvSpPr>
            <p:nvPr/>
          </p:nvSpPr>
          <p:spPr bwMode="auto">
            <a:xfrm>
              <a:off x="2619375" y="2090738"/>
              <a:ext cx="474663" cy="43815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118086" tIns="59043" rIns="118086" bIns="59043" anchor="ctr"/>
            <a:lstStyle/>
            <a:p>
              <a:pPr defTabSz="457200"/>
              <a:endParaRPr kumimoji="0" lang="en-US" altLang="zh-TW" sz="1800">
                <a:solidFill>
                  <a:schemeClr val="folHlink"/>
                </a:solidFill>
                <a:ea typeface="MS PGothic" pitchFamily="34" charset="-128"/>
                <a:cs typeface="Times New Roman" pitchFamily="18" charset="0"/>
              </a:endParaRPr>
            </a:p>
          </p:txBody>
        </p:sp>
        <p:sp>
          <p:nvSpPr>
            <p:cNvPr id="42015" name="Oval 7"/>
            <p:cNvSpPr>
              <a:spLocks noChangeArrowheads="1"/>
            </p:cNvSpPr>
            <p:nvPr/>
          </p:nvSpPr>
          <p:spPr bwMode="auto">
            <a:xfrm>
              <a:off x="2627313" y="4827588"/>
              <a:ext cx="474662" cy="43815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118086" tIns="59043" rIns="118086" bIns="59043" anchor="ctr"/>
            <a:lstStyle/>
            <a:p>
              <a:pPr defTabSz="457200"/>
              <a:endParaRPr kumimoji="0" lang="en-US" altLang="zh-TW" sz="1800">
                <a:solidFill>
                  <a:schemeClr val="folHlink"/>
                </a:solidFill>
                <a:ea typeface="MS PGothic" pitchFamily="34" charset="-128"/>
                <a:cs typeface="Times New Roman" pitchFamily="18" charset="0"/>
              </a:endParaRPr>
            </a:p>
          </p:txBody>
        </p:sp>
        <p:sp>
          <p:nvSpPr>
            <p:cNvPr id="42016" name="Line 15"/>
            <p:cNvSpPr>
              <a:spLocks noChangeShapeType="1"/>
            </p:cNvSpPr>
            <p:nvPr/>
          </p:nvSpPr>
          <p:spPr bwMode="auto">
            <a:xfrm>
              <a:off x="4678363" y="3284538"/>
              <a:ext cx="0" cy="8651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118086" tIns="59043" rIns="118086" bIns="59043"/>
            <a:lstStyle/>
            <a:p>
              <a:endParaRPr lang="en-US">
                <a:cs typeface="Times New Roman" pitchFamily="18" charset="0"/>
              </a:endParaRPr>
            </a:p>
          </p:txBody>
        </p:sp>
        <p:sp>
          <p:nvSpPr>
            <p:cNvPr id="42017" name="Text Box 23"/>
            <p:cNvSpPr txBox="1">
              <a:spLocks noChangeArrowheads="1"/>
            </p:cNvSpPr>
            <p:nvPr/>
          </p:nvSpPr>
          <p:spPr bwMode="auto">
            <a:xfrm>
              <a:off x="4606925" y="3465513"/>
              <a:ext cx="660069" cy="470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18086" tIns="59043" rIns="118086" bIns="59043">
              <a:spAutoFit/>
            </a:bodyPr>
            <a:lstStyle>
              <a:lvl1pPr defTabSz="4572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1pPr>
              <a:lvl2pPr marL="742950" indent="-285750" defTabSz="4572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2pPr>
              <a:lvl3pPr marL="1143000" indent="-228600" defTabSz="4572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3pPr>
              <a:lvl4pPr marL="1600200" indent="-228600" defTabSz="4572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4pPr>
              <a:lvl5pPr marL="2057400" indent="-228600" defTabSz="4572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9pPr>
            </a:lstStyle>
            <a:p>
              <a:pPr eaLnBrk="1" hangingPunct="1"/>
              <a:r>
                <a:rPr kumimoji="0" lang="en-US" altLang="zh-TW" sz="2100" i="1">
                  <a:cs typeface="Times New Roman" pitchFamily="18" charset="0"/>
                </a:rPr>
                <a:t>x+y</a:t>
              </a:r>
              <a:endParaRPr kumimoji="0" lang="en-US" altLang="zh-TW" sz="2100" baseline="-25000">
                <a:cs typeface="Times New Roman" pitchFamily="18" charset="0"/>
              </a:endParaRPr>
            </a:p>
          </p:txBody>
        </p:sp>
        <p:grpSp>
          <p:nvGrpSpPr>
            <p:cNvPr id="42018" name="Group 43"/>
            <p:cNvGrpSpPr>
              <a:grpSpLocks/>
            </p:cNvGrpSpPr>
            <p:nvPr/>
          </p:nvGrpSpPr>
          <p:grpSpPr bwMode="auto">
            <a:xfrm>
              <a:off x="5975350" y="1773238"/>
              <a:ext cx="900113" cy="3816350"/>
              <a:chOff x="3039" y="1412"/>
              <a:chExt cx="567" cy="2404"/>
            </a:xfrm>
          </p:grpSpPr>
          <p:sp>
            <p:nvSpPr>
              <p:cNvPr id="42035" name="Oval 44"/>
              <p:cNvSpPr>
                <a:spLocks noChangeArrowheads="1"/>
              </p:cNvSpPr>
              <p:nvPr/>
            </p:nvSpPr>
            <p:spPr bwMode="auto">
              <a:xfrm>
                <a:off x="3039" y="1412"/>
                <a:ext cx="567" cy="2404"/>
              </a:xfrm>
              <a:prstGeom prst="ellipse">
                <a:avLst/>
              </a:prstGeom>
              <a:solidFill>
                <a:srgbClr val="00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altLang="zh-TW">
                  <a:cs typeface="Times New Roman" pitchFamily="18" charset="0"/>
                </a:endParaRPr>
              </a:p>
            </p:txBody>
          </p:sp>
          <p:sp>
            <p:nvSpPr>
              <p:cNvPr id="42036" name="Oval 7"/>
              <p:cNvSpPr>
                <a:spLocks noChangeArrowheads="1"/>
              </p:cNvSpPr>
              <p:nvPr/>
            </p:nvSpPr>
            <p:spPr bwMode="auto">
              <a:xfrm>
                <a:off x="3175" y="1570"/>
                <a:ext cx="299" cy="27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lIns="118086" tIns="59043" rIns="118086" bIns="59043" anchor="ctr"/>
              <a:lstStyle/>
              <a:p>
                <a:pPr defTabSz="457200"/>
                <a:endParaRPr kumimoji="0" lang="en-US" altLang="zh-TW" sz="1800">
                  <a:solidFill>
                    <a:schemeClr val="folHlink"/>
                  </a:solidFill>
                  <a:ea typeface="MS PGothic" pitchFamily="34" charset="-128"/>
                  <a:cs typeface="Times New Roman" pitchFamily="18" charset="0"/>
                </a:endParaRPr>
              </a:p>
            </p:txBody>
          </p:sp>
          <p:sp>
            <p:nvSpPr>
              <p:cNvPr id="42037" name="Line 14"/>
              <p:cNvSpPr>
                <a:spLocks noChangeShapeType="1"/>
              </p:cNvSpPr>
              <p:nvPr/>
            </p:nvSpPr>
            <p:spPr bwMode="auto">
              <a:xfrm>
                <a:off x="3334" y="1915"/>
                <a:ext cx="0" cy="140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118086" tIns="59043" rIns="118086" bIns="59043"/>
              <a:lstStyle/>
              <a:p>
                <a:endParaRPr lang="en-US">
                  <a:cs typeface="Times New Roman" pitchFamily="18" charset="0"/>
                </a:endParaRPr>
              </a:p>
            </p:txBody>
          </p:sp>
          <p:sp>
            <p:nvSpPr>
              <p:cNvPr id="42038" name="Oval 7"/>
              <p:cNvSpPr>
                <a:spLocks noChangeArrowheads="1"/>
              </p:cNvSpPr>
              <p:nvPr/>
            </p:nvSpPr>
            <p:spPr bwMode="auto">
              <a:xfrm>
                <a:off x="3175" y="3385"/>
                <a:ext cx="299" cy="27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lIns="118086" tIns="59043" rIns="118086" bIns="59043" anchor="ctr"/>
              <a:lstStyle/>
              <a:p>
                <a:pPr defTabSz="457200"/>
                <a:endParaRPr kumimoji="0" lang="en-US" altLang="zh-TW" sz="1800">
                  <a:solidFill>
                    <a:schemeClr val="folHlink"/>
                  </a:solidFill>
                  <a:ea typeface="MS PGothic" pitchFamily="34" charset="-128"/>
                  <a:cs typeface="Times New Roman" pitchFamily="18" charset="0"/>
                </a:endParaRPr>
              </a:p>
            </p:txBody>
          </p:sp>
          <p:sp>
            <p:nvSpPr>
              <p:cNvPr id="42039" name="Text Box 48"/>
              <p:cNvSpPr txBox="1">
                <a:spLocks noChangeArrowheads="1"/>
              </p:cNvSpPr>
              <p:nvPr/>
            </p:nvSpPr>
            <p:spPr bwMode="auto">
              <a:xfrm>
                <a:off x="3175" y="1570"/>
                <a:ext cx="318" cy="3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PMingLiU" pitchFamily="18" charset="-120"/>
                  </a:defRPr>
                </a:lvl1pPr>
                <a:lvl2pPr marL="742950" indent="-285750" eaLnBrk="0" hangingPunct="0"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PMingLiU" pitchFamily="18" charset="-120"/>
                  </a:defRPr>
                </a:lvl2pPr>
                <a:lvl3pPr marL="1143000" indent="-228600" eaLnBrk="0" hangingPunct="0"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PMingLiU" pitchFamily="18" charset="-120"/>
                  </a:defRPr>
                </a:lvl3pPr>
                <a:lvl4pPr marL="1600200" indent="-228600" eaLnBrk="0" hangingPunct="0"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PMingLiU" pitchFamily="18" charset="-120"/>
                  </a:defRPr>
                </a:lvl4pPr>
                <a:lvl5pPr marL="2057400" indent="-228600" eaLnBrk="0" hangingPunct="0"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PMingLiU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PMingLiU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PMingLiU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PMingLiU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PMingLiU" pitchFamily="18" charset="-12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zh-TW" sz="2400">
                    <a:solidFill>
                      <a:srgbClr val="009999"/>
                    </a:solidFill>
                    <a:cs typeface="Times New Roman" pitchFamily="18" charset="0"/>
                  </a:rPr>
                  <a:t>T</a:t>
                </a:r>
              </a:p>
            </p:txBody>
          </p:sp>
          <p:sp>
            <p:nvSpPr>
              <p:cNvPr id="42040" name="Text Box 49"/>
              <p:cNvSpPr txBox="1">
                <a:spLocks noChangeArrowheads="1"/>
              </p:cNvSpPr>
              <p:nvPr/>
            </p:nvSpPr>
            <p:spPr bwMode="auto">
              <a:xfrm>
                <a:off x="3175" y="3362"/>
                <a:ext cx="318" cy="3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PMingLiU" pitchFamily="18" charset="-120"/>
                  </a:defRPr>
                </a:lvl1pPr>
                <a:lvl2pPr marL="742950" indent="-285750" eaLnBrk="0" hangingPunct="0"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PMingLiU" pitchFamily="18" charset="-120"/>
                  </a:defRPr>
                </a:lvl2pPr>
                <a:lvl3pPr marL="1143000" indent="-228600" eaLnBrk="0" hangingPunct="0"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PMingLiU" pitchFamily="18" charset="-120"/>
                  </a:defRPr>
                </a:lvl3pPr>
                <a:lvl4pPr marL="1600200" indent="-228600" eaLnBrk="0" hangingPunct="0"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PMingLiU" pitchFamily="18" charset="-120"/>
                  </a:defRPr>
                </a:lvl4pPr>
                <a:lvl5pPr marL="2057400" indent="-228600" eaLnBrk="0" hangingPunct="0"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PMingLiU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PMingLiU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PMingLiU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PMingLiU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PMingLiU" pitchFamily="18" charset="-12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zh-TW" sz="2400">
                    <a:solidFill>
                      <a:srgbClr val="009999"/>
                    </a:solidFill>
                    <a:cs typeface="Times New Roman" pitchFamily="18" charset="0"/>
                  </a:rPr>
                  <a:t>R</a:t>
                </a:r>
              </a:p>
            </p:txBody>
          </p:sp>
        </p:grpSp>
        <p:grpSp>
          <p:nvGrpSpPr>
            <p:cNvPr id="42019" name="Group 64"/>
            <p:cNvGrpSpPr>
              <a:grpSpLocks/>
            </p:cNvGrpSpPr>
            <p:nvPr/>
          </p:nvGrpSpPr>
          <p:grpSpPr bwMode="auto">
            <a:xfrm>
              <a:off x="2411413" y="1773238"/>
              <a:ext cx="900112" cy="3816350"/>
              <a:chOff x="3039" y="1412"/>
              <a:chExt cx="567" cy="2404"/>
            </a:xfrm>
          </p:grpSpPr>
          <p:sp>
            <p:nvSpPr>
              <p:cNvPr id="42029" name="Oval 65"/>
              <p:cNvSpPr>
                <a:spLocks noChangeArrowheads="1"/>
              </p:cNvSpPr>
              <p:nvPr/>
            </p:nvSpPr>
            <p:spPr bwMode="auto">
              <a:xfrm>
                <a:off x="3039" y="1412"/>
                <a:ext cx="567" cy="2404"/>
              </a:xfrm>
              <a:prstGeom prst="ellipse">
                <a:avLst/>
              </a:prstGeom>
              <a:solidFill>
                <a:srgbClr val="00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altLang="zh-TW">
                  <a:cs typeface="Times New Roman" pitchFamily="18" charset="0"/>
                </a:endParaRPr>
              </a:p>
            </p:txBody>
          </p:sp>
          <p:sp>
            <p:nvSpPr>
              <p:cNvPr id="42030" name="Oval 7"/>
              <p:cNvSpPr>
                <a:spLocks noChangeArrowheads="1"/>
              </p:cNvSpPr>
              <p:nvPr/>
            </p:nvSpPr>
            <p:spPr bwMode="auto">
              <a:xfrm>
                <a:off x="3175" y="1570"/>
                <a:ext cx="299" cy="27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lIns="118086" tIns="59043" rIns="118086" bIns="59043" anchor="ctr"/>
              <a:lstStyle/>
              <a:p>
                <a:pPr defTabSz="457200"/>
                <a:endParaRPr kumimoji="0" lang="en-US" altLang="zh-TW" sz="1800">
                  <a:solidFill>
                    <a:schemeClr val="folHlink"/>
                  </a:solidFill>
                  <a:ea typeface="MS PGothic" pitchFamily="34" charset="-128"/>
                  <a:cs typeface="Times New Roman" pitchFamily="18" charset="0"/>
                </a:endParaRPr>
              </a:p>
            </p:txBody>
          </p:sp>
          <p:sp>
            <p:nvSpPr>
              <p:cNvPr id="42031" name="Line 14"/>
              <p:cNvSpPr>
                <a:spLocks noChangeShapeType="1"/>
              </p:cNvSpPr>
              <p:nvPr/>
            </p:nvSpPr>
            <p:spPr bwMode="auto">
              <a:xfrm flipH="1">
                <a:off x="3333" y="1915"/>
                <a:ext cx="1" cy="13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118086" tIns="59043" rIns="118086" bIns="59043"/>
              <a:lstStyle/>
              <a:p>
                <a:endParaRPr lang="en-US">
                  <a:cs typeface="Times New Roman" pitchFamily="18" charset="0"/>
                </a:endParaRPr>
              </a:p>
            </p:txBody>
          </p:sp>
          <p:sp>
            <p:nvSpPr>
              <p:cNvPr id="42032" name="Oval 7"/>
              <p:cNvSpPr>
                <a:spLocks noChangeArrowheads="1"/>
              </p:cNvSpPr>
              <p:nvPr/>
            </p:nvSpPr>
            <p:spPr bwMode="auto">
              <a:xfrm>
                <a:off x="3175" y="3385"/>
                <a:ext cx="299" cy="27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lIns="118086" tIns="59043" rIns="118086" bIns="59043" anchor="ctr"/>
              <a:lstStyle/>
              <a:p>
                <a:pPr defTabSz="457200"/>
                <a:endParaRPr kumimoji="0" lang="en-US" altLang="zh-TW" sz="1800">
                  <a:solidFill>
                    <a:schemeClr val="folHlink"/>
                  </a:solidFill>
                  <a:ea typeface="MS PGothic" pitchFamily="34" charset="-128"/>
                  <a:cs typeface="Times New Roman" pitchFamily="18" charset="0"/>
                </a:endParaRPr>
              </a:p>
            </p:txBody>
          </p:sp>
          <p:sp>
            <p:nvSpPr>
              <p:cNvPr id="42033" name="Text Box 69"/>
              <p:cNvSpPr txBox="1">
                <a:spLocks noChangeArrowheads="1"/>
              </p:cNvSpPr>
              <p:nvPr/>
            </p:nvSpPr>
            <p:spPr bwMode="auto">
              <a:xfrm>
                <a:off x="3175" y="1570"/>
                <a:ext cx="318" cy="3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PMingLiU" pitchFamily="18" charset="-120"/>
                  </a:defRPr>
                </a:lvl1pPr>
                <a:lvl2pPr marL="742950" indent="-285750" eaLnBrk="0" hangingPunct="0"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PMingLiU" pitchFamily="18" charset="-120"/>
                  </a:defRPr>
                </a:lvl2pPr>
                <a:lvl3pPr marL="1143000" indent="-228600" eaLnBrk="0" hangingPunct="0"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PMingLiU" pitchFamily="18" charset="-120"/>
                  </a:defRPr>
                </a:lvl3pPr>
                <a:lvl4pPr marL="1600200" indent="-228600" eaLnBrk="0" hangingPunct="0"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PMingLiU" pitchFamily="18" charset="-120"/>
                  </a:defRPr>
                </a:lvl4pPr>
                <a:lvl5pPr marL="2057400" indent="-228600" eaLnBrk="0" hangingPunct="0"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PMingLiU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PMingLiU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PMingLiU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PMingLiU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PMingLiU" pitchFamily="18" charset="-12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zh-TW" sz="2400">
                    <a:solidFill>
                      <a:srgbClr val="009999"/>
                    </a:solidFill>
                    <a:cs typeface="Times New Roman" pitchFamily="18" charset="0"/>
                  </a:rPr>
                  <a:t>T</a:t>
                </a:r>
              </a:p>
            </p:txBody>
          </p:sp>
          <p:sp>
            <p:nvSpPr>
              <p:cNvPr id="42034" name="Text Box 70"/>
              <p:cNvSpPr txBox="1">
                <a:spLocks noChangeArrowheads="1"/>
              </p:cNvSpPr>
              <p:nvPr/>
            </p:nvSpPr>
            <p:spPr bwMode="auto">
              <a:xfrm>
                <a:off x="3175" y="3362"/>
                <a:ext cx="318" cy="3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PMingLiU" pitchFamily="18" charset="-120"/>
                  </a:defRPr>
                </a:lvl1pPr>
                <a:lvl2pPr marL="742950" indent="-285750" eaLnBrk="0" hangingPunct="0"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PMingLiU" pitchFamily="18" charset="-120"/>
                  </a:defRPr>
                </a:lvl2pPr>
                <a:lvl3pPr marL="1143000" indent="-228600" eaLnBrk="0" hangingPunct="0"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PMingLiU" pitchFamily="18" charset="-120"/>
                  </a:defRPr>
                </a:lvl3pPr>
                <a:lvl4pPr marL="1600200" indent="-228600" eaLnBrk="0" hangingPunct="0"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PMingLiU" pitchFamily="18" charset="-120"/>
                  </a:defRPr>
                </a:lvl4pPr>
                <a:lvl5pPr marL="2057400" indent="-228600" eaLnBrk="0" hangingPunct="0"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PMingLiU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PMingLiU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PMingLiU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PMingLiU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PMingLiU" pitchFamily="18" charset="-12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zh-TW" sz="2400">
                    <a:solidFill>
                      <a:srgbClr val="009999"/>
                    </a:solidFill>
                    <a:cs typeface="Times New Roman" pitchFamily="18" charset="0"/>
                  </a:rPr>
                  <a:t>R</a:t>
                </a:r>
              </a:p>
            </p:txBody>
          </p:sp>
        </p:grpSp>
        <p:grpSp>
          <p:nvGrpSpPr>
            <p:cNvPr id="42020" name="Group 72"/>
            <p:cNvGrpSpPr>
              <a:grpSpLocks/>
            </p:cNvGrpSpPr>
            <p:nvPr/>
          </p:nvGrpSpPr>
          <p:grpSpPr bwMode="auto">
            <a:xfrm>
              <a:off x="4246563" y="2673350"/>
              <a:ext cx="900112" cy="2195513"/>
              <a:chOff x="2018" y="1933"/>
              <a:chExt cx="567" cy="1383"/>
            </a:xfrm>
          </p:grpSpPr>
          <p:sp>
            <p:nvSpPr>
              <p:cNvPr id="42023" name="Oval 51"/>
              <p:cNvSpPr>
                <a:spLocks noChangeArrowheads="1"/>
              </p:cNvSpPr>
              <p:nvPr/>
            </p:nvSpPr>
            <p:spPr bwMode="auto">
              <a:xfrm>
                <a:off x="2018" y="1933"/>
                <a:ext cx="567" cy="1383"/>
              </a:xfrm>
              <a:prstGeom prst="ellipse">
                <a:avLst/>
              </a:prstGeom>
              <a:solidFill>
                <a:srgbClr val="006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/>
                <a:endParaRPr lang="zh-CN" altLang="en-US">
                  <a:cs typeface="Times New Roman" pitchFamily="18" charset="0"/>
                </a:endParaRPr>
              </a:p>
            </p:txBody>
          </p:sp>
          <p:sp>
            <p:nvSpPr>
              <p:cNvPr id="42024" name="Oval 7"/>
              <p:cNvSpPr>
                <a:spLocks noChangeArrowheads="1"/>
              </p:cNvSpPr>
              <p:nvPr/>
            </p:nvSpPr>
            <p:spPr bwMode="auto">
              <a:xfrm>
                <a:off x="2154" y="2023"/>
                <a:ext cx="299" cy="27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lIns="118086" tIns="59043" rIns="118086" bIns="59043" anchor="ctr"/>
              <a:lstStyle/>
              <a:p>
                <a:pPr defTabSz="457200"/>
                <a:endParaRPr kumimoji="0" lang="en-US" altLang="zh-TW" sz="1800">
                  <a:solidFill>
                    <a:schemeClr val="folHlink"/>
                  </a:solidFill>
                  <a:ea typeface="MS PGothic" pitchFamily="34" charset="-128"/>
                  <a:cs typeface="Times New Roman" pitchFamily="18" charset="0"/>
                </a:endParaRPr>
              </a:p>
            </p:txBody>
          </p:sp>
          <p:sp>
            <p:nvSpPr>
              <p:cNvPr id="42025" name="Oval 7"/>
              <p:cNvSpPr>
                <a:spLocks noChangeArrowheads="1"/>
              </p:cNvSpPr>
              <p:nvPr/>
            </p:nvSpPr>
            <p:spPr bwMode="auto">
              <a:xfrm>
                <a:off x="2154" y="2885"/>
                <a:ext cx="299" cy="27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lIns="118086" tIns="59043" rIns="118086" bIns="59043" anchor="ctr"/>
              <a:lstStyle/>
              <a:p>
                <a:pPr defTabSz="457200"/>
                <a:endParaRPr kumimoji="0" lang="en-US" altLang="zh-TW" sz="1800">
                  <a:solidFill>
                    <a:schemeClr val="folHlink"/>
                  </a:solidFill>
                  <a:ea typeface="MS PGothic" pitchFamily="34" charset="-128"/>
                  <a:cs typeface="Times New Roman" pitchFamily="18" charset="0"/>
                </a:endParaRPr>
              </a:p>
            </p:txBody>
          </p:sp>
          <p:sp>
            <p:nvSpPr>
              <p:cNvPr id="42026" name="Text Box 55"/>
              <p:cNvSpPr txBox="1">
                <a:spLocks noChangeArrowheads="1"/>
              </p:cNvSpPr>
              <p:nvPr/>
            </p:nvSpPr>
            <p:spPr bwMode="auto">
              <a:xfrm>
                <a:off x="2154" y="2023"/>
                <a:ext cx="318" cy="3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PMingLiU" pitchFamily="18" charset="-120"/>
                  </a:defRPr>
                </a:lvl1pPr>
                <a:lvl2pPr marL="742950" indent="-285750" eaLnBrk="0" hangingPunct="0"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PMingLiU" pitchFamily="18" charset="-120"/>
                  </a:defRPr>
                </a:lvl2pPr>
                <a:lvl3pPr marL="1143000" indent="-228600" eaLnBrk="0" hangingPunct="0"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PMingLiU" pitchFamily="18" charset="-120"/>
                  </a:defRPr>
                </a:lvl3pPr>
                <a:lvl4pPr marL="1600200" indent="-228600" eaLnBrk="0" hangingPunct="0"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PMingLiU" pitchFamily="18" charset="-120"/>
                  </a:defRPr>
                </a:lvl4pPr>
                <a:lvl5pPr marL="2057400" indent="-228600" eaLnBrk="0" hangingPunct="0"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PMingLiU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PMingLiU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PMingLiU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PMingLiU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PMingLiU" pitchFamily="18" charset="-12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zh-TW" sz="2400">
                    <a:solidFill>
                      <a:srgbClr val="002CCC"/>
                    </a:solidFill>
                    <a:cs typeface="Times New Roman" pitchFamily="18" charset="0"/>
                  </a:rPr>
                  <a:t>R</a:t>
                </a:r>
              </a:p>
            </p:txBody>
          </p:sp>
          <p:sp>
            <p:nvSpPr>
              <p:cNvPr id="42027" name="Text Box 56"/>
              <p:cNvSpPr txBox="1">
                <a:spLocks noChangeArrowheads="1"/>
              </p:cNvSpPr>
              <p:nvPr/>
            </p:nvSpPr>
            <p:spPr bwMode="auto">
              <a:xfrm>
                <a:off x="2154" y="2862"/>
                <a:ext cx="318" cy="3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PMingLiU" pitchFamily="18" charset="-120"/>
                  </a:defRPr>
                </a:lvl1pPr>
                <a:lvl2pPr marL="742950" indent="-285750" eaLnBrk="0" hangingPunct="0"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PMingLiU" pitchFamily="18" charset="-120"/>
                  </a:defRPr>
                </a:lvl2pPr>
                <a:lvl3pPr marL="1143000" indent="-228600" eaLnBrk="0" hangingPunct="0"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PMingLiU" pitchFamily="18" charset="-120"/>
                  </a:defRPr>
                </a:lvl3pPr>
                <a:lvl4pPr marL="1600200" indent="-228600" eaLnBrk="0" hangingPunct="0"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PMingLiU" pitchFamily="18" charset="-120"/>
                  </a:defRPr>
                </a:lvl4pPr>
                <a:lvl5pPr marL="2057400" indent="-228600" eaLnBrk="0" hangingPunct="0"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PMingLiU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PMingLiU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PMingLiU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PMingLiU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600">
                    <a:solidFill>
                      <a:schemeClr val="tx1"/>
                    </a:solidFill>
                    <a:latin typeface="Times New Roman" pitchFamily="18" charset="0"/>
                    <a:ea typeface="PMingLiU" pitchFamily="18" charset="-12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zh-TW" sz="2400">
                    <a:solidFill>
                      <a:srgbClr val="002CCC"/>
                    </a:solidFill>
                    <a:cs typeface="Times New Roman" pitchFamily="18" charset="0"/>
                  </a:rPr>
                  <a:t>T</a:t>
                </a:r>
              </a:p>
            </p:txBody>
          </p:sp>
          <p:sp>
            <p:nvSpPr>
              <p:cNvPr id="42028" name="Line 14"/>
              <p:cNvSpPr>
                <a:spLocks noChangeShapeType="1"/>
              </p:cNvSpPr>
              <p:nvPr/>
            </p:nvSpPr>
            <p:spPr bwMode="auto">
              <a:xfrm flipH="1">
                <a:off x="2302" y="2323"/>
                <a:ext cx="11" cy="54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118086" tIns="59043" rIns="118086" bIns="59043"/>
              <a:lstStyle/>
              <a:p>
                <a:endParaRPr lang="en-US">
                  <a:cs typeface="Times New Roman" pitchFamily="18" charset="0"/>
                </a:endParaRPr>
              </a:p>
            </p:txBody>
          </p:sp>
        </p:grpSp>
        <p:sp>
          <p:nvSpPr>
            <p:cNvPr id="42021" name="Line 87"/>
            <p:cNvSpPr>
              <a:spLocks noChangeShapeType="1"/>
            </p:cNvSpPr>
            <p:nvPr/>
          </p:nvSpPr>
          <p:spPr bwMode="auto">
            <a:xfrm flipH="1">
              <a:off x="3095762" y="1411109"/>
              <a:ext cx="792162" cy="6111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cs typeface="Times New Roman" pitchFamily="18" charset="0"/>
              </a:endParaRPr>
            </a:p>
          </p:txBody>
        </p:sp>
        <p:sp>
          <p:nvSpPr>
            <p:cNvPr id="42022" name="Line 88"/>
            <p:cNvSpPr>
              <a:spLocks noChangeShapeType="1"/>
            </p:cNvSpPr>
            <p:nvPr/>
          </p:nvSpPr>
          <p:spPr bwMode="auto">
            <a:xfrm>
              <a:off x="5365092" y="1372830"/>
              <a:ext cx="827088" cy="6477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cs typeface="Times New Roman" pitchFamily="18" charset="0"/>
              </a:endParaRPr>
            </a:p>
          </p:txBody>
        </p:sp>
      </p:grpSp>
      <p:sp>
        <p:nvSpPr>
          <p:cNvPr id="6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9pPr>
          </a:lstStyle>
          <a:p>
            <a:pPr eaLnBrk="1" hangingPunct="1"/>
            <a:fld id="{190A8ACC-B836-466A-B1FA-A30A36C21739}" type="slidenum">
              <a:rPr kumimoji="0" lang="en-US" altLang="zh-TW" sz="1200" smtClean="0">
                <a:latin typeface="Garamond" pitchFamily="18" charset="0"/>
              </a:rPr>
              <a:pPr eaLnBrk="1" hangingPunct="1"/>
              <a:t>4</a:t>
            </a:fld>
            <a:endParaRPr kumimoji="0" lang="en-US" altLang="zh-TW" sz="1200" smtClean="0">
              <a:latin typeface="Garamond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611560" y="5352718"/>
            <a:ext cx="7422754" cy="1224534"/>
            <a:chOff x="611560" y="5352718"/>
            <a:chExt cx="7422754" cy="1224534"/>
          </a:xfrm>
        </p:grpSpPr>
        <p:sp>
          <p:nvSpPr>
            <p:cNvPr id="2" name="Rectangle 1"/>
            <p:cNvSpPr/>
            <p:nvPr/>
          </p:nvSpPr>
          <p:spPr bwMode="auto">
            <a:xfrm>
              <a:off x="3317790" y="5352718"/>
              <a:ext cx="4716524" cy="1224534"/>
            </a:xfrm>
            <a:prstGeom prst="rect">
              <a:avLst/>
            </a:prstGeom>
            <a:solidFill>
              <a:srgbClr val="DDDDDD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新細明體" pitchFamily="18" charset="-120"/>
              </a:endParaRPr>
            </a:p>
          </p:txBody>
        </p:sp>
        <p:sp>
          <p:nvSpPr>
            <p:cNvPr id="41989" name="Line 76"/>
            <p:cNvSpPr>
              <a:spLocks noChangeShapeType="1"/>
            </p:cNvSpPr>
            <p:nvPr/>
          </p:nvSpPr>
          <p:spPr bwMode="auto">
            <a:xfrm>
              <a:off x="3930866" y="6239056"/>
              <a:ext cx="14326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cs typeface="Times New Roman" pitchFamily="18" charset="0"/>
              </a:endParaRPr>
            </a:p>
          </p:txBody>
        </p:sp>
        <p:sp>
          <p:nvSpPr>
            <p:cNvPr id="41990" name="Line 77"/>
            <p:cNvSpPr>
              <a:spLocks noChangeShapeType="1"/>
            </p:cNvSpPr>
            <p:nvPr/>
          </p:nvSpPr>
          <p:spPr bwMode="auto">
            <a:xfrm flipH="1" flipV="1">
              <a:off x="6026536" y="6239056"/>
              <a:ext cx="14326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cs typeface="Times New Roman" pitchFamily="18" charset="0"/>
              </a:endParaRPr>
            </a:p>
          </p:txBody>
        </p:sp>
        <p:sp>
          <p:nvSpPr>
            <p:cNvPr id="41991" name="Oval 73"/>
            <p:cNvSpPr>
              <a:spLocks noChangeArrowheads="1"/>
            </p:cNvSpPr>
            <p:nvPr/>
          </p:nvSpPr>
          <p:spPr bwMode="auto">
            <a:xfrm>
              <a:off x="3565959" y="5958716"/>
              <a:ext cx="609997" cy="60317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altLang="zh-TW">
                <a:cs typeface="Times New Roman" pitchFamily="18" charset="0"/>
              </a:endParaRPr>
            </a:p>
          </p:txBody>
        </p:sp>
        <p:sp>
          <p:nvSpPr>
            <p:cNvPr id="41992" name="Oval 74"/>
            <p:cNvSpPr>
              <a:spLocks noChangeArrowheads="1"/>
            </p:cNvSpPr>
            <p:nvPr/>
          </p:nvSpPr>
          <p:spPr bwMode="auto">
            <a:xfrm>
              <a:off x="5419355" y="5958235"/>
              <a:ext cx="590550" cy="603250"/>
            </a:xfrm>
            <a:prstGeom prst="ellipse">
              <a:avLst/>
            </a:prstGeom>
            <a:solidFill>
              <a:srgbClr val="006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altLang="zh-TW">
                <a:solidFill>
                  <a:srgbClr val="A3A3C2"/>
                </a:solidFill>
                <a:cs typeface="Times New Roman" pitchFamily="18" charset="0"/>
              </a:endParaRPr>
            </a:p>
          </p:txBody>
        </p:sp>
        <p:sp>
          <p:nvSpPr>
            <p:cNvPr id="41993" name="Text Box 78"/>
            <p:cNvSpPr txBox="1">
              <a:spLocks noChangeArrowheads="1"/>
            </p:cNvSpPr>
            <p:nvPr/>
          </p:nvSpPr>
          <p:spPr bwMode="auto">
            <a:xfrm>
              <a:off x="4231104" y="5841268"/>
              <a:ext cx="304892" cy="415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1pPr>
              <a:lvl2pPr marL="742950" indent="-28575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2pPr>
              <a:lvl3pPr marL="11430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3pPr>
              <a:lvl4pPr marL="16002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4pPr>
              <a:lvl5pPr marL="20574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9pPr>
            </a:lstStyle>
            <a:p>
              <a:pPr algn="ctr"/>
              <a:r>
                <a:rPr kumimoji="0" lang="en-US" altLang="ja-JP" sz="2100" i="1" dirty="0">
                  <a:ea typeface="MS PGothic" pitchFamily="34" charset="-128"/>
                  <a:cs typeface="Times New Roman" pitchFamily="18" charset="0"/>
                </a:rPr>
                <a:t>x</a:t>
              </a:r>
              <a:endParaRPr kumimoji="0" lang="en-US" altLang="ja-JP" sz="2100" i="1" baseline="-25000" dirty="0">
                <a:ea typeface="MS PGothic" pitchFamily="34" charset="-128"/>
                <a:cs typeface="Times New Roman" pitchFamily="18" charset="0"/>
              </a:endParaRPr>
            </a:p>
          </p:txBody>
        </p:sp>
        <p:sp>
          <p:nvSpPr>
            <p:cNvPr id="41994" name="Text Box 79"/>
            <p:cNvSpPr txBox="1">
              <a:spLocks noChangeArrowheads="1"/>
            </p:cNvSpPr>
            <p:nvPr/>
          </p:nvSpPr>
          <p:spPr bwMode="auto">
            <a:xfrm>
              <a:off x="6862818" y="5841268"/>
              <a:ext cx="304892" cy="415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1pPr>
              <a:lvl2pPr marL="742950" indent="-28575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2pPr>
              <a:lvl3pPr marL="11430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3pPr>
              <a:lvl4pPr marL="16002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4pPr>
              <a:lvl5pPr marL="20574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9pPr>
            </a:lstStyle>
            <a:p>
              <a:pPr algn="ctr"/>
              <a:r>
                <a:rPr kumimoji="0" lang="en-US" altLang="ja-JP" sz="2100" i="1" dirty="0">
                  <a:ea typeface="MS PGothic" pitchFamily="34" charset="-128"/>
                  <a:cs typeface="Times New Roman" pitchFamily="18" charset="0"/>
                </a:rPr>
                <a:t>y</a:t>
              </a:r>
              <a:endParaRPr kumimoji="0" lang="en-US" altLang="ja-JP" sz="2100" i="1" baseline="-25000" dirty="0">
                <a:ea typeface="MS PGothic" pitchFamily="34" charset="-128"/>
                <a:cs typeface="Times New Roman" pitchFamily="18" charset="0"/>
              </a:endParaRPr>
            </a:p>
          </p:txBody>
        </p:sp>
        <p:sp>
          <p:nvSpPr>
            <p:cNvPr id="41996" name="Oval 75"/>
            <p:cNvSpPr>
              <a:spLocks noChangeArrowheads="1"/>
            </p:cNvSpPr>
            <p:nvPr/>
          </p:nvSpPr>
          <p:spPr bwMode="auto">
            <a:xfrm>
              <a:off x="7200292" y="5958716"/>
              <a:ext cx="611127" cy="60317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altLang="zh-TW">
                <a:cs typeface="Times New Roman" pitchFamily="18" charset="0"/>
              </a:endParaRPr>
            </a:p>
          </p:txBody>
        </p:sp>
        <p:sp>
          <p:nvSpPr>
            <p:cNvPr id="3" name="Right Arrow 2"/>
            <p:cNvSpPr/>
            <p:nvPr/>
          </p:nvSpPr>
          <p:spPr bwMode="auto">
            <a:xfrm>
              <a:off x="646764" y="5805264"/>
              <a:ext cx="2449072" cy="563083"/>
            </a:xfrm>
            <a:prstGeom prst="rightArrow">
              <a:avLst/>
            </a:prstGeom>
            <a:solidFill>
              <a:srgbClr val="DDDDDD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>
                <a:ea typeface="新細明體" pitchFamily="18" charset="-120"/>
              </a:endParaRPr>
            </a:p>
          </p:txBody>
        </p:sp>
        <p:sp>
          <p:nvSpPr>
            <p:cNvPr id="61" name="Text Box 22"/>
            <p:cNvSpPr txBox="1">
              <a:spLocks noChangeArrowheads="1"/>
            </p:cNvSpPr>
            <p:nvPr/>
          </p:nvSpPr>
          <p:spPr bwMode="auto">
            <a:xfrm>
              <a:off x="611560" y="5834648"/>
              <a:ext cx="2613488" cy="442405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118086" tIns="59043" rIns="118086" bIns="59043">
              <a:spAutoFit/>
            </a:bodyPr>
            <a:lstStyle>
              <a:lvl1pPr defTabSz="4572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1pPr>
              <a:lvl2pPr marL="742950" indent="-285750" defTabSz="4572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2pPr>
              <a:lvl3pPr marL="1143000" indent="-228600" defTabSz="4572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3pPr>
              <a:lvl4pPr marL="1600200" indent="-228600" defTabSz="4572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4pPr>
              <a:lvl5pPr marL="2057400" indent="-228600" defTabSz="4572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9pPr>
            </a:lstStyle>
            <a:p>
              <a:pPr eaLnBrk="1" hangingPunct="1"/>
              <a:r>
                <a:rPr lang="en-US" altLang="ja-JP" sz="2000" dirty="0">
                  <a:solidFill>
                    <a:schemeClr val="tx2"/>
                  </a:solidFill>
                  <a:ea typeface="Arial Unicode MS" pitchFamily="34" charset="-128"/>
                  <a:cs typeface="Arial Unicode MS" pitchFamily="34" charset="-128"/>
                </a:rPr>
                <a:t>Wireless </a:t>
              </a:r>
              <a:r>
                <a:rPr lang="en-US" altLang="ja-JP" sz="2000" dirty="0" smtClean="0">
                  <a:solidFill>
                    <a:schemeClr val="tx2"/>
                  </a:solidFill>
                  <a:ea typeface="Arial Unicode MS" pitchFamily="34" charset="-128"/>
                  <a:cs typeface="Arial Unicode MS" pitchFamily="34" charset="-128"/>
                </a:rPr>
                <a:t>transmission</a:t>
              </a:r>
              <a:r>
                <a:rPr kumimoji="0" lang="en-US" altLang="zh-TW" sz="2100" dirty="0" smtClean="0">
                  <a:cs typeface="Times New Roman" pitchFamily="18" charset="0"/>
                </a:rPr>
                <a:t> </a:t>
              </a:r>
              <a:endParaRPr kumimoji="0" lang="en-US" altLang="zh-TW" sz="2100" baseline="-25000" dirty="0">
                <a:cs typeface="Times New Roman" pitchFamily="18" charset="0"/>
              </a:endParaRPr>
            </a:p>
          </p:txBody>
        </p:sp>
        <p:sp>
          <p:nvSpPr>
            <p:cNvPr id="41997" name="Line 81"/>
            <p:cNvSpPr>
              <a:spLocks noChangeShapeType="1"/>
            </p:cNvSpPr>
            <p:nvPr/>
          </p:nvSpPr>
          <p:spPr bwMode="auto">
            <a:xfrm flipV="1">
              <a:off x="5717457" y="5408960"/>
              <a:ext cx="0" cy="5765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cs typeface="Times New Roman" pitchFamily="18" charset="0"/>
              </a:endParaRPr>
            </a:p>
          </p:txBody>
        </p:sp>
        <p:sp>
          <p:nvSpPr>
            <p:cNvPr id="41998" name="Line 82"/>
            <p:cNvSpPr>
              <a:spLocks noChangeShapeType="1"/>
            </p:cNvSpPr>
            <p:nvPr/>
          </p:nvSpPr>
          <p:spPr bwMode="auto">
            <a:xfrm>
              <a:off x="5618873" y="5435960"/>
              <a:ext cx="96994" cy="1794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cs typeface="Times New Roman" pitchFamily="18" charset="0"/>
              </a:endParaRPr>
            </a:p>
          </p:txBody>
        </p:sp>
        <p:sp>
          <p:nvSpPr>
            <p:cNvPr id="41999" name="Line 83"/>
            <p:cNvSpPr>
              <a:spLocks noChangeShapeType="1"/>
            </p:cNvSpPr>
            <p:nvPr/>
          </p:nvSpPr>
          <p:spPr bwMode="auto">
            <a:xfrm flipH="1">
              <a:off x="5715867" y="5435960"/>
              <a:ext cx="96994" cy="1794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cs typeface="Times New Roman" pitchFamily="18" charset="0"/>
              </a:endParaRPr>
            </a:p>
          </p:txBody>
        </p:sp>
      </p:grpSp>
      <p:sp>
        <p:nvSpPr>
          <p:cNvPr id="64" name="Text Box 19"/>
          <p:cNvSpPr txBox="1">
            <a:spLocks noChangeArrowheads="1"/>
          </p:cNvSpPr>
          <p:nvPr/>
        </p:nvSpPr>
        <p:spPr bwMode="auto">
          <a:xfrm>
            <a:off x="5112060" y="4571836"/>
            <a:ext cx="1152127" cy="369332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9pPr>
          </a:lstStyle>
          <a:p>
            <a:pPr algn="ctr"/>
            <a:r>
              <a:rPr lang="en-US" altLang="ja-JP" sz="1800" dirty="0" smtClean="0">
                <a:solidFill>
                  <a:srgbClr val="FF0000"/>
                </a:solidFill>
                <a:ea typeface="Arial Unicode MS" pitchFamily="34" charset="-128"/>
                <a:cs typeface="Arial Unicode MS" pitchFamily="34" charset="-128"/>
              </a:rPr>
              <a:t>Multicast</a:t>
            </a:r>
          </a:p>
        </p:txBody>
      </p:sp>
    </p:spTree>
    <p:extLst>
      <p:ext uri="{BB962C8B-B14F-4D97-AF65-F5344CB8AC3E}">
        <p14:creationId xmlns:p14="http://schemas.microsoft.com/office/powerpoint/2010/main" val="13196596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3" name="Oval 4"/>
          <p:cNvSpPr>
            <a:spLocks noChangeArrowheads="1"/>
          </p:cNvSpPr>
          <p:nvPr/>
        </p:nvSpPr>
        <p:spPr bwMode="auto">
          <a:xfrm>
            <a:off x="823913" y="2511425"/>
            <a:ext cx="217487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zh-TW" i="1">
              <a:cs typeface="Times New Roman" pitchFamily="18" charset="0"/>
            </a:endParaRPr>
          </a:p>
        </p:txBody>
      </p:sp>
      <p:sp>
        <p:nvSpPr>
          <p:cNvPr id="43014" name="Oval 5"/>
          <p:cNvSpPr>
            <a:spLocks noChangeArrowheads="1"/>
          </p:cNvSpPr>
          <p:nvPr/>
        </p:nvSpPr>
        <p:spPr bwMode="auto">
          <a:xfrm>
            <a:off x="2297113" y="2468563"/>
            <a:ext cx="246062" cy="271462"/>
          </a:xfrm>
          <a:prstGeom prst="ellipse">
            <a:avLst/>
          </a:prstGeom>
          <a:solidFill>
            <a:srgbClr val="0066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zh-TW" i="1">
              <a:cs typeface="Times New Roman" pitchFamily="18" charset="0"/>
            </a:endParaRPr>
          </a:p>
        </p:txBody>
      </p:sp>
      <p:sp>
        <p:nvSpPr>
          <p:cNvPr id="43015" name="Oval 6"/>
          <p:cNvSpPr>
            <a:spLocks noChangeArrowheads="1"/>
          </p:cNvSpPr>
          <p:nvPr/>
        </p:nvSpPr>
        <p:spPr bwMode="auto">
          <a:xfrm>
            <a:off x="3832225" y="2511425"/>
            <a:ext cx="217488" cy="215900"/>
          </a:xfrm>
          <a:prstGeom prst="ellipse">
            <a:avLst/>
          </a:prstGeom>
          <a:solidFill>
            <a:srgbClr val="0099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zh-TW" i="1">
              <a:cs typeface="Times New Roman" pitchFamily="18" charset="0"/>
            </a:endParaRPr>
          </a:p>
        </p:txBody>
      </p:sp>
      <p:sp>
        <p:nvSpPr>
          <p:cNvPr id="43016" name="Rectangle 7"/>
          <p:cNvSpPr>
            <a:spLocks noChangeArrowheads="1"/>
          </p:cNvSpPr>
          <p:nvPr/>
        </p:nvSpPr>
        <p:spPr bwMode="auto">
          <a:xfrm>
            <a:off x="1120775" y="219075"/>
            <a:ext cx="6923088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algn="ctr"/>
            <a:r>
              <a:rPr lang="en-US" altLang="ja-JP" sz="4000" b="1" dirty="0" smtClean="0">
                <a:solidFill>
                  <a:schemeClr val="tx2"/>
                </a:solidFill>
                <a:latin typeface="Garamond" pitchFamily="18" charset="0"/>
                <a:ea typeface="Arial Unicode MS" pitchFamily="34" charset="-128"/>
                <a:cs typeface="Arial Unicode MS" pitchFamily="34" charset="-128"/>
              </a:rPr>
              <a:t>Half-duplex 2-way relay</a:t>
            </a:r>
            <a:endParaRPr lang="en-US" altLang="zh-TW" sz="4000" b="1" dirty="0">
              <a:solidFill>
                <a:schemeClr val="tx2"/>
              </a:solidFill>
              <a:latin typeface="Garamond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3017" name="Line 8"/>
          <p:cNvSpPr>
            <a:spLocks noChangeShapeType="1"/>
          </p:cNvSpPr>
          <p:nvPr/>
        </p:nvSpPr>
        <p:spPr bwMode="auto">
          <a:xfrm>
            <a:off x="1052513" y="2620963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i="1">
              <a:cs typeface="Times New Roman" pitchFamily="18" charset="0"/>
            </a:endParaRPr>
          </a:p>
        </p:txBody>
      </p:sp>
      <p:sp>
        <p:nvSpPr>
          <p:cNvPr id="43018" name="Line 9"/>
          <p:cNvSpPr>
            <a:spLocks noChangeShapeType="1"/>
          </p:cNvSpPr>
          <p:nvPr/>
        </p:nvSpPr>
        <p:spPr bwMode="auto">
          <a:xfrm flipH="1" flipV="1">
            <a:off x="2601913" y="2620963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i="1">
              <a:cs typeface="Times New Roman" pitchFamily="18" charset="0"/>
            </a:endParaRPr>
          </a:p>
        </p:txBody>
      </p:sp>
      <p:sp>
        <p:nvSpPr>
          <p:cNvPr id="777226" name="Text Box 10"/>
          <p:cNvSpPr txBox="1">
            <a:spLocks noChangeArrowheads="1"/>
          </p:cNvSpPr>
          <p:nvPr/>
        </p:nvSpPr>
        <p:spPr bwMode="auto">
          <a:xfrm>
            <a:off x="419140" y="2601913"/>
            <a:ext cx="28725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9pPr>
          </a:lstStyle>
          <a:p>
            <a:pPr algn="ctr"/>
            <a:r>
              <a:rPr kumimoji="0" lang="en-US" altLang="ja-JP" sz="1800" i="1">
                <a:ea typeface="MS PGothic" pitchFamily="34" charset="-128"/>
                <a:cs typeface="Times New Roman" pitchFamily="18" charset="0"/>
              </a:rPr>
              <a:t>x</a:t>
            </a:r>
            <a:endParaRPr kumimoji="0" lang="en-US" altLang="ja-JP" sz="1800" i="1" baseline="-25000">
              <a:ea typeface="MS PGothic" pitchFamily="34" charset="-128"/>
              <a:cs typeface="Times New Roman" pitchFamily="18" charset="0"/>
            </a:endParaRPr>
          </a:p>
        </p:txBody>
      </p:sp>
      <p:sp>
        <p:nvSpPr>
          <p:cNvPr id="777228" name="Text Box 12"/>
          <p:cNvSpPr txBox="1">
            <a:spLocks noChangeArrowheads="1"/>
          </p:cNvSpPr>
          <p:nvPr/>
        </p:nvSpPr>
        <p:spPr bwMode="auto">
          <a:xfrm>
            <a:off x="4095750" y="25908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9pPr>
          </a:lstStyle>
          <a:p>
            <a:pPr algn="ctr"/>
            <a:r>
              <a:rPr kumimoji="0" lang="en-US" altLang="ja-JP" sz="1800" i="1">
                <a:ea typeface="MS PGothic" pitchFamily="34" charset="-128"/>
                <a:cs typeface="Times New Roman" pitchFamily="18" charset="0"/>
              </a:rPr>
              <a:t>y</a:t>
            </a:r>
            <a:endParaRPr kumimoji="0" lang="en-US" altLang="ja-JP" sz="1800" i="1" baseline="-25000">
              <a:ea typeface="MS PGothic" pitchFamily="34" charset="-128"/>
              <a:cs typeface="Times New Roman" pitchFamily="18" charset="0"/>
            </a:endParaRPr>
          </a:p>
        </p:txBody>
      </p:sp>
      <p:grpSp>
        <p:nvGrpSpPr>
          <p:cNvPr id="43021" name="Group 25"/>
          <p:cNvGrpSpPr>
            <a:grpSpLocks/>
          </p:cNvGrpSpPr>
          <p:nvPr/>
        </p:nvGrpSpPr>
        <p:grpSpPr bwMode="auto">
          <a:xfrm>
            <a:off x="2339975" y="1916113"/>
            <a:ext cx="161925" cy="576262"/>
            <a:chOff x="1485" y="1043"/>
            <a:chExt cx="226" cy="363"/>
          </a:xfrm>
        </p:grpSpPr>
        <p:sp>
          <p:nvSpPr>
            <p:cNvPr id="43024" name="Line 26"/>
            <p:cNvSpPr>
              <a:spLocks noChangeShapeType="1"/>
            </p:cNvSpPr>
            <p:nvPr/>
          </p:nvSpPr>
          <p:spPr bwMode="auto">
            <a:xfrm flipV="1">
              <a:off x="1599" y="1043"/>
              <a:ext cx="0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i="1">
                <a:cs typeface="Times New Roman" pitchFamily="18" charset="0"/>
              </a:endParaRPr>
            </a:p>
          </p:txBody>
        </p:sp>
        <p:sp>
          <p:nvSpPr>
            <p:cNvPr id="43025" name="Line 27"/>
            <p:cNvSpPr>
              <a:spLocks noChangeShapeType="1"/>
            </p:cNvSpPr>
            <p:nvPr/>
          </p:nvSpPr>
          <p:spPr bwMode="auto">
            <a:xfrm>
              <a:off x="1485" y="1049"/>
              <a:ext cx="113" cy="1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i="1">
                <a:cs typeface="Times New Roman" pitchFamily="18" charset="0"/>
              </a:endParaRPr>
            </a:p>
          </p:txBody>
        </p:sp>
        <p:sp>
          <p:nvSpPr>
            <p:cNvPr id="43026" name="Line 28"/>
            <p:cNvSpPr>
              <a:spLocks noChangeShapeType="1"/>
            </p:cNvSpPr>
            <p:nvPr/>
          </p:nvSpPr>
          <p:spPr bwMode="auto">
            <a:xfrm flipH="1">
              <a:off x="1598" y="1049"/>
              <a:ext cx="113" cy="1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i="1">
                <a:cs typeface="Times New Roman" pitchFamily="18" charset="0"/>
              </a:endParaRPr>
            </a:p>
          </p:txBody>
        </p:sp>
      </p:grpSp>
      <p:sp>
        <p:nvSpPr>
          <p:cNvPr id="43022" name="Text Box 29"/>
          <p:cNvSpPr txBox="1">
            <a:spLocks noChangeArrowheads="1"/>
          </p:cNvSpPr>
          <p:nvPr/>
        </p:nvSpPr>
        <p:spPr bwMode="auto">
          <a:xfrm>
            <a:off x="4745038" y="2349500"/>
            <a:ext cx="429101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9pPr>
          </a:lstStyle>
          <a:p>
            <a:r>
              <a:rPr kumimoji="0" lang="en-US" altLang="ja-JP" sz="1800" dirty="0">
                <a:latin typeface="Arial" charset="0"/>
                <a:ea typeface="MS PGothic" pitchFamily="34" charset="-128"/>
              </a:rPr>
              <a:t>Store-and-forward, </a:t>
            </a:r>
            <a:r>
              <a:rPr kumimoji="0" lang="en-US" altLang="ja-JP" sz="1800" b="1" dirty="0">
                <a:solidFill>
                  <a:schemeClr val="tx2"/>
                </a:solidFill>
                <a:latin typeface="Arial" charset="0"/>
                <a:ea typeface="MS PGothic" pitchFamily="34" charset="-128"/>
              </a:rPr>
              <a:t>4 steps</a:t>
            </a:r>
            <a:r>
              <a:rPr kumimoji="0" lang="en-US" altLang="ja-JP" sz="1800" dirty="0">
                <a:latin typeface="Arial" charset="0"/>
                <a:ea typeface="MS PGothic" pitchFamily="34" charset="-128"/>
              </a:rPr>
              <a:t> to exchange a message through the middle relay</a:t>
            </a:r>
            <a:endParaRPr kumimoji="0" lang="en-US" altLang="ja-JP" sz="1800" baseline="-25000" dirty="0">
              <a:latin typeface="Arial" charset="0"/>
              <a:ea typeface="MS PGothic" pitchFamily="34" charset="-128"/>
            </a:endParaRPr>
          </a:p>
        </p:txBody>
      </p:sp>
      <p:sp>
        <p:nvSpPr>
          <p:cNvPr id="1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243638"/>
            <a:ext cx="21336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9pPr>
          </a:lstStyle>
          <a:p>
            <a:pPr eaLnBrk="1" hangingPunct="1"/>
            <a:fld id="{AE93E632-2D4F-49FA-B0E3-B9B77C44BF76}" type="datetime1">
              <a:rPr kumimoji="0" lang="zh-TW" altLang="en-US" sz="1200" smtClean="0">
                <a:latin typeface="Garamond" pitchFamily="18" charset="0"/>
              </a:rPr>
              <a:pPr eaLnBrk="1" hangingPunct="1"/>
              <a:t>2014/3/1</a:t>
            </a:fld>
            <a:endParaRPr kumimoji="0" lang="en-US" altLang="zh-TW" sz="1200" smtClean="0">
              <a:latin typeface="Garamond" pitchFamily="18" charset="0"/>
            </a:endParaRPr>
          </a:p>
        </p:txBody>
      </p:sp>
      <p:sp>
        <p:nvSpPr>
          <p:cNvPr id="1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403350" y="6237288"/>
            <a:ext cx="6408738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9pPr>
          </a:lstStyle>
          <a:p>
            <a:pPr eaLnBrk="1" hangingPunct="1"/>
            <a:r>
              <a:rPr kumimoji="0" lang="zh-TW" altLang="en-US" sz="1200" dirty="0" smtClean="0">
                <a:latin typeface="Garamond" pitchFamily="18" charset="0"/>
              </a:rPr>
              <a:t>數學與工程的對話 </a:t>
            </a:r>
            <a:r>
              <a:rPr kumimoji="0" lang="en-US" altLang="zh-TW" sz="1200" dirty="0" smtClean="0">
                <a:latin typeface="Garamond" pitchFamily="18" charset="0"/>
              </a:rPr>
              <a:t>1: Network coding</a:t>
            </a:r>
            <a:endParaRPr kumimoji="0" lang="en-US" altLang="zh-TW" sz="1200" dirty="0" smtClean="0">
              <a:latin typeface="Garamond" pitchFamily="18" charset="0"/>
              <a:sym typeface="Symbol" pitchFamily="18" charset="2"/>
            </a:endParaRPr>
          </a:p>
        </p:txBody>
      </p:sp>
      <p:sp>
        <p:nvSpPr>
          <p:cNvPr id="2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9pPr>
          </a:lstStyle>
          <a:p>
            <a:pPr eaLnBrk="1" hangingPunct="1"/>
            <a:fld id="{A059F49F-ED34-47B0-B675-7BFF633D7C91}" type="slidenum">
              <a:rPr kumimoji="0" lang="en-US" altLang="zh-TW" sz="1200" smtClean="0">
                <a:latin typeface="Garamond" pitchFamily="18" charset="0"/>
              </a:rPr>
              <a:pPr eaLnBrk="1" hangingPunct="1"/>
              <a:t>5</a:t>
            </a:fld>
            <a:endParaRPr kumimoji="0" lang="en-US" altLang="zh-TW" sz="1200" smtClean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960314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1.48148E-6 L 0.16892 0.0162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7772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438" y="8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1.85185E-6 L -0.16424 0.01782 " pathEditMode="relative" rAng="0" ptsTypes="AA">
                                      <p:cBhvr>
                                        <p:cTn id="9" dur="500" fill="hold"/>
                                        <p:tgtEl>
                                          <p:spTgt spid="7772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212" y="8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7226" grpId="0"/>
      <p:bldP spid="77722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7" name="Oval 2"/>
          <p:cNvSpPr>
            <a:spLocks noChangeArrowheads="1"/>
          </p:cNvSpPr>
          <p:nvPr/>
        </p:nvSpPr>
        <p:spPr bwMode="auto">
          <a:xfrm>
            <a:off x="823913" y="2511425"/>
            <a:ext cx="217487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zh-TW" i="1">
              <a:cs typeface="Times New Roman" pitchFamily="18" charset="0"/>
            </a:endParaRPr>
          </a:p>
        </p:txBody>
      </p:sp>
      <p:sp>
        <p:nvSpPr>
          <p:cNvPr id="44038" name="Oval 3"/>
          <p:cNvSpPr>
            <a:spLocks noChangeArrowheads="1"/>
          </p:cNvSpPr>
          <p:nvPr/>
        </p:nvSpPr>
        <p:spPr bwMode="auto">
          <a:xfrm>
            <a:off x="2297113" y="2468563"/>
            <a:ext cx="246062" cy="271462"/>
          </a:xfrm>
          <a:prstGeom prst="ellipse">
            <a:avLst/>
          </a:prstGeom>
          <a:solidFill>
            <a:srgbClr val="0066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zh-TW" i="1">
              <a:cs typeface="Times New Roman" pitchFamily="18" charset="0"/>
            </a:endParaRPr>
          </a:p>
        </p:txBody>
      </p:sp>
      <p:sp>
        <p:nvSpPr>
          <p:cNvPr id="44039" name="Oval 4"/>
          <p:cNvSpPr>
            <a:spLocks noChangeArrowheads="1"/>
          </p:cNvSpPr>
          <p:nvPr/>
        </p:nvSpPr>
        <p:spPr bwMode="auto">
          <a:xfrm>
            <a:off x="3832225" y="2511425"/>
            <a:ext cx="217488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zh-TW" i="1">
              <a:cs typeface="Times New Roman" pitchFamily="18" charset="0"/>
            </a:endParaRPr>
          </a:p>
        </p:txBody>
      </p:sp>
      <p:sp>
        <p:nvSpPr>
          <p:cNvPr id="44040" name="Line 6"/>
          <p:cNvSpPr>
            <a:spLocks noChangeShapeType="1"/>
          </p:cNvSpPr>
          <p:nvPr/>
        </p:nvSpPr>
        <p:spPr bwMode="auto">
          <a:xfrm>
            <a:off x="1052513" y="2620963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i="1">
              <a:cs typeface="Times New Roman" pitchFamily="18" charset="0"/>
            </a:endParaRPr>
          </a:p>
        </p:txBody>
      </p:sp>
      <p:sp>
        <p:nvSpPr>
          <p:cNvPr id="44041" name="Line 7"/>
          <p:cNvSpPr>
            <a:spLocks noChangeShapeType="1"/>
          </p:cNvSpPr>
          <p:nvPr/>
        </p:nvSpPr>
        <p:spPr bwMode="auto">
          <a:xfrm flipH="1" flipV="1">
            <a:off x="2601913" y="2620963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i="1">
              <a:cs typeface="Times New Roman" pitchFamily="18" charset="0"/>
            </a:endParaRPr>
          </a:p>
        </p:txBody>
      </p:sp>
      <p:sp>
        <p:nvSpPr>
          <p:cNvPr id="829448" name="Text Box 8"/>
          <p:cNvSpPr txBox="1">
            <a:spLocks noChangeArrowheads="1"/>
          </p:cNvSpPr>
          <p:nvPr/>
        </p:nvSpPr>
        <p:spPr bwMode="auto">
          <a:xfrm>
            <a:off x="419140" y="2601913"/>
            <a:ext cx="28725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9pPr>
          </a:lstStyle>
          <a:p>
            <a:pPr algn="ctr"/>
            <a:r>
              <a:rPr kumimoji="0" lang="en-US" altLang="ja-JP" sz="1800" i="1">
                <a:ea typeface="MS PGothic" pitchFamily="34" charset="-128"/>
                <a:cs typeface="Times New Roman" pitchFamily="18" charset="0"/>
              </a:rPr>
              <a:t>x</a:t>
            </a:r>
            <a:endParaRPr kumimoji="0" lang="en-US" altLang="ja-JP" sz="1800" i="1" baseline="-25000">
              <a:ea typeface="MS PGothic" pitchFamily="34" charset="-128"/>
              <a:cs typeface="Times New Roman" pitchFamily="18" charset="0"/>
            </a:endParaRPr>
          </a:p>
        </p:txBody>
      </p:sp>
      <p:sp>
        <p:nvSpPr>
          <p:cNvPr id="44043" name="Text Box 9"/>
          <p:cNvSpPr txBox="1">
            <a:spLocks noChangeArrowheads="1"/>
          </p:cNvSpPr>
          <p:nvPr/>
        </p:nvSpPr>
        <p:spPr bwMode="auto">
          <a:xfrm>
            <a:off x="4745038" y="2349500"/>
            <a:ext cx="429101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9pPr>
          </a:lstStyle>
          <a:p>
            <a:r>
              <a:rPr kumimoji="0" lang="en-US" altLang="ja-JP" sz="1800">
                <a:latin typeface="Arial" charset="0"/>
                <a:ea typeface="MS PGothic" pitchFamily="34" charset="-128"/>
              </a:rPr>
              <a:t>Store-and-forward, </a:t>
            </a:r>
            <a:r>
              <a:rPr kumimoji="0" lang="en-US" altLang="ja-JP" sz="1800" b="1">
                <a:solidFill>
                  <a:schemeClr val="tx2"/>
                </a:solidFill>
                <a:latin typeface="Arial" charset="0"/>
                <a:ea typeface="MS PGothic" pitchFamily="34" charset="-128"/>
              </a:rPr>
              <a:t>4 steps</a:t>
            </a:r>
            <a:r>
              <a:rPr kumimoji="0" lang="en-US" altLang="ja-JP" sz="1800">
                <a:latin typeface="Arial" charset="0"/>
                <a:ea typeface="MS PGothic" pitchFamily="34" charset="-128"/>
              </a:rPr>
              <a:t> to exchange a message through the middle relay</a:t>
            </a:r>
            <a:endParaRPr kumimoji="0" lang="en-US" altLang="ja-JP" sz="1800" baseline="-25000">
              <a:latin typeface="Arial" charset="0"/>
              <a:ea typeface="MS PGothic" pitchFamily="34" charset="-128"/>
            </a:endParaRPr>
          </a:p>
        </p:txBody>
      </p:sp>
      <p:sp>
        <p:nvSpPr>
          <p:cNvPr id="829450" name="Text Box 10"/>
          <p:cNvSpPr txBox="1">
            <a:spLocks noChangeArrowheads="1"/>
          </p:cNvSpPr>
          <p:nvPr/>
        </p:nvSpPr>
        <p:spPr bwMode="auto">
          <a:xfrm>
            <a:off x="4095750" y="25908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9pPr>
          </a:lstStyle>
          <a:p>
            <a:pPr algn="ctr"/>
            <a:r>
              <a:rPr kumimoji="0" lang="en-US" altLang="ja-JP" sz="1800" i="1">
                <a:ea typeface="MS PGothic" pitchFamily="34" charset="-128"/>
                <a:cs typeface="Times New Roman" pitchFamily="18" charset="0"/>
              </a:rPr>
              <a:t>y</a:t>
            </a:r>
            <a:endParaRPr kumimoji="0" lang="en-US" altLang="ja-JP" sz="1800" i="1" baseline="-25000">
              <a:ea typeface="MS PGothic" pitchFamily="34" charset="-128"/>
              <a:cs typeface="Times New Roman" pitchFamily="18" charset="0"/>
            </a:endParaRPr>
          </a:p>
        </p:txBody>
      </p:sp>
      <p:grpSp>
        <p:nvGrpSpPr>
          <p:cNvPr id="44045" name="Group 12"/>
          <p:cNvGrpSpPr>
            <a:grpSpLocks/>
          </p:cNvGrpSpPr>
          <p:nvPr/>
        </p:nvGrpSpPr>
        <p:grpSpPr bwMode="auto">
          <a:xfrm>
            <a:off x="2339975" y="1916113"/>
            <a:ext cx="161925" cy="576262"/>
            <a:chOff x="1485" y="1043"/>
            <a:chExt cx="226" cy="363"/>
          </a:xfrm>
        </p:grpSpPr>
        <p:sp>
          <p:nvSpPr>
            <p:cNvPr id="44048" name="Line 13"/>
            <p:cNvSpPr>
              <a:spLocks noChangeShapeType="1"/>
            </p:cNvSpPr>
            <p:nvPr/>
          </p:nvSpPr>
          <p:spPr bwMode="auto">
            <a:xfrm flipV="1">
              <a:off x="1599" y="1043"/>
              <a:ext cx="0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i="1">
                <a:cs typeface="Times New Roman" pitchFamily="18" charset="0"/>
              </a:endParaRPr>
            </a:p>
          </p:txBody>
        </p:sp>
        <p:sp>
          <p:nvSpPr>
            <p:cNvPr id="44049" name="Line 14"/>
            <p:cNvSpPr>
              <a:spLocks noChangeShapeType="1"/>
            </p:cNvSpPr>
            <p:nvPr/>
          </p:nvSpPr>
          <p:spPr bwMode="auto">
            <a:xfrm>
              <a:off x="1485" y="1049"/>
              <a:ext cx="113" cy="1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i="1">
                <a:cs typeface="Times New Roman" pitchFamily="18" charset="0"/>
              </a:endParaRPr>
            </a:p>
          </p:txBody>
        </p:sp>
        <p:sp>
          <p:nvSpPr>
            <p:cNvPr id="44050" name="Line 15"/>
            <p:cNvSpPr>
              <a:spLocks noChangeShapeType="1"/>
            </p:cNvSpPr>
            <p:nvPr/>
          </p:nvSpPr>
          <p:spPr bwMode="auto">
            <a:xfrm flipH="1">
              <a:off x="1598" y="1049"/>
              <a:ext cx="113" cy="1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i="1">
                <a:cs typeface="Times New Roman" pitchFamily="18" charset="0"/>
              </a:endParaRPr>
            </a:p>
          </p:txBody>
        </p:sp>
      </p:grpSp>
      <p:sp>
        <p:nvSpPr>
          <p:cNvPr id="44046" name="Rectangle 16"/>
          <p:cNvSpPr>
            <a:spLocks noChangeArrowheads="1"/>
          </p:cNvSpPr>
          <p:nvPr/>
        </p:nvSpPr>
        <p:spPr bwMode="auto">
          <a:xfrm>
            <a:off x="1120775" y="219075"/>
            <a:ext cx="6923088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algn="ctr"/>
            <a:r>
              <a:rPr lang="en-US" altLang="ja-JP" sz="4000" b="1" dirty="0">
                <a:solidFill>
                  <a:schemeClr val="tx2"/>
                </a:solidFill>
                <a:latin typeface="Garamond" pitchFamily="18" charset="0"/>
                <a:ea typeface="Arial Unicode MS" pitchFamily="34" charset="-128"/>
                <a:cs typeface="Arial Unicode MS" pitchFamily="34" charset="-128"/>
              </a:rPr>
              <a:t>Half-duplex 2-way relay</a:t>
            </a:r>
            <a:endParaRPr lang="en-US" altLang="zh-TW" sz="4000" b="1" dirty="0">
              <a:solidFill>
                <a:schemeClr val="tx2"/>
              </a:solidFill>
              <a:latin typeface="Garamond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243638"/>
            <a:ext cx="21336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9pPr>
          </a:lstStyle>
          <a:p>
            <a:pPr eaLnBrk="1" hangingPunct="1"/>
            <a:fld id="{AE93E632-2D4F-49FA-B0E3-B9B77C44BF76}" type="datetime1">
              <a:rPr kumimoji="0" lang="zh-TW" altLang="en-US" sz="1200" smtClean="0">
                <a:latin typeface="Garamond" pitchFamily="18" charset="0"/>
              </a:rPr>
              <a:pPr eaLnBrk="1" hangingPunct="1"/>
              <a:t>2014/3/1</a:t>
            </a:fld>
            <a:endParaRPr kumimoji="0" lang="en-US" altLang="zh-TW" sz="1200" smtClean="0">
              <a:latin typeface="Garamond" pitchFamily="18" charset="0"/>
            </a:endParaRPr>
          </a:p>
        </p:txBody>
      </p:sp>
      <p:sp>
        <p:nvSpPr>
          <p:cNvPr id="1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403350" y="6237288"/>
            <a:ext cx="6408738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9pPr>
          </a:lstStyle>
          <a:p>
            <a:pPr eaLnBrk="1" hangingPunct="1"/>
            <a:r>
              <a:rPr kumimoji="0" lang="zh-TW" altLang="en-US" sz="1200" dirty="0" smtClean="0">
                <a:latin typeface="Garamond" pitchFamily="18" charset="0"/>
              </a:rPr>
              <a:t>數學與工程的對話 </a:t>
            </a:r>
            <a:r>
              <a:rPr kumimoji="0" lang="en-US" altLang="zh-TW" sz="1200" dirty="0" smtClean="0">
                <a:latin typeface="Garamond" pitchFamily="18" charset="0"/>
              </a:rPr>
              <a:t>1: Network coding</a:t>
            </a:r>
            <a:endParaRPr kumimoji="0" lang="en-US" altLang="zh-TW" sz="1200" dirty="0" smtClean="0">
              <a:latin typeface="Garamond" pitchFamily="18" charset="0"/>
              <a:sym typeface="Symbol" pitchFamily="18" charset="2"/>
            </a:endParaRPr>
          </a:p>
        </p:txBody>
      </p:sp>
      <p:sp>
        <p:nvSpPr>
          <p:cNvPr id="2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9pPr>
          </a:lstStyle>
          <a:p>
            <a:pPr eaLnBrk="1" hangingPunct="1"/>
            <a:fld id="{A059F49F-ED34-47B0-B675-7BFF633D7C91}" type="slidenum">
              <a:rPr kumimoji="0" lang="en-US" altLang="zh-TW" sz="1200" smtClean="0">
                <a:latin typeface="Garamond" pitchFamily="18" charset="0"/>
              </a:rPr>
              <a:pPr eaLnBrk="1" hangingPunct="1"/>
              <a:t>6</a:t>
            </a:fld>
            <a:endParaRPr kumimoji="0" lang="en-US" altLang="zh-TW" sz="1200" smtClean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55577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6893 0.0162 L 0.39219 0.01157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8294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163" y="-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35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6424 0.01782 L -0.38681 0.01342 " pathEditMode="relative" rAng="0" ptsTypes="AA">
                                      <p:cBhvr>
                                        <p:cTn id="9" dur="500" fill="hold"/>
                                        <p:tgtEl>
                                          <p:spTgt spid="8294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128" y="-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48" grpId="0"/>
      <p:bldP spid="82945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1" name="Oval 2"/>
          <p:cNvSpPr>
            <a:spLocks noChangeArrowheads="1"/>
          </p:cNvSpPr>
          <p:nvPr/>
        </p:nvSpPr>
        <p:spPr bwMode="auto">
          <a:xfrm>
            <a:off x="823913" y="2511425"/>
            <a:ext cx="217487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zh-TW" i="1">
              <a:cs typeface="Times New Roman" pitchFamily="18" charset="0"/>
            </a:endParaRPr>
          </a:p>
        </p:txBody>
      </p:sp>
      <p:sp>
        <p:nvSpPr>
          <p:cNvPr id="45062" name="Oval 3"/>
          <p:cNvSpPr>
            <a:spLocks noChangeArrowheads="1"/>
          </p:cNvSpPr>
          <p:nvPr/>
        </p:nvSpPr>
        <p:spPr bwMode="auto">
          <a:xfrm>
            <a:off x="2297113" y="2468563"/>
            <a:ext cx="246062" cy="271462"/>
          </a:xfrm>
          <a:prstGeom prst="ellipse">
            <a:avLst/>
          </a:prstGeom>
          <a:solidFill>
            <a:srgbClr val="0066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zh-TW" i="1">
              <a:cs typeface="Times New Roman" pitchFamily="18" charset="0"/>
            </a:endParaRPr>
          </a:p>
        </p:txBody>
      </p:sp>
      <p:sp>
        <p:nvSpPr>
          <p:cNvPr id="45063" name="Oval 4"/>
          <p:cNvSpPr>
            <a:spLocks noChangeArrowheads="1"/>
          </p:cNvSpPr>
          <p:nvPr/>
        </p:nvSpPr>
        <p:spPr bwMode="auto">
          <a:xfrm>
            <a:off x="3832225" y="2511425"/>
            <a:ext cx="217488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zh-TW" i="1">
              <a:cs typeface="Times New Roman" pitchFamily="18" charset="0"/>
            </a:endParaRPr>
          </a:p>
        </p:txBody>
      </p:sp>
      <p:sp>
        <p:nvSpPr>
          <p:cNvPr id="45064" name="Line 6"/>
          <p:cNvSpPr>
            <a:spLocks noChangeShapeType="1"/>
          </p:cNvSpPr>
          <p:nvPr/>
        </p:nvSpPr>
        <p:spPr bwMode="auto">
          <a:xfrm>
            <a:off x="1052513" y="2620963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i="1">
              <a:cs typeface="Times New Roman" pitchFamily="18" charset="0"/>
            </a:endParaRPr>
          </a:p>
        </p:txBody>
      </p:sp>
      <p:sp>
        <p:nvSpPr>
          <p:cNvPr id="45065" name="Line 7"/>
          <p:cNvSpPr>
            <a:spLocks noChangeShapeType="1"/>
          </p:cNvSpPr>
          <p:nvPr/>
        </p:nvSpPr>
        <p:spPr bwMode="auto">
          <a:xfrm flipH="1" flipV="1">
            <a:off x="2601913" y="2620963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i="1">
              <a:cs typeface="Times New Roman" pitchFamily="18" charset="0"/>
            </a:endParaRPr>
          </a:p>
        </p:txBody>
      </p:sp>
      <p:sp>
        <p:nvSpPr>
          <p:cNvPr id="45066" name="Text Box 8"/>
          <p:cNvSpPr txBox="1">
            <a:spLocks noChangeArrowheads="1"/>
          </p:cNvSpPr>
          <p:nvPr/>
        </p:nvSpPr>
        <p:spPr bwMode="auto">
          <a:xfrm>
            <a:off x="419140" y="2601913"/>
            <a:ext cx="28725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9pPr>
          </a:lstStyle>
          <a:p>
            <a:pPr algn="ctr"/>
            <a:r>
              <a:rPr kumimoji="0" lang="en-US" altLang="ja-JP" sz="1800" i="1">
                <a:ea typeface="MS PGothic" pitchFamily="34" charset="-128"/>
                <a:cs typeface="Times New Roman" pitchFamily="18" charset="0"/>
              </a:rPr>
              <a:t>x</a:t>
            </a:r>
            <a:endParaRPr kumimoji="0" lang="en-US" altLang="ja-JP" sz="1800" i="1" baseline="-25000">
              <a:ea typeface="MS PGothic" pitchFamily="34" charset="-128"/>
              <a:cs typeface="Times New Roman" pitchFamily="18" charset="0"/>
            </a:endParaRPr>
          </a:p>
        </p:txBody>
      </p:sp>
      <p:sp>
        <p:nvSpPr>
          <p:cNvPr id="45067" name="Text Box 9"/>
          <p:cNvSpPr txBox="1">
            <a:spLocks noChangeArrowheads="1"/>
          </p:cNvSpPr>
          <p:nvPr/>
        </p:nvSpPr>
        <p:spPr bwMode="auto">
          <a:xfrm>
            <a:off x="4745038" y="2349500"/>
            <a:ext cx="429101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9pPr>
          </a:lstStyle>
          <a:p>
            <a:r>
              <a:rPr kumimoji="0" lang="en-US" altLang="ja-JP" sz="1800">
                <a:latin typeface="Arial" charset="0"/>
                <a:ea typeface="MS PGothic" pitchFamily="34" charset="-128"/>
              </a:rPr>
              <a:t>Store-and-forward, </a:t>
            </a:r>
            <a:r>
              <a:rPr kumimoji="0" lang="en-US" altLang="ja-JP" sz="1800" b="1">
                <a:solidFill>
                  <a:schemeClr val="tx2"/>
                </a:solidFill>
                <a:latin typeface="Arial" charset="0"/>
                <a:ea typeface="MS PGothic" pitchFamily="34" charset="-128"/>
              </a:rPr>
              <a:t>4 steps</a:t>
            </a:r>
            <a:r>
              <a:rPr kumimoji="0" lang="en-US" altLang="ja-JP" sz="1800">
                <a:latin typeface="Arial" charset="0"/>
                <a:ea typeface="MS PGothic" pitchFamily="34" charset="-128"/>
              </a:rPr>
              <a:t> to exchange a message through the middle relay</a:t>
            </a:r>
            <a:endParaRPr kumimoji="0" lang="en-US" altLang="ja-JP" sz="1800" baseline="-25000">
              <a:latin typeface="Arial" charset="0"/>
              <a:ea typeface="MS PGothic" pitchFamily="34" charset="-128"/>
            </a:endParaRPr>
          </a:p>
        </p:txBody>
      </p:sp>
      <p:sp>
        <p:nvSpPr>
          <p:cNvPr id="45068" name="Text Box 10"/>
          <p:cNvSpPr txBox="1">
            <a:spLocks noChangeArrowheads="1"/>
          </p:cNvSpPr>
          <p:nvPr/>
        </p:nvSpPr>
        <p:spPr bwMode="auto">
          <a:xfrm>
            <a:off x="4095750" y="25908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9pPr>
          </a:lstStyle>
          <a:p>
            <a:pPr algn="ctr"/>
            <a:r>
              <a:rPr kumimoji="0" lang="en-US" altLang="ja-JP" sz="1800" i="1" dirty="0">
                <a:ea typeface="MS PGothic" pitchFamily="34" charset="-128"/>
                <a:cs typeface="Times New Roman" pitchFamily="18" charset="0"/>
              </a:rPr>
              <a:t>y</a:t>
            </a:r>
            <a:endParaRPr kumimoji="0" lang="en-US" altLang="ja-JP" sz="1800" i="1" baseline="-25000" dirty="0">
              <a:ea typeface="MS PGothic" pitchFamily="34" charset="-128"/>
              <a:cs typeface="Times New Roman" pitchFamily="18" charset="0"/>
            </a:endParaRPr>
          </a:p>
        </p:txBody>
      </p:sp>
      <p:sp>
        <p:nvSpPr>
          <p:cNvPr id="859147" name="Oval 11"/>
          <p:cNvSpPr>
            <a:spLocks noChangeArrowheads="1"/>
          </p:cNvSpPr>
          <p:nvPr/>
        </p:nvSpPr>
        <p:spPr bwMode="auto">
          <a:xfrm>
            <a:off x="833438" y="3505200"/>
            <a:ext cx="217487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zh-TW" i="1">
              <a:cs typeface="Times New Roman" pitchFamily="18" charset="0"/>
            </a:endParaRPr>
          </a:p>
        </p:txBody>
      </p:sp>
      <p:sp>
        <p:nvSpPr>
          <p:cNvPr id="859148" name="Oval 12"/>
          <p:cNvSpPr>
            <a:spLocks noChangeArrowheads="1"/>
          </p:cNvSpPr>
          <p:nvPr/>
        </p:nvSpPr>
        <p:spPr bwMode="auto">
          <a:xfrm>
            <a:off x="3841750" y="3505200"/>
            <a:ext cx="217488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zh-TW" i="1">
              <a:cs typeface="Times New Roman" pitchFamily="18" charset="0"/>
            </a:endParaRPr>
          </a:p>
        </p:txBody>
      </p:sp>
      <p:sp>
        <p:nvSpPr>
          <p:cNvPr id="859149" name="Line 13"/>
          <p:cNvSpPr>
            <a:spLocks noChangeShapeType="1"/>
          </p:cNvSpPr>
          <p:nvPr/>
        </p:nvSpPr>
        <p:spPr bwMode="auto">
          <a:xfrm>
            <a:off x="1062038" y="3614738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i="1">
              <a:cs typeface="Times New Roman" pitchFamily="18" charset="0"/>
            </a:endParaRPr>
          </a:p>
        </p:txBody>
      </p:sp>
      <p:sp>
        <p:nvSpPr>
          <p:cNvPr id="859150" name="Line 14"/>
          <p:cNvSpPr>
            <a:spLocks noChangeShapeType="1"/>
          </p:cNvSpPr>
          <p:nvPr/>
        </p:nvSpPr>
        <p:spPr bwMode="auto">
          <a:xfrm flipH="1" flipV="1">
            <a:off x="2611438" y="3614738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i="1">
              <a:cs typeface="Times New Roman" pitchFamily="18" charset="0"/>
            </a:endParaRPr>
          </a:p>
        </p:txBody>
      </p:sp>
      <p:sp>
        <p:nvSpPr>
          <p:cNvPr id="859151" name="Text Box 15"/>
          <p:cNvSpPr txBox="1">
            <a:spLocks noChangeArrowheads="1"/>
          </p:cNvSpPr>
          <p:nvPr/>
        </p:nvSpPr>
        <p:spPr bwMode="auto">
          <a:xfrm>
            <a:off x="428665" y="3595688"/>
            <a:ext cx="28725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9pPr>
          </a:lstStyle>
          <a:p>
            <a:pPr algn="ctr"/>
            <a:r>
              <a:rPr kumimoji="0" lang="en-US" altLang="ja-JP" sz="1800" i="1">
                <a:ea typeface="MS PGothic" pitchFamily="34" charset="-128"/>
                <a:cs typeface="Times New Roman" pitchFamily="18" charset="0"/>
              </a:rPr>
              <a:t>x</a:t>
            </a:r>
            <a:endParaRPr kumimoji="0" lang="en-US" altLang="ja-JP" sz="1800" i="1" baseline="-25000">
              <a:ea typeface="MS PGothic" pitchFamily="34" charset="-128"/>
              <a:cs typeface="Times New Roman" pitchFamily="18" charset="0"/>
            </a:endParaRPr>
          </a:p>
        </p:txBody>
      </p:sp>
      <p:sp>
        <p:nvSpPr>
          <p:cNvPr id="45074" name="Text Box 16"/>
          <p:cNvSpPr txBox="1">
            <a:spLocks noChangeArrowheads="1"/>
          </p:cNvSpPr>
          <p:nvPr/>
        </p:nvSpPr>
        <p:spPr bwMode="auto">
          <a:xfrm>
            <a:off x="4745038" y="3419475"/>
            <a:ext cx="3575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9pPr>
          </a:lstStyle>
          <a:p>
            <a:r>
              <a:rPr kumimoji="0" lang="en-US" altLang="ja-JP" sz="1800">
                <a:latin typeface="Arial" charset="0"/>
                <a:ea typeface="MS PGothic" pitchFamily="34" charset="-128"/>
              </a:rPr>
              <a:t>NC, </a:t>
            </a:r>
            <a:r>
              <a:rPr kumimoji="0" lang="en-US" altLang="ja-JP" sz="1800" b="1">
                <a:solidFill>
                  <a:schemeClr val="tx2"/>
                </a:solidFill>
                <a:latin typeface="Arial" charset="0"/>
                <a:ea typeface="MS PGothic" pitchFamily="34" charset="-128"/>
              </a:rPr>
              <a:t>3 steps</a:t>
            </a:r>
            <a:endParaRPr kumimoji="0" lang="en-US" altLang="ja-JP" sz="1800" b="1" baseline="-25000">
              <a:solidFill>
                <a:schemeClr val="tx2"/>
              </a:solidFill>
              <a:latin typeface="Arial" charset="0"/>
              <a:ea typeface="MS PGothic" pitchFamily="34" charset="-128"/>
            </a:endParaRPr>
          </a:p>
        </p:txBody>
      </p:sp>
      <p:sp>
        <p:nvSpPr>
          <p:cNvPr id="859153" name="Text Box 17"/>
          <p:cNvSpPr txBox="1">
            <a:spLocks noChangeArrowheads="1"/>
          </p:cNvSpPr>
          <p:nvPr/>
        </p:nvSpPr>
        <p:spPr bwMode="auto">
          <a:xfrm>
            <a:off x="4105275" y="3584575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9pPr>
          </a:lstStyle>
          <a:p>
            <a:pPr algn="ctr"/>
            <a:r>
              <a:rPr kumimoji="0" lang="en-US" altLang="ja-JP" sz="1800" i="1">
                <a:ea typeface="MS PGothic" pitchFamily="34" charset="-128"/>
                <a:cs typeface="Times New Roman" pitchFamily="18" charset="0"/>
              </a:rPr>
              <a:t>y</a:t>
            </a:r>
            <a:endParaRPr kumimoji="0" lang="en-US" altLang="ja-JP" sz="1800" i="1" baseline="-25000">
              <a:ea typeface="MS PGothic" pitchFamily="34" charset="-128"/>
              <a:cs typeface="Times New Roman" pitchFamily="18" charset="0"/>
            </a:endParaRPr>
          </a:p>
        </p:txBody>
      </p:sp>
      <p:sp>
        <p:nvSpPr>
          <p:cNvPr id="859154" name="Oval 18"/>
          <p:cNvSpPr>
            <a:spLocks noChangeArrowheads="1"/>
          </p:cNvSpPr>
          <p:nvPr/>
        </p:nvSpPr>
        <p:spPr bwMode="auto">
          <a:xfrm>
            <a:off x="2327275" y="3475038"/>
            <a:ext cx="246063" cy="271462"/>
          </a:xfrm>
          <a:prstGeom prst="ellipse">
            <a:avLst/>
          </a:prstGeom>
          <a:solidFill>
            <a:srgbClr val="0066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zh-TW" i="1">
              <a:cs typeface="Times New Roman" pitchFamily="18" charset="0"/>
            </a:endParaRPr>
          </a:p>
        </p:txBody>
      </p:sp>
      <p:grpSp>
        <p:nvGrpSpPr>
          <p:cNvPr id="45078" name="Group 20"/>
          <p:cNvGrpSpPr>
            <a:grpSpLocks/>
          </p:cNvGrpSpPr>
          <p:nvPr/>
        </p:nvGrpSpPr>
        <p:grpSpPr bwMode="auto">
          <a:xfrm>
            <a:off x="2339975" y="1916113"/>
            <a:ext cx="161925" cy="576262"/>
            <a:chOff x="1485" y="1043"/>
            <a:chExt cx="226" cy="363"/>
          </a:xfrm>
        </p:grpSpPr>
        <p:sp>
          <p:nvSpPr>
            <p:cNvPr id="45080" name="Line 21"/>
            <p:cNvSpPr>
              <a:spLocks noChangeShapeType="1"/>
            </p:cNvSpPr>
            <p:nvPr/>
          </p:nvSpPr>
          <p:spPr bwMode="auto">
            <a:xfrm flipV="1">
              <a:off x="1599" y="1043"/>
              <a:ext cx="0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i="1">
                <a:cs typeface="Times New Roman" pitchFamily="18" charset="0"/>
              </a:endParaRPr>
            </a:p>
          </p:txBody>
        </p:sp>
        <p:sp>
          <p:nvSpPr>
            <p:cNvPr id="45081" name="Line 22"/>
            <p:cNvSpPr>
              <a:spLocks noChangeShapeType="1"/>
            </p:cNvSpPr>
            <p:nvPr/>
          </p:nvSpPr>
          <p:spPr bwMode="auto">
            <a:xfrm>
              <a:off x="1485" y="1049"/>
              <a:ext cx="113" cy="1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i="1">
                <a:cs typeface="Times New Roman" pitchFamily="18" charset="0"/>
              </a:endParaRPr>
            </a:p>
          </p:txBody>
        </p:sp>
        <p:sp>
          <p:nvSpPr>
            <p:cNvPr id="45082" name="Line 23"/>
            <p:cNvSpPr>
              <a:spLocks noChangeShapeType="1"/>
            </p:cNvSpPr>
            <p:nvPr/>
          </p:nvSpPr>
          <p:spPr bwMode="auto">
            <a:xfrm flipH="1">
              <a:off x="1598" y="1049"/>
              <a:ext cx="113" cy="1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i="1">
                <a:cs typeface="Times New Roman" pitchFamily="18" charset="0"/>
              </a:endParaRPr>
            </a:p>
          </p:txBody>
        </p:sp>
      </p:grpSp>
      <p:sp>
        <p:nvSpPr>
          <p:cNvPr id="45079" name="Rectangle 24"/>
          <p:cNvSpPr>
            <a:spLocks noChangeArrowheads="1"/>
          </p:cNvSpPr>
          <p:nvPr/>
        </p:nvSpPr>
        <p:spPr bwMode="auto">
          <a:xfrm>
            <a:off x="1120775" y="219075"/>
            <a:ext cx="6923088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algn="ctr"/>
            <a:r>
              <a:rPr lang="en-US" altLang="ja-JP" sz="4000" b="1" dirty="0">
                <a:solidFill>
                  <a:schemeClr val="tx2"/>
                </a:solidFill>
                <a:latin typeface="Garamond" pitchFamily="18" charset="0"/>
                <a:ea typeface="Arial Unicode MS" pitchFamily="34" charset="-128"/>
                <a:cs typeface="Arial Unicode MS" pitchFamily="34" charset="-128"/>
              </a:rPr>
              <a:t>Half-duplex 2-way relay</a:t>
            </a:r>
            <a:endParaRPr lang="en-US" altLang="zh-TW" sz="4000" b="1" dirty="0">
              <a:solidFill>
                <a:schemeClr val="tx2"/>
              </a:solidFill>
              <a:latin typeface="Garamond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243638"/>
            <a:ext cx="21336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9pPr>
          </a:lstStyle>
          <a:p>
            <a:pPr eaLnBrk="1" hangingPunct="1"/>
            <a:fld id="{AE93E632-2D4F-49FA-B0E3-B9B77C44BF76}" type="datetime1">
              <a:rPr kumimoji="0" lang="zh-TW" altLang="en-US" sz="1200" smtClean="0">
                <a:latin typeface="Garamond" pitchFamily="18" charset="0"/>
              </a:rPr>
              <a:pPr eaLnBrk="1" hangingPunct="1"/>
              <a:t>2014/3/1</a:t>
            </a:fld>
            <a:endParaRPr kumimoji="0" lang="en-US" altLang="zh-TW" sz="1200" smtClean="0">
              <a:latin typeface="Garamond" pitchFamily="18" charset="0"/>
            </a:endParaRPr>
          </a:p>
        </p:txBody>
      </p:sp>
      <p:sp>
        <p:nvSpPr>
          <p:cNvPr id="2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403350" y="6237288"/>
            <a:ext cx="6408738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9pPr>
          </a:lstStyle>
          <a:p>
            <a:pPr eaLnBrk="1" hangingPunct="1"/>
            <a:r>
              <a:rPr kumimoji="0" lang="zh-TW" altLang="en-US" sz="1200" dirty="0" smtClean="0">
                <a:latin typeface="Garamond" pitchFamily="18" charset="0"/>
              </a:rPr>
              <a:t>數學與工程的對話 </a:t>
            </a:r>
            <a:r>
              <a:rPr kumimoji="0" lang="en-US" altLang="zh-TW" sz="1200" dirty="0" smtClean="0">
                <a:latin typeface="Garamond" pitchFamily="18" charset="0"/>
              </a:rPr>
              <a:t>1: Network coding</a:t>
            </a:r>
            <a:endParaRPr kumimoji="0" lang="en-US" altLang="zh-TW" sz="1200" dirty="0" smtClean="0">
              <a:latin typeface="Garamond" pitchFamily="18" charset="0"/>
              <a:sym typeface="Symbol" pitchFamily="18" charset="2"/>
            </a:endParaRPr>
          </a:p>
        </p:txBody>
      </p:sp>
      <p:sp>
        <p:nvSpPr>
          <p:cNvPr id="2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9pPr>
          </a:lstStyle>
          <a:p>
            <a:pPr eaLnBrk="1" hangingPunct="1"/>
            <a:fld id="{A059F49F-ED34-47B0-B675-7BFF633D7C91}" type="slidenum">
              <a:rPr kumimoji="0" lang="en-US" altLang="zh-TW" sz="1200" smtClean="0">
                <a:latin typeface="Garamond" pitchFamily="18" charset="0"/>
              </a:rPr>
              <a:pPr eaLnBrk="1" hangingPunct="1"/>
              <a:t>7</a:t>
            </a:fld>
            <a:endParaRPr kumimoji="0" lang="en-US" altLang="zh-TW" sz="1200" smtClean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851511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9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9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9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9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9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9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1.48148E-6 L 0.16892 0.0162 " pathEditMode="relative" rAng="0" ptsTypes="AA">
                                      <p:cBhvr>
                                        <p:cTn id="27" dur="500" fill="hold"/>
                                        <p:tgtEl>
                                          <p:spTgt spid="8591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438" y="8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1.85185E-6 L -0.16424 0.01782 " pathEditMode="relative" rAng="0" ptsTypes="AA">
                                      <p:cBhvr>
                                        <p:cTn id="30" dur="500" fill="hold"/>
                                        <p:tgtEl>
                                          <p:spTgt spid="8591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212" y="8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9147" grpId="0" animBg="1"/>
      <p:bldP spid="859148" grpId="0" animBg="1"/>
      <p:bldP spid="859149" grpId="0" animBg="1"/>
      <p:bldP spid="859150" grpId="0" animBg="1"/>
      <p:bldP spid="859151" grpId="0"/>
      <p:bldP spid="859151" grpId="1"/>
      <p:bldP spid="859153" grpId="0"/>
      <p:bldP spid="859153" grpId="1"/>
      <p:bldP spid="85915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1186" name="Text Box 2"/>
          <p:cNvSpPr txBox="1">
            <a:spLocks noChangeArrowheads="1"/>
          </p:cNvSpPr>
          <p:nvPr/>
        </p:nvSpPr>
        <p:spPr bwMode="auto">
          <a:xfrm>
            <a:off x="2124075" y="3783013"/>
            <a:ext cx="64928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9pPr>
          </a:lstStyle>
          <a:p>
            <a:pPr algn="ctr"/>
            <a:r>
              <a:rPr kumimoji="0" lang="en-US" altLang="ja-JP" sz="1800" i="1" dirty="0">
                <a:ea typeface="MS PGothic" pitchFamily="34" charset="-128"/>
                <a:cs typeface="Times New Roman" pitchFamily="18" charset="0"/>
              </a:rPr>
              <a:t>x</a:t>
            </a:r>
            <a:r>
              <a:rPr kumimoji="0" lang="en-US" altLang="ja-JP" sz="1800" dirty="0">
                <a:ea typeface="MS PGothic" pitchFamily="34" charset="-128"/>
                <a:cs typeface="Times New Roman" pitchFamily="18" charset="0"/>
                <a:sym typeface="Symbol" pitchFamily="18" charset="2"/>
              </a:rPr>
              <a:t></a:t>
            </a:r>
            <a:r>
              <a:rPr kumimoji="0" lang="en-US" altLang="ja-JP" sz="1800" i="1" dirty="0">
                <a:ea typeface="MS PGothic" pitchFamily="34" charset="-128"/>
                <a:cs typeface="Times New Roman" pitchFamily="18" charset="0"/>
              </a:rPr>
              <a:t>y</a:t>
            </a:r>
          </a:p>
        </p:txBody>
      </p:sp>
      <p:sp>
        <p:nvSpPr>
          <p:cNvPr id="46086" name="Oval 3"/>
          <p:cNvSpPr>
            <a:spLocks noChangeArrowheads="1"/>
          </p:cNvSpPr>
          <p:nvPr/>
        </p:nvSpPr>
        <p:spPr bwMode="auto">
          <a:xfrm>
            <a:off x="823913" y="2511425"/>
            <a:ext cx="217487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zh-TW" i="1">
              <a:cs typeface="Times New Roman" pitchFamily="18" charset="0"/>
            </a:endParaRPr>
          </a:p>
        </p:txBody>
      </p:sp>
      <p:sp>
        <p:nvSpPr>
          <p:cNvPr id="46087" name="Oval 4"/>
          <p:cNvSpPr>
            <a:spLocks noChangeArrowheads="1"/>
          </p:cNvSpPr>
          <p:nvPr/>
        </p:nvSpPr>
        <p:spPr bwMode="auto">
          <a:xfrm>
            <a:off x="2297113" y="2468563"/>
            <a:ext cx="246062" cy="271462"/>
          </a:xfrm>
          <a:prstGeom prst="ellipse">
            <a:avLst/>
          </a:prstGeom>
          <a:solidFill>
            <a:srgbClr val="0066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zh-TW" i="1">
              <a:cs typeface="Times New Roman" pitchFamily="18" charset="0"/>
            </a:endParaRPr>
          </a:p>
        </p:txBody>
      </p:sp>
      <p:sp>
        <p:nvSpPr>
          <p:cNvPr id="46088" name="Oval 5"/>
          <p:cNvSpPr>
            <a:spLocks noChangeArrowheads="1"/>
          </p:cNvSpPr>
          <p:nvPr/>
        </p:nvSpPr>
        <p:spPr bwMode="auto">
          <a:xfrm>
            <a:off x="3832225" y="2511425"/>
            <a:ext cx="217488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zh-TW" i="1">
              <a:cs typeface="Times New Roman" pitchFamily="18" charset="0"/>
            </a:endParaRPr>
          </a:p>
        </p:txBody>
      </p:sp>
      <p:sp>
        <p:nvSpPr>
          <p:cNvPr id="46089" name="Line 7"/>
          <p:cNvSpPr>
            <a:spLocks noChangeShapeType="1"/>
          </p:cNvSpPr>
          <p:nvPr/>
        </p:nvSpPr>
        <p:spPr bwMode="auto">
          <a:xfrm>
            <a:off x="1052513" y="2620963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i="1">
              <a:cs typeface="Times New Roman" pitchFamily="18" charset="0"/>
            </a:endParaRPr>
          </a:p>
        </p:txBody>
      </p:sp>
      <p:sp>
        <p:nvSpPr>
          <p:cNvPr id="46090" name="Line 8"/>
          <p:cNvSpPr>
            <a:spLocks noChangeShapeType="1"/>
          </p:cNvSpPr>
          <p:nvPr/>
        </p:nvSpPr>
        <p:spPr bwMode="auto">
          <a:xfrm flipH="1" flipV="1">
            <a:off x="2601913" y="2620963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i="1">
              <a:cs typeface="Times New Roman" pitchFamily="18" charset="0"/>
            </a:endParaRPr>
          </a:p>
        </p:txBody>
      </p:sp>
      <p:sp>
        <p:nvSpPr>
          <p:cNvPr id="46091" name="Text Box 9"/>
          <p:cNvSpPr txBox="1">
            <a:spLocks noChangeArrowheads="1"/>
          </p:cNvSpPr>
          <p:nvPr/>
        </p:nvSpPr>
        <p:spPr bwMode="auto">
          <a:xfrm>
            <a:off x="419140" y="2601913"/>
            <a:ext cx="28725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9pPr>
          </a:lstStyle>
          <a:p>
            <a:pPr algn="ctr"/>
            <a:r>
              <a:rPr kumimoji="0" lang="en-US" altLang="ja-JP" sz="1800" i="1">
                <a:ea typeface="MS PGothic" pitchFamily="34" charset="-128"/>
                <a:cs typeface="Times New Roman" pitchFamily="18" charset="0"/>
              </a:rPr>
              <a:t>x</a:t>
            </a:r>
            <a:endParaRPr kumimoji="0" lang="en-US" altLang="ja-JP" sz="1800" i="1" baseline="-25000">
              <a:ea typeface="MS PGothic" pitchFamily="34" charset="-128"/>
              <a:cs typeface="Times New Roman" pitchFamily="18" charset="0"/>
            </a:endParaRPr>
          </a:p>
        </p:txBody>
      </p:sp>
      <p:sp>
        <p:nvSpPr>
          <p:cNvPr id="46092" name="Text Box 10"/>
          <p:cNvSpPr txBox="1">
            <a:spLocks noChangeArrowheads="1"/>
          </p:cNvSpPr>
          <p:nvPr/>
        </p:nvSpPr>
        <p:spPr bwMode="auto">
          <a:xfrm>
            <a:off x="4745038" y="2349500"/>
            <a:ext cx="429101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9pPr>
          </a:lstStyle>
          <a:p>
            <a:r>
              <a:rPr kumimoji="0" lang="en-US" altLang="ja-JP" sz="1800">
                <a:latin typeface="Arial" charset="0"/>
                <a:ea typeface="MS PGothic" pitchFamily="34" charset="-128"/>
              </a:rPr>
              <a:t>Store-and-forward, </a:t>
            </a:r>
            <a:r>
              <a:rPr kumimoji="0" lang="en-US" altLang="ja-JP" sz="1800" b="1">
                <a:solidFill>
                  <a:schemeClr val="tx2"/>
                </a:solidFill>
                <a:latin typeface="Arial" charset="0"/>
                <a:ea typeface="MS PGothic" pitchFamily="34" charset="-128"/>
              </a:rPr>
              <a:t>4 steps</a:t>
            </a:r>
            <a:r>
              <a:rPr kumimoji="0" lang="en-US" altLang="ja-JP" sz="1800">
                <a:latin typeface="Arial" charset="0"/>
                <a:ea typeface="MS PGothic" pitchFamily="34" charset="-128"/>
              </a:rPr>
              <a:t> to exchange a message through the middle relay</a:t>
            </a:r>
            <a:endParaRPr kumimoji="0" lang="en-US" altLang="ja-JP" sz="1800" baseline="-25000">
              <a:latin typeface="Arial" charset="0"/>
              <a:ea typeface="MS PGothic" pitchFamily="34" charset="-128"/>
            </a:endParaRPr>
          </a:p>
        </p:txBody>
      </p:sp>
      <p:sp>
        <p:nvSpPr>
          <p:cNvPr id="46093" name="Text Box 11"/>
          <p:cNvSpPr txBox="1">
            <a:spLocks noChangeArrowheads="1"/>
          </p:cNvSpPr>
          <p:nvPr/>
        </p:nvSpPr>
        <p:spPr bwMode="auto">
          <a:xfrm>
            <a:off x="4095750" y="25908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9pPr>
          </a:lstStyle>
          <a:p>
            <a:pPr algn="ctr"/>
            <a:r>
              <a:rPr kumimoji="0" lang="en-US" altLang="ja-JP" sz="1800" i="1">
                <a:ea typeface="MS PGothic" pitchFamily="34" charset="-128"/>
                <a:cs typeface="Times New Roman" pitchFamily="18" charset="0"/>
              </a:rPr>
              <a:t>y</a:t>
            </a:r>
            <a:endParaRPr kumimoji="0" lang="en-US" altLang="ja-JP" sz="1800" i="1" baseline="-25000">
              <a:ea typeface="MS PGothic" pitchFamily="34" charset="-128"/>
              <a:cs typeface="Times New Roman" pitchFamily="18" charset="0"/>
            </a:endParaRPr>
          </a:p>
        </p:txBody>
      </p:sp>
      <p:sp>
        <p:nvSpPr>
          <p:cNvPr id="46094" name="Oval 12"/>
          <p:cNvSpPr>
            <a:spLocks noChangeArrowheads="1"/>
          </p:cNvSpPr>
          <p:nvPr/>
        </p:nvSpPr>
        <p:spPr bwMode="auto">
          <a:xfrm>
            <a:off x="833438" y="3505200"/>
            <a:ext cx="217487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zh-TW" i="1">
              <a:cs typeface="Times New Roman" pitchFamily="18" charset="0"/>
            </a:endParaRPr>
          </a:p>
        </p:txBody>
      </p:sp>
      <p:sp>
        <p:nvSpPr>
          <p:cNvPr id="46095" name="Oval 13"/>
          <p:cNvSpPr>
            <a:spLocks noChangeArrowheads="1"/>
          </p:cNvSpPr>
          <p:nvPr/>
        </p:nvSpPr>
        <p:spPr bwMode="auto">
          <a:xfrm>
            <a:off x="3841750" y="3505200"/>
            <a:ext cx="217488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zh-TW" i="1">
              <a:cs typeface="Times New Roman" pitchFamily="18" charset="0"/>
            </a:endParaRPr>
          </a:p>
        </p:txBody>
      </p:sp>
      <p:sp>
        <p:nvSpPr>
          <p:cNvPr id="46096" name="Line 14"/>
          <p:cNvSpPr>
            <a:spLocks noChangeShapeType="1"/>
          </p:cNvSpPr>
          <p:nvPr/>
        </p:nvSpPr>
        <p:spPr bwMode="auto">
          <a:xfrm>
            <a:off x="1062038" y="3614738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i="1">
              <a:cs typeface="Times New Roman" pitchFamily="18" charset="0"/>
            </a:endParaRPr>
          </a:p>
        </p:txBody>
      </p:sp>
      <p:sp>
        <p:nvSpPr>
          <p:cNvPr id="46097" name="Line 15"/>
          <p:cNvSpPr>
            <a:spLocks noChangeShapeType="1"/>
          </p:cNvSpPr>
          <p:nvPr/>
        </p:nvSpPr>
        <p:spPr bwMode="auto">
          <a:xfrm flipH="1" flipV="1">
            <a:off x="2611438" y="3614738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i="1">
              <a:cs typeface="Times New Roman" pitchFamily="18" charset="0"/>
            </a:endParaRPr>
          </a:p>
        </p:txBody>
      </p:sp>
      <p:sp>
        <p:nvSpPr>
          <p:cNvPr id="46098" name="Text Box 16"/>
          <p:cNvSpPr txBox="1">
            <a:spLocks noChangeArrowheads="1"/>
          </p:cNvSpPr>
          <p:nvPr/>
        </p:nvSpPr>
        <p:spPr bwMode="auto">
          <a:xfrm>
            <a:off x="4745038" y="3419475"/>
            <a:ext cx="3575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9pPr>
          </a:lstStyle>
          <a:p>
            <a:r>
              <a:rPr kumimoji="0" lang="en-US" altLang="ja-JP" sz="1800">
                <a:latin typeface="Arial" charset="0"/>
                <a:ea typeface="MS PGothic" pitchFamily="34" charset="-128"/>
              </a:rPr>
              <a:t>NC, </a:t>
            </a:r>
            <a:r>
              <a:rPr kumimoji="0" lang="en-US" altLang="ja-JP" sz="1800" b="1">
                <a:solidFill>
                  <a:schemeClr val="tx2"/>
                </a:solidFill>
                <a:latin typeface="Arial" charset="0"/>
                <a:ea typeface="MS PGothic" pitchFamily="34" charset="-128"/>
              </a:rPr>
              <a:t>3 steps</a:t>
            </a:r>
            <a:endParaRPr kumimoji="0" lang="en-US" altLang="ja-JP" sz="1800" b="1" baseline="-25000">
              <a:solidFill>
                <a:schemeClr val="tx2"/>
              </a:solidFill>
              <a:latin typeface="Arial" charset="0"/>
              <a:ea typeface="MS PGothic" pitchFamily="34" charset="-128"/>
            </a:endParaRPr>
          </a:p>
        </p:txBody>
      </p:sp>
      <p:sp>
        <p:nvSpPr>
          <p:cNvPr id="861201" name="Text Box 17"/>
          <p:cNvSpPr txBox="1">
            <a:spLocks noChangeArrowheads="1"/>
          </p:cNvSpPr>
          <p:nvPr/>
        </p:nvSpPr>
        <p:spPr bwMode="auto">
          <a:xfrm>
            <a:off x="2156096" y="3789040"/>
            <a:ext cx="56778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9pPr>
          </a:lstStyle>
          <a:p>
            <a:pPr algn="ctr"/>
            <a:r>
              <a:rPr kumimoji="0" lang="en-US" altLang="ja-JP" sz="1800" i="1" dirty="0">
                <a:ea typeface="MS PGothic" pitchFamily="34" charset="-128"/>
                <a:cs typeface="Times New Roman" pitchFamily="18" charset="0"/>
              </a:rPr>
              <a:t>x</a:t>
            </a:r>
            <a:r>
              <a:rPr kumimoji="0" lang="en-US" altLang="ja-JP" sz="1800" dirty="0">
                <a:ea typeface="MS PGothic" pitchFamily="34" charset="-128"/>
                <a:cs typeface="Times New Roman" pitchFamily="18" charset="0"/>
                <a:sym typeface="Symbol" pitchFamily="18" charset="2"/>
              </a:rPr>
              <a:t></a:t>
            </a:r>
            <a:r>
              <a:rPr kumimoji="0" lang="en-US" altLang="ja-JP" sz="1800" i="1" dirty="0">
                <a:ea typeface="MS PGothic" pitchFamily="34" charset="-128"/>
                <a:cs typeface="Times New Roman" pitchFamily="18" charset="0"/>
              </a:rPr>
              <a:t>y</a:t>
            </a:r>
          </a:p>
        </p:txBody>
      </p:sp>
      <p:sp>
        <p:nvSpPr>
          <p:cNvPr id="46100" name="Oval 18"/>
          <p:cNvSpPr>
            <a:spLocks noChangeArrowheads="1"/>
          </p:cNvSpPr>
          <p:nvPr/>
        </p:nvSpPr>
        <p:spPr bwMode="auto">
          <a:xfrm>
            <a:off x="2327275" y="3475038"/>
            <a:ext cx="246063" cy="271462"/>
          </a:xfrm>
          <a:prstGeom prst="ellipse">
            <a:avLst/>
          </a:prstGeom>
          <a:solidFill>
            <a:srgbClr val="0066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zh-TW">
              <a:cs typeface="Times New Roman" pitchFamily="18" charset="0"/>
            </a:endParaRPr>
          </a:p>
        </p:txBody>
      </p:sp>
      <p:sp>
        <p:nvSpPr>
          <p:cNvPr id="67649" name="Rectangle 3"/>
          <p:cNvSpPr>
            <a:spLocks noChangeArrowheads="1"/>
          </p:cNvSpPr>
          <p:nvPr/>
        </p:nvSpPr>
        <p:spPr bwMode="auto">
          <a:xfrm>
            <a:off x="4745038" y="4076700"/>
            <a:ext cx="3355975" cy="120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kumimoji="0" lang="en-US" altLang="zh-TW" sz="2000">
                <a:latin typeface="Arial" charset="0"/>
                <a:ea typeface="MS PGothic" pitchFamily="34" charset="-128"/>
              </a:rPr>
              <a:t>M.I.T. prototype </a:t>
            </a:r>
          </a:p>
          <a:p>
            <a:pPr>
              <a:lnSpc>
                <a:spcPct val="90000"/>
              </a:lnSpc>
              <a:buSzPct val="75000"/>
              <a:buFont typeface="Wingdings" pitchFamily="2" charset="2"/>
              <a:buChar char="à"/>
            </a:pPr>
            <a:r>
              <a:rPr kumimoji="0" lang="en-US" altLang="zh-TW" sz="2000">
                <a:latin typeface="Arial" charset="0"/>
                <a:ea typeface="MS PGothic" pitchFamily="34" charset="-128"/>
              </a:rPr>
              <a:t> standard of wireless LAN</a:t>
            </a:r>
          </a:p>
          <a:p>
            <a:pPr>
              <a:lnSpc>
                <a:spcPct val="90000"/>
              </a:lnSpc>
              <a:buClr>
                <a:schemeClr val="folHlink"/>
              </a:buClr>
              <a:buSzPct val="75000"/>
            </a:pPr>
            <a:r>
              <a:rPr kumimoji="0" lang="en-US" altLang="zh-TW" sz="2000">
                <a:latin typeface="Arial" charset="0"/>
                <a:ea typeface="MS PGothic" pitchFamily="34" charset="-128"/>
              </a:rPr>
              <a:t>   (802.11 Wi-Fi)</a:t>
            </a:r>
          </a:p>
        </p:txBody>
      </p:sp>
      <p:grpSp>
        <p:nvGrpSpPr>
          <p:cNvPr id="46103" name="Group 22"/>
          <p:cNvGrpSpPr>
            <a:grpSpLocks/>
          </p:cNvGrpSpPr>
          <p:nvPr/>
        </p:nvGrpSpPr>
        <p:grpSpPr bwMode="auto">
          <a:xfrm>
            <a:off x="2339975" y="1916113"/>
            <a:ext cx="161925" cy="576262"/>
            <a:chOff x="1485" y="1043"/>
            <a:chExt cx="226" cy="363"/>
          </a:xfrm>
        </p:grpSpPr>
        <p:sp>
          <p:nvSpPr>
            <p:cNvPr id="46106" name="Line 23"/>
            <p:cNvSpPr>
              <a:spLocks noChangeShapeType="1"/>
            </p:cNvSpPr>
            <p:nvPr/>
          </p:nvSpPr>
          <p:spPr bwMode="auto">
            <a:xfrm flipV="1">
              <a:off x="1599" y="1043"/>
              <a:ext cx="0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i="1"/>
            </a:p>
          </p:txBody>
        </p:sp>
        <p:sp>
          <p:nvSpPr>
            <p:cNvPr id="46107" name="Line 24"/>
            <p:cNvSpPr>
              <a:spLocks noChangeShapeType="1"/>
            </p:cNvSpPr>
            <p:nvPr/>
          </p:nvSpPr>
          <p:spPr bwMode="auto">
            <a:xfrm>
              <a:off x="1485" y="1049"/>
              <a:ext cx="113" cy="1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i="1"/>
            </a:p>
          </p:txBody>
        </p:sp>
        <p:sp>
          <p:nvSpPr>
            <p:cNvPr id="46108" name="Line 25"/>
            <p:cNvSpPr>
              <a:spLocks noChangeShapeType="1"/>
            </p:cNvSpPr>
            <p:nvPr/>
          </p:nvSpPr>
          <p:spPr bwMode="auto">
            <a:xfrm flipH="1">
              <a:off x="1598" y="1049"/>
              <a:ext cx="113" cy="1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i="1"/>
            </a:p>
          </p:txBody>
        </p:sp>
      </p:grpSp>
      <p:sp>
        <p:nvSpPr>
          <p:cNvPr id="46104" name="Rectangle 26"/>
          <p:cNvSpPr>
            <a:spLocks noChangeArrowheads="1"/>
          </p:cNvSpPr>
          <p:nvPr/>
        </p:nvSpPr>
        <p:spPr bwMode="auto">
          <a:xfrm>
            <a:off x="1120775" y="219075"/>
            <a:ext cx="6923088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algn="ctr"/>
            <a:r>
              <a:rPr lang="en-US" altLang="ja-JP" sz="4000" b="1" dirty="0">
                <a:solidFill>
                  <a:schemeClr val="tx2"/>
                </a:solidFill>
                <a:latin typeface="Garamond" pitchFamily="18" charset="0"/>
                <a:ea typeface="Arial Unicode MS" pitchFamily="34" charset="-128"/>
                <a:cs typeface="Arial Unicode MS" pitchFamily="34" charset="-128"/>
              </a:rPr>
              <a:t>Half-duplex 2-way relay</a:t>
            </a:r>
            <a:endParaRPr lang="en-US" altLang="zh-TW" sz="4000" b="1" dirty="0">
              <a:solidFill>
                <a:schemeClr val="tx2"/>
              </a:solidFill>
              <a:latin typeface="Garamond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414338" y="5230813"/>
            <a:ext cx="8513762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CN" sz="2200" b="1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3GPP2 selects NC as its potential technology in 4G wireless systems.</a:t>
            </a:r>
          </a:p>
        </p:txBody>
      </p:sp>
      <p:sp>
        <p:nvSpPr>
          <p:cNvPr id="2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243638"/>
            <a:ext cx="21336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9pPr>
          </a:lstStyle>
          <a:p>
            <a:pPr eaLnBrk="1" hangingPunct="1"/>
            <a:fld id="{AE93E632-2D4F-49FA-B0E3-B9B77C44BF76}" type="datetime1">
              <a:rPr kumimoji="0" lang="zh-TW" altLang="en-US" sz="1200" smtClean="0">
                <a:latin typeface="Garamond" pitchFamily="18" charset="0"/>
              </a:rPr>
              <a:pPr eaLnBrk="1" hangingPunct="1"/>
              <a:t>2014/3/1</a:t>
            </a:fld>
            <a:endParaRPr kumimoji="0" lang="en-US" altLang="zh-TW" sz="1200" smtClean="0">
              <a:latin typeface="Garamond" pitchFamily="18" charset="0"/>
            </a:endParaRPr>
          </a:p>
        </p:txBody>
      </p:sp>
      <p:sp>
        <p:nvSpPr>
          <p:cNvPr id="2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403350" y="6237288"/>
            <a:ext cx="6408738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9pPr>
          </a:lstStyle>
          <a:p>
            <a:pPr eaLnBrk="1" hangingPunct="1"/>
            <a:r>
              <a:rPr kumimoji="0" lang="zh-TW" altLang="en-US" sz="1200" dirty="0" smtClean="0">
                <a:latin typeface="Garamond" pitchFamily="18" charset="0"/>
              </a:rPr>
              <a:t>數學與工程的對話 </a:t>
            </a:r>
            <a:r>
              <a:rPr kumimoji="0" lang="en-US" altLang="zh-TW" sz="1200" dirty="0" smtClean="0">
                <a:latin typeface="Garamond" pitchFamily="18" charset="0"/>
              </a:rPr>
              <a:t>1: Network coding</a:t>
            </a:r>
            <a:endParaRPr kumimoji="0" lang="en-US" altLang="zh-TW" sz="1200" dirty="0" smtClean="0">
              <a:latin typeface="Garamond" pitchFamily="18" charset="0"/>
              <a:sym typeface="Symbol" pitchFamily="18" charset="2"/>
            </a:endParaRPr>
          </a:p>
        </p:txBody>
      </p:sp>
      <p:sp>
        <p:nvSpPr>
          <p:cNvPr id="3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9pPr>
          </a:lstStyle>
          <a:p>
            <a:pPr eaLnBrk="1" hangingPunct="1"/>
            <a:fld id="{A059F49F-ED34-47B0-B675-7BFF633D7C91}" type="slidenum">
              <a:rPr kumimoji="0" lang="en-US" altLang="zh-TW" sz="1200" smtClean="0">
                <a:latin typeface="Garamond" pitchFamily="18" charset="0"/>
              </a:rPr>
              <a:pPr eaLnBrk="1" hangingPunct="1"/>
              <a:t>8</a:t>
            </a:fld>
            <a:endParaRPr kumimoji="0" lang="en-US" altLang="zh-TW" sz="1200" smtClean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811266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61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3.7037E-6 L -0.2 -0.01991 " pathEditMode="relative" rAng="0" ptsTypes="AA">
                                      <p:cBhvr>
                                        <p:cTn id="11" dur="500" fill="hold"/>
                                        <p:tgtEl>
                                          <p:spTgt spid="8612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00" y="-995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4.17206E-6 L 0.19687 -0.02059 " pathEditMode="relative" rAng="0" ptsTypes="AA">
                                      <p:cBhvr>
                                        <p:cTn id="13" dur="500" fill="hold"/>
                                        <p:tgtEl>
                                          <p:spTgt spid="8611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844" y="-1041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1186" grpId="0"/>
      <p:bldP spid="861186" grpId="1"/>
      <p:bldP spid="861201" grpId="0"/>
      <p:bldP spid="861201" grpId="1"/>
      <p:bldP spid="67649" grpId="0"/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27088" y="236538"/>
            <a:ext cx="7450137" cy="596900"/>
          </a:xfrm>
        </p:spPr>
        <p:txBody>
          <a:bodyPr anchor="b"/>
          <a:lstStyle/>
          <a:p>
            <a:pPr algn="ctr" eaLnBrk="1" hangingPunct="1"/>
            <a:r>
              <a:rPr lang="en-US" altLang="zh-TW" sz="4000" b="1" dirty="0" smtClean="0">
                <a:ea typeface="Arial Unicode MS" pitchFamily="34" charset="-128"/>
                <a:cs typeface="Arial Unicode MS" pitchFamily="34" charset="-128"/>
              </a:rPr>
              <a:t>Communications on Mars</a:t>
            </a:r>
          </a:p>
        </p:txBody>
      </p:sp>
      <p:pic>
        <p:nvPicPr>
          <p:cNvPr id="47110" name="Picture 3" descr="mar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275" y="3048000"/>
            <a:ext cx="2613025" cy="261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111" name="Picture 4" descr="11mars_rover_h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263450">
            <a:off x="3118644" y="3159919"/>
            <a:ext cx="876300" cy="750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112" name="Picture 5" descr="11mars_rover_h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3665809">
            <a:off x="386557" y="3204369"/>
            <a:ext cx="876300" cy="75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113" name="Picture 6" descr="satellit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4488" y="1120775"/>
            <a:ext cx="1084262" cy="1090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114" name="Text Box 11"/>
          <p:cNvSpPr txBox="1">
            <a:spLocks noChangeArrowheads="1"/>
          </p:cNvSpPr>
          <p:nvPr/>
        </p:nvSpPr>
        <p:spPr bwMode="auto">
          <a:xfrm rot="-2951095">
            <a:off x="959644" y="2266157"/>
            <a:ext cx="336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 sz="1800">
                <a:latin typeface="Arial" charset="0"/>
              </a:rPr>
              <a:t>A</a:t>
            </a:r>
          </a:p>
        </p:txBody>
      </p:sp>
      <p:sp>
        <p:nvSpPr>
          <p:cNvPr id="47115" name="Text Box 12"/>
          <p:cNvSpPr txBox="1">
            <a:spLocks noChangeArrowheads="1"/>
          </p:cNvSpPr>
          <p:nvPr/>
        </p:nvSpPr>
        <p:spPr bwMode="auto">
          <a:xfrm rot="-2951095">
            <a:off x="1497807" y="2748756"/>
            <a:ext cx="336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 sz="1800">
                <a:latin typeface="Arial" charset="0"/>
              </a:rPr>
              <a:t>B</a:t>
            </a:r>
          </a:p>
        </p:txBody>
      </p:sp>
      <p:sp>
        <p:nvSpPr>
          <p:cNvPr id="47116" name="Text Box 13"/>
          <p:cNvSpPr txBox="1">
            <a:spLocks noChangeArrowheads="1"/>
          </p:cNvSpPr>
          <p:nvPr/>
        </p:nvSpPr>
        <p:spPr bwMode="auto">
          <a:xfrm rot="2951095" flipH="1">
            <a:off x="2440782" y="2780506"/>
            <a:ext cx="336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 sz="1800">
                <a:latin typeface="Arial" charset="0"/>
              </a:rPr>
              <a:t>A</a:t>
            </a:r>
          </a:p>
        </p:txBody>
      </p:sp>
      <p:sp>
        <p:nvSpPr>
          <p:cNvPr id="47117" name="AutoShape 9"/>
          <p:cNvSpPr>
            <a:spLocks noChangeArrowheads="1"/>
          </p:cNvSpPr>
          <p:nvPr/>
        </p:nvSpPr>
        <p:spPr bwMode="auto">
          <a:xfrm rot="-3087368">
            <a:off x="608807" y="2548731"/>
            <a:ext cx="1409700" cy="163513"/>
          </a:xfrm>
          <a:prstGeom prst="rightArrow">
            <a:avLst>
              <a:gd name="adj1" fmla="val 50000"/>
              <a:gd name="adj2" fmla="val 215533"/>
            </a:avLst>
          </a:prstGeom>
          <a:solidFill>
            <a:srgbClr val="FFFF4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zh-CN" altLang="en-US" sz="1800">
              <a:latin typeface="Arial" charset="0"/>
            </a:endParaRPr>
          </a:p>
        </p:txBody>
      </p:sp>
      <p:sp>
        <p:nvSpPr>
          <p:cNvPr id="47118" name="AutoShape 11"/>
          <p:cNvSpPr>
            <a:spLocks noChangeArrowheads="1"/>
          </p:cNvSpPr>
          <p:nvPr/>
        </p:nvSpPr>
        <p:spPr bwMode="auto">
          <a:xfrm rot="-3087368" flipH="1" flipV="1">
            <a:off x="807244" y="2691607"/>
            <a:ext cx="1409700" cy="163512"/>
          </a:xfrm>
          <a:prstGeom prst="rightArrow">
            <a:avLst>
              <a:gd name="adj1" fmla="val 50000"/>
              <a:gd name="adj2" fmla="val 215535"/>
            </a:avLst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endParaRPr lang="zh-CN" altLang="en-US" sz="1800">
              <a:latin typeface="Arial" charset="0"/>
            </a:endParaRPr>
          </a:p>
        </p:txBody>
      </p:sp>
      <p:sp>
        <p:nvSpPr>
          <p:cNvPr id="47119" name="AutoShape 12"/>
          <p:cNvSpPr>
            <a:spLocks noChangeArrowheads="1"/>
          </p:cNvSpPr>
          <p:nvPr/>
        </p:nvSpPr>
        <p:spPr bwMode="auto">
          <a:xfrm rot="3087368" flipH="1">
            <a:off x="2301082" y="2574131"/>
            <a:ext cx="1409700" cy="163513"/>
          </a:xfrm>
          <a:prstGeom prst="rightArrow">
            <a:avLst>
              <a:gd name="adj1" fmla="val 50000"/>
              <a:gd name="adj2" fmla="val 215533"/>
            </a:avLst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endParaRPr lang="zh-CN" altLang="en-US" sz="1800">
              <a:latin typeface="Arial" charset="0"/>
            </a:endParaRPr>
          </a:p>
        </p:txBody>
      </p:sp>
      <p:sp>
        <p:nvSpPr>
          <p:cNvPr id="47120" name="AutoShape 13"/>
          <p:cNvSpPr>
            <a:spLocks noChangeArrowheads="1"/>
          </p:cNvSpPr>
          <p:nvPr/>
        </p:nvSpPr>
        <p:spPr bwMode="auto">
          <a:xfrm rot="3087368" flipV="1">
            <a:off x="2089944" y="2751932"/>
            <a:ext cx="1409700" cy="163512"/>
          </a:xfrm>
          <a:prstGeom prst="rightArrow">
            <a:avLst>
              <a:gd name="adj1" fmla="val 50000"/>
              <a:gd name="adj2" fmla="val 215535"/>
            </a:avLst>
          </a:prstGeom>
          <a:solidFill>
            <a:srgbClr val="FFFF4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zh-CN" altLang="en-US" sz="1800">
              <a:latin typeface="Arial" charset="0"/>
            </a:endParaRPr>
          </a:p>
        </p:txBody>
      </p:sp>
      <p:sp>
        <p:nvSpPr>
          <p:cNvPr id="47121" name="Text Box 14"/>
          <p:cNvSpPr txBox="1">
            <a:spLocks noChangeArrowheads="1"/>
          </p:cNvSpPr>
          <p:nvPr/>
        </p:nvSpPr>
        <p:spPr bwMode="auto">
          <a:xfrm rot="2860649" flipH="1">
            <a:off x="3078957" y="2305843"/>
            <a:ext cx="336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 sz="1800">
                <a:latin typeface="Arial" charset="0"/>
              </a:rPr>
              <a:t>B</a:t>
            </a: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4832350" y="1114425"/>
            <a:ext cx="3482975" cy="4540250"/>
            <a:chOff x="3044" y="702"/>
            <a:chExt cx="2194" cy="2860"/>
          </a:xfrm>
        </p:grpSpPr>
        <p:pic>
          <p:nvPicPr>
            <p:cNvPr id="47136" name="Picture 15" descr="mars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7" y="1916"/>
              <a:ext cx="1646" cy="16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7137" name="Picture 16" descr="11mars_rover_h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3263450">
              <a:off x="4726" y="1986"/>
              <a:ext cx="552" cy="4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7138" name="Picture 17" descr="11mars_rover_h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3665809">
              <a:off x="3005" y="2014"/>
              <a:ext cx="552" cy="4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7139" name="Picture 18" descr="satellite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78" y="702"/>
              <a:ext cx="683" cy="6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" name="Group 20"/>
          <p:cNvGrpSpPr>
            <a:grpSpLocks/>
          </p:cNvGrpSpPr>
          <p:nvPr/>
        </p:nvGrpSpPr>
        <p:grpSpPr bwMode="auto">
          <a:xfrm>
            <a:off x="5327650" y="1919288"/>
            <a:ext cx="450850" cy="1409700"/>
            <a:chOff x="3356" y="1079"/>
            <a:chExt cx="284" cy="888"/>
          </a:xfrm>
        </p:grpSpPr>
        <p:sp>
          <p:nvSpPr>
            <p:cNvPr id="47134" name="AutoShape 19"/>
            <p:cNvSpPr>
              <a:spLocks noChangeArrowheads="1"/>
            </p:cNvSpPr>
            <p:nvPr/>
          </p:nvSpPr>
          <p:spPr bwMode="auto">
            <a:xfrm rot="-3087368">
              <a:off x="3145" y="1471"/>
              <a:ext cx="888" cy="103"/>
            </a:xfrm>
            <a:prstGeom prst="rightArrow">
              <a:avLst>
                <a:gd name="adj1" fmla="val 50000"/>
                <a:gd name="adj2" fmla="val 215534"/>
              </a:avLst>
            </a:prstGeom>
            <a:solidFill>
              <a:srgbClr val="FFFF47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/>
            <a:p>
              <a:endParaRPr lang="zh-CN" altLang="en-US" sz="1800">
                <a:latin typeface="Arial" charset="0"/>
              </a:endParaRPr>
            </a:p>
          </p:txBody>
        </p:sp>
        <p:sp>
          <p:nvSpPr>
            <p:cNvPr id="47135" name="Text Box 23"/>
            <p:cNvSpPr txBox="1">
              <a:spLocks noChangeArrowheads="1"/>
            </p:cNvSpPr>
            <p:nvPr/>
          </p:nvSpPr>
          <p:spPr bwMode="auto">
            <a:xfrm rot="-2951095">
              <a:off x="3366" y="1293"/>
              <a:ext cx="21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1pPr>
              <a:lvl2pPr marL="742950" indent="-28575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2pPr>
              <a:lvl3pPr marL="11430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3pPr>
              <a:lvl4pPr marL="16002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4pPr>
              <a:lvl5pPr marL="20574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9pPr>
            </a:lstStyle>
            <a:p>
              <a:pPr eaLnBrk="1" hangingPunct="1"/>
              <a:r>
                <a:rPr lang="en-US" altLang="zh-TW" sz="1800">
                  <a:latin typeface="Arial" charset="0"/>
                </a:rPr>
                <a:t>A</a:t>
              </a:r>
            </a:p>
          </p:txBody>
        </p:sp>
      </p:grpSp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7307263" y="1944688"/>
            <a:ext cx="506412" cy="1409700"/>
            <a:chOff x="4603" y="1095"/>
            <a:chExt cx="319" cy="888"/>
          </a:xfrm>
        </p:grpSpPr>
        <p:sp>
          <p:nvSpPr>
            <p:cNvPr id="47132" name="AutoShape 21"/>
            <p:cNvSpPr>
              <a:spLocks noChangeArrowheads="1"/>
            </p:cNvSpPr>
            <p:nvPr/>
          </p:nvSpPr>
          <p:spPr bwMode="auto">
            <a:xfrm rot="3087368" flipH="1">
              <a:off x="4211" y="1487"/>
              <a:ext cx="888" cy="103"/>
            </a:xfrm>
            <a:prstGeom prst="rightArrow">
              <a:avLst>
                <a:gd name="adj1" fmla="val 50000"/>
                <a:gd name="adj2" fmla="val 215534"/>
              </a:avLst>
            </a:prstGeom>
            <a:solidFill>
              <a:srgbClr val="66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/>
            <a:p>
              <a:endParaRPr lang="zh-CN" altLang="en-US" sz="1800">
                <a:latin typeface="Arial" charset="0"/>
              </a:endParaRPr>
            </a:p>
          </p:txBody>
        </p:sp>
        <p:sp>
          <p:nvSpPr>
            <p:cNvPr id="47133" name="Text Box 26"/>
            <p:cNvSpPr txBox="1">
              <a:spLocks noChangeArrowheads="1"/>
            </p:cNvSpPr>
            <p:nvPr/>
          </p:nvSpPr>
          <p:spPr bwMode="auto">
            <a:xfrm rot="2860649" flipH="1">
              <a:off x="4701" y="1318"/>
              <a:ext cx="21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1pPr>
              <a:lvl2pPr marL="742950" indent="-28575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2pPr>
              <a:lvl3pPr marL="11430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3pPr>
              <a:lvl4pPr marL="16002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4pPr>
              <a:lvl5pPr marL="20574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9pPr>
            </a:lstStyle>
            <a:p>
              <a:pPr eaLnBrk="1" hangingPunct="1"/>
              <a:r>
                <a:rPr lang="en-US" altLang="zh-TW" sz="1800">
                  <a:latin typeface="Arial" charset="0"/>
                </a:rPr>
                <a:t>B</a:t>
              </a:r>
            </a:p>
          </p:txBody>
        </p:sp>
      </p:grpSp>
      <p:grpSp>
        <p:nvGrpSpPr>
          <p:cNvPr id="5" name="Group 26"/>
          <p:cNvGrpSpPr>
            <a:grpSpLocks/>
          </p:cNvGrpSpPr>
          <p:nvPr/>
        </p:nvGrpSpPr>
        <p:grpSpPr bwMode="auto">
          <a:xfrm>
            <a:off x="6024563" y="1568450"/>
            <a:ext cx="1036637" cy="1460500"/>
            <a:chOff x="3795" y="858"/>
            <a:chExt cx="653" cy="920"/>
          </a:xfrm>
        </p:grpSpPr>
        <p:sp>
          <p:nvSpPr>
            <p:cNvPr id="47126" name="Text Box 24"/>
            <p:cNvSpPr txBox="1">
              <a:spLocks noChangeArrowheads="1"/>
            </p:cNvSpPr>
            <p:nvPr/>
          </p:nvSpPr>
          <p:spPr bwMode="auto">
            <a:xfrm>
              <a:off x="3944" y="1547"/>
              <a:ext cx="39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1pPr>
              <a:lvl2pPr marL="742950" indent="-28575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2pPr>
              <a:lvl3pPr marL="11430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3pPr>
              <a:lvl4pPr marL="16002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4pPr>
              <a:lvl5pPr marL="20574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PMingLiU" pitchFamily="18" charset="-120"/>
                </a:defRPr>
              </a:lvl9pPr>
            </a:lstStyle>
            <a:p>
              <a:pPr eaLnBrk="1" hangingPunct="1"/>
              <a:r>
                <a:rPr lang="en-US" altLang="zh-TW" sz="1800">
                  <a:solidFill>
                    <a:srgbClr val="FF0000"/>
                  </a:solidFill>
                  <a:latin typeface="Arial" charset="0"/>
                </a:rPr>
                <a:t>A+B</a:t>
              </a:r>
            </a:p>
          </p:txBody>
        </p:sp>
        <p:sp>
          <p:nvSpPr>
            <p:cNvPr id="34" name="Arc 33"/>
            <p:cNvSpPr/>
            <p:nvPr/>
          </p:nvSpPr>
          <p:spPr bwMode="auto">
            <a:xfrm>
              <a:off x="3840" y="890"/>
              <a:ext cx="576" cy="576"/>
            </a:xfrm>
            <a:prstGeom prst="arc">
              <a:avLst>
                <a:gd name="adj1" fmla="val 2603833"/>
                <a:gd name="adj2" fmla="val 8165598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zh-CN" altLang="en-US" sz="1800"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45" name="Arc 44"/>
            <p:cNvSpPr/>
            <p:nvPr/>
          </p:nvSpPr>
          <p:spPr bwMode="auto">
            <a:xfrm>
              <a:off x="3872" y="909"/>
              <a:ext cx="506" cy="493"/>
            </a:xfrm>
            <a:prstGeom prst="arc">
              <a:avLst>
                <a:gd name="adj1" fmla="val 2603833"/>
                <a:gd name="adj2" fmla="val 8165598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zh-CN" altLang="en-US" sz="1800"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46" name="Arc 45"/>
            <p:cNvSpPr/>
            <p:nvPr/>
          </p:nvSpPr>
          <p:spPr bwMode="auto">
            <a:xfrm>
              <a:off x="3910" y="979"/>
              <a:ext cx="423" cy="359"/>
            </a:xfrm>
            <a:prstGeom prst="arc">
              <a:avLst>
                <a:gd name="adj1" fmla="val 2603833"/>
                <a:gd name="adj2" fmla="val 8165598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zh-CN" altLang="en-US" sz="1800"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48" name="Arc 47"/>
            <p:cNvSpPr/>
            <p:nvPr/>
          </p:nvSpPr>
          <p:spPr bwMode="auto">
            <a:xfrm>
              <a:off x="3955" y="1005"/>
              <a:ext cx="333" cy="262"/>
            </a:xfrm>
            <a:prstGeom prst="arc">
              <a:avLst>
                <a:gd name="adj1" fmla="val 2603833"/>
                <a:gd name="adj2" fmla="val 8165598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zh-CN" altLang="en-US" sz="1800"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56" name="Arc 55"/>
            <p:cNvSpPr/>
            <p:nvPr/>
          </p:nvSpPr>
          <p:spPr bwMode="auto">
            <a:xfrm>
              <a:off x="3795" y="858"/>
              <a:ext cx="653" cy="678"/>
            </a:xfrm>
            <a:prstGeom prst="arc">
              <a:avLst>
                <a:gd name="adj1" fmla="val 2603833"/>
                <a:gd name="adj2" fmla="val 8165598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zh-CN" altLang="en-US" sz="1800">
                <a:latin typeface="Arial" charset="0"/>
                <a:ea typeface="新細明體" pitchFamily="18" charset="-120"/>
              </a:endParaRPr>
            </a:p>
          </p:txBody>
        </p:sp>
      </p:grpSp>
      <p:sp>
        <p:nvSpPr>
          <p:cNvPr id="3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243638"/>
            <a:ext cx="21336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9pPr>
          </a:lstStyle>
          <a:p>
            <a:pPr eaLnBrk="1" hangingPunct="1"/>
            <a:fld id="{AE93E632-2D4F-49FA-B0E3-B9B77C44BF76}" type="datetime1">
              <a:rPr kumimoji="0" lang="zh-TW" altLang="en-US" sz="1200" smtClean="0">
                <a:latin typeface="Garamond" pitchFamily="18" charset="0"/>
              </a:rPr>
              <a:pPr eaLnBrk="1" hangingPunct="1"/>
              <a:t>2014/3/1</a:t>
            </a:fld>
            <a:endParaRPr kumimoji="0" lang="en-US" altLang="zh-TW" sz="1200" smtClean="0">
              <a:latin typeface="Garamond" pitchFamily="18" charset="0"/>
            </a:endParaRPr>
          </a:p>
        </p:txBody>
      </p:sp>
      <p:sp>
        <p:nvSpPr>
          <p:cNvPr id="3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403350" y="6237288"/>
            <a:ext cx="6408738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9pPr>
          </a:lstStyle>
          <a:p>
            <a:pPr eaLnBrk="1" hangingPunct="1"/>
            <a:r>
              <a:rPr kumimoji="0" lang="zh-TW" altLang="en-US" sz="1200" dirty="0" smtClean="0">
                <a:latin typeface="Garamond" pitchFamily="18" charset="0"/>
              </a:rPr>
              <a:t>數學與工程的對話 </a:t>
            </a:r>
            <a:r>
              <a:rPr kumimoji="0" lang="en-US" altLang="zh-TW" sz="1200" dirty="0" smtClean="0">
                <a:latin typeface="Garamond" pitchFamily="18" charset="0"/>
              </a:rPr>
              <a:t>1: Network coding</a:t>
            </a:r>
            <a:endParaRPr kumimoji="0" lang="en-US" altLang="zh-TW" sz="1200" dirty="0" smtClean="0">
              <a:latin typeface="Garamond" pitchFamily="18" charset="0"/>
              <a:sym typeface="Symbol" pitchFamily="18" charset="2"/>
            </a:endParaRPr>
          </a:p>
        </p:txBody>
      </p:sp>
      <p:sp>
        <p:nvSpPr>
          <p:cNvPr id="3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9pPr>
          </a:lstStyle>
          <a:p>
            <a:pPr eaLnBrk="1" hangingPunct="1"/>
            <a:fld id="{A059F49F-ED34-47B0-B675-7BFF633D7C91}" type="slidenum">
              <a:rPr kumimoji="0" lang="en-US" altLang="zh-TW" sz="1200" smtClean="0">
                <a:latin typeface="Garamond" pitchFamily="18" charset="0"/>
              </a:rPr>
              <a:pPr eaLnBrk="1" hangingPunct="1"/>
              <a:t>9</a:t>
            </a:fld>
            <a:endParaRPr kumimoji="0" lang="en-US" altLang="zh-TW" sz="1200" smtClean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3023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Edge">
  <a:themeElements>
    <a:clrScheme name="Edge 9">
      <a:dk1>
        <a:srgbClr val="000000"/>
      </a:dk1>
      <a:lt1>
        <a:srgbClr val="FFFFFF"/>
      </a:lt1>
      <a:dk2>
        <a:srgbClr val="003399"/>
      </a:dk2>
      <a:lt2>
        <a:srgbClr val="666699"/>
      </a:lt2>
      <a:accent1>
        <a:srgbClr val="009999"/>
      </a:accent1>
      <a:accent2>
        <a:srgbClr val="4C6D4E"/>
      </a:accent2>
      <a:accent3>
        <a:srgbClr val="FFFFFF"/>
      </a:accent3>
      <a:accent4>
        <a:srgbClr val="000000"/>
      </a:accent4>
      <a:accent5>
        <a:srgbClr val="AACACA"/>
      </a:accent5>
      <a:accent6>
        <a:srgbClr val="446246"/>
      </a:accent6>
      <a:hlink>
        <a:srgbClr val="4C6D80"/>
      </a:hlink>
      <a:folHlink>
        <a:srgbClr val="B2B2B2"/>
      </a:folHlink>
    </a:clrScheme>
    <a:fontScheme name="Edge">
      <a:majorFont>
        <a:latin typeface="Garamond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25808</TotalTime>
  <Words>1764</Words>
  <Application>Microsoft Office PowerPoint</Application>
  <PresentationFormat>On-screen Show (4:3)</PresentationFormat>
  <Paragraphs>387</Paragraphs>
  <Slides>33</Slides>
  <Notes>33</Notes>
  <HiddenSlides>1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5" baseType="lpstr">
      <vt:lpstr>Edge</vt:lpstr>
      <vt:lpstr>Equation</vt:lpstr>
      <vt:lpstr>S.-Y. Robert Li   (Bob Li) CUHK </vt:lpstr>
      <vt:lpstr>The butterfly network</vt:lpstr>
      <vt:lpstr>Interpreting butterfly network as 2-way relay channel</vt:lpstr>
      <vt:lpstr>Interpreting butterfly network as 2-way relay channel</vt:lpstr>
      <vt:lpstr>PowerPoint Presentation</vt:lpstr>
      <vt:lpstr>PowerPoint Presentation</vt:lpstr>
      <vt:lpstr>PowerPoint Presentation</vt:lpstr>
      <vt:lpstr>PowerPoint Presentation</vt:lpstr>
      <vt:lpstr>Communications on Mars</vt:lpstr>
      <vt:lpstr>PowerPoint Presentation</vt:lpstr>
      <vt:lpstr>PowerPoint Presentation</vt:lpstr>
      <vt:lpstr>Algebraic underpinning of NC</vt:lpstr>
      <vt:lpstr>PowerPoint Presentation</vt:lpstr>
      <vt:lpstr>PowerPoint Presentation</vt:lpstr>
      <vt:lpstr>Message pipelining over a network</vt:lpstr>
      <vt:lpstr>Message pipelining over a cyclic network</vt:lpstr>
      <vt:lpstr>Convolutional network coding (CNC)</vt:lpstr>
      <vt:lpstr>Convolutional network coding (CNC)</vt:lpstr>
      <vt:lpstr>Convolutional network coding (CNC)</vt:lpstr>
      <vt:lpstr>Field                        Ring</vt:lpstr>
      <vt:lpstr>Field        PID        Ring</vt:lpstr>
      <vt:lpstr>Field        PID        Ring</vt:lpstr>
      <vt:lpstr>A taste of invariant factors</vt:lpstr>
      <vt:lpstr>Z2 = lattice points on grid = a free Z-module at rank 2                                                                  </vt:lpstr>
      <vt:lpstr>PowerPoint Presentation</vt:lpstr>
      <vt:lpstr>PowerPoint Presentation</vt:lpstr>
      <vt:lpstr>PowerPoint Presentation</vt:lpstr>
      <vt:lpstr>A smaller submodule at the rank 2</vt:lpstr>
      <vt:lpstr>Field        PID        Ring</vt:lpstr>
      <vt:lpstr>Field    DVR    PID    Ring</vt:lpstr>
      <vt:lpstr>Field    DVR    PID    Ring</vt:lpstr>
      <vt:lpstr>Conclusion</vt:lpstr>
      <vt:lpstr>Commutative algebra vs. NC</vt:lpstr>
    </vt:vector>
  </TitlesOfParts>
  <Company>Information Engineering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 Siu Ting</dc:creator>
  <cp:lastModifiedBy>bobli</cp:lastModifiedBy>
  <cp:revision>702</cp:revision>
  <cp:lastPrinted>2011-11-21T03:41:54Z</cp:lastPrinted>
  <dcterms:created xsi:type="dcterms:W3CDTF">2007-10-23T13:28:42Z</dcterms:created>
  <dcterms:modified xsi:type="dcterms:W3CDTF">2014-03-01T10:26:25Z</dcterms:modified>
</cp:coreProperties>
</file>