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F7B80-4DD8-4B6D-A896-9746F90FDD71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E9477-C533-4A81-90A4-9FF3124F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18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A04D-6409-4385-8495-4CF7F73ABBEF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F8DC-4680-42E7-8EC5-F3EA5AB5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57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A04D-6409-4385-8495-4CF7F73ABBEF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F8DC-4680-42E7-8EC5-F3EA5AB5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A04D-6409-4385-8495-4CF7F73ABBEF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F8DC-4680-42E7-8EC5-F3EA5AB5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A04D-6409-4385-8495-4CF7F73ABBEF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F8DC-4680-42E7-8EC5-F3EA5AB5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0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A04D-6409-4385-8495-4CF7F73ABBEF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F8DC-4680-42E7-8EC5-F3EA5AB5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5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A04D-6409-4385-8495-4CF7F73ABBEF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F8DC-4680-42E7-8EC5-F3EA5AB5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5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A04D-6409-4385-8495-4CF7F73ABBEF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F8DC-4680-42E7-8EC5-F3EA5AB5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6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A04D-6409-4385-8495-4CF7F73ABBEF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F8DC-4680-42E7-8EC5-F3EA5AB5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4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A04D-6409-4385-8495-4CF7F73ABBEF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F8DC-4680-42E7-8EC5-F3EA5AB5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4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A04D-6409-4385-8495-4CF7F73ABBEF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F8DC-4680-42E7-8EC5-F3EA5AB5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3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A04D-6409-4385-8495-4CF7F73ABBEF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F8DC-4680-42E7-8EC5-F3EA5AB5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6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1A04D-6409-4385-8495-4CF7F73ABBEF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9F8DC-4680-42E7-8EC5-F3EA5AB5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6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19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COGNITIVE COOPERATIVE RANDOM ACCESS 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AN UNCOMMON USE OF NETWORK CODING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Shenzen Sino-German Workshop</a:t>
            </a:r>
          </a:p>
          <a:p>
            <a:r>
              <a:rPr lang="en-US" b="1" dirty="0" smtClean="0"/>
              <a:t>March 4-7, 2014</a:t>
            </a:r>
          </a:p>
          <a:p>
            <a:r>
              <a:rPr lang="en-US" b="1" dirty="0" smtClean="0"/>
              <a:t> </a:t>
            </a:r>
          </a:p>
          <a:p>
            <a:r>
              <a:rPr lang="en-US" b="1" dirty="0" smtClean="0"/>
              <a:t>Anthony Ephremides</a:t>
            </a:r>
          </a:p>
          <a:p>
            <a:r>
              <a:rPr lang="en-US" b="1" dirty="0" smtClean="0"/>
              <a:t>University of Maryland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046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D02BE"/>
                </a:solidFill>
              </a:rPr>
              <a:t>Energy-Throughput Trade-Off </a:t>
            </a:r>
            <a:br>
              <a:rPr lang="en-US" dirty="0" smtClean="0">
                <a:solidFill>
                  <a:srgbClr val="1D02BE"/>
                </a:solidFill>
              </a:rPr>
            </a:br>
            <a:r>
              <a:rPr lang="en-US" dirty="0" smtClean="0">
                <a:solidFill>
                  <a:srgbClr val="1D02BE"/>
                </a:solidFill>
              </a:rPr>
              <a:t>Underlay</a:t>
            </a:r>
            <a:endParaRPr lang="en-US" dirty="0">
              <a:solidFill>
                <a:srgbClr val="1D02BE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133600"/>
            <a:ext cx="5233617" cy="375959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038600" cy="51816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θ</a:t>
            </a:r>
            <a:r>
              <a:rPr lang="en-US" dirty="0" smtClean="0"/>
              <a:t> varies in (0,1), yields powers</a:t>
            </a:r>
          </a:p>
          <a:p>
            <a:r>
              <a:rPr lang="en-US" dirty="0" smtClean="0"/>
              <a:t>Increasing power increases throughput</a:t>
            </a:r>
          </a:p>
          <a:p>
            <a:r>
              <a:rPr lang="en-US" dirty="0" smtClean="0"/>
              <a:t>For simplicity, channel gains are “suppressed” (=1)</a:t>
            </a:r>
          </a:p>
          <a:p>
            <a:r>
              <a:rPr lang="en-US" dirty="0" smtClean="0"/>
              <a:t>Increasing number of SUs reduces power for SUs</a:t>
            </a:r>
          </a:p>
          <a:p>
            <a:r>
              <a:rPr lang="en-US" dirty="0" smtClean="0"/>
              <a:t>PU remains protected from interference for any number of SUs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930998"/>
            <a:ext cx="3554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Fig. 4: </a:t>
            </a:r>
            <a:r>
              <a:rPr lang="en-US" dirty="0"/>
              <a:t>Energy-Throughput Trade-Off</a:t>
            </a:r>
          </a:p>
          <a:p>
            <a:r>
              <a:rPr lang="en-US" dirty="0"/>
              <a:t>with Underlay Spectrum Sharing</a:t>
            </a:r>
          </a:p>
        </p:txBody>
      </p:sp>
    </p:spTree>
    <p:extLst>
      <p:ext uri="{BB962C8B-B14F-4D97-AF65-F5344CB8AC3E}">
        <p14:creationId xmlns:p14="http://schemas.microsoft.com/office/powerpoint/2010/main" val="232402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1D02BE"/>
                </a:solidFill>
              </a:rPr>
              <a:t>Energy Efficiency versus Detection Probability</a:t>
            </a:r>
            <a:endParaRPr lang="en-US" sz="4000" dirty="0">
              <a:solidFill>
                <a:srgbClr val="1D02BE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981200"/>
            <a:ext cx="5293411" cy="3609904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257800" y="1600200"/>
                <a:ext cx="3810000" cy="47244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Single SU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Fixed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=0.1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 smtClean="0"/>
                  <a:t> yields powers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Calculate success probabilities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Throughput as in (7)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Energy efficiency as in (8)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257800" y="1600200"/>
                <a:ext cx="3810000" cy="4724400"/>
              </a:xfrm>
              <a:blipFill rotWithShape="1">
                <a:blip r:embed="rId3"/>
                <a:stretch>
                  <a:fillRect l="-2240" t="-2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09600" y="5639475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Fig. 5: </a:t>
            </a:r>
            <a:r>
              <a:rPr lang="en-US" dirty="0"/>
              <a:t>Energy Efficiency versus</a:t>
            </a:r>
          </a:p>
          <a:p>
            <a:r>
              <a:rPr lang="en-US" dirty="0"/>
              <a:t>Detection Probability</a:t>
            </a:r>
          </a:p>
        </p:txBody>
      </p:sp>
    </p:spTree>
    <p:extLst>
      <p:ext uri="{BB962C8B-B14F-4D97-AF65-F5344CB8AC3E}">
        <p14:creationId xmlns:p14="http://schemas.microsoft.com/office/powerpoint/2010/main" val="128442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D02BE"/>
                </a:solidFill>
              </a:rPr>
              <a:t>Energy-Throughput Trade-Off for SU</a:t>
            </a:r>
            <a:endParaRPr lang="en-US" dirty="0">
              <a:solidFill>
                <a:srgbClr val="1D02B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953000" y="1524000"/>
                <a:ext cx="4191000" cy="51054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Single SU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Change </a:t>
                </a:r>
                <a:r>
                  <a:rPr lang="el-GR" dirty="0" smtClean="0"/>
                  <a:t>θ</a:t>
                </a:r>
                <a:r>
                  <a:rPr lang="en-US" dirty="0" smtClean="0"/>
                  <a:t> yields powers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Throughput of SU may decrease, even though power is increasing, because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 smtClean="0"/>
                  <a:t> increase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Channel gains “suppressed” (=1)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Have not accounted for effect of sensing on throughput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Same powers used for SU in the three schemes (U, I, H)</a:t>
                </a:r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953000" y="1524000"/>
                <a:ext cx="4191000" cy="5105400"/>
              </a:xfrm>
              <a:blipFill rotWithShape="1">
                <a:blip r:embed="rId3"/>
                <a:stretch>
                  <a:fillRect l="-1747" t="-1909" r="-3202" b="-14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81000" y="5525729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Fig. 10: </a:t>
            </a:r>
            <a:r>
              <a:rPr lang="en-US" dirty="0"/>
              <a:t>Energy-Throughput Trade-Off</a:t>
            </a:r>
          </a:p>
          <a:p>
            <a:r>
              <a:rPr lang="en-US" dirty="0"/>
              <a:t>for SU </a:t>
            </a:r>
            <a:r>
              <a:rPr lang="en-US" dirty="0" smtClean="0"/>
              <a:t>Changing </a:t>
            </a:r>
            <a:r>
              <a:rPr lang="el-GR" dirty="0" smtClean="0"/>
              <a:t>θ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0"/>
            <a:ext cx="4572000" cy="3204740"/>
          </a:xfrm>
        </p:spPr>
      </p:pic>
    </p:spTree>
    <p:extLst>
      <p:ext uri="{BB962C8B-B14F-4D97-AF65-F5344CB8AC3E}">
        <p14:creationId xmlns:p14="http://schemas.microsoft.com/office/powerpoint/2010/main" val="257474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32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1D02BE"/>
                </a:solidFill>
              </a:rPr>
              <a:t>Introduce Cooperation</a:t>
            </a:r>
            <a:endParaRPr lang="en-US" dirty="0">
              <a:solidFill>
                <a:srgbClr val="1D02BE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452" y="1338655"/>
            <a:ext cx="6324600" cy="3793100"/>
          </a:xfrm>
        </p:spPr>
      </p:pic>
      <p:sp>
        <p:nvSpPr>
          <p:cNvPr id="5" name="TextBox 4"/>
          <p:cNvSpPr txBox="1"/>
          <p:nvPr/>
        </p:nvSpPr>
        <p:spPr>
          <a:xfrm>
            <a:off x="261504" y="906487"/>
            <a:ext cx="8882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(As means of “repayment” from SU to PU for the caused interference)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367828" y="4975745"/>
            <a:ext cx="4669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Fig. 12: </a:t>
            </a:r>
            <a:r>
              <a:rPr lang="en-US" dirty="0" smtClean="0"/>
              <a:t>Simple Network Model for Cooperation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59436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Plenty of prior work: B.Rong, A. Ephremides &amp; S. Kompella, C. Kam, G. Nguyen, A. Ephremides.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292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D02BE"/>
                </a:solidFill>
              </a:rPr>
              <a:t>Cooperative Underlay versus </a:t>
            </a:r>
            <a:br>
              <a:rPr lang="en-US" dirty="0" smtClean="0">
                <a:solidFill>
                  <a:srgbClr val="1D02BE"/>
                </a:solidFill>
              </a:rPr>
            </a:br>
            <a:r>
              <a:rPr lang="en-US" dirty="0" smtClean="0">
                <a:solidFill>
                  <a:srgbClr val="1D02BE"/>
                </a:solidFill>
              </a:rPr>
              <a:t>Non-Cooperative Underlay</a:t>
            </a:r>
            <a:endParaRPr lang="en-US" dirty="0">
              <a:solidFill>
                <a:srgbClr val="1D02BE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6400"/>
            <a:ext cx="5736475" cy="3733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76400"/>
            <a:ext cx="3657600" cy="4525963"/>
          </a:xfrm>
        </p:spPr>
        <p:txBody>
          <a:bodyPr/>
          <a:lstStyle/>
          <a:p>
            <a:r>
              <a:rPr lang="en-US" dirty="0" smtClean="0"/>
              <a:t>Saturated nodes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l-GR" dirty="0"/>
              <a:t>θ</a:t>
            </a:r>
            <a:r>
              <a:rPr lang="en-US" dirty="0" smtClean="0"/>
              <a:t> yields powers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Calculate success probabilities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Calculate throughput and energy efficiency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791200"/>
            <a:ext cx="4669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Fig. 14: </a:t>
            </a:r>
            <a:r>
              <a:rPr lang="en-US" dirty="0" smtClean="0"/>
              <a:t>Energy-Throughput Trade-Off: Cooperative versus Non-Cooperative Underlay</a:t>
            </a:r>
          </a:p>
        </p:txBody>
      </p:sp>
    </p:spTree>
    <p:extLst>
      <p:ext uri="{BB962C8B-B14F-4D97-AF65-F5344CB8AC3E}">
        <p14:creationId xmlns:p14="http://schemas.microsoft.com/office/powerpoint/2010/main" val="225874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1D02BE"/>
                </a:solidFill>
              </a:rPr>
              <a:t>Full-Duplex Relay Node</a:t>
            </a:r>
            <a:endParaRPr lang="en-US" dirty="0">
              <a:solidFill>
                <a:srgbClr val="1D02B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54102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Node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may transmit and receive simultaneously</a:t>
                </a:r>
              </a:p>
              <a:p>
                <a:r>
                  <a:rPr lang="en-US" dirty="0" smtClean="0"/>
                  <a:t>SU may be able to retransmit packet from PU immediately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1D02BE"/>
                    </a:solidFill>
                  </a:rPr>
                  <a:t>Self-Interference Model</a:t>
                </a:r>
              </a:p>
              <a:p>
                <a:r>
                  <a:rPr lang="en-US" dirty="0" smtClean="0"/>
                  <a:t>Deterministic power gain between the transmitter and the receiver at node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∈[0,1]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With perfect cancellation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With no cancellation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dirty="0" smtClean="0"/>
                  <a:t> (self-jamming)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5410200"/>
              </a:xfrm>
              <a:blipFill rotWithShape="1">
                <a:blip r:embed="rId2"/>
                <a:stretch>
                  <a:fillRect l="-1852" t="-2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687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D02BE"/>
                </a:solidFill>
              </a:rPr>
              <a:t>Energy-Throughput Trade-Off With Full-Duplex Relaying</a:t>
            </a:r>
            <a:endParaRPr lang="en-US" dirty="0">
              <a:solidFill>
                <a:srgbClr val="1D02BE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952" y="1767943"/>
            <a:ext cx="6438096" cy="4190476"/>
          </a:xfrm>
        </p:spPr>
      </p:pic>
      <p:sp>
        <p:nvSpPr>
          <p:cNvPr id="5" name="TextBox 4"/>
          <p:cNvSpPr txBox="1"/>
          <p:nvPr/>
        </p:nvSpPr>
        <p:spPr>
          <a:xfrm>
            <a:off x="1295400" y="6022258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Fig. 15: </a:t>
            </a:r>
            <a:r>
              <a:rPr lang="en-US" dirty="0" smtClean="0"/>
              <a:t>Energy-Throughput Trade-Off for PU with Cooperation from SU. </a:t>
            </a:r>
          </a:p>
          <a:p>
            <a:r>
              <a:rPr lang="en-US" dirty="0" smtClean="0"/>
              <a:t>Effect of Self-Interference Cancellation.</a:t>
            </a:r>
          </a:p>
        </p:txBody>
      </p:sp>
    </p:spTree>
    <p:extLst>
      <p:ext uri="{BB962C8B-B14F-4D97-AF65-F5344CB8AC3E}">
        <p14:creationId xmlns:p14="http://schemas.microsoft.com/office/powerpoint/2010/main" val="125866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1D02BE"/>
                </a:solidFill>
              </a:rPr>
              <a:t>In Summary</a:t>
            </a:r>
            <a:endParaRPr lang="en-US" dirty="0">
              <a:solidFill>
                <a:srgbClr val="1D02B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Throughput performance and energy efficiency lead to a complex trade-off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Cognitive scheme has an effect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Sensing quality has an effect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Cooperation has an effect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Full-duplex relaying has an effect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1D02BE"/>
                </a:solidFill>
              </a:rPr>
              <a:t>Key Design Question</a:t>
            </a:r>
          </a:p>
          <a:p>
            <a:pPr marL="0" indent="0">
              <a:buNone/>
            </a:pPr>
            <a:r>
              <a:rPr lang="en-US" dirty="0" smtClean="0"/>
              <a:t>Set requirements and select parameters for optimal operations.</a:t>
            </a:r>
          </a:p>
        </p:txBody>
      </p:sp>
    </p:spTree>
    <p:extLst>
      <p:ext uri="{BB962C8B-B14F-4D97-AF65-F5344CB8AC3E}">
        <p14:creationId xmlns:p14="http://schemas.microsoft.com/office/powerpoint/2010/main" val="143449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users, each user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holding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b="1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packets of a file of size M</a:t>
            </a:r>
          </a:p>
          <a:p>
            <a:r>
              <a:rPr lang="en-US" sz="1600" b="1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How many transmissions are needed to ensure all users obtain the entire file?</a:t>
            </a: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Shared Channel (but fully controlled for interference)</a:t>
            </a:r>
          </a:p>
        </p:txBody>
      </p:sp>
      <p:sp>
        <p:nvSpPr>
          <p:cNvPr id="23" name="Oval 22"/>
          <p:cNvSpPr/>
          <p:nvPr/>
        </p:nvSpPr>
        <p:spPr>
          <a:xfrm>
            <a:off x="3048000" y="18288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895600" y="28956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267200" y="25146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810000" y="35052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876800" y="43434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943600" y="21336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48400" y="32004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743200" y="1828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3E6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3E6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90800" y="2895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3E6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3E6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4343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3E6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b="1" i="1" dirty="0">
              <a:solidFill>
                <a:srgbClr val="003E6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10200" y="3657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5562600" y="35052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5715000" y="33528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6400800" y="3352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3E6C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b="1" i="1" dirty="0">
              <a:solidFill>
                <a:srgbClr val="003E6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9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Complication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686800" cy="1828800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Eavesdroppers!</a:t>
            </a: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Hence: 2 channels (private, public)</a:t>
            </a: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Private: more “expensive”</a:t>
            </a:r>
          </a:p>
          <a:p>
            <a:r>
              <a:rPr lang="en-US" sz="1600" b="1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How  many transmissions are needed over the private channel to deliver all the packets to all users while the eavesdroppers are only allowed to receive up to a fixed number of packets?</a:t>
            </a:r>
            <a:endParaRPr lang="en-US" sz="1600" b="1" dirty="0">
              <a:solidFill>
                <a:srgbClr val="00589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124200" y="22098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32766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343400" y="28956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86200" y="38862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53000" y="47244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562600" y="23622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24600" y="3581400"/>
            <a:ext cx="152400" cy="152400"/>
          </a:xfrm>
          <a:prstGeom prst="ellipse">
            <a:avLst/>
          </a:prstGeom>
          <a:solidFill>
            <a:srgbClr val="E57171"/>
          </a:solidFill>
          <a:ln>
            <a:solidFill>
              <a:srgbClr val="E5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19400" y="2209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3E6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3E6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7000" y="3276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3E6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3E6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8200" y="4724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3E6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b="1" i="1" dirty="0">
              <a:solidFill>
                <a:srgbClr val="003E6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86400" y="4038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638800" y="38862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791200" y="37338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6477000" y="3733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3E6C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b="1" i="1" dirty="0">
              <a:solidFill>
                <a:srgbClr val="003E6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86200" y="18288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E6C"/>
                </a:solidFill>
              </a:rPr>
              <a:t>*</a:t>
            </a:r>
            <a:endParaRPr lang="en-US" sz="2800" dirty="0">
              <a:solidFill>
                <a:srgbClr val="003E6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76800" y="18288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E6C"/>
                </a:solidFill>
              </a:rPr>
              <a:t>*</a:t>
            </a:r>
            <a:endParaRPr lang="en-US" sz="2800" dirty="0">
              <a:solidFill>
                <a:srgbClr val="003E6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7600" y="1447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E57171"/>
                </a:solidFill>
                <a:latin typeface="Times New Roman" pitchFamily="18" charset="0"/>
                <a:cs typeface="Times New Roman" pitchFamily="18" charset="0"/>
              </a:rPr>
              <a:t>Dimbo</a:t>
            </a:r>
            <a:endParaRPr lang="en-US" b="1" i="1" dirty="0">
              <a:solidFill>
                <a:srgbClr val="E571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57800" y="1752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E57171"/>
                </a:solidFill>
                <a:latin typeface="Times New Roman" pitchFamily="18" charset="0"/>
                <a:cs typeface="Times New Roman" pitchFamily="18" charset="0"/>
              </a:rPr>
              <a:t>Ulrica</a:t>
            </a:r>
            <a:endParaRPr lang="en-US" b="1" i="1" dirty="0">
              <a:solidFill>
                <a:srgbClr val="E571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24200" y="41148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E6C"/>
                </a:solidFill>
              </a:rPr>
              <a:t>*</a:t>
            </a:r>
            <a:endParaRPr lang="en-US" sz="2800" dirty="0">
              <a:solidFill>
                <a:srgbClr val="003E6C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43200" y="4419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E57171"/>
                </a:solidFill>
                <a:latin typeface="Times New Roman" pitchFamily="18" charset="0"/>
                <a:cs typeface="Times New Roman" pitchFamily="18" charset="0"/>
              </a:rPr>
              <a:t>Amadeus</a:t>
            </a:r>
            <a:endParaRPr lang="en-US" b="1" i="1" dirty="0">
              <a:solidFill>
                <a:srgbClr val="E5717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61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TALK STRUCTURE</a:t>
            </a:r>
            <a:br>
              <a:rPr lang="en-US" dirty="0" smtClean="0"/>
            </a:br>
            <a:r>
              <a:rPr lang="en-US" dirty="0" smtClean="0"/>
              <a:t>(two completely different topics)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Description of Cognitive, possibly Co-operative, Random Access</a:t>
            </a:r>
          </a:p>
          <a:p>
            <a:r>
              <a:rPr lang="en-US" dirty="0" smtClean="0"/>
              <a:t>Trading bits/s versus bits/joule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Description of Secure Content Distribution</a:t>
            </a:r>
          </a:p>
          <a:p>
            <a:r>
              <a:rPr lang="en-US" dirty="0" smtClean="0"/>
              <a:t>Use of Deterministic Network Coding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2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Reminiscent of Past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A. Yao (’74):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en-US" sz="1900" b="1" dirty="0" smtClean="0">
              <a:solidFill>
                <a:srgbClr val="00589A"/>
              </a:solidFill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1900" b="1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How many bits do P</a:t>
            </a:r>
            <a:r>
              <a:rPr lang="en-US" sz="1900" b="1" baseline="-25000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900" b="1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 and P</a:t>
            </a:r>
            <a:r>
              <a:rPr lang="en-US" sz="1900" b="1" baseline="-25000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900" b="1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 need to exchange to be able to compute </a:t>
            </a:r>
            <a:r>
              <a:rPr lang="en-US" sz="1900" b="1" i="1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f(X,Y)?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Orlitsky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A.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ElGamal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(’84):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en-US" sz="1900" b="1" dirty="0" smtClean="0">
              <a:solidFill>
                <a:srgbClr val="00589A"/>
              </a:solidFill>
              <a:latin typeface="Times New Roman" pitchFamily="18" charset="0"/>
              <a:cs typeface="Times New Roman" pitchFamily="18" charset="0"/>
            </a:endParaRPr>
          </a:p>
          <a:p>
            <a:pPr lvl="3"/>
            <a:endParaRPr lang="en-US" sz="1900" b="1" dirty="0" smtClean="0">
              <a:solidFill>
                <a:srgbClr val="00589A"/>
              </a:solidFill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1900" b="1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How many bits do P</a:t>
            </a:r>
            <a:r>
              <a:rPr lang="en-US" sz="1900" b="1" baseline="-25000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900" b="1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 and P</a:t>
            </a:r>
            <a:r>
              <a:rPr lang="en-US" sz="1900" b="1" baseline="-25000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900" b="1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 need to exchange over the private channel to ensure the computation  of </a:t>
            </a:r>
            <a:r>
              <a:rPr lang="en-US" sz="1900" b="1" i="1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f(X,Y) </a:t>
            </a:r>
            <a:r>
              <a:rPr lang="en-US" sz="1900" b="1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while eavesdropper’s probability of  computing  </a:t>
            </a:r>
            <a:r>
              <a:rPr lang="en-US" sz="1900" b="1" i="1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f  </a:t>
            </a:r>
            <a:r>
              <a:rPr lang="en-US" sz="1900" b="1" dirty="0" smtClean="0">
                <a:solidFill>
                  <a:srgbClr val="00589A"/>
                </a:solidFill>
                <a:latin typeface="Times New Roman" pitchFamily="18" charset="0"/>
                <a:cs typeface="Times New Roman" pitchFamily="18" charset="0"/>
              </a:rPr>
              <a:t>stays below a certain level?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Modiano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A.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Ephremides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(’00):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as above, except the channels are noisy 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(turns out, noise helps because it confuses the eavesdropper more than the two processors)</a:t>
            </a:r>
          </a:p>
          <a:p>
            <a:endParaRPr lang="en-US" sz="15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Sadeghi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(’11):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bounds on the number of transmissions in the basic network problem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724400" y="2133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2133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29000" y="2209800"/>
            <a:ext cx="1066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71800" y="1752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200" y="1752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18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8200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2057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f(X,Y)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24400" y="396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124200" y="396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429000" y="4038600"/>
            <a:ext cx="1066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971800" y="3581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8200" y="3581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71800" y="4114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48200" y="4114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962400" y="4038600"/>
            <a:ext cx="0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124200" y="4343400"/>
            <a:ext cx="2001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Lena (eavesdropper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486400" y="37338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 channels</a:t>
            </a:r>
          </a:p>
          <a:p>
            <a:pPr algn="ctr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(private &amp; public)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78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Key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Quantify the “cost” of security (Energy, Delay)</a:t>
            </a:r>
          </a:p>
          <a:p>
            <a:pPr marL="514350" indent="-514350">
              <a:buFont typeface="+mj-lt"/>
              <a:buAutoNum type="arabi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Use of Deterministic Network Coding</a:t>
            </a:r>
          </a:p>
          <a:p>
            <a:pPr marL="514350" indent="-514350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	(Only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packet needs to be transmitted privately)</a:t>
            </a:r>
          </a:p>
          <a:p>
            <a:pPr marL="514350" indent="-514350"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3.      Start with single link case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294" y="4191000"/>
            <a:ext cx="244823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853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System Model</a:t>
            </a:r>
            <a:endParaRPr lang="en-US" sz="3600" b="1" dirty="0">
              <a:solidFill>
                <a:srgbClr val="20307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Independent slow Rayleigh fading channels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Packet erasure model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Instant error free acknowledgements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Secrecy Requirement: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the probability that the eavesdropper receives successfully 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or more packets is less than a target value </a:t>
            </a:r>
            <a:r>
              <a:rPr lang="el-GR" sz="2200" b="1" dirty="0" smtClean="0">
                <a:latin typeface="Times New Roman"/>
                <a:cs typeface="Times New Roman"/>
              </a:rPr>
              <a:t>λ</a:t>
            </a:r>
            <a:endParaRPr lang="en-US" sz="2200" b="1" dirty="0" smtClean="0">
              <a:latin typeface="Times New Roman"/>
              <a:cs typeface="Times New Roman"/>
            </a:endParaRPr>
          </a:p>
          <a:p>
            <a:endParaRPr lang="en-US" sz="2200" dirty="0" smtClean="0">
              <a:latin typeface="Times New Roman"/>
              <a:cs typeface="Times New Roman"/>
            </a:endParaRPr>
          </a:p>
          <a:p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Reliable Transmission Schemes:</a:t>
            </a:r>
          </a:p>
          <a:p>
            <a:pPr lv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Simple ARQ</a:t>
            </a:r>
          </a:p>
          <a:p>
            <a:pPr lv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Deterministic Network Coding (DNC)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2600" y="3048000"/>
          <a:ext cx="2616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1307880" imgH="228600" progId="Equation.3">
                  <p:embed/>
                </p:oleObj>
              </mc:Choice>
              <mc:Fallback>
                <p:oleObj name="Equation" r:id="rId4" imgW="1307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048000"/>
                        <a:ext cx="2616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600200" y="2971800"/>
            <a:ext cx="3124200" cy="685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2133600"/>
            <a:ext cx="23717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6781800" y="32004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public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81800" y="36576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private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15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 Objective</a:t>
            </a:r>
            <a:endParaRPr lang="en-US" sz="3600" b="1" dirty="0">
              <a:solidFill>
                <a:srgbClr val="20307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Find the optimal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number of packets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transmitted through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the private channel in order to minimize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the security cost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subject to the secrecy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requirement</a:t>
            </a:r>
          </a:p>
          <a:p>
            <a:pPr lvl="3" algn="just"/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3" algn="just"/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: # of packets over public channel</a:t>
            </a:r>
          </a:p>
          <a:p>
            <a:pPr lvl="3" algn="just"/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M-m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: # of packets over private channel</a:t>
            </a:r>
          </a:p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Two types of Security Cost:</a:t>
            </a:r>
          </a:p>
          <a:p>
            <a:pPr algn="just">
              <a:buNone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Extra energy spent to transmit through the private channel</a:t>
            </a:r>
          </a:p>
          <a:p>
            <a:pPr lvl="1" algn="just">
              <a:buNone/>
            </a:pPr>
            <a:endParaRPr lang="en-US" sz="9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Extra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delay required to transmit through the private channel</a:t>
            </a:r>
          </a:p>
        </p:txBody>
      </p:sp>
    </p:spTree>
    <p:extLst>
      <p:ext uri="{BB962C8B-B14F-4D97-AF65-F5344CB8AC3E}">
        <p14:creationId xmlns:p14="http://schemas.microsoft.com/office/powerpoint/2010/main" val="334730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ARQ Case</a:t>
            </a:r>
            <a:endParaRPr lang="en-US" sz="3600" b="1" dirty="0">
              <a:solidFill>
                <a:srgbClr val="20307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Security Costs:</a:t>
            </a:r>
          </a:p>
          <a:p>
            <a:pPr lvl="1"/>
            <a:r>
              <a:rPr lang="en-US" sz="1800" b="1" dirty="0" smtClean="0">
                <a:solidFill>
                  <a:srgbClr val="003E6C"/>
                </a:solidFill>
                <a:latin typeface="Times New Roman" pitchFamily="18" charset="0"/>
                <a:cs typeface="Times New Roman" pitchFamily="18" charset="0"/>
              </a:rPr>
              <a:t>Delay Cost:</a:t>
            </a:r>
          </a:p>
          <a:p>
            <a:pPr lvl="1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None/>
            </a:pP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400" b="1" baseline="-25000" dirty="0" err="1" smtClean="0">
                <a:latin typeface="Times New Roman" pitchFamily="18" charset="0"/>
                <a:cs typeface="Times New Roman" pitchFamily="18" charset="0"/>
              </a:rPr>
              <a:t>private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: # of time slots needed to transmit a packet over the private channel</a:t>
            </a:r>
          </a:p>
          <a:p>
            <a:pPr lvl="3">
              <a:buNone/>
            </a:pP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400" b="1" baseline="-25000" dirty="0" err="1" smtClean="0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: # of time slots needed to transmit a packet over the public channel</a:t>
            </a:r>
          </a:p>
          <a:p>
            <a:pPr lvl="1"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800" b="1" dirty="0" smtClean="0">
                <a:solidFill>
                  <a:srgbClr val="003E6C"/>
                </a:solidFill>
                <a:latin typeface="Times New Roman" pitchFamily="18" charset="0"/>
                <a:cs typeface="Times New Roman" pitchFamily="18" charset="0"/>
              </a:rPr>
              <a:t>Energy Cost: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None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None/>
            </a:pP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ξ</a:t>
            </a:r>
            <a:r>
              <a:rPr lang="en-US" sz="1400" b="1" baseline="-25000" dirty="0" err="1" smtClean="0">
                <a:latin typeface="Times New Roman" pitchFamily="18" charset="0"/>
                <a:cs typeface="Times New Roman" pitchFamily="18" charset="0"/>
              </a:rPr>
              <a:t>private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: Energy spent to eventually transmit a packet over the private channel successfully</a:t>
            </a:r>
          </a:p>
          <a:p>
            <a:pPr lvl="3">
              <a:buNone/>
            </a:pP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ξ</a:t>
            </a:r>
            <a:r>
              <a:rPr lang="en-US" sz="1400" b="1" baseline="-25000" dirty="0" err="1" smtClean="0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: Energy Spent to eventually transmit a packet over the public channel  successfully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362200"/>
            <a:ext cx="5029200" cy="626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4648200"/>
            <a:ext cx="5162550" cy="52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676400" y="2514600"/>
            <a:ext cx="5638800" cy="4572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4724400"/>
            <a:ext cx="5715000" cy="5334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0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ARQ Case: Solution</a:t>
            </a:r>
            <a:endParaRPr lang="en-US" sz="3600" b="1" dirty="0">
              <a:solidFill>
                <a:srgbClr val="20307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410200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Lemma:</a:t>
            </a:r>
          </a:p>
          <a:p>
            <a:pPr lvl="1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probability                          is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 decreasing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function of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lvl="1">
              <a:buNone/>
            </a:pPr>
            <a:endParaRPr lang="en-US" sz="9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 security costs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b="1" i="1" baseline="-25000" dirty="0" err="1" smtClean="0">
                <a:latin typeface="Times New Roman" pitchFamily="18" charset="0"/>
                <a:cs typeface="Times New Roman" pitchFamily="18" charset="0"/>
              </a:rPr>
              <a:t>Delay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b="1" i="1" baseline="-25000" dirty="0" err="1" smtClean="0"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are decreasing functions of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lvl="1">
              <a:buNone/>
            </a:pPr>
            <a:endParaRPr lang="en-US" sz="9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optimal solution to both problems is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i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l-GR" sz="2000" b="1" i="1" baseline="-25000" dirty="0" smtClean="0">
                <a:latin typeface="Times New Roman"/>
                <a:cs typeface="Times New Roman"/>
              </a:rPr>
              <a:t>λ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000" b="1" i="1" u="sng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l-GR" sz="2000" b="1" i="1" u="sng" baseline="-25000" dirty="0" smtClean="0">
                <a:latin typeface="Times New Roman"/>
                <a:cs typeface="Times New Roman"/>
              </a:rPr>
              <a:t>λ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greatest 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integer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u="sng" dirty="0" smtClean="0">
                <a:latin typeface="Times New Roman" pitchFamily="18" charset="0"/>
                <a:cs typeface="Times New Roman" pitchFamily="18" charset="0"/>
              </a:rPr>
              <a:t>0 ≤ m</a:t>
            </a:r>
            <a:r>
              <a:rPr lang="el-GR" sz="2000" b="1" i="1" u="sng" baseline="-25000" dirty="0" smtClean="0">
                <a:latin typeface="Times New Roman"/>
                <a:cs typeface="Times New Roman"/>
              </a:rPr>
              <a:t>λ</a:t>
            </a:r>
            <a:r>
              <a:rPr lang="en-US" sz="2000" b="1" i="1" u="sng" dirty="0" smtClean="0">
                <a:latin typeface="Times New Roman" pitchFamily="18" charset="0"/>
                <a:cs typeface="Times New Roman" pitchFamily="18" charset="0"/>
              </a:rPr>
              <a:t> ≤ M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that satisfies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probability                          is non linear in m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Optimal solution method: search iteratively through the range of values of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(Complexity still linear in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71800" y="4038600"/>
          <a:ext cx="284480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4" imgW="1244520" imgH="228600" progId="Equation.3">
                  <p:embed/>
                </p:oleObj>
              </mc:Choice>
              <mc:Fallback>
                <p:oleObj name="Equation" r:id="rId4" imgW="1244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038600"/>
                        <a:ext cx="284480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971800" y="5029200"/>
          <a:ext cx="160337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6" imgW="990360" imgH="241200" progId="Equation.3">
                  <p:embed/>
                </p:oleObj>
              </mc:Choice>
              <mc:Fallback>
                <p:oleObj name="Equation" r:id="rId6" imgW="990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029200"/>
                        <a:ext cx="1603375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971800" y="2286000"/>
          <a:ext cx="16033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8" imgW="990360" imgH="241200" progId="Equation.3">
                  <p:embed/>
                </p:oleObj>
              </mc:Choice>
              <mc:Fallback>
                <p:oleObj name="Equation" r:id="rId8" imgW="990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286000"/>
                        <a:ext cx="16033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762000" y="2057400"/>
            <a:ext cx="7848600" cy="2590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19400" y="4038600"/>
            <a:ext cx="3124200" cy="5334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2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DNC Case: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/>
          </a:bodyPr>
          <a:lstStyle/>
          <a:p>
            <a:pPr algn="just"/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Property: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The eavesdropper can not recover the value of any of the M packets except if it receives successfully all M linearly independent coded packets.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Conditions: 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Consider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linear independent equations in m variables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,…,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baseline="-250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n&lt;m):</a:t>
            </a:r>
          </a:p>
          <a:p>
            <a:pPr lvl="1"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For any equation with non zero coefficient of the variable x</a:t>
            </a:r>
            <a:r>
              <a:rPr lang="en-US" sz="2000" b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the coefficient vector of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the remaining 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variables must not be the all-zero vector.</a:t>
            </a:r>
          </a:p>
          <a:p>
            <a:pPr lvl="1"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all equations with non-zero coefficient of the variable x</a:t>
            </a:r>
            <a:r>
              <a:rPr lang="en-US" sz="2000" b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the coefficients vectors of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the remaining 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variables must be linearly independent.</a:t>
            </a: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42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3">
              <a:buNone/>
            </a:pPr>
            <a:r>
              <a:rPr lang="en-US" dirty="0" smtClean="0"/>
              <a:t>			</a:t>
            </a:r>
            <a:endParaRPr lang="en-US" dirty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828800"/>
            <a:ext cx="2809875" cy="3168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5257800"/>
            <a:ext cx="2486025" cy="426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3048000" y="5105400"/>
            <a:ext cx="32766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39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DNC Case: Cont’d</a:t>
            </a:r>
            <a:endParaRPr lang="en-US" sz="3600" b="1" dirty="0">
              <a:solidFill>
                <a:srgbClr val="20307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Security Costs: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Same as ARQ </a:t>
            </a:r>
          </a:p>
          <a:p>
            <a:pPr>
              <a:buNone/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Eavesdropper’s probability of receiving 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 more packets: </a:t>
            </a:r>
          </a:p>
          <a:p>
            <a:pPr marL="342900" lvl="1" indent="-34290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optimal solution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28800" y="2667000"/>
            <a:ext cx="5791200" cy="1447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743200"/>
            <a:ext cx="51408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1676400" y="5105400"/>
            <a:ext cx="5867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5181600"/>
            <a:ext cx="2971800" cy="1252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1981200"/>
            <a:ext cx="1352550" cy="441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7190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Numerical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7526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62400" y="60960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 = 7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676401"/>
            <a:ext cx="4267201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504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1D02BE"/>
                </a:solidFill>
              </a:rPr>
              <a:t>Cognitive Networks</a:t>
            </a:r>
            <a:endParaRPr lang="en-US" b="1" dirty="0">
              <a:solidFill>
                <a:srgbClr val="1D02B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“Primary” </a:t>
            </a:r>
            <a:r>
              <a:rPr lang="en-US" dirty="0"/>
              <a:t>and </a:t>
            </a:r>
            <a:r>
              <a:rPr lang="en-US" dirty="0" smtClean="0"/>
              <a:t>“Secondary” </a:t>
            </a:r>
            <a:r>
              <a:rPr lang="en-US" dirty="0"/>
              <a:t>users in same channel (spectrum sharing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Priority</a:t>
            </a:r>
            <a:r>
              <a:rPr lang="en-US" dirty="0"/>
              <a:t>, or </a:t>
            </a:r>
            <a:r>
              <a:rPr lang="en-US" dirty="0" smtClean="0"/>
              <a:t>“primacy” </a:t>
            </a:r>
            <a:r>
              <a:rPr lang="en-US" dirty="0"/>
              <a:t>of the primary </a:t>
            </a:r>
            <a:r>
              <a:rPr lang="en-US" dirty="0" smtClean="0"/>
              <a:t>user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Channel </a:t>
            </a:r>
            <a:r>
              <a:rPr lang="en-US" dirty="0"/>
              <a:t>sensing by secondary </a:t>
            </a:r>
            <a:r>
              <a:rPr lang="en-US" dirty="0" smtClean="0"/>
              <a:t>user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Possibility </a:t>
            </a:r>
            <a:r>
              <a:rPr lang="en-US" dirty="0">
                <a:solidFill>
                  <a:srgbClr val="FF0000"/>
                </a:solidFill>
              </a:rPr>
              <a:t>of interference and </a:t>
            </a:r>
            <a:r>
              <a:rPr lang="en-US" dirty="0" smtClean="0">
                <a:solidFill>
                  <a:srgbClr val="FF0000"/>
                </a:solidFill>
              </a:rPr>
              <a:t>cooperation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6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Network Case</a:t>
            </a:r>
            <a:endParaRPr lang="en-US" sz="3600" b="1" dirty="0">
              <a:solidFill>
                <a:srgbClr val="20307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lnSpcReduction="10000"/>
          </a:bodyPr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nodes</a:t>
            </a: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node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distinct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subset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 M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packets (|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|=m</a:t>
            </a:r>
            <a:r>
              <a:rPr lang="en-US" sz="2000" b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en-US" sz="2000" b="1" dirty="0" smtClean="0">
              <a:latin typeface="Times New Roman"/>
              <a:cs typeface="Times New Roman"/>
            </a:endParaRPr>
          </a:p>
          <a:p>
            <a:r>
              <a:rPr lang="en-US" sz="2000" b="1" dirty="0" smtClean="0">
                <a:latin typeface="Times New Roman"/>
                <a:cs typeface="Times New Roman"/>
              </a:rPr>
              <a:t>In each time slot, a node transmits a packet with</a:t>
            </a:r>
          </a:p>
          <a:p>
            <a:pPr>
              <a:buNone/>
            </a:pPr>
            <a:r>
              <a:rPr lang="en-US" sz="2000" b="1" dirty="0" smtClean="0">
                <a:latin typeface="Times New Roman"/>
                <a:cs typeface="Times New Roman"/>
              </a:rPr>
              <a:t>      fixed power P</a:t>
            </a:r>
          </a:p>
          <a:p>
            <a:endParaRPr lang="en-US" sz="2000" b="1" dirty="0" smtClean="0">
              <a:latin typeface="Times New Roman"/>
              <a:cs typeface="Times New Roman"/>
            </a:endParaRPr>
          </a:p>
          <a:p>
            <a:r>
              <a:rPr lang="en-US" sz="2000" b="1" dirty="0" smtClean="0">
                <a:latin typeface="Times New Roman"/>
                <a:cs typeface="Times New Roman"/>
              </a:rPr>
              <a:t>Independent Rayleigh fading channels</a:t>
            </a:r>
          </a:p>
          <a:p>
            <a:pPr>
              <a:buNone/>
            </a:pPr>
            <a:endParaRPr lang="en-US" sz="2000" b="1" dirty="0" smtClean="0">
              <a:latin typeface="Times New Roman"/>
              <a:cs typeface="Times New Roman"/>
            </a:endParaRPr>
          </a:p>
          <a:p>
            <a:r>
              <a:rPr lang="en-US" sz="2000" b="1" dirty="0" smtClean="0">
                <a:latin typeface="Times New Roman"/>
                <a:cs typeface="Times New Roman"/>
              </a:rPr>
              <a:t>Packet erasure model</a:t>
            </a:r>
          </a:p>
          <a:p>
            <a:pPr>
              <a:buNone/>
            </a:pPr>
            <a:endParaRPr lang="en-US" sz="2000" b="1" dirty="0" smtClean="0">
              <a:latin typeface="Times New Roman"/>
              <a:cs typeface="Times New Roman"/>
            </a:endParaRPr>
          </a:p>
          <a:p>
            <a:r>
              <a:rPr lang="en-US" sz="2000" b="1" dirty="0" smtClean="0">
                <a:latin typeface="Times New Roman"/>
                <a:cs typeface="Times New Roman"/>
              </a:rPr>
              <a:t>Error free acknowledgements</a:t>
            </a:r>
          </a:p>
          <a:p>
            <a:pPr>
              <a:buNone/>
            </a:pP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     </a:t>
            </a:r>
          </a:p>
          <a:p>
            <a:endParaRPr lang="en-US" sz="2200" dirty="0" smtClean="0">
              <a:latin typeface="Times New Roman"/>
              <a:cs typeface="Times New Roman"/>
            </a:endParaRPr>
          </a:p>
          <a:p>
            <a:endParaRPr lang="en-US" sz="2200" dirty="0" smtClean="0">
              <a:latin typeface="Times New Roman"/>
              <a:cs typeface="Times New Roman"/>
            </a:endParaRPr>
          </a:p>
          <a:p>
            <a:endParaRPr lang="en-US" sz="2200" dirty="0" smtClean="0">
              <a:latin typeface="Times New Roman"/>
              <a:cs typeface="Times New Roman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895600"/>
            <a:ext cx="25146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Arrow Connector 12"/>
          <p:cNvCxnSpPr/>
          <p:nvPr/>
        </p:nvCxnSpPr>
        <p:spPr>
          <a:xfrm flipV="1">
            <a:off x="7772400" y="35052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477000" y="50292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29600" y="3352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public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19800" y="5300246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private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76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 Numerical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600200"/>
            <a:ext cx="426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0000" y="6324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 = 7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63246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= 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47800"/>
            <a:ext cx="449580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334000" y="63246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 = 21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17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20307E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DNC has a superb unexploited property in this context</a:t>
            </a:r>
          </a:p>
          <a:p>
            <a:pPr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“Cost” of security is the “right” criterion in this context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7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D02BE"/>
                </a:solidFill>
              </a:rPr>
              <a:t>Non-Cooperative Network Model</a:t>
            </a:r>
            <a:endParaRPr lang="en-US" dirty="0">
              <a:solidFill>
                <a:srgbClr val="1D02BE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82961"/>
            <a:ext cx="4038600" cy="3560441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692" y="1600200"/>
            <a:ext cx="3419616" cy="4525963"/>
          </a:xfrm>
        </p:spPr>
      </p:pic>
      <p:sp>
        <p:nvSpPr>
          <p:cNvPr id="7" name="TextBox 6"/>
          <p:cNvSpPr txBox="1"/>
          <p:nvPr/>
        </p:nvSpPr>
        <p:spPr>
          <a:xfrm>
            <a:off x="457200" y="6096000"/>
            <a:ext cx="3993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Fig. 1: </a:t>
            </a:r>
            <a:r>
              <a:rPr lang="en-US" dirty="0" smtClean="0"/>
              <a:t>Simple Network Model - Single SU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02733" y="6096000"/>
            <a:ext cx="18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Fig. 2: </a:t>
            </a:r>
            <a:r>
              <a:rPr lang="en-US" dirty="0" smtClean="0"/>
              <a:t>Multiple SU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36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D02BE"/>
                </a:solidFill>
              </a:rPr>
              <a:t>Assumptions</a:t>
            </a:r>
            <a:endParaRPr lang="en-US" dirty="0">
              <a:solidFill>
                <a:srgbClr val="1D02B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Time is slotted</a:t>
            </a:r>
          </a:p>
          <a:p>
            <a:r>
              <a:rPr lang="en-US" dirty="0" smtClean="0"/>
              <a:t>One packet per time slot</a:t>
            </a:r>
          </a:p>
          <a:p>
            <a:r>
              <a:rPr lang="en-US" dirty="0" smtClean="0"/>
              <a:t>Instant ACKs</a:t>
            </a:r>
          </a:p>
          <a:p>
            <a:r>
              <a:rPr lang="en-US" dirty="0" smtClean="0"/>
              <a:t>Block Rayleigh fading (packet erasure channels)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	q: success probability</a:t>
            </a:r>
          </a:p>
          <a:p>
            <a:r>
              <a:rPr lang="en-US" dirty="0" smtClean="0"/>
              <a:t>Gaussian noise added at receiver</a:t>
            </a:r>
          </a:p>
          <a:p>
            <a:r>
              <a:rPr lang="en-US" dirty="0" smtClean="0"/>
              <a:t>Single-user detector (interference treated as noise)</a:t>
            </a:r>
          </a:p>
          <a:p>
            <a:r>
              <a:rPr lang="en-US" dirty="0" smtClean="0"/>
              <a:t>Symmetry in the case of multiple 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8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D02BE"/>
                </a:solidFill>
              </a:rPr>
              <a:t>Spectrum Sharing Scheme Terminology </a:t>
            </a:r>
            <a:r>
              <a:rPr lang="en-US" sz="3600" dirty="0" smtClean="0">
                <a:solidFill>
                  <a:srgbClr val="1D02BE"/>
                </a:solidFill>
              </a:rPr>
              <a:t>(Not totally standard)</a:t>
            </a:r>
            <a:endParaRPr lang="en-US" sz="3600" dirty="0">
              <a:solidFill>
                <a:srgbClr val="1D02B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Underlay</a:t>
                </a:r>
                <a:r>
                  <a:rPr lang="en-US" dirty="0" smtClean="0"/>
                  <a:t> - The PU and the SU are allowed to transmit simultaneously. In each time slot,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-th SU transmits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</a:p>
              <a:p>
                <a:pPr lvl="1">
                  <a:buFont typeface="Wingdings" pitchFamily="2" charset="2"/>
                  <a:buChar char="Ø"/>
                </a:pPr>
                <a:r>
                  <a:rPr lang="en-US" dirty="0" smtClean="0"/>
                  <a:t>Hence, interference from SU on PU.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Interweave</a:t>
                </a:r>
                <a:r>
                  <a:rPr lang="en-US" dirty="0" smtClean="0"/>
                  <a:t> - In each time slot, the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-th</a:t>
                </a:r>
                <a:r>
                  <a:rPr lang="en-US" dirty="0" smtClean="0"/>
                  <a:t> SU performs spectrum sensing and transmits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if the channel is identified to be idle, remaining silent otherwise. We 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 0&lt;</m:t>
                            </m:r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&lt;</m:t>
                        </m:r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endParaRPr lang="en-US" dirty="0" smtClean="0"/>
              </a:p>
              <a:p>
                <a:pPr lvl="1">
                  <a:buFont typeface="Wingdings" pitchFamily="2" charset="2"/>
                  <a:buChar char="Ø"/>
                </a:pPr>
                <a:r>
                  <a:rPr lang="en-US" dirty="0" smtClean="0"/>
                  <a:t>Inadvertent interference possible if sensing is imperfect.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Hybrid </a:t>
                </a:r>
                <a:r>
                  <a:rPr lang="en-US" dirty="0" smtClean="0"/>
                  <a:t>- The SU performs spectrum sensing, transmitting as in Underlay scheme if the channel is sensed occupied, and as in Interweave scheme if the channel is sensed idle.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  <a:blipFill rotWithShape="1">
                <a:blip r:embed="rId2"/>
                <a:stretch>
                  <a:fillRect l="-1037" t="-2182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097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1D02BE"/>
                </a:solidFill>
              </a:rPr>
              <a:t>Transmission Power - PU</a:t>
            </a:r>
            <a:endParaRPr lang="en-US" dirty="0">
              <a:solidFill>
                <a:srgbClr val="1D02B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5257800"/>
              </a:xfrm>
            </p:spPr>
            <p:txBody>
              <a:bodyPr/>
              <a:lstStyle/>
              <a:p>
                <a:r>
                  <a:rPr lang="en-US" dirty="0" smtClean="0"/>
                  <a:t>Target success probability </a:t>
                </a:r>
              </a:p>
              <a:p>
                <a:pPr marL="0" indent="0" algn="r">
                  <a:buNone/>
                </a:pPr>
                <a:r>
                  <a:rPr lang="en-US" dirty="0"/>
                  <a:t>q</a:t>
                </a:r>
                <a:r>
                  <a:rPr lang="en-US" dirty="0" smtClean="0"/>
                  <a:t>(0)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b="0" i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                           </a:t>
                </a:r>
                <a:r>
                  <a:rPr lang="en-US" sz="2800" dirty="0" smtClean="0"/>
                  <a:t>(3)</a:t>
                </a:r>
                <a:endParaRPr lang="en-US" sz="2800" dirty="0"/>
              </a:p>
              <a:p>
                <a:r>
                  <a:rPr lang="en-US" dirty="0"/>
                  <a:t>Resulting </a:t>
                </a:r>
                <a:r>
                  <a:rPr lang="en-US" dirty="0" smtClean="0"/>
                  <a:t>power</a:t>
                </a:r>
              </a:p>
              <a:p>
                <a:pPr marL="0" indent="0" algn="r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𝛽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  <m:r>
                          <a:rPr lang="en-US" b="0" i="1" smtClean="0">
                            <a:latin typeface="Cambria Math"/>
                          </a:rPr>
                          <m:t>⁡(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/>
                  <a:t>                             </a:t>
                </a:r>
                <a:r>
                  <a:rPr lang="en-US" sz="2800" dirty="0" smtClean="0"/>
                  <a:t>(4)</a:t>
                </a:r>
                <a:endParaRPr lang="en-US" sz="2800" dirty="0"/>
              </a:p>
              <a:p>
                <a:r>
                  <a:rPr lang="en-US" dirty="0"/>
                  <a:t>Interference </a:t>
                </a:r>
                <a:r>
                  <a:rPr lang="en-US" dirty="0" smtClean="0"/>
                  <a:t>tolerance</a:t>
                </a:r>
              </a:p>
              <a:p>
                <a:pPr lvl="1"/>
                <a:r>
                  <a:rPr lang="en-US" dirty="0" smtClean="0"/>
                  <a:t>Design Parameter: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𝜏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0,1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  <m:sup/>
                        </m:sSubSup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 smtClean="0"/>
                  <a:t>: PU success probability with n SUs</a:t>
                </a:r>
              </a:p>
              <a:p>
                <a:pPr marL="457200" lvl="1" indent="0" algn="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  <m:sup/>
                        </m:sSubSup>
                      </m:e>
                      <m:sup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(1−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                             (5)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5257800"/>
              </a:xfrm>
              <a:blipFill rotWithShape="1">
                <a:blip r:embed="rId2"/>
                <a:stretch>
                  <a:fillRect l="-1630" t="-1506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67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1D02BE"/>
                </a:solidFill>
              </a:rPr>
              <a:t>Transmission Power - SU</a:t>
            </a:r>
            <a:endParaRPr lang="en-US" dirty="0">
              <a:solidFill>
                <a:srgbClr val="1D02B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54864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imposed by </a:t>
                </a:r>
                <a:r>
                  <a:rPr lang="en-US" dirty="0" smtClean="0"/>
                  <a:t>PU</a:t>
                </a:r>
              </a:p>
              <a:p>
                <a:endParaRPr lang="en-US" dirty="0"/>
              </a:p>
              <a:p>
                <a:r>
                  <a:rPr lang="en-US" dirty="0" smtClean="0"/>
                  <a:t>Resulting </a:t>
                </a:r>
                <a:r>
                  <a:rPr lang="en-US" dirty="0"/>
                  <a:t>power </a:t>
                </a:r>
                <a:r>
                  <a:rPr lang="en-US" dirty="0" smtClean="0"/>
                  <a:t>constraint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</a:rPr>
                      <m:t>=1,…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𝑃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𝛽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1−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𝜏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𝑛</m:t>
                                </m:r>
                              </m:den>
                            </m:f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dirty="0" smtClean="0"/>
                  <a:t>                   </a:t>
                </a:r>
                <a:r>
                  <a:rPr lang="en-US" sz="2800" dirty="0" smtClean="0"/>
                  <a:t>(6)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Assume </a:t>
                </a:r>
                <a:r>
                  <a:rPr lang="en-US" dirty="0"/>
                  <a:t>that SU transmits with maximum power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5486400"/>
              </a:xfrm>
              <a:blipFill rotWithShape="1">
                <a:blip r:embed="rId2"/>
                <a:stretch>
                  <a:fillRect l="-1630" t="-1333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317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D02BE"/>
                </a:solidFill>
              </a:rPr>
              <a:t>Throughput and Energy Efficiency</a:t>
            </a:r>
            <a:endParaRPr lang="en-US" dirty="0">
              <a:solidFill>
                <a:srgbClr val="1D02B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Throughput</a:t>
                </a:r>
              </a:p>
              <a:p>
                <a:pPr marL="0" indent="0" algn="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[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</m:sSubSup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]</m:t>
                    </m:r>
                  </m:oMath>
                </a14:m>
                <a:r>
                  <a:rPr lang="pt-BR" dirty="0" smtClean="0"/>
                  <a:t>                             (7)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0" i="1" smtClean="0">
                        <a:latin typeface="Cambria Math"/>
                      </a:rPr>
                      <m:t>]</m:t>
                    </m:r>
                  </m:oMath>
                </a14:m>
                <a:r>
                  <a:rPr lang="en-US" dirty="0" smtClean="0"/>
                  <a:t> is the expectation operator with respect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0,1,⋯,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𝑁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  <m:sup/>
                          </m:sSubSup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Energy Efficiency (bits per Joule)</a:t>
                </a:r>
              </a:p>
              <a:p>
                <a:pPr marL="0" indent="0" algn="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</a:rPr>
                          <m:t>η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                                    (8)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where L is the duration of one time slot, in seconds.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  <a:blipFill rotWithShape="1">
                <a:blip r:embed="rId2"/>
                <a:stretch>
                  <a:fillRect l="-1333" t="-2463" r="-1407" b="-2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76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1632</Words>
  <Application>Microsoft Office PowerPoint</Application>
  <PresentationFormat>On-screen Show (4:3)</PresentationFormat>
  <Paragraphs>336</Paragraphs>
  <Slides>32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Equation</vt:lpstr>
      <vt:lpstr>COGNITIVE COOPERATIVE RANDOM ACCESS  AND  AN UNCOMMON USE OF NETWORK CODING   </vt:lpstr>
      <vt:lpstr>TALK STRUCTURE (two completely different topics) </vt:lpstr>
      <vt:lpstr>Cognitive Networks</vt:lpstr>
      <vt:lpstr>Non-Cooperative Network Model</vt:lpstr>
      <vt:lpstr>Assumptions</vt:lpstr>
      <vt:lpstr>Spectrum Sharing Scheme Terminology (Not totally standard)</vt:lpstr>
      <vt:lpstr>Transmission Power - PU</vt:lpstr>
      <vt:lpstr>Transmission Power - SU</vt:lpstr>
      <vt:lpstr>Throughput and Energy Efficiency</vt:lpstr>
      <vt:lpstr>Energy-Throughput Trade-Off  Underlay</vt:lpstr>
      <vt:lpstr>Energy Efficiency versus Detection Probability</vt:lpstr>
      <vt:lpstr>Energy-Throughput Trade-Off for SU</vt:lpstr>
      <vt:lpstr>Introduce Cooperation</vt:lpstr>
      <vt:lpstr>Cooperative Underlay versus  Non-Cooperative Underlay</vt:lpstr>
      <vt:lpstr>Full-Duplex Relay Node</vt:lpstr>
      <vt:lpstr>Energy-Throughput Trade-Off With Full-Duplex Relaying</vt:lpstr>
      <vt:lpstr>In Summary</vt:lpstr>
      <vt:lpstr>The problem</vt:lpstr>
      <vt:lpstr>Complication</vt:lpstr>
      <vt:lpstr>Reminiscent of Past Work</vt:lpstr>
      <vt:lpstr>Key Ideas</vt:lpstr>
      <vt:lpstr>System Model</vt:lpstr>
      <vt:lpstr> Objective</vt:lpstr>
      <vt:lpstr>ARQ Case</vt:lpstr>
      <vt:lpstr>ARQ Case: Solution</vt:lpstr>
      <vt:lpstr> DNC Case: </vt:lpstr>
      <vt:lpstr>Example</vt:lpstr>
      <vt:lpstr>DNC Case: Cont’d</vt:lpstr>
      <vt:lpstr>Numerical Results</vt:lpstr>
      <vt:lpstr>Network Case</vt:lpstr>
      <vt:lpstr> Numerical Results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COOPERATIVE RANDOM ACCESS  AND  AN UNCOMMON USE OF NETWORK CODING</dc:title>
  <dc:creator>etony</dc:creator>
  <cp:lastModifiedBy>etony</cp:lastModifiedBy>
  <cp:revision>4</cp:revision>
  <dcterms:created xsi:type="dcterms:W3CDTF">2014-02-18T22:42:26Z</dcterms:created>
  <dcterms:modified xsi:type="dcterms:W3CDTF">2014-02-24T23:03:58Z</dcterms:modified>
</cp:coreProperties>
</file>