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48"/>
  </p:notesMasterIdLst>
  <p:handoutMasterIdLst>
    <p:handoutMasterId r:id="rId49"/>
  </p:handoutMasterIdLst>
  <p:sldIdLst>
    <p:sldId id="256" r:id="rId2"/>
    <p:sldId id="460" r:id="rId3"/>
    <p:sldId id="593" r:id="rId4"/>
    <p:sldId id="547" r:id="rId5"/>
    <p:sldId id="623" r:id="rId6"/>
    <p:sldId id="470" r:id="rId7"/>
    <p:sldId id="548" r:id="rId8"/>
    <p:sldId id="614" r:id="rId9"/>
    <p:sldId id="383" r:id="rId10"/>
    <p:sldId id="389" r:id="rId11"/>
    <p:sldId id="615" r:id="rId12"/>
    <p:sldId id="592" r:id="rId13"/>
    <p:sldId id="436" r:id="rId14"/>
    <p:sldId id="520" r:id="rId15"/>
    <p:sldId id="521" r:id="rId16"/>
    <p:sldId id="522" r:id="rId17"/>
    <p:sldId id="607" r:id="rId18"/>
    <p:sldId id="479" r:id="rId19"/>
    <p:sldId id="617" r:id="rId20"/>
    <p:sldId id="438" r:id="rId21"/>
    <p:sldId id="452" r:id="rId22"/>
    <p:sldId id="524" r:id="rId23"/>
    <p:sldId id="622" r:id="rId24"/>
    <p:sldId id="525" r:id="rId25"/>
    <p:sldId id="469" r:id="rId26"/>
    <p:sldId id="398" r:id="rId27"/>
    <p:sldId id="454" r:id="rId28"/>
    <p:sldId id="619" r:id="rId29"/>
    <p:sldId id="613" r:id="rId30"/>
    <p:sldId id="587" r:id="rId31"/>
    <p:sldId id="588" r:id="rId32"/>
    <p:sldId id="589" r:id="rId33"/>
    <p:sldId id="597" r:id="rId34"/>
    <p:sldId id="618" r:id="rId35"/>
    <p:sldId id="598" r:id="rId36"/>
    <p:sldId id="599" r:id="rId37"/>
    <p:sldId id="608" r:id="rId38"/>
    <p:sldId id="600" r:id="rId39"/>
    <p:sldId id="602" r:id="rId40"/>
    <p:sldId id="621" r:id="rId41"/>
    <p:sldId id="601" r:id="rId42"/>
    <p:sldId id="604" r:id="rId43"/>
    <p:sldId id="616" r:id="rId44"/>
    <p:sldId id="609" r:id="rId45"/>
    <p:sldId id="610" r:id="rId46"/>
    <p:sldId id="546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Franklin Gothic Demi Cond" pitchFamily="34" charset="0"/>
        <a:ea typeface="+mn-ea"/>
        <a:cs typeface="Arial" pitchFamily="34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B1E"/>
    <a:srgbClr val="6666FF"/>
    <a:srgbClr val="FFCC99"/>
    <a:srgbClr val="EBE489"/>
    <a:srgbClr val="000099"/>
    <a:srgbClr val="EF241F"/>
    <a:srgbClr val="FFCC00"/>
    <a:srgbClr val="FFCC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157" autoAdjust="0"/>
    <p:restoredTop sz="82185" autoAdjust="0"/>
  </p:normalViewPr>
  <p:slideViewPr>
    <p:cSldViewPr>
      <p:cViewPr>
        <p:scale>
          <a:sx n="66" d="100"/>
          <a:sy n="66" d="100"/>
        </p:scale>
        <p:origin x="-101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19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 sz="1200">
                <a:latin typeface="Frutiger SAIN Bd v.1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 sz="1200">
                <a:latin typeface="Frutiger SAIN Bd v.1"/>
              </a:defRPr>
            </a:lvl1pPr>
          </a:lstStyle>
          <a:p>
            <a:pPr>
              <a:defRPr/>
            </a:pPr>
            <a:fld id="{58D64E25-BAE8-4E0E-B5A5-7F92F8B3C698}" type="datetimeFigureOut">
              <a:rPr lang="he-IL"/>
              <a:pPr>
                <a:defRPr/>
              </a:pPr>
              <a:t>ו'/אייר/תשע"ג</a:t>
            </a:fld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 sz="1200">
                <a:latin typeface="Frutiger SAIN Bd v.1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 sz="1200">
                <a:latin typeface="Frutiger SAIN Bd v.1"/>
              </a:defRPr>
            </a:lvl1pPr>
          </a:lstStyle>
          <a:p>
            <a:pPr>
              <a:defRPr/>
            </a:pPr>
            <a:fld id="{F6EFFD56-DC91-4CFD-8C75-0B588DC34F2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CE1838-8887-405F-A864-1725E661E9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3406-83F9-47AA-ABB7-BE2C2F3E1794}" type="slidenum">
              <a:rPr lang="he-IL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707D954-1F9A-4A26-924F-AF5009AB2652}" type="slidenum">
              <a:rPr lang="he-IL" sz="1200">
                <a:latin typeface="Arial" pitchFamily="34" charset="0"/>
              </a:rPr>
              <a:pPr/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9B6E90-F4F1-4541-B192-2DDD91AC806B}" type="slidenum">
              <a:rPr lang="he-IL" sz="1200">
                <a:latin typeface="Arial" pitchFamily="34" charset="0"/>
              </a:rPr>
              <a:pPr/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45867EC-4119-4CAF-99B6-D0B16C606037}" type="slidenum">
              <a:rPr lang="he-IL" sz="1200">
                <a:latin typeface="Arial" pitchFamily="34" charset="0"/>
              </a:rPr>
              <a:pPr/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0524695-EF2B-4982-BCDA-0E1EDB887341}" type="slidenum">
              <a:rPr lang="he-IL" sz="1200">
                <a:latin typeface="Arial" pitchFamily="34" charset="0"/>
              </a:rPr>
              <a:pPr/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0524695-EF2B-4982-BCDA-0E1EDB887341}" type="slidenum">
              <a:rPr lang="he-IL" sz="1200">
                <a:latin typeface="Arial" pitchFamily="34" charset="0"/>
              </a:rPr>
              <a:pPr/>
              <a:t>22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0524695-EF2B-4982-BCDA-0E1EDB887341}" type="slidenum">
              <a:rPr lang="he-IL" sz="1200">
                <a:latin typeface="Arial" pitchFamily="34" charset="0"/>
              </a:rPr>
              <a:pPr/>
              <a:t>23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0524695-EF2B-4982-BCDA-0E1EDB887341}" type="slidenum">
              <a:rPr lang="he-IL" sz="1200">
                <a:latin typeface="Arial" pitchFamily="34" charset="0"/>
              </a:rPr>
              <a:pPr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0524695-EF2B-4982-BCDA-0E1EDB887341}" type="slidenum">
              <a:rPr lang="he-IL" sz="1200">
                <a:latin typeface="Arial" pitchFamily="34" charset="0"/>
              </a:rPr>
              <a:pPr/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F688A251-9636-46D1-9EE6-9C5B7CE86C0D}" type="slidenum">
              <a:rPr lang="he-IL" sz="1200">
                <a:latin typeface="Arial" pitchFamily="34" charset="0"/>
              </a:rPr>
              <a:pPr/>
              <a:t>26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Matus, other guys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FCC07265-D794-4273-91DB-D13810953E20}" type="slidenum">
              <a:rPr lang="he-IL" sz="1200">
                <a:latin typeface="Arial" pitchFamily="34" charset="0"/>
              </a:rPr>
              <a:pPr/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Matus, other guys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E1838-8887-405F-A864-1725E661E967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9pPr>
          </a:lstStyle>
          <a:p>
            <a:pPr eaLnBrk="1" hangingPunct="1"/>
            <a:fld id="{EFAFBC66-E497-424C-8FD7-9D295D3BCB0A}" type="slidenum">
              <a:rPr lang="he-IL" sz="1200">
                <a:latin typeface="Arial" pitchFamily="34" charset="0"/>
              </a:rPr>
              <a:pPr eaLnBrk="1" hangingPunct="1"/>
              <a:t>29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Matus, other guys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9pPr>
          </a:lstStyle>
          <a:p>
            <a:pPr eaLnBrk="1" hangingPunct="1"/>
            <a:fld id="{6B4ABF0F-8388-4866-8450-016DD80FF30C}" type="slidenum">
              <a:rPr lang="he-IL" sz="1200">
                <a:latin typeface="Arial" pitchFamily="34" charset="0"/>
              </a:rPr>
              <a:pPr eaLnBrk="1" hangingPunct="1"/>
              <a:t>30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9pPr>
          </a:lstStyle>
          <a:p>
            <a:pPr eaLnBrk="1" hangingPunct="1"/>
            <a:fld id="{728EEB47-1621-4E63-9CE6-E24D2000DA6E}" type="slidenum">
              <a:rPr lang="he-IL" sz="1200">
                <a:latin typeface="Arial" pitchFamily="34" charset="0"/>
              </a:rPr>
              <a:pPr eaLnBrk="1" hangingPunct="1"/>
              <a:t>31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9pPr>
          </a:lstStyle>
          <a:p>
            <a:pPr eaLnBrk="1" hangingPunct="1"/>
            <a:fld id="{9FD9553C-FC30-4CEE-8C4F-C0255F4F75A3}" type="slidenum">
              <a:rPr lang="he-IL" sz="1200">
                <a:latin typeface="Arial" pitchFamily="34" charset="0"/>
              </a:rPr>
              <a:pPr eaLnBrk="1" hangingPunct="1"/>
              <a:t>32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A2AD5115-83CA-47F5-9082-6C38B309303C}" type="slidenum">
              <a:rPr lang="he-IL" sz="1200">
                <a:latin typeface="Arial" pitchFamily="34" charset="0"/>
              </a:rPr>
              <a:pPr/>
              <a:t>33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C93F0EA-4F26-4F5B-BA58-50F12CFD7ED8}" type="slidenum">
              <a:rPr lang="he-IL" sz="1200">
                <a:latin typeface="Arial" pitchFamily="34" charset="0"/>
              </a:rPr>
              <a:pPr/>
              <a:t>35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E1838-8887-405F-A864-1725E661E967}" type="slidenum">
              <a:rPr lang="he-IL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9B6E90-F4F1-4541-B192-2DDD91AC806B}" type="slidenum">
              <a:rPr lang="he-IL" sz="1200">
                <a:latin typeface="Arial" pitchFamily="34" charset="0"/>
              </a:rPr>
              <a:pPr/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9B6E90-F4F1-4541-B192-2DDD91AC806B}" type="slidenum">
              <a:rPr lang="he-IL" sz="1200">
                <a:latin typeface="Arial" pitchFamily="34" charset="0"/>
              </a:rPr>
              <a:pPr/>
              <a:t>39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9B6E90-F4F1-4541-B192-2DDD91AC806B}" type="slidenum">
              <a:rPr lang="he-IL" sz="1200">
                <a:latin typeface="Arial" pitchFamily="34" charset="0"/>
              </a:rPr>
              <a:pPr/>
              <a:t>40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E1838-8887-405F-A864-1725E661E967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9B6E90-F4F1-4541-B192-2DDD91AC806B}" type="slidenum">
              <a:rPr lang="he-IL" sz="1200">
                <a:latin typeface="Arial" pitchFamily="34" charset="0"/>
              </a:rPr>
              <a:pPr/>
              <a:t>41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9B6E90-F4F1-4541-B192-2DDD91AC806B}" type="slidenum">
              <a:rPr lang="he-IL" sz="1200">
                <a:latin typeface="Arial" pitchFamily="34" charset="0"/>
              </a:rPr>
              <a:pPr/>
              <a:t>42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E1838-8887-405F-A864-1725E661E967}" type="slidenum">
              <a:rPr lang="he-IL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9pPr>
          </a:lstStyle>
          <a:p>
            <a:pPr eaLnBrk="1" hangingPunct="1"/>
            <a:fld id="{FC1EC5C5-F7AC-4BDD-A023-EB7956A46052}" type="slidenum">
              <a:rPr lang="he-IL" sz="1200">
                <a:latin typeface="Arial" pitchFamily="34" charset="0"/>
              </a:rPr>
              <a:pPr eaLnBrk="1" hangingPunct="1"/>
              <a:t>44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9pPr>
          </a:lstStyle>
          <a:p>
            <a:pPr eaLnBrk="1" hangingPunct="1"/>
            <a:fld id="{BFCF3107-95CF-4A66-AE0E-3EB84A4C0D7C}" type="slidenum">
              <a:rPr lang="he-IL" sz="1200">
                <a:latin typeface="Arial" pitchFamily="34" charset="0"/>
              </a:rPr>
              <a:pPr eaLnBrk="1" hangingPunct="1"/>
              <a:t>45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 Cond" pitchFamily="34" charset="0"/>
                <a:cs typeface="Arial" pitchFamily="34" charset="0"/>
              </a:defRPr>
            </a:lvl9pPr>
          </a:lstStyle>
          <a:p>
            <a:pPr eaLnBrk="1" hangingPunct="1"/>
            <a:fld id="{453C58B5-BC67-4D35-9AF8-B4ECDD50D1B9}" type="slidenum">
              <a:rPr lang="he-IL" sz="1200">
                <a:latin typeface="Arial" pitchFamily="34" charset="0"/>
              </a:rPr>
              <a:pPr eaLnBrk="1" hangingPunct="1"/>
              <a:t>46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08AAB63-1D44-4907-AB5E-675189607FE8}" type="slidenum">
              <a:rPr lang="he-IL" sz="1200">
                <a:latin typeface="Arial" pitchFamily="34" charset="0"/>
              </a:rPr>
              <a:pPr/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11C65C8-557C-4164-8303-CB2CE8E9B14D}" type="slidenum">
              <a:rPr lang="he-IL" sz="1200">
                <a:latin typeface="Arial" pitchFamily="34" charset="0"/>
              </a:rPr>
              <a:pPr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E1838-8887-405F-A864-1725E661E967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7BD3ACD-B2E9-49CF-9540-B061B9DB61FA}" type="slidenum">
              <a:rPr lang="he-IL" sz="1200">
                <a:latin typeface="Arial" pitchFamily="34" charset="0"/>
              </a:rPr>
              <a:pPr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implied  = linear combination with </a:t>
            </a:r>
            <a:r>
              <a:rPr lang="en-US" sz="1400" b="1" i="1" dirty="0" smtClean="0">
                <a:latin typeface="Consolas" pitchFamily="49" charset="0"/>
                <a:cs typeface="Guttman Haim" pitchFamily="2" charset="-79"/>
              </a:rPr>
              <a:t>positive</a:t>
            </a:r>
            <a:r>
              <a:rPr lang="en-US" sz="1400" b="1" dirty="0" smtClean="0">
                <a:latin typeface="Consolas" pitchFamily="49" charset="0"/>
                <a:cs typeface="Guttman Haim" pitchFamily="2" charset="-79"/>
              </a:rPr>
              <a:t> 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coefficients</a:t>
            </a:r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7BD3ACD-B2E9-49CF-9540-B061B9DB61FA}" type="slidenum">
              <a:rPr lang="he-IL" sz="1200">
                <a:latin typeface="Arial" pitchFamily="34" charset="0"/>
              </a:rPr>
              <a:pPr/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E1838-8887-405F-A864-1725E661E967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06F4-ADEE-4749-98BD-1FB90A44E1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6A82-28B2-4F4B-A4F4-B39AD273B9B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8506-016B-4443-804F-724D8466835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38EA-5355-49F6-B09F-787B8582B25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01/05/2007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BGU - Graduate Day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E95849-5A60-449F-AA97-E79C0E20F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22/03/2010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Theory Day – Open University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BE0B-4D8C-4CAE-81EC-A34E06F22A8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9F28-73F0-4137-8AEF-8CDAA2D19CA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4448-1DB4-49CC-B06C-157FACC8CD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CF69-F377-43F2-9E90-618F556DF54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9BAB-D5CF-461E-B425-5E5AFB52547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2059-AC6B-454C-A55B-0A7B19595E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467F-8737-479B-A39D-8E70A6FD297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0CF3-473F-46C9-8F0D-941201C28E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0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0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00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0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21885-6C9E-4B1F-AC13-5F7F2E598F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0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200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defRPr>
            </a:lvl1pPr>
          </a:lstStyle>
          <a:p>
            <a:pPr>
              <a:defRPr/>
            </a:pPr>
            <a:fld id="{9CA9DDC6-628F-4E1C-88BE-2C71F329D6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endParaRPr lang="en-US" sz="2000">
                <a:latin typeface="Frutiger SAIN Bd v.1" pitchFamily="2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endParaRPr lang="en-US" sz="2000">
                <a:latin typeface="Frutiger SAIN Bd v.1" pitchFamily="2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8" r:id="rId12"/>
    <p:sldLayoutId id="2147484129" r:id="rId13"/>
    <p:sldLayoutId id="214748413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conf/tcc/tcc2009.html#BeimelO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rmatik.uni-trier.de/~ley/db/journals/tit/tit57.html#BeimelO1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il/imgres?imgurl=http://ecolu-info.unige.ch/~haurie/mutate/Mutate_final/Lectures/Lect_1_4_6/Image408.gif&amp;imgrefurl=http://ecolu-info.unige.ch/~haurie/mutate/Mutate_final/Lectures/Lect_1_4_6/lect_1_4_6.htm&amp;usg=__8-d1XjPhDY5pisqPaLKjfOv0cwE=&amp;h=273&amp;w=280&amp;sz=5&amp;hl=iw&amp;start=4&amp;um=1&amp;tbnid=CqacSbMid_dTOM:&amp;tbnh=111&amp;tbnw=114&amp;prev=/images?q=linear+program&amp;um=1&amp;hl=iw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.il/imgres?imgurl=http://www.masternewmedia.org/images/little-sisters-sharing-secret-by-Viewimages-dot-com-72482743-415.jpg&amp;imgrefurl=http://www.masternewmedia.org/online_collaboration/sharing-and-collaboration/how-to-make-online-sharing-more-effective-Joshua-Porter-20071005.htm&amp;usg=__aGpNdVx9wsqA7ci6yipVHtOW0t0=&amp;h=257&amp;w=415&amp;sz=23&amp;hl=iw&amp;start=2&amp;um=1&amp;tbnid=7pD-2nWuo6zHSM:&amp;tbnh=77&amp;tbnw=125&amp;prev=/images?q=secret+sharing&amp;um=1&amp;hl=iw&amp;sa=N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en.wikipedia.org/wiki/File:Claude_Elwood_Shannon_(1916-2001).jpg" TargetMode="External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il/imgres?imgurl=http://ecolu-info.unige.ch/~haurie/mutate/Mutate_final/Lectures/Lect_1_4_6/Image408.gif&amp;imgrefurl=http://ecolu-info.unige.ch/~haurie/mutate/Mutate_final/Lectures/Lect_1_4_6/lect_1_4_6.htm&amp;usg=__8-d1XjPhDY5pisqPaLKjfOv0cwE=&amp;h=273&amp;w=280&amp;sz=5&amp;hl=iw&amp;start=4&amp;um=1&amp;tbnid=CqacSbMid_dTOM:&amp;tbnh=111&amp;tbnw=114&amp;prev=/images?q=linear+program&amp;um=1&amp;hl=iw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.il/imgres?imgurl=http://www.masternewmedia.org/images/little-sisters-sharing-secret-by-Viewimages-dot-com-72482743-415.jpg&amp;imgrefurl=http://www.masternewmedia.org/online_collaboration/sharing-and-collaboration/how-to-make-online-sharing-more-effective-Joshua-Porter-20071005.htm&amp;usg=__aGpNdVx9wsqA7ci6yipVHtOW0t0=&amp;h=257&amp;w=415&amp;sz=23&amp;hl=iw&amp;start=2&amp;um=1&amp;tbnid=7pD-2nWuo6zHSM:&amp;tbnh=77&amp;tbnw=125&amp;prev=/images?q=secret+sharing&amp;um=1&amp;hl=iw&amp;sa=N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en.wikipedia.org/wiki/File:Claude_Elwood_Shannon_(1916-2001).jpg" TargetMode="External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il/imgres?imgurl=http://www.masternewmedia.org/images/little-sisters-sharing-secret-by-Viewimages-dot-com-72482743-415.jpg&amp;imgrefurl=http://www.masternewmedia.org/online_collaboration/sharing-and-collaboration/how-to-make-online-sharing-more-effective-Joshua-Porter-20071005.htm&amp;usg=__aGpNdVx9wsqA7ci6yipVHtOW0t0=&amp;h=257&amp;w=415&amp;sz=23&amp;hl=iw&amp;start=2&amp;um=1&amp;tbnid=7pD-2nWuo6zHSM:&amp;tbnh=77&amp;tbnw=125&amp;prev=/images?q=secret+sharing&amp;um=1&amp;hl=iw&amp;sa=N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Claude_Elwood_Shannon_(1916-2001)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8.jpeg"/><Relationship Id="rId10" Type="http://schemas.openxmlformats.org/officeDocument/2006/relationships/hyperlink" Target="http://images.google.co.il/imgres?imgurl=http://solutions.psu.edu/images/solution_source_questions.jpg&amp;imgrefurl=http://solutions.psu.edu/&amp;usg=__EkKX42XXP_rWA_U_8VijK8ribwA=&amp;h=330&amp;w=320&amp;sz=32&amp;hl=iw&amp;start=1&amp;um=1&amp;tbnid=rSdkJzfARhq52M:&amp;tbnh=119&amp;tbnw=115&amp;prev=/images?q=solution&amp;um=1&amp;hl=iw" TargetMode="External"/><Relationship Id="rId4" Type="http://schemas.openxmlformats.org/officeDocument/2006/relationships/hyperlink" Target="http://images.google.co.il/imgres?imgurl=http://ecolu-info.unige.ch/~haurie/mutate/Mutate_final/Lectures/Lect_1_4_6/Image408.gif&amp;imgrefurl=http://ecolu-info.unige.ch/~haurie/mutate/Mutate_final/Lectures/Lect_1_4_6/lect_1_4_6.htm&amp;usg=__8-d1XjPhDY5pisqPaLKjfOv0cwE=&amp;h=273&amp;w=280&amp;sz=5&amp;hl=iw&amp;start=4&amp;um=1&amp;tbnid=CqacSbMid_dTOM:&amp;tbnh=111&amp;tbnw=114&amp;prev=/images?q=linear+program&amp;um=1&amp;hl=iw" TargetMode="External"/><Relationship Id="rId9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2.png"/><Relationship Id="rId7" Type="http://schemas.openxmlformats.org/officeDocument/2006/relationships/hyperlink" Target="http://en.wikipedia.org/wiki/File:Claude_Elwood_Shannon_(1916-2001)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.il/imgres?imgurl=http://ecolu-info.unige.ch/~haurie/mutate/Mutate_final/Lectures/Lect_1_4_6/Image408.gif&amp;imgrefurl=http://ecolu-info.unige.ch/~haurie/mutate/Mutate_final/Lectures/Lect_1_4_6/lect_1_4_6.htm&amp;usg=__8-d1XjPhDY5pisqPaLKjfOv0cwE=&amp;h=273&amp;w=280&amp;sz=5&amp;hl=iw&amp;start=4&amp;um=1&amp;tbnid=CqacSbMid_dTOM:&amp;tbnh=111&amp;tbnw=114&amp;prev=/images?q=linear+program&amp;um=1&amp;hl=iw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9.jpeg"/><Relationship Id="rId9" Type="http://schemas.openxmlformats.org/officeDocument/2006/relationships/hyperlink" Target="http://images.google.co.il/imgres?imgurl=http://www.masternewmedia.org/images/little-sisters-sharing-secret-by-Viewimages-dot-com-72482743-415.jpg&amp;imgrefurl=http://www.masternewmedia.org/online_collaboration/sharing-and-collaboration/how-to-make-online-sharing-more-effective-Joshua-Porter-20071005.htm&amp;usg=__aGpNdVx9wsqA7ci6yipVHtOW0t0=&amp;h=257&amp;w=415&amp;sz=23&amp;hl=iw&amp;start=2&amp;um=1&amp;tbnid=7pD-2nWuo6zHSM:&amp;tbnh=77&amp;tbnw=125&amp;prev=/images?q=secret+sharing&amp;um=1&amp;hl=iw&amp;sa=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il/imgres?imgurl=http://www.masternewmedia.org/images/little-sisters-sharing-secret-by-Viewimages-dot-com-72482743-415.jpg&amp;imgrefurl=http://www.masternewmedia.org/online_collaboration/sharing-and-collaboration/how-to-make-online-sharing-more-effective-Joshua-Porter-20071005.htm&amp;usg=__aGpNdVx9wsqA7ci6yipVHtOW0t0=&amp;h=257&amp;w=415&amp;sz=23&amp;hl=iw&amp;start=2&amp;um=1&amp;tbnid=7pD-2nWuo6zHSM:&amp;tbnh=77&amp;tbnw=125&amp;prev=/images?q=secret+sharing&amp;um=1&amp;hl=iw&amp;sa=N" TargetMode="External"/><Relationship Id="rId13" Type="http://schemas.openxmlformats.org/officeDocument/2006/relationships/hyperlink" Target="http://images.google.co.il/imgres?imgurl=http://www1.istockphoto.com/file_thumbview_approve/5349409/2/istockphoto_5349409-smiley-face-button.jpg&amp;imgrefurl=http://paddyinengland.blogspot.com/2009/01/smiley-face-ridiculous.html&amp;usg=__9KIyL3dggm_w9ztYq4BYcVw2hFU=&amp;h=380&amp;w=380&amp;sz=41&amp;hl=iw&amp;start=4&amp;sig2=auhNHHRyd0nVna1liXOlMQ&amp;um=1&amp;tbnid=DrPiJbKxe7wkmM:&amp;tbnh=123&amp;tbnw=123&amp;ei=PHmmSbSYF4ii0QXi2NmwAg&amp;prev=/images?q=smiley&amp;um=1&amp;hl=iw&amp;sa=N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Claude_Elwood_Shannon_(1916-2001).jpg" TargetMode="External"/><Relationship Id="rId11" Type="http://schemas.openxmlformats.org/officeDocument/2006/relationships/hyperlink" Target="http://images.google.co.il/imgres?imgurl=http://suarts.org/files/minisites/2692/question_mark.jpg&amp;imgrefurl=http://www.wellsphere.com/wellpage/best-under-eye-cream&amp;usg=__NxUhPl_Gwu2tbWmaCHIqfgTnof0=&amp;h=400&amp;w=400&amp;sz=9&amp;hl=iw&amp;start=10&amp;um=1&amp;tbnid=h71jWJEKjXT5mM:&amp;tbnh=124&amp;tbnw=124&amp;prev=/images?q=question+mark&amp;um=1&amp;hl=iw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://images.google.co.il/imgres?imgurl=https://wsrp.dev.java.net/public/image/new.jpg&amp;imgrefurl=https://wsrp.dev.java.net/&amp;usg=__aGQIk3X7d-TCJsl_t_eOnWbtB88=&amp;h=323&amp;w=379&amp;sz=19&amp;hl=iw&amp;start=1&amp;um=1&amp;tbnid=GggYhjdf5BnQyM:&amp;tbnh=105&amp;tbnw=123&amp;prev=/images?q=new&amp;um=1&amp;hl=iw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images.google.co.il/imgres?imgurl=http://ecolu-info.unige.ch/~haurie/mutate/Mutate_final/Lectures/Lect_1_4_6/Image408.gif&amp;imgrefurl=http://ecolu-info.unige.ch/~haurie/mutate/Mutate_final/Lectures/Lect_1_4_6/lect_1_4_6.htm&amp;usg=__8-d1XjPhDY5pisqPaLKjfOv0cwE=&amp;h=273&amp;w=280&amp;sz=5&amp;hl=iw&amp;start=4&amp;um=1&amp;tbnid=CqacSbMid_dTOM:&amp;tbnh=111&amp;tbnw=114&amp;prev=/images?q=linear+program&amp;um=1&amp;hl=iw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il/imgres?imgurl=http://upload.wikimedia.org/wikipedia/commons/thumb/3/39/SMirC-sad.svg/320px-SMirC-sad.svg.png&amp;imgrefurl=http://commons.wikimedia.org/wiki/File:SMirC-sad.svg&amp;usg=__ce4JFd6PTWNxjqCKv7iYIJggQbA=&amp;h=320&amp;w=320&amp;sz=29&amp;hl=iw&amp;start=43&amp;sig2=LIgPyGJ6okcE7Q9J8KSPjw&amp;um=1&amp;tbnid=c9MjGbo20-k4FM:&amp;tbnh=118&amp;tbnw=118&amp;ei=BHumSdj0HZLA0AXCvfjCAg&amp;prev=/images?q=sad+smiley&amp;start=36&amp;ndsp=18&amp;um=1&amp;hl=iw&amp;sa=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ages.google.co.il/imgres?imgurl=http://bigbog.bigblog.com.au/data/0/1004/image/ThinkingSmiley20080529130222.JPG1212030128666&amp;imgrefurl=http://bigbog.bigblog.com.au/&amp;usg=__gtvvBRA9tDmjav4o7F9MwxpZtwc=&amp;h=295&amp;w=274&amp;sz=12&amp;hl=iw&amp;start=1&amp;sig2=zbUP9L325ro_2JzF5W3DXA&amp;um=1&amp;tbnid=RzRgciUKha6G4M:&amp;tbnh=115&amp;tbnw=107&amp;ei=PXumSYX8Eo2u0AWH24HOAg&amp;prev=/images?q=thinking+smiley&amp;um=1&amp;hl=iw" TargetMode="Externa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110222"/>
            <a:ext cx="9144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4400" dirty="0">
                <a:solidFill>
                  <a:srgbClr val="0070C0"/>
                </a:solidFill>
                <a:latin typeface="Arial Black" pitchFamily="34" charset="0"/>
              </a:rPr>
              <a:t>Secret </a:t>
            </a:r>
            <a:r>
              <a:rPr lang="en-US" sz="4400" dirty="0" smtClean="0">
                <a:solidFill>
                  <a:srgbClr val="0070C0"/>
                </a:solidFill>
                <a:latin typeface="Arial Black" pitchFamily="34" charset="0"/>
              </a:rPr>
              <a:t>Sharing</a:t>
            </a:r>
            <a:r>
              <a:rPr lang="en-US" sz="44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4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4400" dirty="0">
                <a:solidFill>
                  <a:srgbClr val="0070C0"/>
                </a:solidFill>
                <a:latin typeface="Arial Black" pitchFamily="34" charset="0"/>
              </a:rPr>
              <a:t>Non-Shannon Information Inequalities</a:t>
            </a:r>
            <a:endParaRPr lang="en-US" sz="4400" dirty="0">
              <a:solidFill>
                <a:srgbClr val="0070C0"/>
              </a:solidFill>
              <a:latin typeface="Frutiger SAIN Bd v.1"/>
            </a:endParaRPr>
          </a:p>
        </p:txBody>
      </p:sp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7620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0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Ilan</a:t>
            </a:r>
            <a:r>
              <a:rPr lang="en-US" sz="1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10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Orlov</a:t>
            </a:r>
            <a:endParaRPr lang="en-US" sz="10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>
              <a:defRPr/>
            </a:pPr>
            <a:r>
              <a:rPr lang="en-US" sz="1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Ben-Gurion University</a:t>
            </a:r>
          </a:p>
          <a:p>
            <a:pPr algn="ctr">
              <a:defRPr/>
            </a:pPr>
            <a:r>
              <a:rPr lang="en-US" sz="1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Joint </a:t>
            </a:r>
            <a:r>
              <a:rPr lang="en-US" sz="1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work with Amos </a:t>
            </a:r>
            <a:r>
              <a:rPr lang="en-US" sz="10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Beimel</a:t>
            </a:r>
            <a:endParaRPr lang="en-US" sz="10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33" y="5490627"/>
            <a:ext cx="87763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3" action="ppaction://hlinkfile"/>
              </a:rPr>
              <a:t>Presented in: Theory of Cryptography Conference (TCC) 2009</a:t>
            </a:r>
            <a:r>
              <a:rPr lang="en-US" sz="2800" dirty="0" smtClean="0"/>
              <a:t> 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Published in: IEEE </a:t>
            </a:r>
            <a:r>
              <a:rPr lang="en-US" sz="2800" dirty="0">
                <a:hlinkClick r:id="rId4"/>
              </a:rPr>
              <a:t>Transactions on Information </a:t>
            </a:r>
            <a:r>
              <a:rPr lang="en-US" sz="2800" dirty="0" smtClean="0">
                <a:hlinkClick r:id="rId4"/>
              </a:rPr>
              <a:t>Theory</a:t>
            </a:r>
            <a:endParaRPr lang="he-IL" sz="2800" dirty="0"/>
          </a:p>
        </p:txBody>
      </p:sp>
      <p:sp>
        <p:nvSpPr>
          <p:cNvPr id="2" name="Rectangle 1"/>
          <p:cNvSpPr/>
          <p:nvPr/>
        </p:nvSpPr>
        <p:spPr>
          <a:xfrm>
            <a:off x="3810000" y="781050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 Black" pitchFamily="34" charset="0"/>
              </a:rPr>
              <a:t>and</a:t>
            </a:r>
            <a:endParaRPr lang="en-US" sz="4000" dirty="0"/>
          </a:p>
        </p:txBody>
      </p:sp>
      <p:sp>
        <p:nvSpPr>
          <p:cNvPr id="3" name="32-Point Star 2"/>
          <p:cNvSpPr/>
          <p:nvPr/>
        </p:nvSpPr>
        <p:spPr>
          <a:xfrm>
            <a:off x="5791200" y="2590800"/>
            <a:ext cx="3657600" cy="1524000"/>
          </a:xfrm>
          <a:prstGeom prst="star32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+ NEW RESULTS</a:t>
            </a:r>
            <a:endParaRPr lang="he-IL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534400" cy="535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500" b="1" dirty="0" smtClean="0">
              <a:latin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>
                <a:latin typeface="Consolas" pitchFamily="49" charset="0"/>
              </a:rPr>
              <a:t>For an access structure 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</a:t>
            </a:r>
            <a:r>
              <a:rPr lang="en-US" sz="2500" b="1" i="1" dirty="0" smtClean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 </a:t>
            </a:r>
            <a:r>
              <a:rPr lang="en-US" sz="2500" b="1" dirty="0" smtClean="0">
                <a:latin typeface="Consolas" pitchFamily="49" charset="0"/>
                <a:sym typeface="Euclid Math One" pitchFamily="18" charset="2"/>
              </a:rPr>
              <a:t>we have a set of equalities:</a:t>
            </a:r>
            <a:endParaRPr lang="en-US" sz="2500" b="1" dirty="0" smtClean="0">
              <a:solidFill>
                <a:schemeClr val="accent2"/>
              </a:solidFill>
              <a:latin typeface="Consolas" pitchFamily="49" charset="0"/>
              <a:sym typeface="Euclid Math One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2500" b="1" dirty="0" smtClean="0">
              <a:latin typeface="Consolas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5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5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5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</a:rPr>
              <a:t>) = H(</a:t>
            </a:r>
            <a:r>
              <a:rPr lang="en-US" sz="25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5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r>
              <a:rPr lang="en-US" sz="2500" b="1" dirty="0" smtClean="0">
                <a:latin typeface="Consolas" pitchFamily="49" charset="0"/>
              </a:rPr>
              <a:t> for every </a:t>
            </a:r>
            <a:r>
              <a:rPr lang="en-US" sz="2500" b="1" i="1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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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5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5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5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</a:rPr>
              <a:t>) = H(</a:t>
            </a:r>
            <a:r>
              <a:rPr lang="en-US" sz="25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5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</a:rPr>
              <a:t>) + </a:t>
            </a:r>
            <a:r>
              <a:rPr lang="en-US" sz="28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8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8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r>
              <a:rPr lang="en-US" sz="2500" b="1" dirty="0" smtClean="0">
                <a:latin typeface="Consolas" pitchFamily="49" charset="0"/>
              </a:rPr>
              <a:t> for every </a:t>
            </a:r>
            <a:r>
              <a:rPr lang="en-US" sz="2500" b="1" i="1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</a:t>
            </a:r>
            <a:r>
              <a:rPr lang="en-US" sz="2500" b="1" dirty="0" smtClean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</a:t>
            </a:r>
            <a:endParaRPr lang="en-US" sz="2500" b="1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500" b="1" dirty="0" smtClean="0">
              <a:solidFill>
                <a:schemeClr val="hlink"/>
              </a:solidFill>
              <a:latin typeface="Consolas" pitchFamily="49" charset="0"/>
              <a:sym typeface="Euclid Math One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>
                <a:latin typeface="Consolas" pitchFamily="49" charset="0"/>
                <a:sym typeface="Euclid Math One" pitchFamily="18" charset="2"/>
              </a:rPr>
              <a:t>Use properties of the entropy function (information inequalities) to derive lower bounds</a:t>
            </a:r>
          </a:p>
        </p:txBody>
      </p:sp>
      <p:sp>
        <p:nvSpPr>
          <p:cNvPr id="27651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Secret Sharing Schemes and Entropy (cont.)</a:t>
            </a:r>
            <a:r>
              <a:rPr lang="en-US" sz="3800" dirty="0" smtClean="0">
                <a:solidFill>
                  <a:srgbClr val="FF9900"/>
                </a:solidFill>
                <a:latin typeface="Arial Black" pitchFamily="34" charset="0"/>
              </a:rPr>
              <a:t/>
            </a:r>
            <a:br>
              <a:rPr lang="en-US" sz="3800" dirty="0" smtClean="0">
                <a:solidFill>
                  <a:srgbClr val="FF9900"/>
                </a:solidFill>
                <a:latin typeface="Arial Black" pitchFamily="34" charset="0"/>
              </a:rPr>
            </a:br>
            <a:endParaRPr lang="en-US" sz="2400" dirty="0" smtClean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32251-DEE4-4D8A-8EAC-705D8C360020}" type="slidenum">
              <a:rPr lang="he-IL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485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</a:rPr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3894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Short Reminder on Secret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Sharing</a:t>
            </a:r>
            <a:endParaRPr lang="en-US" sz="2400" b="1" dirty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Entropy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and </a:t>
            </a: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Secret Sharing </a:t>
            </a: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Limitations of 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Related and New Results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Conclusions and 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8B31-D63B-4E95-8A6D-CE7AC666AB88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325582" y="1714500"/>
            <a:ext cx="7315200" cy="45720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467F-8737-479B-A39D-8E70A6FD2970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 descr="http://www.glidemagazine.com/hiddentrack/wp-content/uploads/2012/10/60-minutes-logo-575x2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7"/>
          <a:stretch/>
        </p:blipFill>
        <p:spPr bwMode="auto">
          <a:xfrm>
            <a:off x="1143000" y="876300"/>
            <a:ext cx="6884266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37896" y="2964662"/>
            <a:ext cx="2461160" cy="1835938"/>
            <a:chOff x="493322" y="2659862"/>
            <a:chExt cx="2461160" cy="1835938"/>
          </a:xfrm>
        </p:grpSpPr>
        <p:sp>
          <p:nvSpPr>
            <p:cNvPr id="4" name="TextBox 3"/>
            <p:cNvSpPr txBox="1"/>
            <p:nvPr/>
          </p:nvSpPr>
          <p:spPr>
            <a:xfrm>
              <a:off x="493322" y="3110805"/>
              <a:ext cx="246116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ON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INFORMATION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INEQULITIES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322" y="2659862"/>
              <a:ext cx="2461160" cy="52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SECONDS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5105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(Just for the notations…)</a:t>
            </a:r>
          </a:p>
        </p:txBody>
      </p:sp>
    </p:spTree>
    <p:extLst>
      <p:ext uri="{BB962C8B-B14F-4D97-AF65-F5344CB8AC3E}">
        <p14:creationId xmlns:p14="http://schemas.microsoft.com/office/powerpoint/2010/main" val="36937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28600"/>
            <a:ext cx="8763000" cy="9144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Information Inequalities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762000"/>
            <a:ext cx="8991600" cy="4495800"/>
          </a:xfrm>
        </p:spPr>
        <p:txBody>
          <a:bodyPr/>
          <a:lstStyle/>
          <a:p>
            <a:pPr marL="273050" lvl="1" indent="-273050" eaLnBrk="1" hangingPunct="1">
              <a:lnSpc>
                <a:spcPts val="3700"/>
              </a:lnSpc>
              <a:buClr>
                <a:srgbClr val="9BBB59"/>
              </a:buClr>
              <a:buSzPct val="95000"/>
            </a:pPr>
            <a:r>
              <a:rPr lang="en-US" sz="2600" b="1" dirty="0" smtClean="0">
                <a:latin typeface="Consolas" pitchFamily="49" charset="0"/>
                <a:cs typeface="Guttman Haim" pitchFamily="2" charset="-79"/>
              </a:rPr>
              <a:t>Let 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{</a:t>
            </a:r>
            <a:r>
              <a:rPr lang="en-US" sz="2600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sz="2600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,…,</a:t>
            </a:r>
            <a:r>
              <a:rPr lang="en-US" sz="2600" b="1" i="1" dirty="0" err="1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sz="2600" b="1" baseline="-25000" dirty="0" err="1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m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}</a:t>
            </a:r>
            <a:r>
              <a:rPr lang="en-US" sz="2600" b="1" dirty="0" smtClean="0">
                <a:latin typeface="Consolas" pitchFamily="49" charset="0"/>
                <a:cs typeface="Guttman Haim" pitchFamily="2" charset="-79"/>
              </a:rPr>
              <a:t>  be a set of random variables </a:t>
            </a:r>
          </a:p>
          <a:p>
            <a:pPr eaLnBrk="1" hangingPunct="1">
              <a:lnSpc>
                <a:spcPts val="3700"/>
              </a:lnSpc>
              <a:buFont typeface="Wingdings 2" pitchFamily="18" charset="2"/>
              <a:buNone/>
            </a:pP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	For 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={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i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1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,…,</a:t>
            </a:r>
            <a:r>
              <a:rPr lang="en-US" b="1" i="1" dirty="0" err="1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i</a:t>
            </a:r>
            <a:r>
              <a:rPr lang="en-US" b="1" i="1" baseline="-25000" dirty="0" err="1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j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}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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[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m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]</a:t>
            </a:r>
            <a:r>
              <a:rPr lang="en-US" b="1" dirty="0" smtClean="0">
                <a:latin typeface="Consolas" pitchFamily="49" charset="0"/>
                <a:cs typeface="Guttman Haim" pitchFamily="2" charset="-79"/>
                <a:sym typeface="Symbol" pitchFamily="18" charset="2"/>
              </a:rPr>
              <a:t> denote 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I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=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i</a:t>
            </a:r>
            <a:r>
              <a:rPr lang="en-US" sz="2000" b="1" i="1" baseline="-46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1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…</a:t>
            </a:r>
            <a:r>
              <a:rPr lang="en-US" b="1" i="1" dirty="0" err="1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X</a:t>
            </a:r>
            <a:r>
              <a:rPr lang="en-US" b="1" i="1" baseline="-25000" dirty="0" err="1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i</a:t>
            </a:r>
            <a:r>
              <a:rPr lang="en-US" sz="2000" b="1" i="1" baseline="-40000" dirty="0" err="1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j</a:t>
            </a:r>
            <a:endParaRPr lang="en-US" sz="2000" b="1" i="1" baseline="-40000" dirty="0" smtClean="0">
              <a:solidFill>
                <a:schemeClr val="hlink"/>
              </a:solidFill>
              <a:latin typeface="Consolas" pitchFamily="49" charset="0"/>
              <a:cs typeface="Guttman Haim" pitchFamily="2" charset="-79"/>
            </a:endParaRPr>
          </a:p>
          <a:p>
            <a:pPr marL="273050" lvl="1" indent="-273050" eaLnBrk="1" hangingPunct="1">
              <a:lnSpc>
                <a:spcPts val="3700"/>
              </a:lnSpc>
              <a:buClr>
                <a:srgbClr val="9BBB59"/>
              </a:buClr>
              <a:buSzPct val="95000"/>
            </a:pPr>
            <a:r>
              <a:rPr lang="en-US" sz="2600" b="1" i="1" dirty="0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Information inequality:</a:t>
            </a:r>
          </a:p>
          <a:p>
            <a:pPr marL="273050" lvl="1" indent="-273050" eaLnBrk="1" hangingPunct="1">
              <a:lnSpc>
                <a:spcPts val="3700"/>
              </a:lnSpc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en-US" sz="2600" b="1" i="1" dirty="0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		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</a:t>
            </a:r>
            <a:r>
              <a:rPr lang="en-US" sz="2600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I</a:t>
            </a:r>
            <a:r>
              <a:rPr lang="en-US" sz="2600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[</a:t>
            </a:r>
            <a:r>
              <a:rPr lang="en-US" sz="2600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m</a:t>
            </a:r>
            <a:r>
              <a:rPr lang="en-US" sz="2600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]</a:t>
            </a:r>
            <a:r>
              <a:rPr lang="el-GR" sz="2600" b="1" i="1" dirty="0" smtClean="0">
                <a:solidFill>
                  <a:schemeClr val="hlink"/>
                </a:solidFill>
                <a:latin typeface="Consolas" pitchFamily="49" charset="0"/>
                <a:cs typeface="Lucida Sans Unicode" pitchFamily="34" charset="0"/>
                <a:sym typeface="Symbol" pitchFamily="18" charset="2"/>
              </a:rPr>
              <a:t>α</a:t>
            </a:r>
            <a:r>
              <a:rPr lang="en-US" sz="2600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I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H(</a:t>
            </a:r>
            <a:r>
              <a:rPr lang="en-US" sz="2600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X</a:t>
            </a:r>
            <a:r>
              <a:rPr lang="en-US" sz="2600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I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) 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 </a:t>
            </a:r>
            <a:r>
              <a:rPr lang="en-US" sz="26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0</a:t>
            </a:r>
            <a:endParaRPr lang="en-US" sz="2900" b="1" dirty="0" smtClean="0">
              <a:latin typeface="Consolas" pitchFamily="49" charset="0"/>
              <a:cs typeface="Guttman Haim" pitchFamily="2" charset="-79"/>
            </a:endParaRPr>
          </a:p>
          <a:p>
            <a:pPr eaLnBrk="1" hangingPunct="1">
              <a:lnSpc>
                <a:spcPts val="3700"/>
              </a:lnSpc>
            </a:pPr>
            <a:r>
              <a:rPr lang="en-US" b="1" i="1" dirty="0" err="1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Monotonicity</a:t>
            </a:r>
            <a:r>
              <a:rPr lang="en-US" b="1" i="1" dirty="0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: </a:t>
            </a:r>
          </a:p>
          <a:p>
            <a:pPr eaLnBrk="1" hangingPunct="1">
              <a:lnSpc>
                <a:spcPts val="3700"/>
              </a:lnSpc>
              <a:buFont typeface="Wingdings 2" pitchFamily="18" charset="2"/>
              <a:buNone/>
            </a:pP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		H(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2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)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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H(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) 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whenever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 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 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 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2</a:t>
            </a:r>
          </a:p>
          <a:p>
            <a:pPr eaLnBrk="1" hangingPunct="1">
              <a:lnSpc>
                <a:spcPts val="3700"/>
              </a:lnSpc>
            </a:pPr>
            <a:r>
              <a:rPr lang="en-US" b="1" i="1" dirty="0" err="1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Submodularity</a:t>
            </a:r>
            <a:r>
              <a:rPr lang="en-US" b="1" i="1" dirty="0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: </a:t>
            </a:r>
          </a:p>
          <a:p>
            <a:pPr eaLnBrk="1" hangingPunct="1">
              <a:lnSpc>
                <a:spcPts val="3700"/>
              </a:lnSpc>
              <a:buFont typeface="Wingdings 2" pitchFamily="18" charset="2"/>
              <a:buNone/>
            </a:pP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		H(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) + H(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2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)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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H(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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2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) + H(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X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</a:t>
            </a:r>
            <a:r>
              <a:rPr lang="en-US" b="1" i="1" baseline="-25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I</a:t>
            </a:r>
            <a:r>
              <a:rPr lang="en-US" b="1" baseline="-40000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2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)</a:t>
            </a:r>
          </a:p>
          <a:p>
            <a:pPr eaLnBrk="1" hangingPunct="1">
              <a:lnSpc>
                <a:spcPts val="3700"/>
              </a:lnSpc>
            </a:pPr>
            <a:r>
              <a:rPr lang="en-US" b="1" i="1" dirty="0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Shannon type inequalities: 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All inequalities implied by </a:t>
            </a:r>
            <a:r>
              <a:rPr lang="en-US" b="1" dirty="0" err="1" smtClean="0">
                <a:latin typeface="Consolas" pitchFamily="49" charset="0"/>
                <a:cs typeface="Guttman Haim" pitchFamily="2" charset="-79"/>
              </a:rPr>
              <a:t>monotonicity</a:t>
            </a:r>
            <a:r>
              <a:rPr lang="en-US" b="1" dirty="0" smtClean="0">
                <a:latin typeface="Consolas" pitchFamily="49" charset="0"/>
                <a:cs typeface="Guttman Haim" pitchFamily="2" charset="-79"/>
              </a:rPr>
              <a:t> and </a:t>
            </a:r>
            <a:r>
              <a:rPr lang="en-US" b="1" dirty="0" err="1" smtClean="0">
                <a:latin typeface="Consolas" pitchFamily="49" charset="0"/>
                <a:cs typeface="Guttman Haim" pitchFamily="2" charset="-79"/>
              </a:rPr>
              <a:t>submodularity</a:t>
            </a:r>
            <a:endParaRPr lang="en-US" b="1" dirty="0" smtClean="0">
              <a:latin typeface="Consolas" pitchFamily="49" charset="0"/>
              <a:cs typeface="Guttman Haim" pitchFamily="2" charset="-79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58012DA7-F1AA-4A95-8697-E91CEEBF6856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13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87462" y="3438053"/>
            <a:ext cx="1684338" cy="488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rIns="18000">
            <a:spAutoFit/>
          </a:bodyPr>
          <a:lstStyle/>
          <a:p>
            <a:r>
              <a:rPr lang="en-US" sz="26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H(</a:t>
            </a:r>
            <a:r>
              <a:rPr lang="en-US" sz="2600" b="1" i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X</a:t>
            </a:r>
            <a:r>
              <a:rPr lang="en-US" sz="2600" b="1" baseline="-25000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{1,2,3}</a:t>
            </a:r>
            <a:r>
              <a:rPr lang="en-US" sz="26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257800"/>
            <a:ext cx="64087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4988" y="2438400"/>
            <a:ext cx="36560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>
                <a:latin typeface="Consolas" pitchFamily="49" charset="0"/>
                <a:cs typeface="Guttman Haim" pitchFamily="2" charset="-79"/>
                <a:sym typeface="Mathematica1" pitchFamily="2" charset="2"/>
              </a:rPr>
              <a:t> </a:t>
            </a:r>
            <a:r>
              <a:rPr lang="en-US" sz="2600" b="1" dirty="0">
                <a:latin typeface="Consolas" pitchFamily="49" charset="0"/>
                <a:cs typeface="Guttman Haim" pitchFamily="2" charset="-79"/>
              </a:rPr>
              <a:t>holds for </a:t>
            </a:r>
            <a:r>
              <a:rPr lang="en-US" sz="2600" b="1" dirty="0">
                <a:latin typeface="Consolas" pitchFamily="49" charset="0"/>
                <a:cs typeface="Guttman Haim" pitchFamily="2" charset="-79"/>
                <a:sym typeface="Symbol" pitchFamily="18" charset="2"/>
              </a:rPr>
              <a:t>all</a:t>
            </a:r>
            <a:r>
              <a:rPr lang="en-US" sz="2600" b="1" dirty="0">
                <a:latin typeface="Consolas" pitchFamily="49" charset="0"/>
                <a:cs typeface="Guttman Haim" pitchFamily="2" charset="-79"/>
              </a:rPr>
              <a:t> </a:t>
            </a:r>
            <a:r>
              <a:rPr lang="en-US" sz="2600" b="1" dirty="0" err="1">
                <a:latin typeface="Consolas" pitchFamily="49" charset="0"/>
                <a:cs typeface="Guttman Haim" pitchFamily="2" charset="-79"/>
              </a:rPr>
              <a:t>r.v</a:t>
            </a:r>
            <a:r>
              <a:rPr lang="en-US" sz="2600" b="1" dirty="0">
                <a:latin typeface="Consolas" pitchFamily="49" charset="0"/>
                <a:cs typeface="Guttman Haim" pitchFamily="2" charset="-79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2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28600"/>
            <a:ext cx="8763000" cy="9144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Rank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177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52400" y="762000"/>
                <a:ext cx="8534400" cy="4495800"/>
              </a:xfrm>
            </p:spPr>
            <p:txBody>
              <a:bodyPr/>
              <a:lstStyle/>
              <a:p>
                <a:pPr marL="273050" lvl="1" indent="-273050" eaLnBrk="1" hangingPunct="1">
                  <a:lnSpc>
                    <a:spcPts val="3700"/>
                  </a:lnSpc>
                  <a:buClr>
                    <a:srgbClr val="9BBB59"/>
                  </a:buClr>
                  <a:buSzPct val="95000"/>
                </a:pPr>
                <a:r>
                  <a:rPr lang="en-US" sz="2600" b="1" dirty="0" smtClean="0">
                    <a:latin typeface="Consolas" pitchFamily="49" charset="0"/>
                    <a:cs typeface="Guttman Haim" pitchFamily="2" charset="-79"/>
                  </a:rPr>
                  <a:t>Let </a:t>
                </a:r>
                <a:r>
                  <a:rPr lang="en-US" sz="2600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{</a:t>
                </a:r>
                <a:r>
                  <a:rPr lang="en-US" sz="2600" b="1" i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V</a:t>
                </a:r>
                <a:r>
                  <a:rPr lang="en-US" sz="2600" b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1</a:t>
                </a:r>
                <a:r>
                  <a:rPr lang="en-US" sz="2600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,…,</a:t>
                </a:r>
                <a:r>
                  <a:rPr lang="en-US" sz="2600" b="1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V</a:t>
                </a:r>
                <a:r>
                  <a:rPr lang="en-US" sz="26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m</a:t>
                </a:r>
                <a:r>
                  <a:rPr lang="en-US" sz="2600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}</a:t>
                </a:r>
                <a:r>
                  <a:rPr lang="en-US" sz="2600" b="1" dirty="0" smtClean="0">
                    <a:latin typeface="Consolas" pitchFamily="49" charset="0"/>
                    <a:cs typeface="Guttman Haim" pitchFamily="2" charset="-79"/>
                  </a:rPr>
                  <a:t> be a set of vector spaces over the same field </a:t>
                </a:r>
              </a:p>
              <a:p>
                <a:pPr marL="273050" lvl="1" indent="-273050" eaLnBrk="1" hangingPunct="1">
                  <a:lnSpc>
                    <a:spcPts val="3700"/>
                  </a:lnSpc>
                  <a:buClr>
                    <a:srgbClr val="9BBB59"/>
                  </a:buClr>
                  <a:buSzPct val="95000"/>
                </a:pPr>
                <a:r>
                  <a:rPr lang="en-US" b="1" dirty="0" smtClean="0">
                    <a:latin typeface="Consolas" pitchFamily="49" charset="0"/>
                    <a:cs typeface="Guttman Haim" pitchFamily="2" charset="-79"/>
                  </a:rPr>
                  <a:t>For </a:t>
                </a:r>
                <a:r>
                  <a:rPr lang="en-US" b="1" i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I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={</a:t>
                </a:r>
                <a:r>
                  <a:rPr lang="en-US" b="1" i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i</a:t>
                </a:r>
                <a:r>
                  <a:rPr lang="en-US" b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1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,…,</a:t>
                </a:r>
                <a:r>
                  <a:rPr lang="en-US" b="1" i="1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i</a:t>
                </a:r>
                <a:r>
                  <a:rPr lang="en-US" b="1" i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j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}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Euclid Symbol" pitchFamily="18" charset="2"/>
                  </a:rPr>
                  <a:t>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[</a:t>
                </a:r>
                <a:r>
                  <a:rPr lang="en-US" b="1" i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m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]</a:t>
                </a:r>
                <a:r>
                  <a:rPr lang="en-US" b="1" dirty="0" smtClean="0"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 denote </a:t>
                </a:r>
                <a:r>
                  <a:rPr lang="en-US" b="1" i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V</a:t>
                </a:r>
                <a:r>
                  <a:rPr lang="en-US" b="1" i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I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  <a:cs typeface="Guttman Haim" pitchFamily="2" charset="-79"/>
                        <a:sym typeface="Symbol" pitchFamily="18" charset="2"/>
                      </a:rPr>
                      <m:t>⊕</m:t>
                    </m:r>
                  </m:oMath>
                </a14:m>
                <a:r>
                  <a:rPr lang="en-US" b="1" i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i</a:t>
                </a:r>
                <a:r>
                  <a:rPr lang="en-US" sz="2000" b="1" i="1" baseline="-40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j</a:t>
                </a:r>
                <a:r>
                  <a:rPr lang="en-US" b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/>
                  </a:rPr>
                  <a:t>I</a:t>
                </a:r>
                <a:r>
                  <a:rPr lang="en-US" b="1" i="1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V</a:t>
                </a:r>
                <a:r>
                  <a:rPr lang="en-US" b="1" i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i</a:t>
                </a:r>
                <a:r>
                  <a:rPr lang="en-US" sz="2000" b="1" i="1" baseline="-40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j</a:t>
                </a:r>
                <a:r>
                  <a:rPr lang="en-US" sz="2000" b="1" i="1" baseline="-40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 </a:t>
                </a:r>
                <a:r>
                  <a:rPr lang="en-US" b="1" dirty="0" smtClean="0"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 		- the space spanned by set of vector spaces</a:t>
                </a:r>
              </a:p>
              <a:p>
                <a:pPr marL="273050" lvl="1" indent="-273050" eaLnBrk="1" hangingPunct="1">
                  <a:lnSpc>
                    <a:spcPts val="3700"/>
                  </a:lnSpc>
                  <a:buClr>
                    <a:srgbClr val="9BBB59"/>
                  </a:buClr>
                  <a:buSzPct val="95000"/>
                </a:pPr>
                <a:r>
                  <a:rPr lang="en-US" b="1" dirty="0" smtClean="0"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Denote 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r(V)</a:t>
                </a:r>
                <a:r>
                  <a:rPr lang="en-US" b="1" dirty="0" smtClean="0"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 the rank of a space 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V</a:t>
                </a:r>
              </a:p>
              <a:p>
                <a:pPr marL="273050" lvl="1" indent="-273050" eaLnBrk="1" hangingPunct="1">
                  <a:lnSpc>
                    <a:spcPts val="3700"/>
                  </a:lnSpc>
                  <a:buClr>
                    <a:srgbClr val="9BBB59"/>
                  </a:buClr>
                  <a:buSzPct val="95000"/>
                </a:pPr>
                <a:r>
                  <a:rPr lang="en-US" b="1" i="1" dirty="0" smtClean="0">
                    <a:solidFill>
                      <a:schemeClr val="accent2"/>
                    </a:solidFill>
                    <a:latin typeface="Consolas" pitchFamily="49" charset="0"/>
                    <a:cs typeface="Guttman Haim" pitchFamily="2" charset="-79"/>
                  </a:rPr>
                  <a:t>Rank inequality:</a:t>
                </a:r>
              </a:p>
              <a:p>
                <a:pPr marL="273050" lvl="1" indent="-273050" eaLnBrk="1" hangingPunct="1">
                  <a:lnSpc>
                    <a:spcPts val="3700"/>
                  </a:lnSpc>
                  <a:buClr>
                    <a:srgbClr val="9BBB59"/>
                  </a:buClr>
                  <a:buSzPct val="95000"/>
                  <a:buNone/>
                </a:pPr>
                <a:r>
                  <a:rPr lang="en-US" b="1" i="1" dirty="0" smtClean="0">
                    <a:solidFill>
                      <a:schemeClr val="accent2"/>
                    </a:solidFill>
                    <a:latin typeface="Consolas" pitchFamily="49" charset="0"/>
                    <a:cs typeface="Guttman Haim" pitchFamily="2" charset="-79"/>
                  </a:rPr>
                  <a:t>	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Euclid Symbol" pitchFamily="18" charset="2"/>
                  </a:rPr>
                  <a:t></a:t>
                </a:r>
                <a:r>
                  <a:rPr lang="en-US" b="1" i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I</a:t>
                </a:r>
                <a:r>
                  <a:rPr lang="en-US" b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[</a:t>
                </a:r>
                <a:r>
                  <a:rPr lang="en-US" b="1" i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m</a:t>
                </a:r>
                <a:r>
                  <a:rPr lang="en-US" b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Symbol" pitchFamily="18" charset="2"/>
                  </a:rPr>
                  <a:t>]</a:t>
                </a:r>
                <a:r>
                  <a:rPr lang="el-GR" b="1" i="1" dirty="0" smtClean="0">
                    <a:solidFill>
                      <a:schemeClr val="hlink"/>
                    </a:solidFill>
                    <a:latin typeface="Consolas" pitchFamily="49" charset="0"/>
                    <a:cs typeface="Lucida Sans Unicode" pitchFamily="34" charset="0"/>
                    <a:sym typeface="Symbol" pitchFamily="18" charset="2"/>
                  </a:rPr>
                  <a:t>α</a:t>
                </a:r>
                <a:r>
                  <a:rPr lang="en-US" b="1" i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I</a:t>
                </a:r>
                <a:r>
                  <a:rPr lang="en-US" b="1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r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(</a:t>
                </a:r>
                <a:r>
                  <a:rPr lang="en-US" b="1" i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V</a:t>
                </a:r>
                <a:r>
                  <a:rPr lang="en-US" b="1" i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I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) 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Euclid Symbol" pitchFamily="18" charset="2"/>
                  </a:rPr>
                  <a:t> 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0 </a:t>
                </a:r>
                <a:r>
                  <a:rPr lang="en-US" b="1" dirty="0" smtClean="0"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holds for every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 </a:t>
                </a:r>
                <a:r>
                  <a:rPr lang="en-US" b="1" i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V</a:t>
                </a:r>
                <a:r>
                  <a:rPr lang="en-US" b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1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,…,</a:t>
                </a:r>
                <a:r>
                  <a:rPr lang="en-US" b="1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V</a:t>
                </a:r>
                <a:r>
                  <a:rPr lang="en-US" b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m</a:t>
                </a:r>
                <a:r>
                  <a:rPr lang="en-US" b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</a:rPr>
                  <a:t> </a:t>
                </a:r>
                <a:r>
                  <a:rPr lang="en-US" b="1" dirty="0" smtClean="0"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over every field.</a:t>
                </a:r>
              </a:p>
              <a:p>
                <a:pPr marL="273050" lvl="1" indent="-273050" eaLnBrk="1" hangingPunct="1">
                  <a:lnSpc>
                    <a:spcPts val="3700"/>
                  </a:lnSpc>
                  <a:buClr>
                    <a:srgbClr val="9BBB59"/>
                  </a:buClr>
                  <a:buSzPct val="95000"/>
                </a:pPr>
                <a:endParaRPr lang="en-US" b="1" dirty="0" smtClean="0">
                  <a:latin typeface="Consolas" pitchFamily="49" charset="0"/>
                  <a:cs typeface="Guttman Haim" pitchFamily="2" charset="-79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1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52400" y="762000"/>
                <a:ext cx="8534400" cy="4495800"/>
              </a:xfrm>
              <a:blipFill rotWithShape="1">
                <a:blip r:embed="rId3"/>
                <a:stretch>
                  <a:fillRect l="-857" t="-271" r="-6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58012DA7-F1AA-4A95-8697-E91CEEBF6856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14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76200" y="838200"/>
            <a:ext cx="15240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304800" y="1219200"/>
            <a:ext cx="5486400" cy="54864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467F-8737-479B-A39D-8E70A6FD2970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799" y="2957423"/>
            <a:ext cx="3726611" cy="351957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en-US" sz="2800" dirty="0" smtClean="0"/>
              <a:t>Information Inequalities</a:t>
            </a:r>
            <a:endParaRPr lang="he-I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1444" y="1542871"/>
            <a:ext cx="32059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Rank</a:t>
            </a: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 Inequalities</a:t>
            </a:r>
            <a:endParaRPr lang="he-IL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134203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Ingleton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Inequality</a:t>
            </a:r>
            <a:endParaRPr lang="he-IL" sz="2400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152400"/>
            <a:ext cx="9074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4603CD"/>
                </a:solidFill>
              </a:rPr>
              <a:t>Rank Inequalities Vs. Information Inequalities</a:t>
            </a:r>
            <a:endParaRPr lang="he-IL" sz="4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43000" y="1752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2286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172200" y="1413570"/>
            <a:ext cx="29718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set of </a:t>
            </a:r>
            <a:r>
              <a:rPr lang="en-US" dirty="0" smtClean="0">
                <a:solidFill>
                  <a:srgbClr val="6666FF"/>
                </a:solidFill>
              </a:rPr>
              <a:t>2</a:t>
            </a:r>
            <a:r>
              <a:rPr lang="en-US" baseline="30000" dirty="0" smtClean="0">
                <a:solidFill>
                  <a:srgbClr val="6666FF"/>
                </a:solidFill>
              </a:rPr>
              <a:t>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coefficients of any information inequality with </a:t>
            </a:r>
            <a:r>
              <a:rPr lang="en-US" dirty="0" smtClean="0">
                <a:solidFill>
                  <a:srgbClr val="6666FF"/>
                </a:solidFill>
              </a:rPr>
              <a:t>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variables is also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set of a valid rank inequality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  <p:bldP spid="22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188075"/>
            <a:ext cx="762000" cy="365125"/>
          </a:xfrm>
        </p:spPr>
        <p:txBody>
          <a:bodyPr/>
          <a:lstStyle/>
          <a:p>
            <a:pPr>
              <a:defRPr/>
            </a:pPr>
            <a:fld id="{7F03467F-8737-479B-A39D-8E70A6FD2970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3088" y="76200"/>
            <a:ext cx="6785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4603CD"/>
                </a:solidFill>
              </a:rPr>
              <a:t>Some Useful Facts on Inequalities</a:t>
            </a:r>
            <a:endParaRPr lang="he-IL" sz="4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711404"/>
            <a:ext cx="35814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Information inequality with 3 variables or less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711404"/>
            <a:ext cx="38100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5590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838200"/>
            <a:ext cx="6705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infinitely many independent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41808"/>
            <a:ext cx="16002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971800"/>
            <a:ext cx="22098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819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4323" y="28544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17" name="Rectangle 16"/>
          <p:cNvSpPr/>
          <p:nvPr/>
        </p:nvSpPr>
        <p:spPr>
          <a:xfrm>
            <a:off x="6103877" y="2819400"/>
            <a:ext cx="19050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4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460796"/>
            <a:ext cx="1600200" cy="838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1748" y="4384596"/>
            <a:ext cx="2133600" cy="11430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1523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6123" y="4343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2" name="Rectangle 21"/>
          <p:cNvSpPr/>
          <p:nvPr/>
        </p:nvSpPr>
        <p:spPr>
          <a:xfrm>
            <a:off x="7162800" y="4384596"/>
            <a:ext cx="1905000" cy="1219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5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Flowchart: Multidocument 22"/>
          <p:cNvSpPr/>
          <p:nvPr/>
        </p:nvSpPr>
        <p:spPr>
          <a:xfrm>
            <a:off x="4576282" y="4384596"/>
            <a:ext cx="2133600" cy="1219200"/>
          </a:xfrm>
          <a:prstGeom prst="flowChartMultidocumen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24 Rank inequalities</a:t>
            </a:r>
            <a:endParaRPr lang="he-IL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he-I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048874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6" name="Rectangle 25"/>
          <p:cNvSpPr/>
          <p:nvPr/>
        </p:nvSpPr>
        <p:spPr>
          <a:xfrm>
            <a:off x="457200" y="5791200"/>
            <a:ext cx="84582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0" rtlCol="1" anchor="ctr"/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examples of infinite sequences of non-Shannon information inequalities: For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every 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  <a:sym typeface="Mathematica1"/>
              </a:rPr>
              <a:t>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an information inequality with n variables</a:t>
            </a:r>
            <a:endParaRPr lang="he-IL" sz="20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  <a:cs typeface="Guttman Haim" pitchFamily="2" charset="-79"/>
            </a:endParaRPr>
          </a:p>
          <a:p>
            <a:pPr algn="ctr"/>
            <a:endParaRPr lang="he-I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485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</a:rPr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3894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Short Reminder on Secret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Sharing</a:t>
            </a:r>
            <a:endParaRPr lang="en-US" sz="2400" b="1" dirty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Entropy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and </a:t>
            </a: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Secret Sharing </a:t>
            </a: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Limitations of 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Related </a:t>
            </a: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and New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Results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Conclusions and 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8B31-D63B-4E95-8A6D-CE7AC666AB88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325582" y="2352675"/>
            <a:ext cx="7315200" cy="45720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17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76200"/>
            <a:ext cx="8458200" cy="12954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Motivation – Lower Bound for General Access Structures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400" b="1" dirty="0" smtClean="0">
              <a:latin typeface="Consolas" pitchFamily="49" charset="0"/>
            </a:endParaRPr>
          </a:p>
          <a:p>
            <a:pPr marL="457200" indent="-457200" eaLnBrk="1" hangingPunct="1">
              <a:defRPr/>
            </a:pPr>
            <a:r>
              <a:rPr lang="en-US" sz="2400" b="1" dirty="0" smtClean="0">
                <a:latin typeface="Consolas" pitchFamily="49" charset="0"/>
              </a:rPr>
              <a:t>Large gap between lower bounds and upper bounds for general access structures</a:t>
            </a:r>
          </a:p>
          <a:p>
            <a:pPr marL="457200" indent="-457200" eaLnBrk="1" hangingPunct="1">
              <a:defRPr/>
            </a:pPr>
            <a:r>
              <a:rPr lang="en-US" sz="2400" b="1" dirty="0" smtClean="0">
                <a:latin typeface="Consolas" pitchFamily="49" charset="0"/>
              </a:rPr>
              <a:t>All known lower bounds proofs only use information inequalities</a:t>
            </a:r>
          </a:p>
          <a:p>
            <a:pPr marL="457200" indent="-457200" eaLnBrk="1" hangingPunct="1">
              <a:defRPr/>
            </a:pPr>
            <a:r>
              <a:rPr lang="en-US" sz="2400" b="1" dirty="0" err="1" smtClean="0">
                <a:latin typeface="Consolas" pitchFamily="49" charset="0"/>
              </a:rPr>
              <a:t>Csirmaz's</a:t>
            </a:r>
            <a:r>
              <a:rPr lang="en-US" sz="2400" b="1" dirty="0" smtClean="0">
                <a:latin typeface="Consolas" pitchFamily="49" charset="0"/>
              </a:rPr>
              <a:t> proof (1994) uses Shannon type information inequalities</a:t>
            </a:r>
          </a:p>
          <a:p>
            <a:pPr marL="457200" indent="-457200" eaLnBrk="1" hangingPunct="1">
              <a:defRPr/>
            </a:pPr>
            <a:r>
              <a:rPr lang="en-US" sz="2400" b="1" dirty="0" smtClean="0">
                <a:latin typeface="Consolas" pitchFamily="49" charset="0"/>
              </a:rPr>
              <a:t>Csirmaz: Using Shannon information inequalities one cannot prove a strong lower bound</a:t>
            </a:r>
          </a:p>
          <a:p>
            <a:pPr marL="457200" indent="-457200" eaLnBrk="1" hangingPunct="1">
              <a:defRPr/>
            </a:pPr>
            <a:r>
              <a:rPr lang="en-US" sz="2400" b="1" dirty="0" smtClean="0">
                <a:latin typeface="Consolas" pitchFamily="49" charset="0"/>
              </a:rPr>
              <a:t>New non-Shannon information			        inequalities were discovered</a:t>
            </a:r>
          </a:p>
          <a:p>
            <a:pPr marL="457200" indent="-457200" eaLnBrk="1" hangingPunct="1">
              <a:defRPr/>
            </a:pPr>
            <a:r>
              <a:rPr lang="en-US" sz="2400" b="1" dirty="0" smtClean="0">
                <a:latin typeface="Consolas" pitchFamily="49" charset="0"/>
              </a:rPr>
              <a:t>Applications of</a:t>
            </a:r>
            <a:r>
              <a:rPr lang="en-US" sz="2400" b="1" dirty="0">
                <a:latin typeface="Consolas" pitchFamily="49" charset="0"/>
              </a:rPr>
              <a:t> </a:t>
            </a:r>
            <a:r>
              <a:rPr lang="en-US" sz="2400" b="1" dirty="0" smtClean="0">
                <a:latin typeface="Consolas" pitchFamily="49" charset="0"/>
              </a:rPr>
              <a:t>non-Shannon </a:t>
            </a:r>
            <a:r>
              <a:rPr lang="en-US" sz="2400" b="1" dirty="0">
                <a:latin typeface="Consolas" pitchFamily="49" charset="0"/>
              </a:rPr>
              <a:t>information</a:t>
            </a:r>
            <a:r>
              <a:rPr lang="en-US" sz="2400" b="1" dirty="0" smtClean="0">
                <a:latin typeface="Consolas" pitchFamily="49" charset="0"/>
              </a:rPr>
              <a:t> inequalities – details follow</a:t>
            </a:r>
          </a:p>
          <a:p>
            <a:pPr marL="457200" indent="-457200" eaLnBrk="1" hangingPunct="1">
              <a:defRPr/>
            </a:pPr>
            <a:endParaRPr lang="en-US" sz="2800" b="1" dirty="0" smtClean="0">
              <a:latin typeface="Consolas" pitchFamily="49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93E4A461-062D-4DC2-929E-9AC9DC748E9C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18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Consolas" pitchFamily="49" charset="0"/>
              </a:rPr>
              <a:t>Applications</a:t>
            </a:r>
            <a:endParaRPr lang="en-US" sz="3600" dirty="0" smtClean="0">
              <a:solidFill>
                <a:srgbClr val="4603CD"/>
              </a:solidFill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761999"/>
            <a:ext cx="8686800" cy="5959475"/>
          </a:xfrm>
        </p:spPr>
        <p:txBody>
          <a:bodyPr/>
          <a:lstStyle/>
          <a:p>
            <a:pPr marL="273050" lvl="1" indent="-273050" eaLnBrk="1" hangingPunct="1">
              <a:buClr>
                <a:srgbClr val="9BBB59"/>
              </a:buClr>
              <a:buSzPct val="95000"/>
              <a:defRPr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Lower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bound for a </a:t>
            </a:r>
            <a:r>
              <a:rPr lang="en-US" b="1" u="sng" dirty="0">
                <a:latin typeface="Consolas" pitchFamily="49" charset="0"/>
                <a:cs typeface="Consolas" pitchFamily="49" charset="0"/>
              </a:rPr>
              <a:t>specific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access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structure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823913" lvl="1" indent="-457200" eaLnBrk="1" hangingPunct="1">
              <a:defRPr/>
            </a:pPr>
            <a:r>
              <a:rPr lang="en-US" sz="2100" b="1" i="1" dirty="0" smtClean="0">
                <a:latin typeface="Consolas" pitchFamily="49" charset="0"/>
                <a:cs typeface="Consolas" pitchFamily="49" charset="0"/>
              </a:rPr>
              <a:t>By Amos </a:t>
            </a:r>
            <a:r>
              <a:rPr lang="en-US" sz="2100" b="1" i="1" dirty="0" err="1" smtClean="0">
                <a:latin typeface="Consolas" pitchFamily="49" charset="0"/>
                <a:cs typeface="Consolas" pitchFamily="49" charset="0"/>
              </a:rPr>
              <a:t>Beimel</a:t>
            </a:r>
            <a:r>
              <a:rPr lang="en-US" sz="2100" b="1" i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100" b="1" i="1" dirty="0">
                <a:latin typeface="Consolas" pitchFamily="49" charset="0"/>
                <a:cs typeface="Consolas" pitchFamily="49" charset="0"/>
              </a:rPr>
              <a:t>Noam </a:t>
            </a:r>
            <a:r>
              <a:rPr lang="en-US" sz="2100" b="1" i="1" dirty="0" err="1" smtClean="0">
                <a:latin typeface="Consolas" pitchFamily="49" charset="0"/>
                <a:cs typeface="Consolas" pitchFamily="49" charset="0"/>
              </a:rPr>
              <a:t>Livne</a:t>
            </a:r>
            <a:r>
              <a:rPr lang="en-US" sz="2100" b="1" i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100" b="1" i="1" dirty="0">
                <a:latin typeface="Consolas" pitchFamily="49" charset="0"/>
                <a:cs typeface="Consolas" pitchFamily="49" charset="0"/>
              </a:rPr>
              <a:t>and </a:t>
            </a:r>
            <a:r>
              <a:rPr lang="en-US" sz="2100" b="1" i="1" dirty="0" err="1">
                <a:latin typeface="Consolas" pitchFamily="49" charset="0"/>
                <a:cs typeface="Consolas" pitchFamily="49" charset="0"/>
              </a:rPr>
              <a:t>Carles</a:t>
            </a:r>
            <a:r>
              <a:rPr lang="en-US" sz="21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100" b="1" i="1" dirty="0" err="1" smtClean="0">
                <a:latin typeface="Consolas" pitchFamily="49" charset="0"/>
                <a:cs typeface="Consolas" pitchFamily="49" charset="0"/>
              </a:rPr>
              <a:t>Padro</a:t>
            </a:r>
            <a:endParaRPr lang="en-US" sz="2100" b="1" i="1" dirty="0">
              <a:latin typeface="Consolas" pitchFamily="49" charset="0"/>
              <a:cs typeface="Consolas" pitchFamily="49" charset="0"/>
            </a:endParaRPr>
          </a:p>
          <a:p>
            <a:pPr marL="823913" lvl="1" indent="-457200" eaLnBrk="1" hangingPunct="1">
              <a:defRPr/>
            </a:pP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Trivial lower bound: 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</a:rPr>
              <a:t>|</a:t>
            </a:r>
            <a:r>
              <a:rPr lang="en-US" sz="2100" b="1" dirty="0">
                <a:solidFill>
                  <a:schemeClr val="hlink"/>
                </a:solidFill>
                <a:latin typeface="Consolas" pitchFamily="49" charset="0"/>
              </a:rPr>
              <a:t>share| </a:t>
            </a:r>
            <a:r>
              <a:rPr lang="en-US" sz="2100" b="1" dirty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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100" b="1" dirty="0">
                <a:solidFill>
                  <a:schemeClr val="hlink"/>
                </a:solidFill>
                <a:latin typeface="Consolas" pitchFamily="49" charset="0"/>
              </a:rPr>
              <a:t>|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</a:rPr>
              <a:t>secret|</a:t>
            </a:r>
          </a:p>
          <a:p>
            <a:pPr marL="823913" lvl="1" indent="-457200" eaLnBrk="1" hangingPunct="1">
              <a:defRPr/>
            </a:pP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Cannot </a:t>
            </a:r>
            <a:r>
              <a:rPr lang="en-US" sz="2100" b="1" dirty="0">
                <a:latin typeface="Consolas" pitchFamily="49" charset="0"/>
                <a:cs typeface="Consolas" pitchFamily="49" charset="0"/>
              </a:rPr>
              <a:t>do better using Shannon </a:t>
            </a: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information inequalities</a:t>
            </a:r>
            <a:endParaRPr lang="en-US" sz="2100" b="1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823913" lvl="1" indent="-457200" eaLnBrk="1" hangingPunct="1">
              <a:defRPr/>
            </a:pP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Using non-Shannon information </a:t>
            </a:r>
            <a:r>
              <a:rPr lang="en-US" sz="2100" b="1" dirty="0">
                <a:latin typeface="Consolas" pitchFamily="49" charset="0"/>
                <a:cs typeface="Consolas" pitchFamily="49" charset="0"/>
              </a:rPr>
              <a:t>inequalities</a:t>
            </a: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: 		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</a:rPr>
              <a:t>|</a:t>
            </a:r>
            <a:r>
              <a:rPr lang="en-US" sz="2100" b="1" dirty="0">
                <a:solidFill>
                  <a:schemeClr val="hlink"/>
                </a:solidFill>
                <a:latin typeface="Consolas" pitchFamily="49" charset="0"/>
              </a:rPr>
              <a:t>share| </a:t>
            </a:r>
            <a:r>
              <a:rPr lang="en-US" sz="2100" b="1" dirty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</a:t>
            </a:r>
            <a:r>
              <a:rPr lang="en-US" sz="2100" b="1" dirty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</a:rPr>
              <a:t>1.1|secret|</a:t>
            </a:r>
          </a:p>
          <a:p>
            <a:pPr marL="457200" indent="-457200" eaLnBrk="1" hangingPunct="1">
              <a:defRPr/>
            </a:pPr>
            <a:endParaRPr lang="en-US" sz="2200" b="1" dirty="0">
              <a:solidFill>
                <a:schemeClr val="hlink"/>
              </a:solidFill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More results obtained 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using non-Shannon information inequalities</a:t>
            </a:r>
            <a:endParaRPr lang="en-US" sz="2200" b="1" dirty="0" smtClean="0">
              <a:latin typeface="Consolas" pitchFamily="49" charset="0"/>
              <a:cs typeface="Consolas" pitchFamily="49" charset="0"/>
            </a:endParaRPr>
          </a:p>
          <a:p>
            <a:pPr marL="1098550" lvl="2" indent="-457200" eaLnBrk="1" hangingPunct="1">
              <a:defRPr/>
            </a:pPr>
            <a:endParaRPr lang="en-US" sz="1900" b="1" dirty="0">
              <a:latin typeface="Consolas" pitchFamily="49" charset="0"/>
              <a:cs typeface="Consolas" pitchFamily="49" charset="0"/>
            </a:endParaRPr>
          </a:p>
          <a:p>
            <a:pPr marL="0" indent="0" eaLnBrk="1" hangingPunct="1">
              <a:buNone/>
              <a:defRPr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endParaRPr lang="en-US" sz="2100" b="1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endParaRPr lang="en-US" sz="2100" b="1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endParaRPr lang="en-US" sz="2100" b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DD7E2CB6-2C1D-4212-840D-C454AAF31C7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19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84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mos Beim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88000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81000" y="4876800"/>
            <a:ext cx="3124200" cy="1066800"/>
          </a:xfrm>
          <a:prstGeom prst="wedgeRoundRectCallout">
            <a:avLst>
              <a:gd name="adj1" fmla="val 73453"/>
              <a:gd name="adj2" fmla="val 51471"/>
              <a:gd name="adj3" fmla="val 16667"/>
            </a:avLst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000099"/>
                </a:solidFill>
              </a:rPr>
              <a:t>Hope for </a:t>
            </a:r>
            <a:r>
              <a:rPr lang="en-US" sz="2000" dirty="0" smtClean="0">
                <a:solidFill>
                  <a:srgbClr val="000099"/>
                </a:solidFill>
              </a:rPr>
              <a:t>super-linear</a:t>
            </a:r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2000" dirty="0">
                <a:solidFill>
                  <a:srgbClr val="000099"/>
                </a:solidFill>
              </a:rPr>
              <a:t> lower </a:t>
            </a:r>
            <a:r>
              <a:rPr lang="en-US" sz="2000" dirty="0" smtClean="0">
                <a:solidFill>
                  <a:srgbClr val="000099"/>
                </a:solidFill>
              </a:rPr>
              <a:t>bounds for general access structures!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34200" y="4762499"/>
            <a:ext cx="1981200" cy="533399"/>
          </a:xfrm>
          <a:prstGeom prst="wedgeRoundRectCallout">
            <a:avLst>
              <a:gd name="adj1" fmla="val -80311"/>
              <a:gd name="adj2" fmla="val 155147"/>
              <a:gd name="adj3" fmla="val 16667"/>
            </a:avLst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Sounds great!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86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3"/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485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</a:rPr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3894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Short Reminder on Secret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Sharing</a:t>
            </a:r>
            <a:endParaRPr lang="en-US" sz="2400" b="1" dirty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Entropy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and </a:t>
            </a: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Secret Sharing </a:t>
            </a: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Limitations of 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Related and New Results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Conclusions and 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8B31-D63B-4E95-8A6D-CE7AC666AB88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325582" y="1111827"/>
            <a:ext cx="7315200" cy="45720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pPr algn="ctr" eaLnBrk="1" hangingPunct="1"/>
            <a:r>
              <a:rPr lang="en-US" sz="3100" dirty="0" smtClean="0">
                <a:solidFill>
                  <a:srgbClr val="4603CD"/>
                </a:solidFill>
              </a:rPr>
              <a:t>Limitations of Information Inequalities – Our Results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533400"/>
            <a:ext cx="8610600" cy="571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500" b="1" dirty="0" smtClean="0">
              <a:latin typeface="Consolas" pitchFamily="49" charset="0"/>
            </a:endParaRP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300" b="1" dirty="0" smtClean="0">
                <a:latin typeface="Consolas" pitchFamily="49" charset="0"/>
              </a:rPr>
              <a:t>Define when an information inequality </a:t>
            </a:r>
            <a:r>
              <a:rPr lang="en-US" sz="2300" b="1" dirty="0" smtClean="0">
                <a:solidFill>
                  <a:srgbClr val="EF241F"/>
                </a:solidFill>
                <a:latin typeface="Consolas" pitchFamily="49" charset="0"/>
              </a:rPr>
              <a:t>cannot help </a:t>
            </a:r>
            <a:r>
              <a:rPr lang="en-US" sz="2300" b="1" dirty="0" smtClean="0">
                <a:latin typeface="Consolas" pitchFamily="49" charset="0"/>
              </a:rPr>
              <a:t>in</a:t>
            </a:r>
            <a:r>
              <a:rPr lang="en-US" sz="2300" b="1" dirty="0" smtClean="0">
                <a:solidFill>
                  <a:srgbClr val="EF241F"/>
                </a:solidFill>
                <a:latin typeface="Consolas" pitchFamily="49" charset="0"/>
              </a:rPr>
              <a:t> </a:t>
            </a:r>
            <a:r>
              <a:rPr lang="en-US" sz="2300" b="1" dirty="0" smtClean="0">
                <a:latin typeface="Consolas" pitchFamily="49" charset="0"/>
              </a:rPr>
              <a:t>proving a super-linear lower bound on the share size</a:t>
            </a:r>
            <a:endParaRPr lang="en-US" sz="2300" b="1" dirty="0" smtClean="0">
              <a:solidFill>
                <a:srgbClr val="EF241F"/>
              </a:solidFill>
              <a:latin typeface="Consolas" pitchFamily="49" charset="0"/>
            </a:endParaRP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Consolas" pitchFamily="49" charset="0"/>
              </a:rPr>
              <a:t>Provide an algorithm that checks if a given information inequality </a:t>
            </a:r>
            <a:r>
              <a:rPr lang="en-US" sz="2200" b="1" dirty="0" smtClean="0">
                <a:solidFill>
                  <a:srgbClr val="EF241F"/>
                </a:solidFill>
                <a:latin typeface="Consolas" pitchFamily="49" charset="0"/>
              </a:rPr>
              <a:t>cannot help</a:t>
            </a:r>
            <a:r>
              <a:rPr lang="en-US" sz="2200" b="1" dirty="0" smtClean="0">
                <a:latin typeface="Consolas" pitchFamily="49" charset="0"/>
              </a:rPr>
              <a:t> 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Consolas" pitchFamily="49" charset="0"/>
              </a:rPr>
              <a:t>The algorithm can be used for new information inequalities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Consolas" pitchFamily="49" charset="0"/>
              </a:rPr>
              <a:t>We also deal with known infinite collection of information inequalities </a:t>
            </a:r>
          </a:p>
          <a:p>
            <a:pPr marL="457200" indent="-457200" eaLnBrk="1" hangingPunct="1">
              <a:defRPr/>
            </a:pPr>
            <a:endParaRPr lang="en-US" sz="1200" b="1" dirty="0">
              <a:latin typeface="Consolas" pitchFamily="49" charset="0"/>
            </a:endParaRPr>
          </a:p>
          <a:p>
            <a:pPr marL="457200" indent="-457200" eaLnBrk="1" hangingPunct="1">
              <a:defRPr/>
            </a:pPr>
            <a:r>
              <a:rPr lang="en-US" sz="2300" b="1" dirty="0">
                <a:latin typeface="Consolas" pitchFamily="49" charset="0"/>
              </a:rPr>
              <a:t>Our result: Information inequalities </a:t>
            </a:r>
            <a:r>
              <a:rPr lang="en-US" sz="2300" b="1" dirty="0" smtClean="0">
                <a:latin typeface="Consolas" pitchFamily="49" charset="0"/>
              </a:rPr>
              <a:t>with up-to 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</a:rPr>
              <a:t>5</a:t>
            </a:r>
            <a:r>
              <a:rPr lang="en-US" sz="2300" b="1" dirty="0">
                <a:latin typeface="Consolas" pitchFamily="49" charset="0"/>
              </a:rPr>
              <a:t> variables </a:t>
            </a:r>
            <a:r>
              <a:rPr lang="en-US" sz="2300" b="1" dirty="0" smtClean="0">
                <a:solidFill>
                  <a:srgbClr val="EF241F"/>
                </a:solidFill>
                <a:latin typeface="Consolas" pitchFamily="49" charset="0"/>
              </a:rPr>
              <a:t>cannot help</a:t>
            </a:r>
            <a:r>
              <a:rPr lang="en-US" sz="2300" b="1" dirty="0" smtClean="0">
                <a:latin typeface="Consolas" pitchFamily="49" charset="0"/>
              </a:rPr>
              <a:t> in proving a super-linear </a:t>
            </a:r>
            <a:r>
              <a:rPr lang="en-US" sz="2300" b="1" dirty="0">
                <a:latin typeface="Consolas" pitchFamily="49" charset="0"/>
              </a:rPr>
              <a:t>lower bound on the share </a:t>
            </a:r>
            <a:r>
              <a:rPr lang="en-US" sz="2300" b="1" dirty="0" smtClean="0">
                <a:latin typeface="Consolas" pitchFamily="49" charset="0"/>
              </a:rPr>
              <a:t>size</a:t>
            </a:r>
            <a:r>
              <a:rPr lang="en-US" sz="2300" b="1" dirty="0">
                <a:latin typeface="Consolas" pitchFamily="49" charset="0"/>
              </a:rPr>
              <a:t> (even when </a:t>
            </a:r>
            <a:r>
              <a:rPr lang="en-US" sz="2300" b="1" dirty="0" smtClean="0">
                <a:latin typeface="Consolas" pitchFamily="49" charset="0"/>
              </a:rPr>
              <a:t>used simultaneously</a:t>
            </a:r>
            <a:r>
              <a:rPr lang="en-US" sz="2300" b="1" dirty="0">
                <a:latin typeface="Consolas" pitchFamily="49" charset="0"/>
              </a:rPr>
              <a:t>) </a:t>
            </a:r>
          </a:p>
          <a:p>
            <a:pPr marL="823913" lvl="1" indent="-457200" eaLnBrk="1" hangingPunct="1">
              <a:defRPr/>
            </a:pPr>
            <a:r>
              <a:rPr lang="en-US" sz="2200" b="1" dirty="0">
                <a:latin typeface="Consolas" pitchFamily="49" charset="0"/>
              </a:rPr>
              <a:t>Even </a:t>
            </a:r>
            <a:r>
              <a:rPr lang="en-US" sz="2200" b="1" dirty="0" smtClean="0">
                <a:latin typeface="Consolas" pitchFamily="49" charset="0"/>
              </a:rPr>
              <a:t>known </a:t>
            </a:r>
            <a:r>
              <a:rPr lang="en-US" sz="2200" b="1" dirty="0">
                <a:latin typeface="Consolas" pitchFamily="49" charset="0"/>
              </a:rPr>
              <a:t>infinite sets of information inequalities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en-US" sz="2500" b="1" dirty="0" smtClean="0">
              <a:latin typeface="Consolas" pitchFamily="49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C7F9CECA-63E5-4CB5-85DB-A215788A6DB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20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Csirmaz Framework for Proving Lower Bounds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90600"/>
            <a:ext cx="5562600" cy="54102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latin typeface="Consolas" pitchFamily="49" charset="0"/>
              </a:rPr>
              <a:t>Idea: Construct a linear program </a:t>
            </a:r>
          </a:p>
          <a:p>
            <a:pPr lvl="1" eaLnBrk="1" hangingPunct="1"/>
            <a:r>
              <a:rPr lang="en-US" sz="2000" b="1" dirty="0" smtClean="0">
                <a:latin typeface="Consolas" pitchFamily="49" charset="0"/>
              </a:rPr>
              <a:t>lower bounds on the objective function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Wingdings 3" pitchFamily="18" charset="2"/>
              </a:rPr>
              <a:t></a:t>
            </a:r>
            <a:r>
              <a:rPr lang="en-US" sz="2000" b="1" dirty="0" smtClean="0">
                <a:latin typeface="Consolas" pitchFamily="49" charset="0"/>
                <a:sym typeface="Wingdings 3" pitchFamily="18" charset="2"/>
              </a:rPr>
              <a:t> </a:t>
            </a:r>
            <a:r>
              <a:rPr lang="en-US" sz="2000" b="1" dirty="0" smtClean="0">
                <a:latin typeface="Consolas" pitchFamily="49" charset="0"/>
              </a:rPr>
              <a:t>lower bounds on the share size</a:t>
            </a:r>
            <a:endParaRPr lang="en-US" sz="2000" b="1" dirty="0" smtClean="0">
              <a:latin typeface="Consolas" pitchFamily="49" charset="0"/>
              <a:sym typeface="Wingdings 3" pitchFamily="18" charset="2"/>
            </a:endParaRPr>
          </a:p>
          <a:p>
            <a:pPr lvl="1" eaLnBrk="1" hangingPunct="1"/>
            <a:endParaRPr lang="en-US" sz="2200" b="1" dirty="0" smtClean="0">
              <a:latin typeface="Consolas" pitchFamily="49" charset="0"/>
            </a:endParaRPr>
          </a:p>
          <a:p>
            <a:pPr eaLnBrk="1" hangingPunct="1"/>
            <a:r>
              <a:rPr lang="en-US" sz="2200" b="1" dirty="0" smtClean="0">
                <a:latin typeface="Consolas" pitchFamily="49" charset="0"/>
                <a:sym typeface="Wingdings 3" pitchFamily="18" charset="2"/>
              </a:rPr>
              <a:t>Inequalities in</a:t>
            </a:r>
            <a:r>
              <a:rPr lang="en-US" sz="2200" b="1" dirty="0" smtClean="0">
                <a:latin typeface="Consolas" pitchFamily="49" charset="0"/>
                <a:sym typeface="Mathematica1" pitchFamily="2" charset="2"/>
              </a:rPr>
              <a:t> linear program are based on </a:t>
            </a:r>
          </a:p>
          <a:p>
            <a:pPr lvl="1" eaLnBrk="1" hangingPunct="1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Privacy &amp; Correctness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Wingdings 3" pitchFamily="18" charset="2"/>
              </a:rPr>
              <a:t> </a:t>
            </a:r>
            <a:endParaRPr lang="en-US" sz="2200" b="1" dirty="0" smtClean="0">
              <a:latin typeface="Consolas" pitchFamily="49" charset="0"/>
              <a:sym typeface="Mathematica1" pitchFamily="2" charset="2"/>
            </a:endParaRPr>
          </a:p>
          <a:p>
            <a:pPr lvl="1" eaLnBrk="1" hangingPunct="1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Shannon information inequalities</a:t>
            </a:r>
          </a:p>
          <a:p>
            <a:pPr lvl="1" eaLnBrk="1" hangingPunct="1"/>
            <a:endParaRPr lang="en-US" sz="2000" b="1" dirty="0" smtClean="0">
              <a:latin typeface="Consolas" pitchFamily="49" charset="0"/>
              <a:sym typeface="Mathematica1" pitchFamily="2" charset="2"/>
            </a:endParaRPr>
          </a:p>
          <a:p>
            <a:pPr lvl="1" eaLnBrk="1" hangingPunct="1">
              <a:buNone/>
            </a:pPr>
            <a:endParaRPr lang="en-US" sz="2000" b="1" dirty="0" smtClean="0">
              <a:latin typeface="Consolas" pitchFamily="49" charset="0"/>
              <a:sym typeface="Mathematica1" pitchFamily="2" charset="2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82000" y="63246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69D25A4F-ACF0-4207-933E-BDBB92AAB69B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21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pic>
        <p:nvPicPr>
          <p:cNvPr id="210950" name="Picture 6" descr="csirm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075" y="1066800"/>
            <a:ext cx="890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2" name="Picture 8" descr="Claude Elwood Shannon (1916-2001)">
            <a:hlinkClick r:id="rId4" tooltip="Claude Elwood Shannon (1916-2001)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050" y="2209800"/>
            <a:ext cx="86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4" name="Picture 10" descr="little-sisters-sharing-secret-by-Viewimages-dot-com-72482743-4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590800"/>
            <a:ext cx="1371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6" name="Picture 12" descr="Image40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962400"/>
            <a:ext cx="1600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62" name="Line 18"/>
          <p:cNvSpPr>
            <a:spLocks noChangeShapeType="1"/>
          </p:cNvSpPr>
          <p:nvPr/>
        </p:nvSpPr>
        <p:spPr bwMode="auto">
          <a:xfrm flipH="1">
            <a:off x="6172200" y="1600200"/>
            <a:ext cx="914400" cy="5334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3" name="Line 19"/>
          <p:cNvSpPr>
            <a:spLocks noChangeShapeType="1"/>
          </p:cNvSpPr>
          <p:nvPr/>
        </p:nvSpPr>
        <p:spPr bwMode="auto">
          <a:xfrm>
            <a:off x="8229600" y="1600200"/>
            <a:ext cx="685800" cy="9906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4" name="Line 20"/>
          <p:cNvSpPr>
            <a:spLocks noChangeShapeType="1"/>
          </p:cNvSpPr>
          <p:nvPr/>
        </p:nvSpPr>
        <p:spPr bwMode="auto">
          <a:xfrm>
            <a:off x="6477000" y="3505200"/>
            <a:ext cx="381000" cy="3048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5" name="Line 21"/>
          <p:cNvSpPr>
            <a:spLocks noChangeShapeType="1"/>
          </p:cNvSpPr>
          <p:nvPr/>
        </p:nvSpPr>
        <p:spPr bwMode="auto">
          <a:xfrm flipH="1">
            <a:off x="8229600" y="3505200"/>
            <a:ext cx="533400" cy="3810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>
            <a:off x="7620000" y="5410200"/>
            <a:ext cx="0" cy="3048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6518275" y="5638800"/>
            <a:ext cx="2244725" cy="952500"/>
          </a:xfrm>
          <a:prstGeom prst="rect">
            <a:avLst/>
          </a:prstGeom>
          <a:noFill/>
          <a:ln w="38100" cmpd="dbl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700" b="1" dirty="0"/>
              <a:t>lower bound on </a:t>
            </a:r>
          </a:p>
          <a:p>
            <a:pPr algn="ctr"/>
            <a:r>
              <a:rPr lang="en-US" sz="2700" b="1" dirty="0"/>
              <a:t>the share size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5334000"/>
            <a:ext cx="37287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Formal details follow…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  <p:bldP spid="210962" grpId="0" animBg="1"/>
      <p:bldP spid="210963" grpId="0" animBg="1"/>
      <p:bldP spid="210964" grpId="0" animBg="1"/>
      <p:bldP spid="210965" grpId="0" animBg="1"/>
      <p:bldP spid="210966" grpId="0" animBg="1"/>
      <p:bldP spid="143375" grpId="1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Csirmaz Framework for Proving Lower Bounds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14400"/>
            <a:ext cx="9067800" cy="5410200"/>
          </a:xfrm>
        </p:spPr>
        <p:txBody>
          <a:bodyPr/>
          <a:lstStyle/>
          <a:p>
            <a:pPr marL="273050" lvl="1" indent="-273050" eaLnBrk="1" hangingPunct="1">
              <a:buClr>
                <a:srgbClr val="9BBB59"/>
              </a:buClr>
              <a:buSzPct val="95000"/>
            </a:pPr>
            <a:r>
              <a:rPr lang="en-US" sz="2100" b="1" dirty="0" smtClean="0">
                <a:latin typeface="Consolas" pitchFamily="49" charset="0"/>
                <a:sym typeface="Mathematica1" pitchFamily="2" charset="2"/>
              </a:rPr>
              <a:t>Observation: Given </a:t>
            </a:r>
            <a:r>
              <a:rPr lang="en-US" sz="2100" dirty="0" smtClean="0">
                <a:solidFill>
                  <a:schemeClr val="hlink"/>
                </a:solidFill>
                <a:latin typeface="Wide Latin" pitchFamily="18" charset="0"/>
              </a:rPr>
              <a:t>A</a:t>
            </a:r>
            <a:r>
              <a:rPr lang="en-US" sz="2100" b="1" dirty="0" smtClean="0">
                <a:latin typeface="Consolas" pitchFamily="49" charset="0"/>
                <a:sym typeface="Mathematica1" pitchFamily="2" charset="2"/>
              </a:rPr>
              <a:t>, it is possible to derive “stronger” inequalities using the </a:t>
            </a:r>
            <a:r>
              <a:rPr lang="en-US" sz="2100" b="1" dirty="0">
                <a:latin typeface="Consolas" pitchFamily="49" charset="0"/>
                <a:sym typeface="Mathematica1" pitchFamily="2" charset="2"/>
              </a:rPr>
              <a:t>p</a:t>
            </a:r>
            <a:r>
              <a:rPr lang="en-US" sz="2100" b="1" dirty="0" smtClean="0">
                <a:latin typeface="Consolas" pitchFamily="49" charset="0"/>
                <a:sym typeface="Mathematica1" pitchFamily="2" charset="2"/>
              </a:rPr>
              <a:t>rivacy </a:t>
            </a:r>
            <a:r>
              <a:rPr lang="en-US" sz="2100" b="1" dirty="0">
                <a:latin typeface="Consolas" pitchFamily="49" charset="0"/>
                <a:sym typeface="Mathematica1" pitchFamily="2" charset="2"/>
              </a:rPr>
              <a:t>&amp; </a:t>
            </a:r>
            <a:r>
              <a:rPr lang="en-US" sz="2100" b="1" dirty="0" smtClean="0">
                <a:latin typeface="Consolas" pitchFamily="49" charset="0"/>
                <a:sym typeface="Mathematica1" pitchFamily="2" charset="2"/>
              </a:rPr>
              <a:t>correctness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sym typeface="Wingdings 3" pitchFamily="18" charset="2"/>
              </a:rPr>
              <a:t> </a:t>
            </a:r>
            <a:r>
              <a:rPr lang="en-US" sz="2100" b="1" dirty="0" smtClean="0">
                <a:latin typeface="Consolas" pitchFamily="49" charset="0"/>
                <a:sym typeface="Wingdings 3" pitchFamily="18" charset="2"/>
              </a:rPr>
              <a:t>properties</a:t>
            </a:r>
            <a:endParaRPr lang="en-US" sz="2100" b="1" dirty="0">
              <a:latin typeface="Consolas" pitchFamily="49" charset="0"/>
              <a:sym typeface="Mathematica1" pitchFamily="2" charset="2"/>
            </a:endParaRPr>
          </a:p>
          <a:p>
            <a:pPr marL="273050" lvl="1" indent="-273050" eaLnBrk="1" hangingPunct="1">
              <a:buClr>
                <a:srgbClr val="9BBB59"/>
              </a:buClr>
              <a:buSzPct val="95000"/>
            </a:pPr>
            <a:endParaRPr lang="en-US" sz="1100" b="1" u="sng" dirty="0" smtClean="0">
              <a:latin typeface="Consolas" pitchFamily="49" charset="0"/>
              <a:sym typeface="Mathematica1" pitchFamily="2" charset="2"/>
            </a:endParaRPr>
          </a:p>
          <a:p>
            <a:pPr marL="273050" lvl="1" indent="-273050" eaLnBrk="1" hangingPunct="1">
              <a:buClr>
                <a:srgbClr val="9BBB59"/>
              </a:buClr>
              <a:buSzPct val="95000"/>
            </a:pPr>
            <a:r>
              <a:rPr lang="en-US" sz="2000" b="1" u="sng" dirty="0" smtClean="0">
                <a:latin typeface="Consolas" pitchFamily="49" charset="0"/>
                <a:sym typeface="Mathematica1" pitchFamily="2" charset="2"/>
              </a:rPr>
              <a:t>Monotonicity:</a:t>
            </a:r>
            <a:endParaRPr lang="en-US" sz="2000" b="1" u="sng" dirty="0">
              <a:latin typeface="Consolas" pitchFamily="49" charset="0"/>
              <a:sym typeface="Mathematica1" pitchFamily="2" charset="2"/>
            </a:endParaRPr>
          </a:p>
          <a:p>
            <a:pPr lvl="1" eaLnBrk="1" hangingPunct="1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If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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P</a:t>
            </a:r>
            <a:r>
              <a:rPr lang="en-US" sz="2000" b="1" dirty="0">
                <a:latin typeface="Consolas" pitchFamily="49" charset="0"/>
                <a:sym typeface="Mathematica1" pitchFamily="2" charset="2"/>
              </a:rPr>
              <a:t>,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)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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B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</a:p>
          <a:p>
            <a:pPr eaLnBrk="1" hangingPunct="1"/>
            <a:r>
              <a:rPr lang="en-US" sz="2000" b="1" u="sng" dirty="0">
                <a:latin typeface="Consolas" pitchFamily="49" charset="0"/>
                <a:sym typeface="Mathematica1" pitchFamily="2" charset="2"/>
              </a:rPr>
              <a:t>“Strong” monotonicity</a:t>
            </a:r>
            <a:r>
              <a:rPr lang="en-US" sz="2000" b="1" u="sng" dirty="0" smtClean="0">
                <a:latin typeface="Consolas" pitchFamily="49" charset="0"/>
                <a:sym typeface="Mathematica1" pitchFamily="2" charset="2"/>
              </a:rPr>
              <a:t>:</a:t>
            </a:r>
            <a:endParaRPr lang="en-US" sz="2400" b="1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lvl="1" eaLnBrk="1" hangingPunct="1"/>
            <a:r>
              <a:rPr lang="en-US" sz="2000" b="1" dirty="0">
                <a:latin typeface="Consolas" pitchFamily="49" charset="0"/>
                <a:sym typeface="Mathematica1" pitchFamily="2" charset="2"/>
              </a:rPr>
              <a:t>If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A</a:t>
            </a:r>
            <a:r>
              <a:rPr lang="en-US" sz="2000" dirty="0" smtClean="0">
                <a:solidFill>
                  <a:schemeClr val="hlink"/>
                </a:solidFill>
                <a:latin typeface="Wide Latin" pitchFamily="18" charset="0"/>
              </a:rPr>
              <a:t>A </a:t>
            </a:r>
            <a:r>
              <a:rPr lang="en-US" sz="2000" b="1" dirty="0">
                <a:latin typeface="Consolas" pitchFamily="49" charset="0"/>
                <a:sym typeface="Mathematica1" pitchFamily="2" charset="2"/>
              </a:rPr>
              <a:t>and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</a:t>
            </a:r>
            <a:r>
              <a:rPr lang="en-US" sz="2000" dirty="0" smtClean="0">
                <a:solidFill>
                  <a:schemeClr val="hlink"/>
                </a:solidFill>
                <a:latin typeface="Wide Latin" pitchFamily="18" charset="0"/>
              </a:rPr>
              <a:t>A</a:t>
            </a:r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, </a:t>
            </a:r>
            <a:r>
              <a:rPr lang="en-US" sz="2000" b="1" dirty="0" smtClean="0">
                <a:latin typeface="Consolas" pitchFamily="49" charset="0"/>
              </a:rPr>
              <a:t>then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</a:p>
          <a:p>
            <a:pPr marL="393700" lvl="1" indent="0" eaLnBrk="1" hangingPunct="1"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 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 + H(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)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= H(</a:t>
            </a:r>
            <a:r>
              <a:rPr lang="en-US" sz="2000" b="1" i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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000" b="1" i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</a:rPr>
              <a:t>B</a:t>
            </a:r>
            <a:r>
              <a:rPr lang="en-US" sz="20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 =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 </a:t>
            </a:r>
          </a:p>
          <a:p>
            <a:pPr marL="393700" lvl="1" indent="0" eaLnBrk="1" hangingPunct="1">
              <a:buNone/>
            </a:pPr>
            <a:r>
              <a:rPr lang="en-US" sz="2000" b="1" dirty="0" smtClean="0">
                <a:latin typeface="Consolas" pitchFamily="49" charset="0"/>
              </a:rPr>
              <a:t>  or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)/H(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 + 1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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)/H(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	</a:t>
            </a:r>
            <a:endParaRPr lang="en-US" sz="1050" b="1" dirty="0" smtClean="0">
              <a:latin typeface="Consolas" pitchFamily="49" charset="0"/>
              <a:sym typeface="Mathematica1" pitchFamily="2" charset="2"/>
            </a:endParaRPr>
          </a:p>
          <a:p>
            <a:pPr eaLnBrk="1" hangingPunct="1"/>
            <a:endParaRPr lang="en-US" sz="1050" b="1" u="sng" dirty="0" smtClean="0">
              <a:latin typeface="Consolas" pitchFamily="49" charset="0"/>
              <a:sym typeface="Mathematica1" pitchFamily="2" charset="2"/>
            </a:endParaRPr>
          </a:p>
          <a:p>
            <a:pPr eaLnBrk="1" hangingPunct="1"/>
            <a:r>
              <a:rPr lang="en-US" sz="2000" b="1" u="sng" dirty="0" err="1" smtClean="0">
                <a:latin typeface="Consolas" pitchFamily="49" charset="0"/>
                <a:sym typeface="Mathematica1" pitchFamily="2" charset="2"/>
              </a:rPr>
              <a:t>S</a:t>
            </a:r>
            <a:r>
              <a:rPr lang="en-US" sz="2000" b="1" u="sng" dirty="0" err="1" smtClean="0">
                <a:latin typeface="Consolas" pitchFamily="49" charset="0"/>
              </a:rPr>
              <a:t>ubmodularity</a:t>
            </a:r>
            <a:r>
              <a:rPr lang="en-US" sz="2000" b="1" u="sng" dirty="0">
                <a:latin typeface="Consolas" pitchFamily="49" charset="0"/>
              </a:rPr>
              <a:t>:</a:t>
            </a:r>
            <a:r>
              <a:rPr lang="en-US" sz="2000" b="1" i="1" dirty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 </a:t>
            </a:r>
            <a:endParaRPr lang="en-US" sz="2000" b="1" dirty="0">
              <a:latin typeface="Consolas" pitchFamily="49" charset="0"/>
              <a:sym typeface="Mathematica1" pitchFamily="2" charset="2"/>
            </a:endParaRPr>
          </a:p>
          <a:p>
            <a:pPr lvl="1" eaLnBrk="1" hangingPunct="1"/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H(</a:t>
            </a:r>
            <a:r>
              <a:rPr lang="en-US" sz="2000" b="1" i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baseline="-25000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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B</a:t>
            </a:r>
            <a:r>
              <a:rPr lang="en-US" sz="20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)+H(</a:t>
            </a:r>
            <a:r>
              <a:rPr lang="en-US" sz="2000" b="1" i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baseline="-25000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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B</a:t>
            </a:r>
            <a:r>
              <a:rPr lang="en-US" sz="20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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H(</a:t>
            </a:r>
            <a:r>
              <a:rPr lang="en-US" sz="2000" b="1" i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)+H(</a:t>
            </a:r>
            <a:r>
              <a:rPr lang="en-US" sz="2000" b="1" i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>
                <a:solidFill>
                  <a:schemeClr val="hlink"/>
                </a:solidFill>
                <a:latin typeface="Consolas" pitchFamily="49" charset="0"/>
              </a:rPr>
              <a:t>B</a:t>
            </a:r>
            <a:r>
              <a:rPr lang="en-US" sz="20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  <a:endParaRPr lang="en-US" sz="2000" b="1" dirty="0">
              <a:latin typeface="Consolas" pitchFamily="49" charset="0"/>
              <a:sym typeface="Mathematica1" pitchFamily="2" charset="2"/>
            </a:endParaRPr>
          </a:p>
          <a:p>
            <a:pPr eaLnBrk="1" hangingPunct="1"/>
            <a:r>
              <a:rPr lang="en-US" sz="2000" b="1" u="sng" dirty="0" smtClean="0">
                <a:latin typeface="Consolas" pitchFamily="49" charset="0"/>
                <a:sym typeface="Mathematica1" pitchFamily="2" charset="2"/>
              </a:rPr>
              <a:t>“Strong” </a:t>
            </a:r>
            <a:r>
              <a:rPr lang="en-US" sz="2000" b="1" u="sng" dirty="0" err="1" smtClean="0">
                <a:latin typeface="Consolas" pitchFamily="49" charset="0"/>
                <a:sym typeface="Mathematica1" pitchFamily="2" charset="2"/>
              </a:rPr>
              <a:t>s</a:t>
            </a:r>
            <a:r>
              <a:rPr lang="en-US" sz="2000" b="1" u="sng" dirty="0" err="1" smtClean="0">
                <a:latin typeface="Consolas" pitchFamily="49" charset="0"/>
              </a:rPr>
              <a:t>ubmodularity</a:t>
            </a:r>
            <a:r>
              <a:rPr lang="en-US" sz="2000" b="1" u="sng" dirty="0" smtClean="0">
                <a:latin typeface="Consolas" pitchFamily="49" charset="0"/>
              </a:rPr>
              <a:t>: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 </a:t>
            </a:r>
            <a:endParaRPr lang="en-US" sz="2000" b="1" dirty="0" smtClean="0">
              <a:latin typeface="Consolas" pitchFamily="49" charset="0"/>
              <a:sym typeface="Mathematica1" pitchFamily="2" charset="2"/>
            </a:endParaRPr>
          </a:p>
          <a:p>
            <a:pPr lvl="1" eaLnBrk="1" hangingPunct="1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If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A,B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</a:t>
            </a:r>
            <a:r>
              <a:rPr lang="en-US" sz="2000" dirty="0" smtClean="0">
                <a:solidFill>
                  <a:schemeClr val="hlink"/>
                </a:solidFill>
                <a:latin typeface="Wide Latin" pitchFamily="18" charset="0"/>
              </a:rPr>
              <a:t>A</a:t>
            </a:r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 but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B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</a:t>
            </a:r>
            <a:r>
              <a:rPr lang="en-US" sz="2000" dirty="0" smtClean="0">
                <a:solidFill>
                  <a:schemeClr val="hlink"/>
                </a:solidFill>
                <a:latin typeface="Wide Latin" pitchFamily="18" charset="0"/>
              </a:rPr>
              <a:t> A</a:t>
            </a:r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,</a:t>
            </a:r>
            <a:endParaRPr lang="en-US" sz="2000" dirty="0" smtClean="0">
              <a:solidFill>
                <a:srgbClr val="6666FF"/>
              </a:solidFill>
              <a:latin typeface="Wide Latin" pitchFamily="18" charset="0"/>
            </a:endParaRPr>
          </a:p>
          <a:p>
            <a:pPr marL="393700" lvl="1" indent="0" eaLnBrk="1" hangingPunct="1">
              <a:buNone/>
            </a:pPr>
            <a:r>
              <a:rPr lang="en-US" sz="2000" b="1" dirty="0" smtClean="0">
                <a:solidFill>
                  <a:srgbClr val="6666FF"/>
                </a:solidFill>
                <a:latin typeface="Wide Latin" pitchFamily="18" charset="0"/>
                <a:sym typeface="Mathematica1" pitchFamily="2" charset="2"/>
              </a:rPr>
              <a:t>   </a:t>
            </a:r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then</a:t>
            </a:r>
            <a:r>
              <a:rPr lang="en-US" sz="2000" dirty="0" smtClean="0">
                <a:solidFill>
                  <a:srgbClr val="6666FF"/>
                </a:solidFill>
                <a:latin typeface="Wide Latin" pitchFamily="18" charset="0"/>
                <a:sym typeface="Mathematica1" pitchFamily="2" charset="2"/>
              </a:rPr>
              <a:t> 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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 +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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 + H(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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 +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 </a:t>
            </a:r>
          </a:p>
          <a:p>
            <a:pPr marL="393700" lvl="1" indent="0" eaLnBrk="1" hangingPunct="1"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 </a:t>
            </a:r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or</a:t>
            </a:r>
            <a:r>
              <a:rPr lang="en-US" sz="2000" dirty="0" smtClean="0">
                <a:solidFill>
                  <a:srgbClr val="6666FF"/>
                </a:solidFill>
                <a:latin typeface="Wide Latin" pitchFamily="18" charset="0"/>
                <a:sym typeface="Mathematica1" pitchFamily="2" charset="2"/>
              </a:rPr>
              <a:t> 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[H(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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 +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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)]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/H(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 + 1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 [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+ H(</a:t>
            </a:r>
            <a:r>
              <a:rPr lang="en-US" sz="20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0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B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)]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/H(</a:t>
            </a:r>
            <a:r>
              <a:rPr lang="en-US" sz="20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endParaRPr lang="en-US" sz="2000" b="1" dirty="0">
              <a:latin typeface="Consolas" pitchFamily="49" charset="0"/>
              <a:sym typeface="Mathematica1" pitchFamily="2" charset="2"/>
            </a:endParaRPr>
          </a:p>
          <a:p>
            <a:pPr marL="393700" lvl="1" indent="0" eaLnBrk="1" hangingPunct="1">
              <a:buNone/>
            </a:pPr>
            <a:endParaRPr lang="en-US" sz="2000" b="1" dirty="0">
              <a:latin typeface="Consolas" pitchFamily="49" charset="0"/>
              <a:sym typeface="Mathematica1" pitchFamily="2" charset="2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696028" y="3624942"/>
            <a:ext cx="533400" cy="413284"/>
          </a:xfrm>
          <a:prstGeom prst="rect">
            <a:avLst/>
          </a:prstGeom>
          <a:noFill/>
          <a:ln w="57150">
            <a:solidFill>
              <a:srgbClr val="EF24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499436" y="6019800"/>
            <a:ext cx="533400" cy="413284"/>
          </a:xfrm>
          <a:prstGeom prst="rect">
            <a:avLst/>
          </a:prstGeom>
          <a:noFill/>
          <a:ln w="57150">
            <a:solidFill>
              <a:srgbClr val="EF24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8" name="Rectangle 10"/>
          <p:cNvSpPr>
            <a:spLocks noChangeArrowheads="1"/>
          </p:cNvSpPr>
          <p:nvPr/>
        </p:nvSpPr>
        <p:spPr bwMode="auto">
          <a:xfrm>
            <a:off x="762000" y="3244316"/>
            <a:ext cx="2057400" cy="413284"/>
          </a:xfrm>
          <a:prstGeom prst="rect">
            <a:avLst/>
          </a:prstGeom>
          <a:ln w="57150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9" name="Rectangle 10"/>
          <p:cNvSpPr>
            <a:spLocks noChangeArrowheads="1"/>
          </p:cNvSpPr>
          <p:nvPr/>
        </p:nvSpPr>
        <p:spPr bwMode="auto">
          <a:xfrm>
            <a:off x="5105400" y="3320516"/>
            <a:ext cx="2057400" cy="413284"/>
          </a:xfrm>
          <a:prstGeom prst="rect">
            <a:avLst/>
          </a:prstGeom>
          <a:ln w="57150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uiExpand="1" build="p" bldLvl="3"/>
      <p:bldP spid="5" grpId="0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Csirmaz Framework for Proving Lower Bounds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422642"/>
            <a:ext cx="7696200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73050" lvl="1" indent="-273050" eaLnBrk="1" hangingPunct="1">
              <a:buClr>
                <a:srgbClr val="9BBB59"/>
              </a:buClr>
              <a:buSzPct val="95000"/>
            </a:pPr>
            <a:r>
              <a:rPr lang="en-US" sz="2400" b="1" dirty="0">
                <a:latin typeface="Consolas" pitchFamily="49" charset="0"/>
                <a:sym typeface="Wingdings 3" pitchFamily="18" charset="2"/>
              </a:rPr>
              <a:t>(Jumping a head) </a:t>
            </a:r>
            <a:endParaRPr lang="en-US" sz="2400" b="1" dirty="0" smtClean="0">
              <a:latin typeface="Consolas" pitchFamily="49" charset="0"/>
              <a:sym typeface="Wingdings 3" pitchFamily="18" charset="2"/>
            </a:endParaRPr>
          </a:p>
          <a:p>
            <a:pPr marL="273050" lvl="1" indent="-273050" eaLnBrk="1" hangingPunct="1">
              <a:buClr>
                <a:srgbClr val="9BBB59"/>
              </a:buClr>
              <a:buSzPct val="95000"/>
            </a:pPr>
            <a:endParaRPr lang="en-US" sz="1200" b="1" dirty="0" smtClean="0">
              <a:latin typeface="Consolas" pitchFamily="49" charset="0"/>
              <a:sym typeface="Wingdings 3" pitchFamily="18" charset="2"/>
            </a:endParaRPr>
          </a:p>
          <a:p>
            <a:pPr marL="342900" lvl="1" indent="-342900" eaLnBrk="1" hangingPunct="1">
              <a:buClr>
                <a:srgbClr val="9BBB59"/>
              </a:buClr>
              <a:buSzPct val="95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Deriving 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“stronger” versions of inequalities is 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essential!</a:t>
            </a:r>
          </a:p>
          <a:p>
            <a:pPr marL="342900" lvl="1" indent="-342900" eaLnBrk="1" hangingPunct="1">
              <a:buClr>
                <a:srgbClr val="9BBB59"/>
              </a:buClr>
              <a:buSzPct val="95000"/>
              <a:buFont typeface="Arial" pitchFamily="34" charset="0"/>
              <a:buChar char="•"/>
            </a:pPr>
            <a:endParaRPr lang="en-US" sz="1200" b="1" dirty="0" smtClean="0">
              <a:latin typeface="Consolas" pitchFamily="49" charset="0"/>
              <a:sym typeface="Mathematica1" pitchFamily="2" charset="2"/>
            </a:endParaRPr>
          </a:p>
          <a:p>
            <a:pPr marL="342900" lvl="1" indent="-342900" eaLnBrk="1" hangingPunct="1">
              <a:buClr>
                <a:srgbClr val="9BBB59"/>
              </a:buClr>
              <a:buSzPct val="95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We 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proved: Without this “trick”, any information inequality </a:t>
            </a:r>
            <a:r>
              <a:rPr lang="en-US" sz="2400" b="1" dirty="0">
                <a:solidFill>
                  <a:srgbClr val="EF241F"/>
                </a:solidFill>
                <a:latin typeface="Consolas" pitchFamily="49" charset="0"/>
              </a:rPr>
              <a:t>cannot help</a:t>
            </a:r>
            <a:r>
              <a:rPr lang="en-US" sz="2400" b="1" dirty="0">
                <a:latin typeface="Consolas" pitchFamily="49" charset="0"/>
              </a:rPr>
              <a:t> in proving a super-linear lower bound on the share size</a:t>
            </a:r>
            <a:endParaRPr lang="en-US" sz="2400" b="1" dirty="0">
              <a:latin typeface="Consolas" pitchFamily="49" charset="0"/>
              <a:sym typeface="Mathematica1" pitchFamily="2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914400"/>
            <a:ext cx="9067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buClr>
                <a:srgbClr val="9BBB59"/>
              </a:buClr>
              <a:buSzPct val="95000"/>
            </a:pPr>
            <a:r>
              <a:rPr lang="en-US" sz="2100" b="1" dirty="0" smtClean="0">
                <a:latin typeface="Consolas" pitchFamily="49" charset="0"/>
                <a:sym typeface="Mathematica1" pitchFamily="2" charset="2"/>
              </a:rPr>
              <a:t>Observation: Given </a:t>
            </a:r>
            <a:r>
              <a:rPr lang="en-US" sz="2100" dirty="0" smtClean="0">
                <a:solidFill>
                  <a:schemeClr val="hlink"/>
                </a:solidFill>
                <a:latin typeface="Wide Latin" pitchFamily="18" charset="0"/>
              </a:rPr>
              <a:t>A</a:t>
            </a:r>
            <a:r>
              <a:rPr lang="en-US" sz="2100" b="1" dirty="0" smtClean="0">
                <a:latin typeface="Consolas" pitchFamily="49" charset="0"/>
                <a:sym typeface="Mathematica1" pitchFamily="2" charset="2"/>
              </a:rPr>
              <a:t>, it is possible to derive “stronger” inequalities using the privacy &amp; correctness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sym typeface="Wingdings 3" pitchFamily="18" charset="2"/>
              </a:rPr>
              <a:t> </a:t>
            </a:r>
            <a:r>
              <a:rPr lang="en-US" sz="2100" b="1" dirty="0" smtClean="0">
                <a:latin typeface="Consolas" pitchFamily="49" charset="0"/>
                <a:sym typeface="Wingdings 3" pitchFamily="18" charset="2"/>
              </a:rPr>
              <a:t>properties</a:t>
            </a:r>
            <a:endParaRPr lang="en-US" sz="2100" b="1" dirty="0" smtClean="0">
              <a:latin typeface="Consolas" pitchFamily="49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0846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Csirmaz Framework for Proving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177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76200" y="914400"/>
                <a:ext cx="8763000" cy="5715000"/>
              </a:xfrm>
            </p:spPr>
            <p:txBody>
              <a:bodyPr/>
              <a:lstStyle/>
              <a:p>
                <a:pPr marL="369887" indent="-342900" eaLnBrk="1" hangingPunct="1"/>
                <a:r>
                  <a:rPr lang="en-US" sz="2300" b="1" dirty="0">
                    <a:latin typeface="Consolas" pitchFamily="49" charset="0"/>
                    <a:sym typeface="Mathematica1"/>
                  </a:rPr>
                  <a:t>For every set </a:t>
                </a:r>
                <a:r>
                  <a:rPr lang="en-US" sz="23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</a:t>
                </a:r>
                <a:r>
                  <a:rPr lang="en-US" sz="23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3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P</a:t>
                </a:r>
                <a:r>
                  <a:rPr lang="en-US" sz="2400" b="1" dirty="0" smtClean="0">
                    <a:latin typeface="Consolas" pitchFamily="49" charset="0"/>
                    <a:sym typeface="Mathematica1" pitchFamily="2" charset="2"/>
                  </a:rPr>
                  <a:t>,</a:t>
                </a:r>
                <a:r>
                  <a:rPr lang="en-US" sz="23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 </a:t>
                </a:r>
                <a:r>
                  <a:rPr lang="en-US" sz="2300" b="1" dirty="0">
                    <a:latin typeface="Consolas" pitchFamily="49" charset="0"/>
                    <a:sym typeface="Mathematica1"/>
                  </a:rPr>
                  <a:t>we define a variable </a:t>
                </a:r>
                <a:r>
                  <a:rPr lang="en-US" sz="23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3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endParaRPr lang="en-US" sz="2300" b="1" dirty="0">
                  <a:latin typeface="Consolas" pitchFamily="49" charset="0"/>
                  <a:sym typeface="Mathematica1"/>
                </a:endParaRPr>
              </a:p>
              <a:p>
                <a:pPr eaLnBrk="1" hangingPunct="1"/>
                <a:endParaRPr lang="en-US" sz="1000" b="1" dirty="0" smtClean="0">
                  <a:latin typeface="Consolas" pitchFamily="49" charset="0"/>
                  <a:sym typeface="Mathematica1"/>
                </a:endParaRPr>
              </a:p>
              <a:p>
                <a:pPr eaLnBrk="1" hangingPunct="1"/>
                <a:r>
                  <a:rPr lang="en-US" sz="2300" b="1" dirty="0" smtClean="0">
                    <a:latin typeface="Consolas" pitchFamily="49" charset="0"/>
                    <a:sym typeface="Mathematica1"/>
                  </a:rPr>
                  <a:t>Construct the </a:t>
                </a:r>
                <a:r>
                  <a:rPr lang="en-US" sz="24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LP</a:t>
                </a:r>
                <a:r>
                  <a:rPr lang="en-US" sz="2400" baseline="-25000" dirty="0">
                    <a:solidFill>
                      <a:schemeClr val="hlink"/>
                    </a:solidFill>
                    <a:latin typeface="Wide Latin" pitchFamily="18" charset="0"/>
                  </a:rPr>
                  <a:t>A</a:t>
                </a:r>
                <a:r>
                  <a:rPr lang="en-US" sz="2300" b="1" dirty="0" smtClean="0">
                    <a:latin typeface="Consolas" pitchFamily="49" charset="0"/>
                    <a:sym typeface="Mathematica1"/>
                  </a:rPr>
                  <a:t> for an access structure </a:t>
                </a:r>
                <a:r>
                  <a:rPr lang="en-US" sz="2300" dirty="0" smtClean="0">
                    <a:solidFill>
                      <a:schemeClr val="hlink"/>
                    </a:solidFill>
                    <a:latin typeface="Wide Latin" pitchFamily="18" charset="0"/>
                  </a:rPr>
                  <a:t>A</a:t>
                </a:r>
                <a:r>
                  <a:rPr lang="en-US" sz="2300" b="1" dirty="0" smtClean="0">
                    <a:latin typeface="Consolas" pitchFamily="49" charset="0"/>
                    <a:sym typeface="Mathematica1"/>
                  </a:rPr>
                  <a:t>:</a:t>
                </a:r>
                <a:endParaRPr lang="en-US" b="1" dirty="0" smtClean="0">
                  <a:latin typeface="Consolas" pitchFamily="49" charset="0"/>
                  <a:sym typeface="Mathematica1"/>
                </a:endParaRPr>
              </a:p>
              <a:p>
                <a:pPr lvl="1" eaLnBrk="1" hangingPunct="1"/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Add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</a:t>
                </a:r>
                <a:r>
                  <a:rPr lang="en-US" sz="2200" b="1" dirty="0" smtClean="0">
                    <a:solidFill>
                      <a:srgbClr val="6666FF"/>
                    </a:solidFill>
                    <a:latin typeface="Consolas" pitchFamily="49" charset="0"/>
                    <a:sym typeface="Mathematica1" pitchFamily="2" charset="2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≥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0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,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200" b="1">
                        <a:solidFill>
                          <a:schemeClr val="hlink"/>
                        </a:solidFill>
                        <a:latin typeface="Cambria Math"/>
                        <a:sym typeface="Mathematica1"/>
                      </a:rPr>
                      <m:t>∀</m:t>
                    </m:r>
                  </m:oMath>
                </a14:m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A,B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P </a:t>
                </a:r>
                <a:r>
                  <a:rPr lang="en-US" sz="2200" b="1" dirty="0" err="1" smtClean="0">
                    <a:latin typeface="Consolas" pitchFamily="49" charset="0"/>
                    <a:sym typeface="Mathematica1"/>
                  </a:rPr>
                  <a:t>s.t.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B 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add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B</a:t>
                </a:r>
                <a:r>
                  <a:rPr lang="en-US" sz="2200" b="1" dirty="0" smtClean="0">
                    <a:solidFill>
                      <a:srgbClr val="6666FF"/>
                    </a:solidFill>
                    <a:latin typeface="Consolas" pitchFamily="49" charset="0"/>
                    <a:sym typeface="Mathematica1" pitchFamily="2" charset="2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≥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,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200" b="1">
                        <a:solidFill>
                          <a:schemeClr val="hlink"/>
                        </a:solidFill>
                        <a:latin typeface="Cambria Math"/>
                        <a:sym typeface="Mathematica1"/>
                      </a:rPr>
                      <m:t>∀</m:t>
                    </m:r>
                  </m:oMath>
                </a14:m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A,B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P 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add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sz="22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+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B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≥</a:t>
                </a:r>
                <a:r>
                  <a:rPr lang="en-US" sz="2200" b="1" dirty="0" smtClean="0">
                    <a:solidFill>
                      <a:srgbClr val="6666FF"/>
                    </a:solidFill>
                    <a:latin typeface="Consolas" pitchFamily="49" charset="0"/>
                    <a:sym typeface="Mathematica1" pitchFamily="2" charset="2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AB</a:t>
                </a:r>
                <a:r>
                  <a:rPr lang="en-US" sz="22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+</a:t>
                </a:r>
                <a:r>
                  <a:rPr lang="en-US" sz="2200" b="1" dirty="0" smtClean="0">
                    <a:solidFill>
                      <a:srgbClr val="6666FF"/>
                    </a:solidFill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AB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,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200" b="1">
                        <a:solidFill>
                          <a:schemeClr val="hlink"/>
                        </a:solidFill>
                        <a:latin typeface="Cambria Math"/>
                        <a:sym typeface="Mathematica1"/>
                      </a:rPr>
                      <m:t>∀</m:t>
                    </m:r>
                  </m:oMath>
                </a14:m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A,B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P </a:t>
                </a:r>
                <a:r>
                  <a:rPr lang="en-US" sz="2200" b="1" dirty="0" err="1" smtClean="0">
                    <a:latin typeface="Consolas" pitchFamily="49" charset="0"/>
                    <a:sym typeface="Mathematica1"/>
                  </a:rPr>
                  <a:t>s.t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. 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B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, 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</a:t>
                </a:r>
                <a:r>
                  <a:rPr lang="en-US" sz="2200" dirty="0" smtClean="0">
                    <a:solidFill>
                      <a:schemeClr val="hlink"/>
                    </a:solidFill>
                    <a:latin typeface="Wide Latin" pitchFamily="18" charset="0"/>
                  </a:rPr>
                  <a:t>A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and 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B</a:t>
                </a:r>
                <a:r>
                  <a:rPr lang="en-US" sz="2200" dirty="0" smtClean="0">
                    <a:solidFill>
                      <a:schemeClr val="hlink"/>
                    </a:solidFill>
                    <a:latin typeface="Wide Latin" pitchFamily="18" charset="0"/>
                  </a:rPr>
                  <a:t>A 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add	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B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≥</a:t>
                </a:r>
                <a:r>
                  <a:rPr lang="en-US" sz="2200" b="1" dirty="0" smtClean="0">
                    <a:solidFill>
                      <a:srgbClr val="6666FF"/>
                    </a:solidFill>
                    <a:latin typeface="Consolas" pitchFamily="49" charset="0"/>
                    <a:sym typeface="Mathematica1" pitchFamily="2" charset="2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+ 1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,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200" b="1">
                        <a:solidFill>
                          <a:schemeClr val="hlink"/>
                        </a:solidFill>
                        <a:latin typeface="Cambria Math"/>
                        <a:sym typeface="Mathematica1"/>
                      </a:rPr>
                      <m:t>∀</m:t>
                    </m:r>
                  </m:oMath>
                </a14:m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A,B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P </a:t>
                </a:r>
                <a:r>
                  <a:rPr lang="en-US" sz="2200" b="1" dirty="0" err="1" smtClean="0">
                    <a:latin typeface="Consolas" pitchFamily="49" charset="0"/>
                    <a:sym typeface="Mathematica1"/>
                  </a:rPr>
                  <a:t>s.t.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A,B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</a:t>
                </a:r>
                <a:r>
                  <a:rPr lang="en-US" sz="2200" dirty="0" smtClean="0">
                    <a:solidFill>
                      <a:schemeClr val="hlink"/>
                    </a:solidFill>
                    <a:latin typeface="Wide Latin" pitchFamily="18" charset="0"/>
                  </a:rPr>
                  <a:t>A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, and 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AB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</a:t>
                </a:r>
                <a:r>
                  <a:rPr lang="en-US" sz="2200" dirty="0" smtClean="0">
                    <a:solidFill>
                      <a:schemeClr val="hlink"/>
                    </a:solidFill>
                    <a:latin typeface="Wide Latin" pitchFamily="18" charset="0"/>
                  </a:rPr>
                  <a:t>A 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add 		</a:t>
                </a:r>
              </a:p>
              <a:p>
                <a:pPr marL="393700" lvl="1" indent="0" eaLnBrk="1" hangingPunct="1">
                  <a:buNone/>
                </a:pP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	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sz="22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+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B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≥</a:t>
                </a:r>
                <a:r>
                  <a:rPr lang="en-US" sz="2200" b="1" dirty="0" smtClean="0">
                    <a:solidFill>
                      <a:srgbClr val="6666FF"/>
                    </a:solidFill>
                    <a:latin typeface="Consolas" pitchFamily="49" charset="0"/>
                    <a:sym typeface="Mathematica1" pitchFamily="2" charset="2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AB</a:t>
                </a:r>
                <a:r>
                  <a:rPr lang="en-US" sz="22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+</a:t>
                </a:r>
                <a:r>
                  <a:rPr lang="en-US" sz="2200" b="1" dirty="0" smtClean="0">
                    <a:solidFill>
                      <a:srgbClr val="6666FF"/>
                    </a:solidFill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AB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200" b="1" dirty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+ 1</a:t>
                </a:r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.</a:t>
                </a:r>
              </a:p>
              <a:p>
                <a:pPr lvl="1" eaLnBrk="1" hangingPunct="1"/>
                <a:r>
                  <a:rPr lang="en-US" sz="2200" b="1" dirty="0" smtClean="0">
                    <a:latin typeface="Consolas" pitchFamily="49" charset="0"/>
                    <a:sym typeface="Mathematica1"/>
                  </a:rPr>
                  <a:t>Minimize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Euclid Symbol" pitchFamily="18" charset="2"/>
                  </a:rPr>
                  <a:t> </a:t>
                </a:r>
                <a:r>
                  <a:rPr lang="en-US" sz="2200" b="1" i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i</a:t>
                </a:r>
                <a:r>
                  <a:rPr lang="en-US" sz="2200" b="1" i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/>
                  </a:rPr>
                  <a:t>[n] </a:t>
                </a:r>
                <a:r>
                  <a:rPr lang="en-US" sz="22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2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{</a:t>
                </a:r>
                <a:r>
                  <a:rPr lang="en-US" sz="22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i</a:t>
                </a:r>
                <a:r>
                  <a:rPr lang="en-US" sz="22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}</a:t>
                </a:r>
                <a:endParaRPr lang="en-US" sz="2200" b="1" dirty="0" smtClean="0">
                  <a:latin typeface="Consolas" pitchFamily="49" charset="0"/>
                  <a:sym typeface="Mathematica1"/>
                </a:endParaRPr>
              </a:p>
              <a:p>
                <a:pPr eaLnBrk="1" hangingPunct="1"/>
                <a:endParaRPr lang="en-US" sz="1000" b="1" dirty="0" smtClean="0">
                  <a:latin typeface="Consolas" pitchFamily="49" charset="0"/>
                  <a:sym typeface="Mathematica1" pitchFamily="2" charset="2"/>
                </a:endParaRPr>
              </a:p>
              <a:p>
                <a:pPr marL="273050" lvl="1" indent="-273050" eaLnBrk="1" hangingPunct="1">
                  <a:buClr>
                    <a:srgbClr val="9BBB59"/>
                  </a:buClr>
                  <a:buSzPct val="95000"/>
                </a:pPr>
                <a:r>
                  <a:rPr lang="en-US" b="1" dirty="0" smtClean="0">
                    <a:latin typeface="Consolas" pitchFamily="49" charset="0"/>
                  </a:rPr>
                  <a:t>Solution to all inequalities: </a:t>
                </a:r>
                <a:r>
                  <a:rPr lang="en-US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</a:rPr>
                  <a:t> </a:t>
                </a:r>
                <a:r>
                  <a:rPr lang="en-US" b="1" dirty="0">
                    <a:solidFill>
                      <a:schemeClr val="hlink"/>
                    </a:solidFill>
                    <a:latin typeface="Consolas" pitchFamily="49" charset="0"/>
                  </a:rPr>
                  <a:t>= 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</a:rPr>
                  <a:t>H(</a:t>
                </a:r>
                <a:r>
                  <a:rPr lang="en-US" b="1" i="1" dirty="0" smtClean="0">
                    <a:solidFill>
                      <a:schemeClr val="hlink"/>
                    </a:solidFill>
                    <a:latin typeface="Consolas" pitchFamily="49" charset="0"/>
                  </a:rPr>
                  <a:t>S</a:t>
                </a:r>
                <a:r>
                  <a:rPr lang="en-US" b="1" i="1" baseline="-25000" dirty="0" smtClean="0">
                    <a:solidFill>
                      <a:schemeClr val="hlink"/>
                    </a:solidFill>
                    <a:latin typeface="Consolas" pitchFamily="49" charset="0"/>
                  </a:rPr>
                  <a:t>A</a:t>
                </a:r>
                <a:r>
                  <a:rPr lang="en-US" b="1" dirty="0" smtClean="0">
                    <a:solidFill>
                      <a:schemeClr val="hlink"/>
                    </a:solidFill>
                    <a:latin typeface="Consolas" pitchFamily="49" charset="0"/>
                  </a:rPr>
                  <a:t>)/</a:t>
                </a:r>
                <a:r>
                  <a:rPr lang="en-US" b="1" dirty="0">
                    <a:solidFill>
                      <a:schemeClr val="hlink"/>
                    </a:solidFill>
                    <a:latin typeface="Consolas" pitchFamily="49" charset="0"/>
                  </a:rPr>
                  <a:t>H(</a:t>
                </a:r>
                <a:r>
                  <a:rPr lang="en-US" b="1" i="1" dirty="0">
                    <a:solidFill>
                      <a:schemeClr val="accent2"/>
                    </a:solidFill>
                    <a:latin typeface="Consolas" pitchFamily="49" charset="0"/>
                  </a:rPr>
                  <a:t>S</a:t>
                </a:r>
                <a:r>
                  <a:rPr lang="en-US" b="1" dirty="0">
                    <a:solidFill>
                      <a:schemeClr val="hlink"/>
                    </a:solidFill>
                    <a:latin typeface="Consolas" pitchFamily="49" charset="0"/>
                  </a:rPr>
                  <a:t>)</a:t>
                </a:r>
              </a:p>
              <a:p>
                <a:pPr eaLnBrk="1" hangingPunct="1"/>
                <a:endParaRPr lang="en-US" sz="1000" b="1" dirty="0" smtClean="0">
                  <a:latin typeface="Consolas" pitchFamily="49" charset="0"/>
                  <a:sym typeface="Mathematica1" pitchFamily="2" charset="2"/>
                </a:endParaRPr>
              </a:p>
              <a:p>
                <a:pPr eaLnBrk="1" hangingPunct="1"/>
                <a:r>
                  <a:rPr lang="en-US" sz="2300" b="1" dirty="0" smtClean="0">
                    <a:latin typeface="Consolas" pitchFamily="49" charset="0"/>
                    <a:sym typeface="Mathematica1" pitchFamily="2" charset="2"/>
                  </a:rPr>
                  <a:t>Claim: If the </a:t>
                </a:r>
                <a:r>
                  <a:rPr lang="en-US" sz="23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LP</a:t>
                </a:r>
                <a:r>
                  <a:rPr lang="en-US" sz="2300" baseline="-25000" dirty="0" smtClean="0">
                    <a:solidFill>
                      <a:schemeClr val="hlink"/>
                    </a:solidFill>
                    <a:latin typeface="Wide Latin" pitchFamily="18" charset="0"/>
                  </a:rPr>
                  <a:t>A</a:t>
                </a:r>
                <a:r>
                  <a:rPr lang="en-US" sz="2300" b="1" dirty="0" smtClean="0">
                    <a:latin typeface="Consolas" pitchFamily="49" charset="0"/>
                    <a:sym typeface="Mathematica1" pitchFamily="2" charset="2"/>
                  </a:rPr>
                  <a:t> implies that </a:t>
                </a:r>
                <a:r>
                  <a:rPr lang="en-US" sz="2300" b="1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Euclid Symbol" pitchFamily="18" charset="2"/>
                  </a:rPr>
                  <a:t></a:t>
                </a:r>
                <a:r>
                  <a:rPr lang="en-US" sz="2300" b="1" i="1" baseline="-25000" dirty="0" err="1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i</a:t>
                </a:r>
                <a:r>
                  <a:rPr lang="en-US" sz="2300" b="1" i="1" baseline="-25000" dirty="0" smtClean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/>
                  </a:rPr>
                  <a:t>[n] </a:t>
                </a:r>
                <a:r>
                  <a:rPr lang="en-US" sz="23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3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{</a:t>
                </a:r>
                <a:r>
                  <a:rPr lang="en-US" sz="23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i</a:t>
                </a:r>
                <a:r>
                  <a:rPr lang="en-US" sz="23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} </a:t>
                </a:r>
                <a:r>
                  <a:rPr lang="en-US" sz="23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≥ </a:t>
                </a:r>
                <a:r>
                  <a:rPr lang="en-US" sz="23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dn</a:t>
                </a:r>
                <a:r>
                  <a:rPr lang="en-US" sz="2300" b="1" dirty="0" smtClean="0">
                    <a:latin typeface="Consolas" pitchFamily="49" charset="0"/>
                    <a:sym typeface="Mathematica1" pitchFamily="2" charset="2"/>
                  </a:rPr>
                  <a:t>, then in every secret sharing scheme realizing </a:t>
                </a:r>
                <a:r>
                  <a:rPr lang="en-US" sz="2300" dirty="0" smtClean="0">
                    <a:solidFill>
                      <a:schemeClr val="hlink"/>
                    </a:solidFill>
                    <a:latin typeface="Wide Latin" pitchFamily="18" charset="0"/>
                  </a:rPr>
                  <a:t>A</a:t>
                </a:r>
                <a:r>
                  <a:rPr lang="en-US" sz="2300" b="1" dirty="0" smtClean="0">
                    <a:latin typeface="Consolas" pitchFamily="49" charset="0"/>
                    <a:sym typeface="Mathematica1" pitchFamily="2" charset="2"/>
                  </a:rPr>
                  <a:t>, then</a:t>
                </a:r>
                <a:r>
                  <a:rPr lang="en-US" sz="2300" b="1" dirty="0" smtClean="0"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300" b="1" dirty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Euclid Symbol" pitchFamily="18" charset="2"/>
                  </a:rPr>
                  <a:t></a:t>
                </a:r>
                <a:r>
                  <a:rPr lang="en-US" sz="2300" b="1" i="1" baseline="-25000" dirty="0" err="1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 pitchFamily="2" charset="2"/>
                  </a:rPr>
                  <a:t>i</a:t>
                </a:r>
                <a:r>
                  <a:rPr lang="en-US" sz="2300" b="1" i="1" baseline="-25000" dirty="0">
                    <a:solidFill>
                      <a:schemeClr val="hlink"/>
                    </a:solidFill>
                    <a:latin typeface="Consolas" pitchFamily="49" charset="0"/>
                    <a:cs typeface="Guttman Haim" pitchFamily="2" charset="-79"/>
                    <a:sym typeface="Mathematica1"/>
                  </a:rPr>
                  <a:t>[n] </a:t>
                </a:r>
                <a:r>
                  <a:rPr lang="en-US" sz="23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H(</a:t>
                </a:r>
                <a:r>
                  <a:rPr lang="en-US" sz="2300" b="1" dirty="0" smtClean="0">
                    <a:solidFill>
                      <a:schemeClr val="hlink"/>
                    </a:solidFill>
                    <a:latin typeface="Consolas" pitchFamily="49" charset="0"/>
                    <a:sym typeface="Euclid Symbol" pitchFamily="18" charset="2"/>
                  </a:rPr>
                  <a:t>S</a:t>
                </a:r>
                <a:r>
                  <a:rPr lang="en-US" sz="23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{</a:t>
                </a:r>
                <a:r>
                  <a:rPr lang="en-US" sz="23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i</a:t>
                </a:r>
                <a:r>
                  <a:rPr lang="en-US" sz="23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}</a:t>
                </a:r>
                <a:r>
                  <a:rPr lang="en-US" sz="23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) ≥ </a:t>
                </a:r>
                <a:r>
                  <a:rPr lang="en-US" sz="23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dn</a:t>
                </a:r>
                <a:endParaRPr lang="en-US" sz="2300" b="1" dirty="0">
                  <a:solidFill>
                    <a:schemeClr val="hlink"/>
                  </a:solidFill>
                  <a:latin typeface="Consolas" pitchFamily="49" charset="0"/>
                  <a:sym typeface="Mathematica1" pitchFamily="2" charset="2"/>
                </a:endParaRPr>
              </a:p>
              <a:p>
                <a:pPr lvl="1" eaLnBrk="1" hangingPunct="1">
                  <a:buNone/>
                </a:pPr>
                <a:endParaRPr lang="en-US" sz="2200" b="1" dirty="0" smtClean="0">
                  <a:latin typeface="Consolas" pitchFamily="49" charset="0"/>
                  <a:sym typeface="Mathematica1" pitchFamily="2" charset="2"/>
                </a:endParaRPr>
              </a:p>
              <a:p>
                <a:pPr lvl="1" eaLnBrk="1" hangingPunct="1">
                  <a:buNone/>
                </a:pPr>
                <a:r>
                  <a:rPr lang="en-US" sz="2200" b="1" dirty="0" smtClean="0">
                    <a:latin typeface="Consolas" pitchFamily="49" charset="0"/>
                    <a:sym typeface="Mathematica1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31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76200" y="914400"/>
                <a:ext cx="8763000" cy="5715000"/>
              </a:xfrm>
              <a:blipFill rotWithShape="1">
                <a:blip r:embed="rId3"/>
                <a:stretch>
                  <a:fillRect l="-765" t="-853" r="-1531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62000" y="2394858"/>
            <a:ext cx="4800600" cy="870484"/>
          </a:xfrm>
          <a:prstGeom prst="rect">
            <a:avLst/>
          </a:prstGeom>
          <a:noFill/>
          <a:ln w="12700">
            <a:solidFill>
              <a:srgbClr val="EF24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62000" y="3265342"/>
            <a:ext cx="7696200" cy="1143000"/>
          </a:xfrm>
          <a:prstGeom prst="rect">
            <a:avLst/>
          </a:prstGeom>
          <a:noFill/>
          <a:ln w="12700">
            <a:solidFill>
              <a:srgbClr val="EF24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uiExpand="1" build="p" bldLvl="3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sz="3600" dirty="0" err="1" smtClean="0">
                <a:solidFill>
                  <a:srgbClr val="4603CD"/>
                </a:solidFill>
              </a:rPr>
              <a:t>Csirmaz’s</a:t>
            </a:r>
            <a:r>
              <a:rPr lang="en-US" sz="3600" dirty="0" smtClean="0">
                <a:solidFill>
                  <a:srgbClr val="4603CD"/>
                </a:solidFill>
              </a:rPr>
              <a:t> Lower Bounds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14400"/>
            <a:ext cx="5791200" cy="5410200"/>
          </a:xfrm>
        </p:spPr>
        <p:txBody>
          <a:bodyPr/>
          <a:lstStyle/>
          <a:p>
            <a:pPr eaLnBrk="1" hangingPunct="1"/>
            <a:endParaRPr lang="en-US" sz="2300" b="1" dirty="0" smtClean="0">
              <a:latin typeface="Consolas" pitchFamily="49" charset="0"/>
              <a:sym typeface="Mathematica1" pitchFamily="2" charset="2"/>
            </a:endParaRPr>
          </a:p>
          <a:p>
            <a:pPr eaLnBrk="1" hangingPunct="1"/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Csirmaz has constructed an </a:t>
            </a:r>
            <a:r>
              <a:rPr lang="en-US" sz="2300" b="1" dirty="0" smtClean="0">
                <a:latin typeface="Consolas" pitchFamily="49" charset="0"/>
              </a:rPr>
              <a:t>explicit </a:t>
            </a: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access structure </a:t>
            </a:r>
            <a:r>
              <a:rPr lang="en-US" sz="2300" dirty="0">
                <a:solidFill>
                  <a:schemeClr val="hlink"/>
                </a:solidFill>
                <a:latin typeface="Wide Latin" pitchFamily="18" charset="0"/>
              </a:rPr>
              <a:t>A</a:t>
            </a:r>
            <a:endParaRPr lang="en-US" sz="2300" b="1" dirty="0" smtClean="0">
              <a:latin typeface="Consolas" pitchFamily="49" charset="0"/>
              <a:sym typeface="Mathematica1" pitchFamily="2" charset="2"/>
            </a:endParaRPr>
          </a:p>
          <a:p>
            <a:pPr marL="273050" lvl="1" indent="-273050" eaLnBrk="1" hangingPunct="1">
              <a:buClr>
                <a:srgbClr val="9BBB59"/>
              </a:buClr>
              <a:buSzPct val="95000"/>
            </a:pPr>
            <a:endParaRPr lang="en-US" sz="1500" b="1" dirty="0">
              <a:latin typeface="Consolas" pitchFamily="49" charset="0"/>
              <a:sym typeface="Mathematica1" pitchFamily="2" charset="2"/>
            </a:endParaRPr>
          </a:p>
          <a:p>
            <a:pPr marL="273050" lvl="1" indent="-273050" eaLnBrk="1" hangingPunct="1">
              <a:buClr>
                <a:srgbClr val="9BBB59"/>
              </a:buClr>
              <a:buSzPct val="95000"/>
            </a:pP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Linear program</a:t>
            </a:r>
            <a:r>
              <a:rPr lang="en-US" sz="2300" b="1" dirty="0" smtClean="0">
                <a:latin typeface="Consolas" pitchFamily="49" charset="0"/>
                <a:sym typeface="Wingdings 3" pitchFamily="18" charset="2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LP</a:t>
            </a:r>
            <a:r>
              <a:rPr lang="en-US" sz="2000" baseline="-25000" dirty="0">
                <a:solidFill>
                  <a:schemeClr val="hlink"/>
                </a:solidFill>
                <a:latin typeface="Wide Latin" pitchFamily="18" charset="0"/>
              </a:rPr>
              <a:t>A </a:t>
            </a:r>
            <a:r>
              <a:rPr lang="en-US" sz="2000" baseline="-25000" dirty="0" smtClean="0">
                <a:solidFill>
                  <a:schemeClr val="hlink"/>
                </a:solidFill>
                <a:latin typeface="Wide Latin" pitchFamily="18" charset="0"/>
              </a:rPr>
              <a:t> </a:t>
            </a:r>
            <a:r>
              <a:rPr lang="en-US" sz="2300" b="1" dirty="0" smtClean="0">
                <a:latin typeface="Consolas" pitchFamily="49" charset="0"/>
                <a:sym typeface="Wingdings 3" pitchFamily="18" charset="2"/>
              </a:rPr>
              <a:t>implies</a:t>
            </a:r>
            <a:endParaRPr lang="en-US" sz="2300" b="1" dirty="0" smtClean="0">
              <a:latin typeface="Consolas" pitchFamily="49" charset="0"/>
              <a:sym typeface="Mathematica1" pitchFamily="2" charset="2"/>
            </a:endParaRPr>
          </a:p>
          <a:p>
            <a:pPr marL="668337" lvl="2" indent="0" eaLnBrk="1" hangingPunct="1">
              <a:buNone/>
            </a:pP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</a:t>
            </a:r>
            <a:r>
              <a:rPr lang="en-US" sz="2300" b="1" i="1" baseline="-25000" dirty="0" err="1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 pitchFamily="2" charset="2"/>
              </a:rPr>
              <a:t>i</a:t>
            </a:r>
            <a:r>
              <a:rPr lang="en-US" sz="2300" b="1" i="1" baseline="-25000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Mathematica1"/>
              </a:rPr>
              <a:t>[n] </a:t>
            </a:r>
            <a:r>
              <a:rPr lang="en-US" sz="2300" b="1" dirty="0" err="1">
                <a:solidFill>
                  <a:schemeClr val="hlink"/>
                </a:solidFill>
                <a:latin typeface="Consolas" pitchFamily="49" charset="0"/>
                <a:sym typeface="Mathematica1"/>
              </a:rPr>
              <a:t>y</a:t>
            </a:r>
            <a:r>
              <a:rPr lang="en-US" sz="2300" b="1" baseline="-25000" dirty="0" err="1">
                <a:solidFill>
                  <a:schemeClr val="hlink"/>
                </a:solidFill>
                <a:latin typeface="Consolas" pitchFamily="49" charset="0"/>
                <a:sym typeface="Mathematica1"/>
              </a:rPr>
              <a:t>i</a:t>
            </a:r>
            <a:r>
              <a:rPr lang="en-US" sz="2300" b="1" dirty="0">
                <a:solidFill>
                  <a:srgbClr val="6666FF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≥</a:t>
            </a:r>
            <a:r>
              <a:rPr lang="en-US" sz="2300" b="1" dirty="0">
                <a:latin typeface="Consolas" pitchFamily="49" charset="0"/>
                <a:sym typeface="Mathematica1"/>
              </a:rPr>
              <a:t>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</a:t>
            </a:r>
            <a:r>
              <a:rPr lang="en-US" sz="2300" b="1" i="1" baseline="30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/log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		   </a:t>
            </a:r>
            <a:endParaRPr lang="en-US" sz="2300" b="1" dirty="0" smtClean="0">
              <a:latin typeface="Consolas" pitchFamily="49" charset="0"/>
            </a:endParaRPr>
          </a:p>
          <a:p>
            <a:pPr eaLnBrk="1" hangingPunct="1"/>
            <a:endParaRPr lang="en-US" sz="1500" b="1" dirty="0">
              <a:latin typeface="Consolas" pitchFamily="49" charset="0"/>
              <a:sym typeface="Mathematica1" pitchFamily="2" charset="2"/>
            </a:endParaRPr>
          </a:p>
          <a:p>
            <a:pPr eaLnBrk="1" hangingPunct="1"/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For some </a:t>
            </a:r>
            <a:r>
              <a:rPr lang="en-US" sz="2300" b="1" i="1" dirty="0" err="1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endParaRPr lang="en-US" sz="2300" b="1" i="1" dirty="0" smtClean="0">
              <a:solidFill>
                <a:schemeClr val="hlink"/>
              </a:solidFill>
              <a:latin typeface="Consolas" pitchFamily="49" charset="0"/>
              <a:sym typeface="Mathematica1" pitchFamily="2" charset="2"/>
            </a:endParaRPr>
          </a:p>
          <a:p>
            <a:pPr marL="668337" lvl="2" indent="0" eaLnBrk="1" hangingPunct="1">
              <a:buNone/>
            </a:pPr>
            <a:r>
              <a:rPr lang="en-US" sz="2300" b="1" dirty="0" err="1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y</a:t>
            </a:r>
            <a:r>
              <a:rPr lang="en-US" sz="2300" b="1" baseline="-25000" dirty="0" err="1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i</a:t>
            </a:r>
            <a:r>
              <a:rPr lang="en-US" sz="2300" b="1" dirty="0" smtClean="0">
                <a:solidFill>
                  <a:srgbClr val="6666FF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≥</a:t>
            </a:r>
            <a:r>
              <a:rPr lang="en-US" sz="2300" b="1" dirty="0">
                <a:latin typeface="Consolas" pitchFamily="49" charset="0"/>
                <a:sym typeface="Mathematica1"/>
              </a:rPr>
              <a:t> </a:t>
            </a:r>
            <a:r>
              <a:rPr lang="en-US" sz="2300" b="1" i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/log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</a:t>
            </a:r>
            <a:endParaRPr lang="en-US" sz="2300" b="1" dirty="0" smtClean="0">
              <a:latin typeface="Consolas" pitchFamily="49" charset="0"/>
            </a:endParaRPr>
          </a:p>
          <a:p>
            <a:pPr marL="369887" lvl="1" indent="-342900" eaLnBrk="1" hangingPunct="1">
              <a:buClr>
                <a:srgbClr val="9BBB59"/>
              </a:buClr>
              <a:buSzPct val="95000"/>
            </a:pPr>
            <a:endParaRPr lang="en-US" sz="1500" b="1" dirty="0" smtClean="0">
              <a:latin typeface="Consolas" pitchFamily="49" charset="0"/>
            </a:endParaRPr>
          </a:p>
          <a:p>
            <a:pPr marL="369887" lvl="1" indent="-342900" eaLnBrk="1" hangingPunct="1">
              <a:buClr>
                <a:srgbClr val="9BBB59"/>
              </a:buClr>
              <a:buSzPct val="95000"/>
            </a:pPr>
            <a:r>
              <a:rPr lang="en-US" sz="2300" b="1" dirty="0" smtClean="0">
                <a:latin typeface="Consolas" pitchFamily="49" charset="0"/>
              </a:rPr>
              <a:t>By setting </a:t>
            </a:r>
            <a:r>
              <a:rPr lang="en-US" sz="2300" b="1" dirty="0" err="1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y</a:t>
            </a:r>
            <a:r>
              <a:rPr lang="en-US" sz="2300" b="1" baseline="-25000" dirty="0" err="1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</a:rPr>
              <a:t>= 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</a:rPr>
              <a:t>)/H(</a:t>
            </a:r>
            <a:r>
              <a:rPr lang="en-US" sz="23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endParaRPr lang="en-US" sz="2300" b="1" i="1" dirty="0" smtClean="0">
              <a:solidFill>
                <a:schemeClr val="hlink"/>
              </a:solidFill>
              <a:latin typeface="Consolas" pitchFamily="49" charset="0"/>
              <a:sym typeface="Mathematica1" pitchFamily="2" charset="2"/>
            </a:endParaRPr>
          </a:p>
          <a:p>
            <a:pPr lvl="1" eaLnBrk="1" hangingPunct="1">
              <a:buNone/>
            </a:pP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 	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)/H(</a:t>
            </a:r>
            <a:r>
              <a:rPr lang="en-US" sz="23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 ≥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/log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		</a:t>
            </a: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– </a:t>
            </a:r>
            <a:r>
              <a:rPr lang="en-US" sz="2300" b="1" dirty="0" err="1" smtClean="0">
                <a:latin typeface="Consolas" pitchFamily="49" charset="0"/>
                <a:sym typeface="Mathematica1" pitchFamily="2" charset="2"/>
              </a:rPr>
              <a:t>r.v</a:t>
            </a: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.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300" b="1" dirty="0" smtClean="0">
                <a:latin typeface="Consolas" pitchFamily="49" charset="0"/>
              </a:rPr>
              <a:t>share of 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p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i</a:t>
            </a:r>
            <a:r>
              <a:rPr lang="en-US" sz="2300" b="1" dirty="0" smtClean="0">
                <a:latin typeface="Consolas" pitchFamily="49" charset="0"/>
              </a:rPr>
              <a:t>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82000" y="63246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69D25A4F-ACF0-4207-933E-BDBB92AAB69B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25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pic>
        <p:nvPicPr>
          <p:cNvPr id="210950" name="Picture 6" descr="csirm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075" y="1066800"/>
            <a:ext cx="890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2" name="Picture 8" descr="Claude Elwood Shannon (1916-2001)">
            <a:hlinkClick r:id="rId4" tooltip="Claude Elwood Shannon (1916-2001)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050" y="2209800"/>
            <a:ext cx="86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4" name="Picture 10" descr="little-sisters-sharing-secret-by-Viewimages-dot-com-72482743-4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590800"/>
            <a:ext cx="1371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6" name="Picture 12" descr="Image40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962400"/>
            <a:ext cx="1600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6824034" y="5739825"/>
            <a:ext cx="1576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hlink"/>
                </a:solidFill>
                <a:latin typeface="Franklin Gothic Heavy" pitchFamily="34" charset="0"/>
                <a:sym typeface="Mathematica1" pitchFamily="2" charset="2"/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Franklin Gothic Heavy" pitchFamily="34" charset="0"/>
                <a:sym typeface="Mathematica1" pitchFamily="2" charset="2"/>
              </a:rPr>
              <a:t>/log </a:t>
            </a:r>
            <a:r>
              <a:rPr lang="en-US" i="1" dirty="0" smtClean="0">
                <a:solidFill>
                  <a:schemeClr val="hlink"/>
                </a:solidFill>
                <a:latin typeface="Franklin Gothic Heavy" pitchFamily="34" charset="0"/>
                <a:sym typeface="Mathematica1" pitchFamily="2" charset="2"/>
              </a:rPr>
              <a:t>n</a:t>
            </a:r>
            <a:endParaRPr lang="en-US" dirty="0">
              <a:solidFill>
                <a:schemeClr val="hlink"/>
              </a:solidFill>
              <a:latin typeface="Franklin Gothic Heavy" pitchFamily="34" charset="0"/>
              <a:sym typeface="Mathematica1" pitchFamily="2" charset="2"/>
            </a:endParaRPr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 flipH="1">
            <a:off x="6172200" y="1600200"/>
            <a:ext cx="914400" cy="5334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3" name="Line 19"/>
          <p:cNvSpPr>
            <a:spLocks noChangeShapeType="1"/>
          </p:cNvSpPr>
          <p:nvPr/>
        </p:nvSpPr>
        <p:spPr bwMode="auto">
          <a:xfrm>
            <a:off x="8229600" y="1600200"/>
            <a:ext cx="685800" cy="9906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4" name="Line 20"/>
          <p:cNvSpPr>
            <a:spLocks noChangeShapeType="1"/>
          </p:cNvSpPr>
          <p:nvPr/>
        </p:nvSpPr>
        <p:spPr bwMode="auto">
          <a:xfrm>
            <a:off x="6477000" y="3505200"/>
            <a:ext cx="381000" cy="3048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5" name="Line 21"/>
          <p:cNvSpPr>
            <a:spLocks noChangeShapeType="1"/>
          </p:cNvSpPr>
          <p:nvPr/>
        </p:nvSpPr>
        <p:spPr bwMode="auto">
          <a:xfrm flipH="1">
            <a:off x="8229600" y="3505200"/>
            <a:ext cx="533400" cy="3810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>
            <a:off x="7620000" y="5410200"/>
            <a:ext cx="0" cy="3048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263FF045-B2BC-4546-9840-D23014CBBC40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26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04800" y="-457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n-US" sz="3600">
                <a:solidFill>
                  <a:srgbClr val="4603CD"/>
                </a:solidFill>
                <a:latin typeface="Calibri" pitchFamily="34" charset="0"/>
              </a:rPr>
              <a:t>Limitation of Shannon Inequalities</a:t>
            </a: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304800" y="533400"/>
            <a:ext cx="5429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en-US" sz="2500" b="1" dirty="0">
              <a:latin typeface="Consolas" pitchFamily="49" charset="0"/>
              <a:sym typeface="Mathematica1" pitchFamily="2" charset="2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en-US" sz="2500" b="1" dirty="0">
                <a:latin typeface="Consolas" pitchFamily="49" charset="0"/>
                <a:sym typeface="Mathematica1" pitchFamily="2" charset="2"/>
              </a:rPr>
              <a:t>Theorem (Csirmaz):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en-US" sz="2500" b="1" dirty="0">
                <a:latin typeface="Consolas" pitchFamily="49" charset="0"/>
                <a:sym typeface="Mathematica1" pitchFamily="2" charset="2"/>
              </a:rPr>
              <a:t>	Given </a:t>
            </a:r>
            <a:r>
              <a:rPr lang="en-US" sz="2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sym typeface="Mathematica1" pitchFamily="2" charset="2"/>
              </a:rPr>
              <a:t>any</a:t>
            </a:r>
            <a:r>
              <a:rPr lang="en-US" sz="2500" b="1" dirty="0">
                <a:latin typeface="Consolas" pitchFamily="49" charset="0"/>
                <a:sym typeface="Mathematica1" pitchFamily="2" charset="2"/>
              </a:rPr>
              <a:t> access structure </a:t>
            </a:r>
            <a:r>
              <a:rPr lang="en-US" sz="2500" dirty="0">
                <a:solidFill>
                  <a:schemeClr val="hlink"/>
                </a:solidFill>
                <a:latin typeface="Wide Latin" pitchFamily="18" charset="0"/>
              </a:rPr>
              <a:t>A</a:t>
            </a:r>
            <a:r>
              <a:rPr lang="en-US" sz="2500" b="1" dirty="0" smtClean="0"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500" b="1" dirty="0">
                <a:latin typeface="Consolas" pitchFamily="49" charset="0"/>
                <a:sym typeface="Mathematica1" pitchFamily="2" charset="2"/>
              </a:rPr>
              <a:t>on with </a:t>
            </a:r>
            <a:r>
              <a:rPr lang="en-US" sz="2500" b="1" i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 </a:t>
            </a:r>
            <a:r>
              <a:rPr lang="en-US" sz="2500" b="1" dirty="0">
                <a:latin typeface="Consolas" pitchFamily="49" charset="0"/>
                <a:sym typeface="Mathematica1" pitchFamily="2" charset="2"/>
              </a:rPr>
              <a:t>parties, the linear program built using </a:t>
            </a:r>
          </a:p>
          <a:p>
            <a:pPr marL="742950" lvl="1" indent="-2857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500" b="1" dirty="0">
                <a:latin typeface="Consolas" pitchFamily="49" charset="0"/>
                <a:sym typeface="Mathematica1" pitchFamily="2" charset="2"/>
              </a:rPr>
              <a:t>Properties of secret sharing</a:t>
            </a:r>
          </a:p>
          <a:p>
            <a:pPr marL="742950" lvl="1" indent="-2857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500" b="1" dirty="0">
                <a:latin typeface="Consolas" pitchFamily="49" charset="0"/>
                <a:sym typeface="Mathematica1" pitchFamily="2" charset="2"/>
              </a:rPr>
              <a:t>Shannon inequalities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r>
              <a:rPr lang="en-US" sz="2500" b="1" dirty="0">
                <a:solidFill>
                  <a:schemeClr val="accent2"/>
                </a:solidFill>
                <a:latin typeface="Consolas" pitchFamily="49" charset="0"/>
                <a:sym typeface="Mathematica1" pitchFamily="2" charset="2"/>
              </a:rPr>
              <a:t>	has a small solution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/>
            </a:pPr>
            <a:endParaRPr lang="en-US" sz="2500" b="1" dirty="0">
              <a:solidFill>
                <a:schemeClr val="accent2"/>
              </a:solidFill>
              <a:latin typeface="Consolas" pitchFamily="49" charset="0"/>
              <a:sym typeface="Mathematica1" pitchFamily="2" charset="2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  <a:defRPr/>
            </a:pPr>
            <a:endParaRPr lang="en-US" sz="2500" b="1" dirty="0">
              <a:latin typeface="Consolas" pitchFamily="49" charset="0"/>
              <a:sym typeface="Symbol" pitchFamily="18" charset="2"/>
            </a:endParaRPr>
          </a:p>
        </p:txBody>
      </p:sp>
      <p:pic>
        <p:nvPicPr>
          <p:cNvPr id="210950" name="Picture 6" descr="csirm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9950" y="685800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6" name="Picture 12" descr="Image4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86200"/>
            <a:ext cx="1600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2057400" y="5486400"/>
            <a:ext cx="4300538" cy="11049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ym typeface="Mathematica1" pitchFamily="2" charset="2"/>
              </a:rPr>
              <a:t>Can only prove</a:t>
            </a:r>
            <a:r>
              <a:rPr lang="en-US" b="1">
                <a:solidFill>
                  <a:schemeClr val="accent2"/>
                </a:solidFill>
                <a:sym typeface="Mathematica1" pitchFamily="2" charset="2"/>
              </a:rPr>
              <a:t> small </a:t>
            </a:r>
            <a:r>
              <a:rPr lang="en-US" b="1"/>
              <a:t>lower bounds on the share size</a:t>
            </a:r>
            <a:endParaRPr lang="en-US" sz="2800" b="1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34050" y="1524000"/>
            <a:ext cx="1352550" cy="2209800"/>
            <a:chOff x="3612" y="960"/>
            <a:chExt cx="852" cy="1392"/>
          </a:xfrm>
        </p:grpSpPr>
        <p:pic>
          <p:nvPicPr>
            <p:cNvPr id="34833" name="Picture 8" descr="Claude Elwood Shannon (1916-2001)">
              <a:hlinkClick r:id="rId6" tooltip="Claude Elwood Shannon (1916-2001)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12" y="1344"/>
              <a:ext cx="54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4" name="Line 20"/>
            <p:cNvSpPr>
              <a:spLocks noChangeShapeType="1"/>
            </p:cNvSpPr>
            <p:nvPr/>
          </p:nvSpPr>
          <p:spPr bwMode="auto">
            <a:xfrm>
              <a:off x="4080" y="2160"/>
              <a:ext cx="240" cy="192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8"/>
            <p:cNvSpPr>
              <a:spLocks noChangeShapeType="1"/>
            </p:cNvSpPr>
            <p:nvPr/>
          </p:nvSpPr>
          <p:spPr bwMode="auto">
            <a:xfrm flipH="1">
              <a:off x="3888" y="960"/>
              <a:ext cx="576" cy="336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96200" y="1524000"/>
            <a:ext cx="1371600" cy="2286000"/>
            <a:chOff x="4848" y="960"/>
            <a:chExt cx="864" cy="1440"/>
          </a:xfrm>
        </p:grpSpPr>
        <p:pic>
          <p:nvPicPr>
            <p:cNvPr id="34830" name="Picture 10" descr="little-sisters-sharing-secret-by-Viewimages-dot-com-72482743-415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48" y="1584"/>
              <a:ext cx="864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Line 21"/>
            <p:cNvSpPr>
              <a:spLocks noChangeShapeType="1"/>
            </p:cNvSpPr>
            <p:nvPr/>
          </p:nvSpPr>
          <p:spPr bwMode="auto">
            <a:xfrm flipH="1">
              <a:off x="5184" y="2160"/>
              <a:ext cx="336" cy="240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9"/>
            <p:cNvSpPr>
              <a:spLocks noChangeShapeType="1"/>
            </p:cNvSpPr>
            <p:nvPr/>
          </p:nvSpPr>
          <p:spPr bwMode="auto">
            <a:xfrm>
              <a:off x="5184" y="960"/>
              <a:ext cx="432" cy="624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7162800" y="1058863"/>
            <a:ext cx="1050925" cy="54133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>
                <a:sym typeface="Mathematica1" pitchFamily="2" charset="2"/>
              </a:rPr>
              <a:t>any </a:t>
            </a:r>
            <a:r>
              <a:rPr lang="en-US" sz="2700" b="1">
                <a:solidFill>
                  <a:schemeClr val="hlink"/>
                </a:solidFill>
                <a:sym typeface="Euclid Math One" pitchFamily="18" charset="2"/>
              </a:rPr>
              <a:t></a:t>
            </a:r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 flipH="1">
            <a:off x="6172200" y="6096000"/>
            <a:ext cx="7620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22"/>
          <p:cNvSpPr>
            <a:spLocks noChangeShapeType="1"/>
          </p:cNvSpPr>
          <p:nvPr/>
        </p:nvSpPr>
        <p:spPr bwMode="auto">
          <a:xfrm>
            <a:off x="7620000" y="5334000"/>
            <a:ext cx="0" cy="4572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3016" name="Picture 24" descr="solution_source_question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5905500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  <p:bldP spid="33808" grpId="0" animBg="1"/>
      <p:bldP spid="33809" grpId="0" animBg="1"/>
      <p:bldP spid="21096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985079A5-1857-4087-8837-3C0BEB4EC8A2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27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04800" y="-457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n-US" sz="3600" dirty="0">
                <a:solidFill>
                  <a:srgbClr val="4603CD"/>
                </a:solidFill>
                <a:latin typeface="Calibri" pitchFamily="34" charset="0"/>
              </a:rPr>
              <a:t>Limitation of Shannon </a:t>
            </a:r>
            <a:r>
              <a:rPr lang="en-US" sz="3600" dirty="0" smtClean="0">
                <a:solidFill>
                  <a:srgbClr val="4603CD"/>
                </a:solidFill>
                <a:latin typeface="Calibri" pitchFamily="34" charset="0"/>
              </a:rPr>
              <a:t>Inequalities: </a:t>
            </a:r>
            <a:r>
              <a:rPr lang="en-US" sz="3600" dirty="0" smtClean="0">
                <a:solidFill>
                  <a:srgbClr val="4603CD"/>
                </a:solidFill>
                <a:latin typeface="Calibri" pitchFamily="34" charset="0"/>
                <a:sym typeface="Mathematica1" pitchFamily="2" charset="2"/>
              </a:rPr>
              <a:t>Proof </a:t>
            </a:r>
            <a:endParaRPr lang="en-US" sz="3600" dirty="0">
              <a:solidFill>
                <a:srgbClr val="4603CD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1779" name="Rectangle 3"/>
              <p:cNvSpPr>
                <a:spLocks noChangeArrowheads="1"/>
              </p:cNvSpPr>
              <p:nvPr/>
            </p:nvSpPr>
            <p:spPr bwMode="auto">
              <a:xfrm>
                <a:off x="304800" y="914400"/>
                <a:ext cx="5257800" cy="434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73050" indent="-273050">
                  <a:spcBef>
                    <a:spcPct val="25000"/>
                  </a:spcBef>
                  <a:buClr>
                    <a:srgbClr val="9BBB59"/>
                  </a:buClr>
                  <a:buSzPct val="95000"/>
                  <a:buFont typeface="Wingdings 2" pitchFamily="18" charset="2"/>
                  <a:buChar char=""/>
                </a:pPr>
                <a:r>
                  <a:rPr lang="en-US" sz="2500" b="1" dirty="0" smtClean="0">
                    <a:latin typeface="Consolas" pitchFamily="49" charset="0"/>
                    <a:sym typeface="Mathematica1" pitchFamily="2" charset="2"/>
                  </a:rPr>
                  <a:t>Define </a:t>
                </a:r>
                <a:r>
                  <a:rPr lang="en-US" sz="2500" b="1" dirty="0">
                    <a:latin typeface="Consolas" pitchFamily="49" charset="0"/>
                    <a:sym typeface="Mathematica1" pitchFamily="2" charset="2"/>
                  </a:rPr>
                  <a:t>a function:</a:t>
                </a:r>
              </a:p>
              <a:p>
                <a:pPr marL="273050" indent="-273050">
                  <a:spcBef>
                    <a:spcPct val="25000"/>
                  </a:spcBef>
                </a:pP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	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C:{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0,…,</a:t>
                </a:r>
                <a:r>
                  <a:rPr lang="en-US" sz="2500" b="1" i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n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}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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Euclid Math Two" pitchFamily="18" charset="2"/>
                  </a:rPr>
                  <a:t></a:t>
                </a:r>
                <a:r>
                  <a:rPr lang="en-US" sz="2500" b="1" dirty="0" smtClean="0">
                    <a:latin typeface="Consolas" pitchFamily="49" charset="0"/>
                    <a:sym typeface="Symbol" pitchFamily="18" charset="2"/>
                  </a:rPr>
                  <a:t> </a:t>
                </a:r>
                <a:r>
                  <a:rPr lang="en-US" sz="2500" b="1" dirty="0">
                    <a:latin typeface="Consolas" pitchFamily="49" charset="0"/>
                    <a:sym typeface="Symbol" pitchFamily="18" charset="2"/>
                  </a:rPr>
                  <a:t>as follows:</a:t>
                </a:r>
              </a:p>
              <a:p>
                <a:pPr marL="273050" indent="-273050">
                  <a:spcBef>
                    <a:spcPct val="25000"/>
                  </a:spcBef>
                </a:pPr>
                <a:r>
                  <a:rPr lang="en-US" sz="2500" b="1" dirty="0">
                    <a:latin typeface="Consolas" pitchFamily="49" charset="0"/>
                    <a:sym typeface="Symbol" pitchFamily="18" charset="2"/>
                  </a:rPr>
                  <a:t>	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C(k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) = </a:t>
                </a:r>
                <a:r>
                  <a:rPr lang="en-US" sz="2500" b="1" i="1" dirty="0" err="1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nk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 - </a:t>
                </a:r>
                <a:r>
                  <a:rPr lang="en-US" sz="2500" b="1" i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k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(</a:t>
                </a:r>
                <a:r>
                  <a:rPr lang="en-US" sz="2500" b="1" i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k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-1)/2</a:t>
                </a:r>
                <a:endParaRPr lang="en-US" sz="2500" b="1" dirty="0">
                  <a:latin typeface="Consolas" pitchFamily="49" charset="0"/>
                  <a:sym typeface="Mathematica1" pitchFamily="2" charset="2"/>
                </a:endParaRPr>
              </a:p>
              <a:p>
                <a:pPr marL="273050" indent="-273050">
                  <a:spcBef>
                    <a:spcPct val="25000"/>
                  </a:spcBef>
                  <a:buClr>
                    <a:srgbClr val="9BBB59"/>
                  </a:buClr>
                  <a:buSzPct val="95000"/>
                  <a:buFont typeface="Wingdings 2" pitchFamily="18" charset="2"/>
                  <a:buChar char=""/>
                </a:pPr>
                <a:r>
                  <a:rPr lang="en-US" sz="2500" b="1" dirty="0" smtClean="0">
                    <a:latin typeface="Consolas" pitchFamily="49" charset="0"/>
                    <a:sym typeface="Mathematica1" pitchFamily="2" charset="2"/>
                  </a:rPr>
                  <a:t>Define</a:t>
                </a:r>
                <a:r>
                  <a:rPr lang="en-US" sz="2800" b="1" dirty="0">
                    <a:solidFill>
                      <a:schemeClr val="hlink"/>
                    </a:solidFill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hlink"/>
                        </a:solidFill>
                        <a:latin typeface="Cambria Math"/>
                        <a:sym typeface="Mathematica1"/>
                      </a:rPr>
                      <m:t>∀</m:t>
                    </m:r>
                  </m:oMath>
                </a14:m>
                <a:r>
                  <a:rPr lang="en-US" sz="28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A</a:t>
                </a:r>
                <a:r>
                  <a:rPr lang="en-US" sz="28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</a:t>
                </a:r>
                <a:r>
                  <a:rPr lang="en-US" sz="28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P</a:t>
                </a:r>
              </a:p>
              <a:p>
                <a:pPr>
                  <a:spcBef>
                    <a:spcPct val="25000"/>
                  </a:spcBef>
                  <a:buClr>
                    <a:srgbClr val="9BBB59"/>
                  </a:buClr>
                  <a:buSzPct val="95000"/>
                </a:pPr>
                <a:r>
                  <a:rPr lang="en-US" sz="28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	</a:t>
                </a:r>
                <a:r>
                  <a:rPr lang="en-US" sz="2800" b="1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800" b="1" baseline="-25000" dirty="0" err="1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sz="2800" b="1" baseline="-25000" dirty="0" smtClean="0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 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= C(|</a:t>
                </a:r>
                <a:r>
                  <a:rPr lang="en-US" sz="2500" b="1" i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A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|)</a:t>
                </a:r>
                <a:endParaRPr lang="en-US" sz="2500" b="1" dirty="0">
                  <a:solidFill>
                    <a:schemeClr val="hlink"/>
                  </a:solidFill>
                  <a:latin typeface="Consolas" pitchFamily="49" charset="0"/>
                  <a:sym typeface="Symbol" pitchFamily="18" charset="2"/>
                </a:endParaRPr>
              </a:p>
              <a:p>
                <a:pPr marL="273050" indent="-273050">
                  <a:spcBef>
                    <a:spcPct val="25000"/>
                  </a:spcBef>
                  <a:buClr>
                    <a:srgbClr val="9BBB59"/>
                  </a:buClr>
                  <a:buSzPct val="95000"/>
                  <a:buFont typeface="Wingdings 2" pitchFamily="18" charset="2"/>
                  <a:buChar char=""/>
                </a:pPr>
                <a:r>
                  <a:rPr lang="en-US" sz="2500" b="1" dirty="0" err="1" smtClean="0">
                    <a:latin typeface="Consolas" pitchFamily="49" charset="0"/>
                    <a:sym typeface="Mathematica1" pitchFamily="2" charset="2"/>
                  </a:rPr>
                  <a:t>Csirmaz</a:t>
                </a:r>
                <a:r>
                  <a:rPr lang="en-US" sz="2500" b="1" dirty="0" smtClean="0">
                    <a:latin typeface="Consolas" pitchFamily="49" charset="0"/>
                    <a:sym typeface="Mathematica1" pitchFamily="2" charset="2"/>
                  </a:rPr>
                  <a:t>: This is </a:t>
                </a:r>
                <a:r>
                  <a:rPr lang="en-US" sz="2500" b="1" dirty="0">
                    <a:latin typeface="Consolas" pitchFamily="49" charset="0"/>
                    <a:sym typeface="Mathematica1" pitchFamily="2" charset="2"/>
                  </a:rPr>
                  <a:t>a </a:t>
                </a:r>
                <a:r>
                  <a:rPr lang="en-US" sz="2500" b="1" dirty="0">
                    <a:latin typeface="Consolas" pitchFamily="49" charset="0"/>
                    <a:sym typeface="Symbol" pitchFamily="18" charset="2"/>
                  </a:rPr>
                  <a:t>solution of the linear program</a:t>
                </a:r>
                <a:endParaRPr lang="en-US" sz="2500" b="1" dirty="0">
                  <a:solidFill>
                    <a:schemeClr val="hlink"/>
                  </a:solidFill>
                  <a:latin typeface="Consolas" pitchFamily="49" charset="0"/>
                  <a:sym typeface="Symbol" pitchFamily="18" charset="2"/>
                </a:endParaRPr>
              </a:p>
              <a:p>
                <a:pPr marL="273050" indent="-273050">
                  <a:spcBef>
                    <a:spcPct val="25000"/>
                  </a:spcBef>
                  <a:buClr>
                    <a:srgbClr val="9BBB59"/>
                  </a:buClr>
                  <a:buSzPct val="95000"/>
                  <a:buFont typeface="Wingdings 2" pitchFamily="18" charset="2"/>
                  <a:buChar char=""/>
                </a:pPr>
                <a:r>
                  <a:rPr lang="en-US" sz="2500" b="1" dirty="0">
                    <a:latin typeface="Consolas" pitchFamily="49" charset="0"/>
                    <a:sym typeface="Wingdings 3" pitchFamily="18" charset="2"/>
                  </a:rPr>
                  <a:t>For </a:t>
                </a:r>
                <a:r>
                  <a:rPr lang="en-US" sz="2500" b="1" dirty="0" smtClean="0">
                    <a:latin typeface="Consolas" pitchFamily="49" charset="0"/>
                    <a:sym typeface="Wingdings 3" pitchFamily="18" charset="2"/>
                  </a:rPr>
                  <a:t>any </a:t>
                </a:r>
                <a:r>
                  <a:rPr lang="en-US" sz="2500" b="1" i="1" dirty="0" err="1" smtClean="0">
                    <a:solidFill>
                      <a:schemeClr val="hlink"/>
                    </a:solidFill>
                    <a:latin typeface="Consolas" pitchFamily="49" charset="0"/>
                    <a:sym typeface="Wingdings 3" pitchFamily="18" charset="2"/>
                  </a:rPr>
                  <a:t>i</a:t>
                </a:r>
                <a:r>
                  <a:rPr lang="en-US" sz="2500" b="1" dirty="0">
                    <a:latin typeface="Consolas" pitchFamily="49" charset="0"/>
                    <a:sym typeface="Wingdings 3" pitchFamily="18" charset="2"/>
                  </a:rPr>
                  <a:t>,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Wingdings 3" pitchFamily="18" charset="2"/>
                  </a:rPr>
                  <a:t> </a:t>
                </a:r>
                <a:endParaRPr lang="en-US" sz="2500" b="1" dirty="0" smtClean="0">
                  <a:solidFill>
                    <a:schemeClr val="hlink"/>
                  </a:solidFill>
                  <a:latin typeface="Consolas" pitchFamily="49" charset="0"/>
                  <a:sym typeface="Wingdings 3" pitchFamily="18" charset="2"/>
                </a:endParaRPr>
              </a:p>
              <a:p>
                <a:pPr marL="730250" lvl="1" indent="-273050">
                  <a:spcBef>
                    <a:spcPct val="25000"/>
                  </a:spcBef>
                  <a:buClr>
                    <a:srgbClr val="9BBB59"/>
                  </a:buClr>
                  <a:buSzPct val="95000"/>
                  <a:buFont typeface="Wingdings 2" pitchFamily="18" charset="2"/>
                  <a:buChar char=""/>
                </a:pPr>
                <a:r>
                  <a:rPr lang="en-US" sz="2400" b="1" dirty="0" err="1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y</a:t>
                </a:r>
                <a:r>
                  <a:rPr lang="en-US" sz="2400" b="1" baseline="-25000" dirty="0" err="1">
                    <a:solidFill>
                      <a:schemeClr val="hlink"/>
                    </a:solidFill>
                    <a:latin typeface="Consolas" pitchFamily="49" charset="0"/>
                    <a:sym typeface="Mathematica1"/>
                  </a:rPr>
                  <a:t>A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Wingdings 3" pitchFamily="18" charset="2"/>
                  </a:rPr>
                  <a:t>(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{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p</a:t>
                </a:r>
                <a:r>
                  <a:rPr lang="en-US" sz="2500" b="1" i="1" baseline="-25000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i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}) 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= </a:t>
                </a:r>
                <a:r>
                  <a:rPr lang="en-US" sz="2500" b="1" dirty="0" smtClean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C(1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Symbol" pitchFamily="18" charset="2"/>
                  </a:rPr>
                  <a:t>)=</a:t>
                </a:r>
                <a:r>
                  <a:rPr lang="en-US" sz="2500" b="1" dirty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 </a:t>
                </a:r>
                <a:r>
                  <a:rPr lang="en-US" sz="2500" b="1" i="1" dirty="0" smtClean="0">
                    <a:solidFill>
                      <a:schemeClr val="hlink"/>
                    </a:solidFill>
                    <a:latin typeface="Consolas" pitchFamily="49" charset="0"/>
                    <a:sym typeface="Mathematica1" pitchFamily="2" charset="2"/>
                  </a:rPr>
                  <a:t>n</a:t>
                </a:r>
              </a:p>
              <a:p>
                <a:pPr marL="730250" lvl="1" indent="-273050">
                  <a:spcBef>
                    <a:spcPct val="25000"/>
                  </a:spcBef>
                  <a:buClr>
                    <a:srgbClr val="9BBB59"/>
                  </a:buClr>
                  <a:buSzPct val="95000"/>
                  <a:buFont typeface="Wingdings 2" pitchFamily="18" charset="2"/>
                  <a:buChar char=""/>
                </a:pPr>
                <a:endParaRPr lang="en-US" sz="2500" b="1" i="1" dirty="0">
                  <a:solidFill>
                    <a:schemeClr val="hlink"/>
                  </a:solidFill>
                  <a:latin typeface="Consolas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177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14400"/>
                <a:ext cx="5257800" cy="4343400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122" r="-3476" b="-22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9" name="Picture 6" descr="csirm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9950" y="685800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 descr="Image4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86200"/>
            <a:ext cx="1600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34050" y="1524000"/>
            <a:ext cx="1352550" cy="2209800"/>
            <a:chOff x="3612" y="960"/>
            <a:chExt cx="852" cy="1392"/>
          </a:xfrm>
        </p:grpSpPr>
        <p:pic>
          <p:nvPicPr>
            <p:cNvPr id="35857" name="Picture 8" descr="Claude Elwood Shannon (1916-2001)">
              <a:hlinkClick r:id="rId7" tooltip="Claude Elwood Shannon (1916-2001)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12" y="1344"/>
              <a:ext cx="54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>
              <a:off x="4080" y="2160"/>
              <a:ext cx="240" cy="192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flipH="1">
              <a:off x="3888" y="960"/>
              <a:ext cx="576" cy="336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96200" y="1524000"/>
            <a:ext cx="1371600" cy="2286000"/>
            <a:chOff x="4848" y="960"/>
            <a:chExt cx="864" cy="1440"/>
          </a:xfrm>
        </p:grpSpPr>
        <p:pic>
          <p:nvPicPr>
            <p:cNvPr id="35854" name="Picture 10" descr="little-sisters-sharing-secret-by-Viewimages-dot-com-72482743-415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48" y="1584"/>
              <a:ext cx="864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Line 21"/>
            <p:cNvSpPr>
              <a:spLocks noChangeShapeType="1"/>
            </p:cNvSpPr>
            <p:nvPr/>
          </p:nvSpPr>
          <p:spPr bwMode="auto">
            <a:xfrm flipH="1">
              <a:off x="5184" y="2160"/>
              <a:ext cx="336" cy="240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9"/>
            <p:cNvSpPr>
              <a:spLocks noChangeShapeType="1"/>
            </p:cNvSpPr>
            <p:nvPr/>
          </p:nvSpPr>
          <p:spPr bwMode="auto">
            <a:xfrm>
              <a:off x="5184" y="960"/>
              <a:ext cx="432" cy="624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7162800" y="1058863"/>
            <a:ext cx="1050925" cy="54133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>
                <a:sym typeface="Mathematica1" pitchFamily="2" charset="2"/>
              </a:rPr>
              <a:t>any </a:t>
            </a:r>
            <a:r>
              <a:rPr lang="en-US" sz="2700" b="1">
                <a:solidFill>
                  <a:schemeClr val="hlink"/>
                </a:solidFill>
                <a:sym typeface="Euclid Math One" pitchFamily="18" charset="2"/>
              </a:rPr>
              <a:t></a:t>
            </a:r>
          </a:p>
        </p:txBody>
      </p:sp>
      <p:sp>
        <p:nvSpPr>
          <p:cNvPr id="31758" name="Line 22"/>
          <p:cNvSpPr>
            <a:spLocks noChangeShapeType="1"/>
          </p:cNvSpPr>
          <p:nvPr/>
        </p:nvSpPr>
        <p:spPr bwMode="auto">
          <a:xfrm>
            <a:off x="7620000" y="5334000"/>
            <a:ext cx="0" cy="3048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Rectangle 19"/>
          <p:cNvSpPr>
            <a:spLocks noChangeArrowheads="1"/>
          </p:cNvSpPr>
          <p:nvPr/>
        </p:nvSpPr>
        <p:spPr bwMode="auto">
          <a:xfrm>
            <a:off x="6454775" y="5832475"/>
            <a:ext cx="2112963" cy="55721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sym typeface="Mathematica1" pitchFamily="2" charset="2"/>
              </a:rPr>
              <a:t>small </a:t>
            </a:r>
            <a:r>
              <a:rPr lang="en-US" sz="2800" b="1">
                <a:sym typeface="Mathematica1" pitchFamily="2" charset="2"/>
              </a:rPr>
              <a:t>solution</a:t>
            </a:r>
          </a:p>
        </p:txBody>
      </p:sp>
      <p:sp>
        <p:nvSpPr>
          <p:cNvPr id="31756" name="Line 22"/>
          <p:cNvSpPr>
            <a:spLocks noChangeShapeType="1"/>
          </p:cNvSpPr>
          <p:nvPr/>
        </p:nvSpPr>
        <p:spPr bwMode="auto">
          <a:xfrm flipH="1">
            <a:off x="5562600" y="6096000"/>
            <a:ext cx="7620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4875213" y="5867400"/>
            <a:ext cx="382587" cy="5238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n</a:t>
            </a:r>
            <a:endParaRPr lang="en-US" sz="2800" b="1">
              <a:solidFill>
                <a:schemeClr val="hlink"/>
              </a:solidFill>
              <a:latin typeface="Consolas" pitchFamily="49" charset="0"/>
              <a:sym typeface="Mathematica1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uiExpand="1" build="allAtOnce"/>
      <p:bldP spid="31756" grpId="0" animBg="1"/>
      <p:bldP spid="1536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188075"/>
            <a:ext cx="762000" cy="365125"/>
          </a:xfrm>
        </p:spPr>
        <p:txBody>
          <a:bodyPr/>
          <a:lstStyle/>
          <a:p>
            <a:pPr>
              <a:defRPr/>
            </a:pPr>
            <a:fld id="{7F03467F-8737-479B-A39D-8E70A6FD2970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3088" y="76200"/>
            <a:ext cx="6785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4603CD"/>
                </a:solidFill>
              </a:rPr>
              <a:t>Some Useful Facts on Inequalities</a:t>
            </a:r>
            <a:endParaRPr lang="he-IL" sz="4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711404"/>
            <a:ext cx="35814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Information inequality with 3 variables or less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711404"/>
            <a:ext cx="38100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5590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838200"/>
            <a:ext cx="6705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infinitely many independent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41808"/>
            <a:ext cx="16002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971800"/>
            <a:ext cx="22098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819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4323" y="28544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17" name="Rectangle 16"/>
          <p:cNvSpPr/>
          <p:nvPr/>
        </p:nvSpPr>
        <p:spPr>
          <a:xfrm>
            <a:off x="6103877" y="2819400"/>
            <a:ext cx="19050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4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460796"/>
            <a:ext cx="1600200" cy="838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1748" y="4384596"/>
            <a:ext cx="2133600" cy="11430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1523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6123" y="4343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2" name="Rectangle 21"/>
          <p:cNvSpPr/>
          <p:nvPr/>
        </p:nvSpPr>
        <p:spPr>
          <a:xfrm>
            <a:off x="7162800" y="4384596"/>
            <a:ext cx="1905000" cy="1219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5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Flowchart: Multidocument 22"/>
          <p:cNvSpPr/>
          <p:nvPr/>
        </p:nvSpPr>
        <p:spPr>
          <a:xfrm>
            <a:off x="4576282" y="4384596"/>
            <a:ext cx="2133600" cy="1219200"/>
          </a:xfrm>
          <a:prstGeom prst="flowChartMultidocumen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24 Rank inequalities</a:t>
            </a:r>
            <a:endParaRPr lang="he-IL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he-I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048874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6" name="Rectangle 25"/>
          <p:cNvSpPr/>
          <p:nvPr/>
        </p:nvSpPr>
        <p:spPr>
          <a:xfrm>
            <a:off x="457200" y="5791200"/>
            <a:ext cx="84582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0" rtlCol="1" anchor="ctr"/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examples of infinite sequences of non-Shannon information inequalities: For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every 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  <a:sym typeface="Mathematica1"/>
              </a:rPr>
              <a:t>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an information inequality with n variables</a:t>
            </a:r>
            <a:endParaRPr lang="he-IL" sz="20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  <a:cs typeface="Guttman Haim" pitchFamily="2" charset="-79"/>
            </a:endParaRPr>
          </a:p>
          <a:p>
            <a:pPr algn="ctr"/>
            <a:endParaRPr lang="he-I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1729026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2600" y="1729026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0" y="3048000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4525209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F4B55868-DB48-4A80-85DF-F6C943A11E3D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29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pic>
        <p:nvPicPr>
          <p:cNvPr id="33795" name="Picture 6" descr="csirm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8580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2" descr="Image4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6002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/>
          </p:cNvGrpSpPr>
          <p:nvPr/>
        </p:nvGrpSpPr>
        <p:grpSpPr bwMode="auto">
          <a:xfrm>
            <a:off x="5734050" y="1524000"/>
            <a:ext cx="1352550" cy="2209800"/>
            <a:chOff x="3612" y="960"/>
            <a:chExt cx="852" cy="1392"/>
          </a:xfrm>
        </p:grpSpPr>
        <p:pic>
          <p:nvPicPr>
            <p:cNvPr id="33823" name="Picture 8" descr="Claude Elwood Shannon (1916-2001)">
              <a:hlinkClick r:id="rId6" tooltip="Claude Elwood Shannon (1916-2001)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" y="1344"/>
              <a:ext cx="5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4" name="Line 20"/>
            <p:cNvSpPr>
              <a:spLocks noChangeShapeType="1"/>
            </p:cNvSpPr>
            <p:nvPr/>
          </p:nvSpPr>
          <p:spPr bwMode="auto">
            <a:xfrm>
              <a:off x="4080" y="2160"/>
              <a:ext cx="240" cy="192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3825" name="Line 18"/>
            <p:cNvSpPr>
              <a:spLocks noChangeShapeType="1"/>
            </p:cNvSpPr>
            <p:nvPr/>
          </p:nvSpPr>
          <p:spPr bwMode="auto">
            <a:xfrm flipH="1">
              <a:off x="3888" y="960"/>
              <a:ext cx="576" cy="336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3798" name="Group 12"/>
          <p:cNvGrpSpPr>
            <a:grpSpLocks/>
          </p:cNvGrpSpPr>
          <p:nvPr/>
        </p:nvGrpSpPr>
        <p:grpSpPr bwMode="auto">
          <a:xfrm>
            <a:off x="7696200" y="1524000"/>
            <a:ext cx="1371600" cy="2286000"/>
            <a:chOff x="4848" y="960"/>
            <a:chExt cx="864" cy="1440"/>
          </a:xfrm>
        </p:grpSpPr>
        <p:pic>
          <p:nvPicPr>
            <p:cNvPr id="33820" name="Picture 10" descr="little-sisters-sharing-secret-by-Viewimages-dot-com-72482743-415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584"/>
              <a:ext cx="864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1" name="Line 21"/>
            <p:cNvSpPr>
              <a:spLocks noChangeShapeType="1"/>
            </p:cNvSpPr>
            <p:nvPr/>
          </p:nvSpPr>
          <p:spPr bwMode="auto">
            <a:xfrm flipH="1">
              <a:off x="5184" y="2160"/>
              <a:ext cx="336" cy="240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3822" name="Line 19"/>
            <p:cNvSpPr>
              <a:spLocks noChangeShapeType="1"/>
            </p:cNvSpPr>
            <p:nvPr/>
          </p:nvSpPr>
          <p:spPr bwMode="auto">
            <a:xfrm>
              <a:off x="5184" y="960"/>
              <a:ext cx="432" cy="624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3799" name="Rectangle 16"/>
          <p:cNvSpPr>
            <a:spLocks noChangeArrowheads="1"/>
          </p:cNvSpPr>
          <p:nvPr/>
        </p:nvSpPr>
        <p:spPr bwMode="auto">
          <a:xfrm>
            <a:off x="7162800" y="1058863"/>
            <a:ext cx="1082675" cy="557212"/>
          </a:xfrm>
          <a:prstGeom prst="rect">
            <a:avLst/>
          </a:prstGeom>
          <a:noFill/>
          <a:ln w="38100" algn="ctr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ym typeface="Mathematica1" pitchFamily="2" charset="2"/>
              </a:rPr>
              <a:t>any </a:t>
            </a:r>
            <a:r>
              <a:rPr lang="en-US" sz="2800" b="1">
                <a:solidFill>
                  <a:schemeClr val="hlink"/>
                </a:solidFill>
                <a:sym typeface="Euclid Math One" pitchFamily="18" charset="2"/>
              </a:rPr>
              <a:t></a:t>
            </a:r>
          </a:p>
        </p:txBody>
      </p: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838200" y="-152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en-US">
                <a:solidFill>
                  <a:srgbClr val="4603CD"/>
                </a:solidFill>
                <a:latin typeface="Calibri" pitchFamily="34" charset="0"/>
              </a:rPr>
              <a:t>Our Original Plan / Hope</a:t>
            </a:r>
          </a:p>
        </p:txBody>
      </p:sp>
      <p:pic>
        <p:nvPicPr>
          <p:cNvPr id="215075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838200"/>
            <a:ext cx="84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77" name="Line 29"/>
          <p:cNvSpPr>
            <a:spLocks noChangeShapeType="1"/>
          </p:cNvSpPr>
          <p:nvPr/>
        </p:nvSpPr>
        <p:spPr bwMode="auto">
          <a:xfrm>
            <a:off x="5410200" y="914400"/>
            <a:ext cx="0" cy="57150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 flipH="1">
            <a:off x="3048000" y="2133600"/>
            <a:ext cx="914400" cy="5334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1981200" y="2057400"/>
            <a:ext cx="685800" cy="6858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4038600" y="3429000"/>
            <a:ext cx="2514600" cy="1066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32795" name="Picture 52" descr="question_mark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9" name="Rectangle 49"/>
          <p:cNvSpPr>
            <a:spLocks noChangeArrowheads="1"/>
          </p:cNvSpPr>
          <p:nvPr/>
        </p:nvSpPr>
        <p:spPr bwMode="auto">
          <a:xfrm>
            <a:off x="1752600" y="5105400"/>
            <a:ext cx="2438400" cy="954107"/>
          </a:xfrm>
          <a:prstGeom prst="rect">
            <a:avLst/>
          </a:prstGeom>
          <a:noFill/>
          <a:ln w="38100" algn="ctr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hlink"/>
                </a:solidFill>
                <a:sym typeface="Symbol" pitchFamily="18" charset="2"/>
              </a:rPr>
              <a:t>Supper-linear </a:t>
            </a:r>
          </a:p>
          <a:p>
            <a:r>
              <a:rPr lang="en-US" sz="2800" b="1" dirty="0" smtClean="0">
                <a:solidFill>
                  <a:schemeClr val="hlink"/>
                </a:solidFill>
                <a:sym typeface="Symbol" pitchFamily="18" charset="2"/>
              </a:rPr>
              <a:t>lower bounds</a:t>
            </a:r>
            <a:endParaRPr lang="en-US" sz="2800" b="1" dirty="0">
              <a:solidFill>
                <a:schemeClr val="hlink"/>
              </a:solidFill>
              <a:sym typeface="Mathematica1" pitchFamily="2" charset="2"/>
            </a:endParaRPr>
          </a:p>
        </p:txBody>
      </p:sp>
      <p:pic>
        <p:nvPicPr>
          <p:cNvPr id="155692" name="Picture 44" descr="istockphoto_5349409-smiley-face-butto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454775" y="5832475"/>
            <a:ext cx="2112963" cy="55721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sym typeface="Mathematica1" pitchFamily="2" charset="2"/>
              </a:rPr>
              <a:t>small </a:t>
            </a:r>
            <a:r>
              <a:rPr lang="en-US" sz="2800" b="1">
                <a:sym typeface="Mathematica1" pitchFamily="2" charset="2"/>
              </a:rPr>
              <a:t>solution</a:t>
            </a:r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H="1">
            <a:off x="7543800" y="5334000"/>
            <a:ext cx="0" cy="4572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13" name="Rectangle 19"/>
          <p:cNvSpPr>
            <a:spLocks noChangeArrowheads="1"/>
          </p:cNvSpPr>
          <p:nvPr/>
        </p:nvSpPr>
        <p:spPr bwMode="auto">
          <a:xfrm>
            <a:off x="5726113" y="5797550"/>
            <a:ext cx="698500" cy="641350"/>
          </a:xfrm>
          <a:prstGeom prst="rect">
            <a:avLst/>
          </a:prstGeom>
          <a:solidFill>
            <a:srgbClr val="EF241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9EFEF"/>
                </a:solidFill>
                <a:sym typeface="Mathematica1" pitchFamily="2" charset="2"/>
              </a:rPr>
              <a:t>NO</a:t>
            </a:r>
          </a:p>
        </p:txBody>
      </p:sp>
      <p:sp>
        <p:nvSpPr>
          <p:cNvPr id="32815" name="Rectangle 19"/>
          <p:cNvSpPr>
            <a:spLocks noChangeArrowheads="1"/>
          </p:cNvSpPr>
          <p:nvPr/>
        </p:nvSpPr>
        <p:spPr bwMode="auto">
          <a:xfrm>
            <a:off x="8480425" y="5948363"/>
            <a:ext cx="328613" cy="365125"/>
          </a:xfrm>
          <a:prstGeom prst="rect">
            <a:avLst/>
          </a:prstGeom>
          <a:solidFill>
            <a:srgbClr val="EF241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29EFEF"/>
                </a:solidFill>
                <a:sym typeface="Mathematica1" pitchFamily="2" charset="2"/>
              </a:rPr>
              <a:t>S</a:t>
            </a:r>
          </a:p>
        </p:txBody>
      </p:sp>
      <p:pic>
        <p:nvPicPr>
          <p:cNvPr id="32819" name="Picture 52" descr="question_mark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295400" y="2819400"/>
            <a:ext cx="2743200" cy="1238250"/>
            <a:chOff x="816" y="1776"/>
            <a:chExt cx="1728" cy="780"/>
          </a:xfrm>
        </p:grpSpPr>
        <p:pic>
          <p:nvPicPr>
            <p:cNvPr id="33817" name="Picture 29" descr="new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68"/>
              <a:ext cx="52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8" name="Rectangle 49"/>
            <p:cNvSpPr>
              <a:spLocks noChangeArrowheads="1"/>
            </p:cNvSpPr>
            <p:nvPr/>
          </p:nvSpPr>
          <p:spPr bwMode="auto">
            <a:xfrm>
              <a:off x="1306" y="1980"/>
              <a:ext cx="6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  <a:sym typeface="Symbol" pitchFamily="18" charset="2"/>
                </a:rPr>
                <a:t>  NON-</a:t>
              </a:r>
              <a:endParaRPr lang="en-US" sz="2800" b="1">
                <a:solidFill>
                  <a:schemeClr val="hlink"/>
                </a:solidFill>
                <a:sym typeface="Mathematica1" pitchFamily="2" charset="2"/>
              </a:endParaRPr>
            </a:p>
          </p:txBody>
        </p:sp>
        <p:pic>
          <p:nvPicPr>
            <p:cNvPr id="33819" name="Picture 30" descr="Claude Elwood Shannon (1916-2001)">
              <a:hlinkClick r:id="rId6" tooltip="Claude Elwood Shannon (1916-2001)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776"/>
              <a:ext cx="553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2" descr="Amos Beime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921904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Line 18"/>
          <p:cNvSpPr>
            <a:spLocks noChangeShapeType="1"/>
          </p:cNvSpPr>
          <p:nvPr/>
        </p:nvSpPr>
        <p:spPr bwMode="auto">
          <a:xfrm flipH="1" flipV="1">
            <a:off x="4343400" y="5534023"/>
            <a:ext cx="1219200" cy="57705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574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5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7" grpId="0" animBg="1"/>
      <p:bldP spid="210962" grpId="0" animBg="1"/>
      <p:bldP spid="3" grpId="0" animBg="1"/>
      <p:bldP spid="5" grpId="0" animBg="1"/>
      <p:bldP spid="215089" grpId="0" animBg="1"/>
      <p:bldP spid="32813" grpId="0" animBg="1"/>
      <p:bldP spid="32815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467F-8737-479B-A39D-8E70A6FD2970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http://www.glidemagazine.com/hiddentrack/wp-content/uploads/2012/10/60-minutes-logo-575x2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7"/>
          <a:stretch/>
        </p:blipFill>
        <p:spPr bwMode="auto">
          <a:xfrm>
            <a:off x="1143000" y="876300"/>
            <a:ext cx="6884266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37896" y="2964662"/>
            <a:ext cx="2461160" cy="1835938"/>
            <a:chOff x="493322" y="2659862"/>
            <a:chExt cx="2461160" cy="1835938"/>
          </a:xfrm>
        </p:grpSpPr>
        <p:sp>
          <p:nvSpPr>
            <p:cNvPr id="4" name="TextBox 3"/>
            <p:cNvSpPr txBox="1"/>
            <p:nvPr/>
          </p:nvSpPr>
          <p:spPr>
            <a:xfrm>
              <a:off x="493322" y="3110805"/>
              <a:ext cx="246116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ON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SECRET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SHARING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322" y="2659862"/>
              <a:ext cx="2461160" cy="52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SECONDS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4603CD"/>
                </a:solidFill>
              </a:rPr>
              <a:t>When Can Information Inequalities Help?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066800"/>
            <a:ext cx="8839200" cy="1905000"/>
          </a:xfrm>
        </p:spPr>
        <p:txBody>
          <a:bodyPr/>
          <a:lstStyle/>
          <a:p>
            <a:pPr marL="457200" indent="-457200" eaLnBrk="1" hangingPunct="1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Lemma: Any information inequality applied on set of </a:t>
            </a:r>
            <a:r>
              <a:rPr lang="en-US" sz="2400" b="1" dirty="0" err="1" smtClean="0">
                <a:latin typeface="Consolas" pitchFamily="49" charset="0"/>
                <a:sym typeface="Mathematica1" pitchFamily="2" charset="2"/>
              </a:rPr>
              <a:t>r.v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. 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</a:rPr>
              <a:t>{S</a:t>
            </a:r>
            <a:r>
              <a:rPr lang="en-US" sz="2400" b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400" b="1" baseline="-45000" dirty="0" smtClean="0">
                <a:solidFill>
                  <a:schemeClr val="hlink"/>
                </a:solidFill>
                <a:latin typeface="Consolas" pitchFamily="49" charset="0"/>
              </a:rPr>
              <a:t>I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</a:rPr>
              <a:t>}</a:t>
            </a:r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,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 where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[m]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, remains valid after plugging in the Csirmaz function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40475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76AF0A31-80A9-453F-8E81-C31EA5F8C32B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30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pic>
        <p:nvPicPr>
          <p:cNvPr id="35849" name="Picture 9" descr="320px-SMirC-sa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ThinkingSmiley2008052913022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204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3124200"/>
            <a:ext cx="883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>
                <a:latin typeface="Consolas" pitchFamily="49" charset="0"/>
                <a:sym typeface="Mathematica1" pitchFamily="2" charset="2"/>
              </a:rPr>
              <a:t>Even for unknown inequalities the</a:t>
            </a:r>
          </a:p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en-US" sz="2400" b="1" dirty="0">
                <a:latin typeface="Consolas" pitchFamily="49" charset="0"/>
                <a:sym typeface="Mathematica1" pitchFamily="2" charset="2"/>
              </a:rPr>
              <a:t>	linear program has a small solution</a:t>
            </a: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</a:pPr>
            <a:endParaRPr lang="en-US" sz="1000" b="1" dirty="0">
              <a:latin typeface="Consolas" pitchFamily="49" charset="0"/>
              <a:sym typeface="Mathematica1" pitchFamily="2" charset="2"/>
            </a:endParaRPr>
          </a:p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We have to use the “stronger” 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inequalities!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69875" y="2382838"/>
            <a:ext cx="3440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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[m]</a:t>
            </a:r>
            <a:r>
              <a:rPr lang="el-GR" b="1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α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H(</a:t>
            </a:r>
            <a:r>
              <a:rPr lang="en-US" sz="1000" b="1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X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r>
              <a:rPr lang="en-US" sz="1000" b="1" baseline="-2500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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0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695825" y="2362200"/>
            <a:ext cx="391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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I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[m]</a:t>
            </a:r>
            <a:r>
              <a:rPr lang="el-GR" b="1">
                <a:solidFill>
                  <a:schemeClr val="hlink"/>
                </a:solidFill>
                <a:latin typeface="Consolas" pitchFamily="49" charset="0"/>
              </a:rPr>
              <a:t>α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</a:rPr>
              <a:t>I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</a:rPr>
              <a:t>n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</a:rPr>
              <a:t>(|A</a:t>
            </a:r>
            <a:r>
              <a:rPr lang="en-US" b="1" baseline="-25000">
                <a:solidFill>
                  <a:schemeClr val="hlink"/>
                </a:solidFill>
                <a:latin typeface="Consolas" pitchFamily="49" charset="0"/>
              </a:rPr>
              <a:t>I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</a:rPr>
              <a:t>|)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</a:t>
            </a:r>
            <a:r>
              <a:rPr lang="en-US" b="1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0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2302738" y="2315195"/>
            <a:ext cx="533400" cy="6715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>
            <a:spAutoFit/>
          </a:bodyPr>
          <a:lstStyle/>
          <a:p>
            <a:pPr algn="ctr" rtl="1"/>
            <a:r>
              <a:rPr lang="en-US" b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b="1" baseline="-25000" dirty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b="1" baseline="-55000" dirty="0">
                <a:solidFill>
                  <a:schemeClr val="hlink"/>
                </a:solidFill>
                <a:latin typeface="Consolas" pitchFamily="49" charset="0"/>
              </a:rPr>
              <a:t>I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929063" y="2316163"/>
            <a:ext cx="566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  <a:sym typeface="Wingdings 3" pitchFamily="18" charset="2"/>
              </a:rPr>
              <a:t>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334000"/>
            <a:ext cx="425109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demonstration follows…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14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  <p:bldP spid="2" grpId="0" build="p"/>
      <p:bldP spid="34825" grpId="0"/>
      <p:bldP spid="34826" grpId="0"/>
      <p:bldP spid="37911" grpId="0" animBg="1"/>
      <p:bldP spid="3482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4603CD"/>
                </a:solidFill>
                <a:sym typeface="Mathematica1" pitchFamily="2" charset="2"/>
              </a:rPr>
              <a:t>Demonstration of Our Ideas </a:t>
            </a:r>
            <a:endParaRPr lang="en-US" sz="3200" dirty="0" smtClean="0">
              <a:solidFill>
                <a:srgbClr val="4603CD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38200"/>
            <a:ext cx="9067800" cy="5029200"/>
          </a:xfrm>
        </p:spPr>
        <p:txBody>
          <a:bodyPr/>
          <a:lstStyle/>
          <a:p>
            <a:pPr marL="457200" indent="-457200" eaLnBrk="1" hangingPunct="1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Recall: “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Strong” </a:t>
            </a:r>
            <a:r>
              <a:rPr lang="en-US" sz="2400" b="1" dirty="0" err="1">
                <a:latin typeface="Consolas" pitchFamily="49" charset="0"/>
                <a:sym typeface="Mathematica1" pitchFamily="2" charset="2"/>
              </a:rPr>
              <a:t>s</a:t>
            </a:r>
            <a:r>
              <a:rPr lang="en-US" sz="2400" b="1" dirty="0" err="1">
                <a:latin typeface="Consolas" pitchFamily="49" charset="0"/>
              </a:rPr>
              <a:t>ubmodularity</a:t>
            </a:r>
            <a:r>
              <a:rPr lang="en-US" sz="2400" b="1" dirty="0">
                <a:latin typeface="Consolas" pitchFamily="49" charset="0"/>
              </a:rPr>
              <a:t>:</a:t>
            </a:r>
            <a:r>
              <a:rPr lang="en-US" sz="2400" b="1" i="1" dirty="0">
                <a:solidFill>
                  <a:schemeClr val="accent2"/>
                </a:solidFill>
                <a:latin typeface="Consolas" pitchFamily="49" charset="0"/>
                <a:cs typeface="Guttman Haim" pitchFamily="2" charset="-79"/>
              </a:rPr>
              <a:t> </a:t>
            </a:r>
            <a:endParaRPr lang="en-US" sz="2400" b="1" i="1" dirty="0" smtClean="0">
              <a:solidFill>
                <a:schemeClr val="accent2"/>
              </a:solidFill>
              <a:latin typeface="Consolas" pitchFamily="49" charset="0"/>
              <a:cs typeface="Guttman Haim" pitchFamily="2" charset="-79"/>
            </a:endParaRPr>
          </a:p>
          <a:p>
            <a:pPr lvl="1" eaLnBrk="1" hangingPunct="1"/>
            <a:r>
              <a:rPr lang="en-US" b="1" dirty="0" smtClean="0">
                <a:latin typeface="Consolas" pitchFamily="49" charset="0"/>
                <a:sym typeface="Mathematica1" pitchFamily="2" charset="2"/>
              </a:rPr>
              <a:t>If 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r>
              <a:rPr lang="en-US" b="1" baseline="-25000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,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r>
              <a:rPr lang="en-US" b="1" baseline="-25000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2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,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r>
              <a:rPr lang="en-US" b="1" baseline="-25000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1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Symbol" pitchFamily="18" charset="2"/>
              </a:rPr>
              <a:t>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r>
              <a:rPr lang="en-US" b="1" baseline="-25000" dirty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</a:rPr>
              <a:t>2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</a:t>
            </a:r>
            <a:r>
              <a:rPr lang="en-US" dirty="0">
                <a:solidFill>
                  <a:schemeClr val="hlink"/>
                </a:solidFill>
                <a:latin typeface="Wide Latin" pitchFamily="18" charset="0"/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Wide Latin" pitchFamily="18" charset="0"/>
              </a:rPr>
              <a:t>A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 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but 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b="1" baseline="-25000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b="1" baseline="-25000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</a:t>
            </a:r>
            <a:r>
              <a:rPr lang="en-US" dirty="0" smtClean="0">
                <a:solidFill>
                  <a:schemeClr val="hlink"/>
                </a:solidFill>
                <a:latin typeface="Wide Latin" pitchFamily="18" charset="0"/>
              </a:rPr>
              <a:t> A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,</a:t>
            </a:r>
            <a:r>
              <a:rPr lang="en-US" b="1" dirty="0" smtClean="0">
                <a:solidFill>
                  <a:srgbClr val="6666FF"/>
                </a:solidFill>
                <a:latin typeface="Wide Latin" pitchFamily="18" charset="0"/>
                <a:sym typeface="Mathematica1" pitchFamily="2" charset="2"/>
              </a:rPr>
              <a:t> 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then</a:t>
            </a:r>
            <a:r>
              <a:rPr lang="en-US" dirty="0" smtClean="0">
                <a:solidFill>
                  <a:srgbClr val="6666FF"/>
                </a:solidFill>
                <a:latin typeface="Wide Latin" pitchFamily="18" charset="0"/>
                <a:sym typeface="Mathematica1" pitchFamily="2" charset="2"/>
              </a:rPr>
              <a:t>  </a:t>
            </a:r>
          </a:p>
          <a:p>
            <a:pPr marL="393700" lvl="1" indent="0" eaLnBrk="1" hangingPunct="1">
              <a:buNone/>
            </a:pPr>
            <a:r>
              <a:rPr lang="en-US" b="1" dirty="0">
                <a:solidFill>
                  <a:srgbClr val="6666FF"/>
                </a:solidFill>
                <a:latin typeface="Wide Latin" pitchFamily="18" charset="0"/>
                <a:sym typeface="Mathematica1" pitchFamily="2" charset="2"/>
              </a:rPr>
              <a:t>	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y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A1 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+</a:t>
            </a:r>
            <a:r>
              <a:rPr lang="en-US" b="1" dirty="0">
                <a:latin typeface="Consolas" pitchFamily="49" charset="0"/>
                <a:sym typeface="Mathematica1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y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A2</a:t>
            </a:r>
            <a:r>
              <a:rPr lang="en-US" b="1" dirty="0" smtClean="0">
                <a:latin typeface="Consolas" pitchFamily="49" charset="0"/>
                <a:sym typeface="Mathematica1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-</a:t>
            </a:r>
            <a:r>
              <a:rPr lang="en-US" b="1" dirty="0" smtClean="0">
                <a:solidFill>
                  <a:srgbClr val="6666FF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y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A1A2 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/>
              </a:rPr>
              <a:t>-</a:t>
            </a:r>
            <a:r>
              <a:rPr lang="en-US" b="1" dirty="0" smtClean="0">
                <a:solidFill>
                  <a:srgbClr val="6666FF"/>
                </a:solidFill>
                <a:latin typeface="Consolas" pitchFamily="49" charset="0"/>
                <a:sym typeface="Mathematica1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y</a:t>
            </a:r>
            <a:r>
              <a:rPr lang="en-US" b="1" baseline="-25000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A1A2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 1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</a:p>
          <a:p>
            <a:pPr lvl="1" eaLnBrk="1" hangingPunct="1"/>
            <a:r>
              <a:rPr lang="en-US" b="1" dirty="0" err="1" smtClean="0">
                <a:latin typeface="Consolas" pitchFamily="49" charset="0"/>
                <a:sym typeface="Mathematica1" pitchFamily="2" charset="2"/>
              </a:rPr>
              <a:t>Csirmaz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: It cannot help in proving super-linear lower bounds</a:t>
            </a:r>
            <a:endParaRPr lang="en-US" b="1" dirty="0" smtClean="0">
              <a:solidFill>
                <a:schemeClr val="hlink"/>
              </a:solidFill>
              <a:latin typeface="Consolas" pitchFamily="49" charset="0"/>
              <a:sym typeface="Symbol" pitchFamily="18" charset="2"/>
            </a:endParaRPr>
          </a:p>
          <a:p>
            <a:pPr lvl="1" eaLnBrk="1" hangingPunct="1"/>
            <a:r>
              <a:rPr lang="en-US" b="1" dirty="0" smtClean="0">
                <a:latin typeface="Consolas" pitchFamily="49" charset="0"/>
                <a:sym typeface="Symbol" pitchFamily="18" charset="2"/>
              </a:rPr>
              <a:t>Demonstrate some of our ideas</a:t>
            </a:r>
          </a:p>
          <a:p>
            <a:pPr marL="457200" indent="-457200" eaLnBrk="1" hangingPunct="1"/>
            <a:endParaRPr lang="en-US" sz="1050" b="1" dirty="0" smtClean="0">
              <a:latin typeface="Consolas" pitchFamily="49" charset="0"/>
              <a:cs typeface="Guttman Haim" pitchFamily="2" charset="-79"/>
            </a:endParaRPr>
          </a:p>
          <a:p>
            <a:pPr marL="457200" indent="-457200" eaLnBrk="1" hangingPunct="1"/>
            <a:r>
              <a:rPr lang="en-US" sz="2400" b="1" dirty="0" err="1" smtClean="0">
                <a:latin typeface="Consolas" pitchFamily="49" charset="0"/>
                <a:sym typeface="Mathematica1" pitchFamily="2" charset="2"/>
              </a:rPr>
              <a:t>Csirmaz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 function is a solution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!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 </a:t>
            </a:r>
          </a:p>
          <a:p>
            <a:pPr marL="457200" indent="-457200" eaLnBrk="1" hangingPunct="1"/>
            <a:endParaRPr lang="en-US" sz="2400" b="1" dirty="0" smtClean="0">
              <a:latin typeface="Consolas" pitchFamily="49" charset="0"/>
              <a:sym typeface="Mathematica1" pitchFamily="2" charset="2"/>
            </a:endParaRPr>
          </a:p>
          <a:p>
            <a:pPr marL="457200" indent="-457200" eaLnBrk="1" hangingPunct="1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Lets 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plug-in the </a:t>
            </a:r>
            <a:r>
              <a:rPr lang="en-US" sz="2400" b="1" dirty="0" err="1">
                <a:latin typeface="Consolas" pitchFamily="49" charset="0"/>
                <a:sym typeface="Mathematica1" pitchFamily="2" charset="2"/>
              </a:rPr>
              <a:t>Csirmaz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 function and 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check!</a:t>
            </a:r>
            <a:endParaRPr lang="en-US" sz="2400" b="1" dirty="0">
              <a:latin typeface="Consolas" pitchFamily="49" charset="0"/>
              <a:sym typeface="Euclid Symbol" pitchFamily="18" charset="2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40475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AA2943E7-C71B-424D-AF8F-EC68609EEC23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31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94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458200" cy="838200"/>
          </a:xfrm>
        </p:spPr>
        <p:txBody>
          <a:bodyPr/>
          <a:lstStyle/>
          <a:p>
            <a:pPr algn="ctr" eaLnBrk="1" hangingPunct="1"/>
            <a:r>
              <a:rPr lang="en-US" sz="3200" dirty="0" err="1" smtClean="0">
                <a:solidFill>
                  <a:srgbClr val="4603CD"/>
                </a:solidFill>
                <a:sym typeface="Mathematica1" pitchFamily="2" charset="2"/>
              </a:rPr>
              <a:t>Csirmaz</a:t>
            </a:r>
            <a:r>
              <a:rPr lang="en-US" sz="3200" dirty="0" smtClean="0">
                <a:solidFill>
                  <a:srgbClr val="4603CD"/>
                </a:solidFill>
                <a:sym typeface="Mathematica1" pitchFamily="2" charset="2"/>
              </a:rPr>
              <a:t> </a:t>
            </a:r>
            <a:r>
              <a:rPr lang="en-US" sz="3200" dirty="0">
                <a:solidFill>
                  <a:srgbClr val="4603CD"/>
                </a:solidFill>
                <a:sym typeface="Mathematica1" pitchFamily="2" charset="2"/>
              </a:rPr>
              <a:t>F</a:t>
            </a:r>
            <a:r>
              <a:rPr lang="en-US" sz="3200" dirty="0" smtClean="0">
                <a:solidFill>
                  <a:srgbClr val="4603CD"/>
                </a:solidFill>
                <a:sym typeface="Mathematica1" pitchFamily="2" charset="2"/>
              </a:rPr>
              <a:t>unction is a Solution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9067800" cy="3429000"/>
          </a:xfrm>
        </p:spPr>
        <p:txBody>
          <a:bodyPr/>
          <a:lstStyle/>
          <a:p>
            <a:pPr marL="457200" indent="-457200" eaLnBrk="1" hangingPunct="1"/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 +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-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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 -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</a:t>
            </a: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	</a:t>
            </a:r>
            <a:r>
              <a:rPr lang="en-US" sz="2400" b="1" dirty="0" smtClean="0">
                <a:solidFill>
                  <a:schemeClr val="hlink"/>
                </a:solidFill>
                <a:sym typeface="Euclid Symbol" pitchFamily="18" charset="2"/>
              </a:rPr>
              <a:t> 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\(A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)|·|A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\(A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)|</a:t>
            </a:r>
          </a:p>
          <a:p>
            <a:pPr marL="457200" indent="-457200"/>
            <a:endParaRPr lang="en-US" sz="1500" b="1" dirty="0" smtClean="0">
              <a:latin typeface="Consolas" pitchFamily="49" charset="0"/>
              <a:sym typeface="Symbol" pitchFamily="18" charset="2"/>
            </a:endParaRPr>
          </a:p>
          <a:p>
            <a:pPr marL="457200" indent="-457200"/>
            <a:r>
              <a:rPr lang="en-US" sz="2200" b="1" dirty="0" smtClean="0">
                <a:latin typeface="Consolas" pitchFamily="49" charset="0"/>
                <a:sym typeface="Symbol" pitchFamily="18" charset="2"/>
              </a:rPr>
              <a:t>The selection of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,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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</a:t>
            </a:r>
            <a:r>
              <a:rPr lang="en-US" sz="2200" b="1" dirty="0" smtClean="0">
                <a:latin typeface="Consolas" pitchFamily="49" charset="0"/>
                <a:sym typeface="Mathematica1" pitchFamily="2" charset="2"/>
              </a:rPr>
              <a:t>,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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</a:t>
            </a:r>
            <a:r>
              <a:rPr lang="en-US" sz="2200" b="1" dirty="0" smtClean="0">
                <a:latin typeface="Consolas" pitchFamily="49" charset="0"/>
              </a:rPr>
              <a:t>  </a:t>
            </a:r>
            <a:r>
              <a:rPr lang="en-US" sz="2200" b="1" dirty="0" smtClean="0">
                <a:latin typeface="Consolas" pitchFamily="49" charset="0"/>
                <a:sym typeface="Symbol" pitchFamily="18" charset="2"/>
              </a:rPr>
              <a:t>implies </a:t>
            </a:r>
          </a:p>
          <a:p>
            <a:pPr marL="742950" lvl="1" indent="-285750"/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1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\(A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1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)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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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|A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1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\(A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1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)| </a:t>
            </a:r>
            <a:r>
              <a:rPr lang="en-US" sz="2000" b="1" dirty="0">
                <a:solidFill>
                  <a:schemeClr val="hlink"/>
                </a:solidFill>
                <a:sym typeface="Euclid Symbol" pitchFamily="18" charset="2"/>
              </a:rPr>
              <a:t>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1</a:t>
            </a:r>
          </a:p>
          <a:p>
            <a:pPr marL="742950" lvl="1" indent="-285750"/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\(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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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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 |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\(A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1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A</a:t>
            </a:r>
            <a:r>
              <a:rPr lang="en-US" sz="2000" b="1" baseline="-25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2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)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 </a:t>
            </a:r>
            <a:r>
              <a:rPr lang="en-US" sz="2000" b="1" dirty="0">
                <a:solidFill>
                  <a:schemeClr val="hlink"/>
                </a:solidFill>
                <a:sym typeface="Euclid Symbol" pitchFamily="18" charset="2"/>
              </a:rPr>
              <a:t>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1</a:t>
            </a:r>
            <a:r>
              <a:rPr lang="en-US" sz="2200" b="1" dirty="0" smtClean="0">
                <a:latin typeface="Consolas" pitchFamily="49" charset="0"/>
                <a:sym typeface="Symbol" pitchFamily="18" charset="2"/>
              </a:rPr>
              <a:t> </a:t>
            </a:r>
          </a:p>
          <a:p>
            <a:pPr marL="457200" indent="-457200"/>
            <a:endParaRPr lang="en-US" sz="1500" b="1" dirty="0" smtClean="0">
              <a:latin typeface="Consolas" pitchFamily="49" charset="0"/>
              <a:sym typeface="Symbol" pitchFamily="18" charset="2"/>
            </a:endParaRPr>
          </a:p>
          <a:p>
            <a:pPr marL="457200" indent="-457200"/>
            <a:r>
              <a:rPr lang="en-US" sz="2200" b="1" dirty="0" smtClean="0">
                <a:latin typeface="Consolas" pitchFamily="49" charset="0"/>
                <a:sym typeface="Symbol" pitchFamily="18" charset="2"/>
              </a:rPr>
              <a:t>Which means that</a:t>
            </a:r>
          </a:p>
          <a:p>
            <a:pPr marL="457200" indent="-457200"/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|)+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-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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|)-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</a:rPr>
              <a:t>C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(|A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1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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200" b="1" baseline="-25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2</a:t>
            </a:r>
            <a:r>
              <a:rPr lang="en-US" sz="2200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|) </a:t>
            </a:r>
            <a:r>
              <a:rPr lang="en-US" sz="2400" b="1" dirty="0">
                <a:solidFill>
                  <a:schemeClr val="hlink"/>
                </a:solidFill>
                <a:sym typeface="Euclid Symbol" pitchFamily="18" charset="2"/>
              </a:rPr>
              <a:t></a:t>
            </a:r>
            <a:r>
              <a:rPr lang="en-US" sz="2400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1</a:t>
            </a:r>
            <a:endParaRPr lang="en-US" sz="2200" b="1" dirty="0" smtClean="0">
              <a:solidFill>
                <a:schemeClr val="hlink"/>
              </a:solidFill>
              <a:latin typeface="Consolas" pitchFamily="49" charset="0"/>
              <a:sym typeface="Mathematica1" pitchFamily="2" charset="2"/>
            </a:endParaRPr>
          </a:p>
          <a:p>
            <a:pPr marL="457200" indent="-457200"/>
            <a:endParaRPr lang="en-US" sz="1500" b="1" dirty="0" smtClean="0">
              <a:latin typeface="Consolas" pitchFamily="49" charset="0"/>
              <a:sym typeface="Symbol" pitchFamily="18" charset="2"/>
            </a:endParaRPr>
          </a:p>
          <a:p>
            <a:pPr marL="457200" indent="-457200" eaLnBrk="1" hangingPunct="1"/>
            <a:r>
              <a:rPr lang="en-US" sz="2200" b="1" dirty="0" smtClean="0">
                <a:latin typeface="Consolas" pitchFamily="49" charset="0"/>
                <a:cs typeface="Arial" pitchFamily="34" charset="0"/>
                <a:sym typeface="Mathematica1" pitchFamily="2" charset="2"/>
              </a:rPr>
              <a:t>For this stronger inequality the	linear program has a small solution!</a:t>
            </a:r>
          </a:p>
          <a:p>
            <a:pPr marL="457200" indent="-457200"/>
            <a:endParaRPr lang="en-US" sz="1500" b="1" dirty="0" smtClean="0">
              <a:latin typeface="Consolas" pitchFamily="49" charset="0"/>
              <a:sym typeface="Symbol" pitchFamily="18" charset="2"/>
            </a:endParaRPr>
          </a:p>
          <a:p>
            <a:pPr marL="457200" indent="-457200" eaLnBrk="1" hangingPunct="1"/>
            <a:r>
              <a:rPr lang="en-US" sz="2200" b="1" dirty="0" smtClean="0">
                <a:latin typeface="Consolas" pitchFamily="49" charset="0"/>
                <a:cs typeface="Arial" pitchFamily="34" charset="0"/>
                <a:sym typeface="Mathematica1" pitchFamily="2" charset="2"/>
              </a:rPr>
              <a:t>We used similar ideas on the other inequalities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79375" y="2438400"/>
            <a:ext cx="861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endParaRPr lang="en-US" sz="2600" b="1">
              <a:latin typeface="Consolas" pitchFamily="49" charset="0"/>
              <a:sym typeface="Symbol" pitchFamily="18" charset="2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035050" y="1577975"/>
            <a:ext cx="3733800" cy="381000"/>
            <a:chOff x="528" y="1008"/>
            <a:chExt cx="2832" cy="240"/>
          </a:xfrm>
        </p:grpSpPr>
        <p:sp>
          <p:nvSpPr>
            <p:cNvPr id="3" name="Rectangle 20"/>
            <p:cNvSpPr>
              <a:spLocks noChangeArrowheads="1"/>
            </p:cNvSpPr>
            <p:nvPr/>
          </p:nvSpPr>
          <p:spPr bwMode="auto">
            <a:xfrm>
              <a:off x="528" y="1008"/>
              <a:ext cx="1344" cy="240"/>
            </a:xfrm>
            <a:prstGeom prst="rect">
              <a:avLst/>
            </a:prstGeom>
            <a:noFill/>
            <a:ln w="19050">
              <a:solidFill>
                <a:srgbClr val="EF241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Rectangle 21"/>
            <p:cNvSpPr>
              <a:spLocks noChangeArrowheads="1"/>
            </p:cNvSpPr>
            <p:nvPr/>
          </p:nvSpPr>
          <p:spPr bwMode="auto">
            <a:xfrm>
              <a:off x="2016" y="1008"/>
              <a:ext cx="1344" cy="240"/>
            </a:xfrm>
            <a:prstGeom prst="rect">
              <a:avLst/>
            </a:prstGeom>
            <a:noFill/>
            <a:ln w="19050">
              <a:solidFill>
                <a:srgbClr val="EF241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41E3E-187C-40D8-B922-CAE0C7370C47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0" y="152400"/>
            <a:ext cx="2057399" cy="954314"/>
          </a:xfrm>
          <a:prstGeom prst="wedgeRectCallou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spcBef>
                <a:spcPct val="25000"/>
              </a:spcBef>
            </a:pPr>
            <a:r>
              <a:rPr lang="en-US" sz="2300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C(k) = </a:t>
            </a:r>
            <a:r>
              <a:rPr lang="en-US" sz="2300" b="1" i="1" dirty="0" err="1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nk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- </a:t>
            </a:r>
            <a:r>
              <a:rPr lang="en-US" sz="2300" b="1" i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k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(</a:t>
            </a:r>
            <a:r>
              <a:rPr lang="en-US" sz="2300" b="1" i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k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-1)/2</a:t>
            </a:r>
            <a:endParaRPr lang="en-US" sz="2300" b="1" dirty="0">
              <a:latin typeface="Consolas" pitchFamily="49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7660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uiExpand="1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4603CD"/>
                </a:solidFill>
              </a:rPr>
              <a:t>A Brute-Force Algorithm that Checks if an Information Inequality Cannot Help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8915400" cy="50292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4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The algorithm is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based on several observations and lemmas</a:t>
            </a:r>
          </a:p>
          <a:p>
            <a:pPr marL="457200" indent="-457200">
              <a:lnSpc>
                <a:spcPct val="80000"/>
              </a:lnSpc>
            </a:pPr>
            <a:endParaRPr lang="en-US" sz="1800" b="1" dirty="0" smtClean="0">
              <a:latin typeface="Consolas" pitchFamily="49" charset="0"/>
              <a:cs typeface="Consolas" pitchFamily="49" charset="0"/>
              <a:sym typeface="Mathematica1" pitchFamily="2" charset="2"/>
            </a:endParaRPr>
          </a:p>
          <a:p>
            <a:pPr marL="457200" lvl="1" indent="-457200">
              <a:lnSpc>
                <a:spcPct val="80000"/>
              </a:lnSpc>
              <a:buClr>
                <a:srgbClr val="9BBB59"/>
              </a:buClr>
              <a:buSzPct val="95000"/>
            </a:pPr>
            <a:r>
              <a:rPr lang="en-US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D</a:t>
            </a:r>
            <a:r>
              <a:rPr lang="en-US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oes </a:t>
            </a:r>
            <a:r>
              <a:rPr lang="en-US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not depend on the number of participants in the access structure – non trivial to achieve!</a:t>
            </a:r>
          </a:p>
          <a:p>
            <a:pPr marL="457200" indent="-457200">
              <a:lnSpc>
                <a:spcPct val="80000"/>
              </a:lnSpc>
            </a:pPr>
            <a:endParaRPr lang="en-US" sz="1800" b="1" dirty="0" smtClean="0">
              <a:latin typeface="Consolas" pitchFamily="49" charset="0"/>
              <a:cs typeface="Consolas" pitchFamily="49" charset="0"/>
              <a:sym typeface="Mathematica1" pitchFamily="2" charset="2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The algorithm is not efficient</a:t>
            </a:r>
          </a:p>
          <a:p>
            <a:pPr marL="823913" lvl="1" indent="-457200">
              <a:lnSpc>
                <a:spcPct val="80000"/>
              </a:lnSpc>
            </a:pPr>
            <a:r>
              <a:rPr lang="en-US" sz="23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For our purpose the algorithm is good enough</a:t>
            </a:r>
          </a:p>
          <a:p>
            <a:pPr marL="823913" lvl="1" indent="-457200">
              <a:lnSpc>
                <a:spcPct val="80000"/>
              </a:lnSpc>
            </a:pPr>
            <a:r>
              <a:rPr lang="en-US" sz="23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Takes several minutes for each execution</a:t>
            </a:r>
          </a:p>
          <a:p>
            <a:pPr marL="457200" indent="-457200">
              <a:lnSpc>
                <a:spcPct val="80000"/>
              </a:lnSpc>
            </a:pPr>
            <a:endParaRPr lang="en-US" sz="2300" b="1" dirty="0" smtClean="0">
              <a:latin typeface="Consolas" pitchFamily="49" charset="0"/>
              <a:cs typeface="Consolas" pitchFamily="49" charset="0"/>
              <a:sym typeface="Mathematica1" pitchFamily="2" charset="2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We have executed the algorithm on:</a:t>
            </a:r>
          </a:p>
          <a:p>
            <a:pPr marL="823913" lvl="1" indent="-457200">
              <a:lnSpc>
                <a:spcPct val="80000"/>
              </a:lnSpc>
            </a:pPr>
            <a:r>
              <a:rPr lang="en-US" sz="2100" b="1" dirty="0" err="1">
                <a:latin typeface="Consolas" pitchFamily="49" charset="0"/>
                <a:cs typeface="Consolas" pitchFamily="49" charset="0"/>
              </a:rPr>
              <a:t>Ingleton</a:t>
            </a:r>
            <a:r>
              <a:rPr lang="en-US" sz="21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inequality</a:t>
            </a:r>
            <a:endParaRPr lang="he-IL" sz="2100" b="1" dirty="0">
              <a:latin typeface="Consolas" pitchFamily="49" charset="0"/>
              <a:cs typeface="Consolas" pitchFamily="49" charset="0"/>
            </a:endParaRPr>
          </a:p>
          <a:p>
            <a:pPr marL="823913" lvl="1" indent="-457200">
              <a:lnSpc>
                <a:spcPct val="80000"/>
              </a:lnSpc>
            </a:pP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24 “special” rank inequalities</a:t>
            </a:r>
          </a:p>
          <a:p>
            <a:pPr marL="823913" lvl="1" indent="-457200">
              <a:lnSpc>
                <a:spcPct val="80000"/>
              </a:lnSpc>
            </a:pP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They cannot </a:t>
            </a:r>
            <a:r>
              <a:rPr lang="en-US" sz="2100" b="1" dirty="0">
                <a:latin typeface="Consolas" pitchFamily="49" charset="0"/>
                <a:cs typeface="Consolas" pitchFamily="49" charset="0"/>
              </a:rPr>
              <a:t>help</a:t>
            </a:r>
            <a:r>
              <a:rPr lang="en-US" sz="21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 in proving </a:t>
            </a:r>
            <a:r>
              <a:rPr lang="en-US" sz="21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super-linear lower </a:t>
            </a:r>
            <a:r>
              <a:rPr lang="en-US" sz="21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bounds</a:t>
            </a:r>
            <a:r>
              <a:rPr lang="en-US" sz="2100" b="1" dirty="0" smtClean="0">
                <a:latin typeface="Consolas" pitchFamily="49" charset="0"/>
                <a:cs typeface="Consolas" pitchFamily="49" charset="0"/>
              </a:rPr>
              <a:t>!</a:t>
            </a:r>
            <a:endParaRPr lang="he-IL" sz="2100" b="1" dirty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lnSpc>
                <a:spcPct val="80000"/>
              </a:lnSpc>
            </a:pPr>
            <a:endParaRPr lang="en-US" sz="2300" b="1" dirty="0" smtClean="0">
              <a:latin typeface="Consolas" pitchFamily="49" charset="0"/>
              <a:cs typeface="Consolas" pitchFamily="49" charset="0"/>
              <a:sym typeface="Mathematica1" pitchFamily="2" charset="2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40475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E6A9AC54-2930-4B33-B4D1-A91FD0961C8D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33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8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188075"/>
            <a:ext cx="762000" cy="365125"/>
          </a:xfrm>
        </p:spPr>
        <p:txBody>
          <a:bodyPr/>
          <a:lstStyle/>
          <a:p>
            <a:pPr>
              <a:defRPr/>
            </a:pPr>
            <a:fld id="{7F03467F-8737-479B-A39D-8E70A6FD2970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3088" y="76200"/>
            <a:ext cx="6785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4603CD"/>
                </a:solidFill>
              </a:rPr>
              <a:t>Some Useful Facts on Inequalities</a:t>
            </a:r>
            <a:endParaRPr lang="he-IL" sz="4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711404"/>
            <a:ext cx="35814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Information inequality with 3 variables or less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711404"/>
            <a:ext cx="38100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5590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838200"/>
            <a:ext cx="6705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infinitely many independent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41808"/>
            <a:ext cx="16002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971800"/>
            <a:ext cx="22098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819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4323" y="28544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17" name="Rectangle 16"/>
          <p:cNvSpPr/>
          <p:nvPr/>
        </p:nvSpPr>
        <p:spPr>
          <a:xfrm>
            <a:off x="6103877" y="2819400"/>
            <a:ext cx="19050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4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460796"/>
            <a:ext cx="1600200" cy="838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1748" y="4384596"/>
            <a:ext cx="2133600" cy="11430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1523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6123" y="4343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2" name="Rectangle 21"/>
          <p:cNvSpPr/>
          <p:nvPr/>
        </p:nvSpPr>
        <p:spPr>
          <a:xfrm>
            <a:off x="7162800" y="4384596"/>
            <a:ext cx="1905000" cy="1219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5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Flowchart: Multidocument 22"/>
          <p:cNvSpPr/>
          <p:nvPr/>
        </p:nvSpPr>
        <p:spPr>
          <a:xfrm>
            <a:off x="4576282" y="4384596"/>
            <a:ext cx="2133600" cy="1219200"/>
          </a:xfrm>
          <a:prstGeom prst="flowChartMultidocumen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24 Rank inequalities</a:t>
            </a:r>
            <a:endParaRPr lang="he-IL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he-I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048874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6" name="Rectangle 25"/>
          <p:cNvSpPr/>
          <p:nvPr/>
        </p:nvSpPr>
        <p:spPr>
          <a:xfrm>
            <a:off x="457200" y="5791200"/>
            <a:ext cx="84582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0" rtlCol="1" anchor="ctr"/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examples of infinite sequences of non-Shannon information inequalities: For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every 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  <a:sym typeface="Mathematica1"/>
              </a:rPr>
              <a:t>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an information inequality with n variables</a:t>
            </a:r>
            <a:endParaRPr lang="he-IL" sz="20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  <a:cs typeface="Guttman Haim" pitchFamily="2" charset="-79"/>
            </a:endParaRPr>
          </a:p>
          <a:p>
            <a:pPr algn="ctr"/>
            <a:endParaRPr lang="he-I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1729026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2600" y="1729026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0" y="3048000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4572000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3118247"/>
            <a:ext cx="2590800" cy="61555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Computer program: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228600" y="4566047"/>
            <a:ext cx="2590800" cy="61555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Computer program: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43400" y="4724400"/>
            <a:ext cx="2590800" cy="61555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Computer program: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67400" y="2895600"/>
            <a:ext cx="2286000" cy="110799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Simultaneous theorem: 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34200" y="4419600"/>
            <a:ext cx="2286000" cy="110799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Simultaneous theorem: 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40475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E2173370-10E6-400D-8A7B-371D7A5CFF73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35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sp>
        <p:nvSpPr>
          <p:cNvPr id="198665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  <a:latin typeface="Calibri" pitchFamily="34" charset="0"/>
              </a:rPr>
              <a:t>Infinite </a:t>
            </a:r>
            <a:r>
              <a:rPr lang="en-US" sz="3600" dirty="0">
                <a:solidFill>
                  <a:srgbClr val="4603CD"/>
                </a:solidFill>
                <a:latin typeface="Calibri" pitchFamily="34" charset="0"/>
              </a:rPr>
              <a:t>Collections of Information Inequalities</a:t>
            </a:r>
            <a:endParaRPr lang="el-GR" sz="3600" dirty="0">
              <a:solidFill>
                <a:srgbClr val="4603CD"/>
              </a:solidFill>
              <a:latin typeface="Calibri" pitchFamily="34" charset="0"/>
            </a:endParaRP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0" y="1066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There are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few </a:t>
            </a:r>
            <a:r>
              <a:rPr lang="en-US" sz="24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examples for infinite sequences of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non-Shannon information inequalities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The first example: Zhang </a:t>
            </a:r>
            <a:r>
              <a:rPr lang="en-US" sz="24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and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Yeung</a:t>
            </a:r>
            <a:endParaRPr lang="en-US" sz="2400" b="1" dirty="0" smtClean="0">
              <a:latin typeface="Consolas" pitchFamily="49" charset="0"/>
              <a:cs typeface="Consolas" pitchFamily="49" charset="0"/>
              <a:sym typeface="Mathematica1" pitchFamily="2" charset="2"/>
            </a:endParaRP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For </a:t>
            </a:r>
            <a:r>
              <a:rPr lang="en-US" sz="24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every </a:t>
            </a:r>
            <a:r>
              <a:rPr lang="en-US" sz="2400" b="1" dirty="0" err="1">
                <a:solidFill>
                  <a:schemeClr val="hlink"/>
                </a:solidFill>
                <a:latin typeface="Consolas" pitchFamily="49" charset="0"/>
                <a:cs typeface="Consolas" pitchFamily="49" charset="0"/>
                <a:sym typeface="Mathematica1" pitchFamily="2" charset="2"/>
              </a:rPr>
              <a:t>n</a:t>
            </a:r>
            <a:r>
              <a:rPr lang="en-US" sz="2400" b="1" dirty="0" err="1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</a:t>
            </a:r>
            <a:r>
              <a:rPr lang="en-US" sz="2400" b="1" dirty="0" err="1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  <a:sym typeface="Mathematica1" pitchFamily="2" charset="2"/>
              </a:rPr>
              <a:t>N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an information inequality with </a:t>
            </a:r>
            <a:r>
              <a:rPr lang="en-US" sz="2400" b="1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  <a:sym typeface="Mathematica1" pitchFamily="2" charset="2"/>
              </a:rPr>
              <a:t>n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  <a:sym typeface="Mathematica1" pitchFamily="2" charset="2"/>
              </a:rPr>
              <a:t> variables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</a:pPr>
            <a:endParaRPr lang="en-US" sz="2400" b="1" dirty="0">
              <a:latin typeface="Consolas" pitchFamily="49" charset="0"/>
              <a:cs typeface="Consolas" pitchFamily="49" charset="0"/>
              <a:sym typeface="Mathematica1" pitchFamily="2" charset="2"/>
            </a:endParaRPr>
          </a:p>
          <a:p>
            <a:pPr marL="457200" indent="-45720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>
                <a:latin typeface="Consolas" pitchFamily="49" charset="0"/>
                <a:cs typeface="Consolas" pitchFamily="49" charset="0"/>
                <a:sym typeface="Mathematica1" pitchFamily="2" charset="2"/>
              </a:rPr>
              <a:t>We used a similar technique to deal with the those infinite sequences – executed the algorithm “symbolically”</a:t>
            </a:r>
          </a:p>
          <a:p>
            <a:pPr>
              <a:spcBef>
                <a:spcPct val="20000"/>
              </a:spcBef>
              <a:buClr>
                <a:srgbClr val="9BBB59"/>
              </a:buClr>
              <a:buSzPct val="95000"/>
            </a:pPr>
            <a:endParaRPr lang="en-US" sz="2400" b="1" dirty="0">
              <a:latin typeface="Consolas" pitchFamily="49" charset="0"/>
              <a:cs typeface="Consolas" pitchFamily="49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0072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188075"/>
            <a:ext cx="762000" cy="365125"/>
          </a:xfrm>
        </p:spPr>
        <p:txBody>
          <a:bodyPr/>
          <a:lstStyle/>
          <a:p>
            <a:pPr>
              <a:defRPr/>
            </a:pPr>
            <a:fld id="{7F03467F-8737-479B-A39D-8E70A6FD2970}" type="slidenum">
              <a:rPr lang="he-IL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3088" y="76200"/>
            <a:ext cx="6785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4603CD"/>
                </a:solidFill>
              </a:rPr>
              <a:t>Some Useful Facts on Inequalities</a:t>
            </a:r>
            <a:endParaRPr lang="he-IL" sz="4000" dirty="0"/>
          </a:p>
        </p:txBody>
      </p:sp>
      <p:sp>
        <p:nvSpPr>
          <p:cNvPr id="6" name="Rectangle 5"/>
          <p:cNvSpPr/>
          <p:nvPr/>
        </p:nvSpPr>
        <p:spPr>
          <a:xfrm>
            <a:off x="533400" y="1711404"/>
            <a:ext cx="35814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Information inequality with 3 variables or less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711404"/>
            <a:ext cx="38100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5590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838200"/>
            <a:ext cx="6705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infinitely many independent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41808"/>
            <a:ext cx="16002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971800"/>
            <a:ext cx="22098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819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4323" y="2854404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17" name="Rectangle 16"/>
          <p:cNvSpPr/>
          <p:nvPr/>
        </p:nvSpPr>
        <p:spPr>
          <a:xfrm>
            <a:off x="6103877" y="2819400"/>
            <a:ext cx="19050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4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460796"/>
            <a:ext cx="1600200" cy="838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Ingleton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inequality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1748" y="4384596"/>
            <a:ext cx="2133600" cy="11430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Shannon type information inequalities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1523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=</a:t>
            </a:r>
            <a:endParaRPr lang="he-IL" sz="6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6123" y="4343400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2" name="Rectangle 21"/>
          <p:cNvSpPr/>
          <p:nvPr/>
        </p:nvSpPr>
        <p:spPr>
          <a:xfrm>
            <a:off x="7162800" y="4384596"/>
            <a:ext cx="1905000" cy="1219200"/>
          </a:xfrm>
          <a:prstGeom prst="rec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All rank inequalities with 5 variables</a:t>
            </a:r>
            <a:endParaRPr lang="he-I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Flowchart: Multidocument 22"/>
          <p:cNvSpPr/>
          <p:nvPr/>
        </p:nvSpPr>
        <p:spPr>
          <a:xfrm>
            <a:off x="4576282" y="4384596"/>
            <a:ext cx="2133600" cy="1219200"/>
          </a:xfrm>
          <a:prstGeom prst="flowChartMultidocument">
            <a:avLst/>
          </a:prstGeom>
          <a:solidFill>
            <a:srgbClr val="EBE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24 Rank inequalities</a:t>
            </a:r>
            <a:endParaRPr lang="he-IL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he-I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048874" y="4384596"/>
            <a:ext cx="61747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+</a:t>
            </a:r>
            <a:endParaRPr lang="he-IL" sz="6600" dirty="0"/>
          </a:p>
        </p:txBody>
      </p:sp>
      <p:sp>
        <p:nvSpPr>
          <p:cNvPr id="26" name="Rectangle 25"/>
          <p:cNvSpPr/>
          <p:nvPr/>
        </p:nvSpPr>
        <p:spPr>
          <a:xfrm>
            <a:off x="457200" y="5791200"/>
            <a:ext cx="84582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0" rtlCol="1" anchor="ctr"/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There are examples of infinite sequences of non-Shannon information inequalities: For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every 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  <a:sym typeface="Mathematica1"/>
              </a:rPr>
              <a:t>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Guttman Haim" pitchFamily="2" charset="-79"/>
              </a:rPr>
              <a:t> an information inequality with n variables</a:t>
            </a:r>
            <a:endParaRPr lang="he-IL" sz="2000" b="1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  <a:cs typeface="Guttman Haim" pitchFamily="2" charset="-79"/>
            </a:endParaRPr>
          </a:p>
          <a:p>
            <a:pPr algn="ctr"/>
            <a:endParaRPr lang="he-I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1729026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2600" y="1729026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0" y="3048000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4572000"/>
            <a:ext cx="2286000" cy="86177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latin typeface="Consolas" pitchFamily="49" charset="0"/>
                <a:sym typeface="Mathematica1" pitchFamily="2" charset="2"/>
              </a:rPr>
              <a:t>Csirmaz: 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3118247"/>
            <a:ext cx="2590800" cy="61555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Computer program: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551896">
            <a:off x="2166400" y="5785916"/>
            <a:ext cx="4039091" cy="80021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</a:p>
          <a:p>
            <a:pPr algn="ctr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(similar technique)</a:t>
            </a:r>
            <a:endParaRPr lang="he-IL" sz="2400" dirty="0"/>
          </a:p>
        </p:txBody>
      </p:sp>
      <p:sp>
        <p:nvSpPr>
          <p:cNvPr id="36" name="Rectangle 35"/>
          <p:cNvSpPr/>
          <p:nvPr/>
        </p:nvSpPr>
        <p:spPr>
          <a:xfrm>
            <a:off x="-228600" y="4566047"/>
            <a:ext cx="2590800" cy="61555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Computer program: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43400" y="4724400"/>
            <a:ext cx="2590800" cy="61555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nsolas" pitchFamily="49" charset="0"/>
                <a:sym typeface="Mathematica1" pitchFamily="2" charset="2"/>
              </a:rPr>
              <a:t>Computer program: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67400" y="2895600"/>
            <a:ext cx="2286000" cy="110799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Simultaneous theorem: 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34200" y="4419600"/>
            <a:ext cx="2286000" cy="110799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Simultaneous theorem: 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sym typeface="Mathematica1" pitchFamily="2" charset="2"/>
              </a:rPr>
              <a:t>cannot help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485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</a:rPr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3894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Short Reminder on Secret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Sharing</a:t>
            </a:r>
            <a:endParaRPr lang="en-US" sz="2400" b="1" dirty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Entropy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and </a:t>
            </a: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Secret Sharing </a:t>
            </a: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Limitations of 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Related Results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Conclusions and 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8B31-D63B-4E95-8A6D-CE7AC666AB88}" type="slidenum">
              <a:rPr lang="he-IL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325582" y="2971800"/>
            <a:ext cx="7315200" cy="45720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9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Some Other Related Results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762000"/>
            <a:ext cx="8915400" cy="51054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Several papers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on proving lower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bounds on the size of the share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 marL="823913" lvl="1" indent="-457200" eaLnBrk="1" hangingPunct="1">
              <a:defRPr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For </a:t>
            </a:r>
            <a:r>
              <a:rPr lang="en-US" b="1" u="sng" dirty="0">
                <a:latin typeface="Consolas" pitchFamily="49" charset="0"/>
                <a:cs typeface="Consolas" pitchFamily="49" charset="0"/>
              </a:rPr>
              <a:t>specific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families of access structures</a:t>
            </a:r>
          </a:p>
          <a:p>
            <a:pPr marL="823913" lvl="1" indent="-457200" eaLnBrk="1" hangingPunct="1">
              <a:defRPr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Using the linear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programing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approach</a:t>
            </a:r>
          </a:p>
          <a:p>
            <a:pPr marL="823913" lvl="1" indent="-457200" eaLnBrk="1" hangingPunct="1">
              <a:defRPr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Adding non-Shannon inequalities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823913" lvl="1" indent="-457200" eaLnBrk="1" hangingPunct="1">
              <a:defRPr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very recent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result about the power of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non-Shannon information inequalities for proving lower bounds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on the size of the share</a:t>
            </a:r>
          </a:p>
          <a:p>
            <a:pPr marL="0" indent="0" eaLnBrk="1" hangingPunct="1">
              <a:buNone/>
              <a:defRPr/>
            </a:pP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DD7E2CB6-2C1D-4212-840D-C454AAF31C7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38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4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Some Other Related Results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761999"/>
            <a:ext cx="8915400" cy="59594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1.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“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Matroids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Can Be Far From Ideal Secret Sharing” </a:t>
            </a: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pPr marL="823913" lvl="1" indent="-457200" eaLnBrk="1" hangingPunct="1">
              <a:defRPr/>
            </a:pP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By Amos </a:t>
            </a:r>
            <a:r>
              <a:rPr lang="en-US" sz="2000" b="1" i="1" dirty="0" err="1" smtClean="0">
                <a:latin typeface="Consolas" pitchFamily="49" charset="0"/>
                <a:cs typeface="Consolas" pitchFamily="49" charset="0"/>
              </a:rPr>
              <a:t>Beimel</a:t>
            </a: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b="1" i="1" dirty="0">
                <a:latin typeface="Consolas" pitchFamily="49" charset="0"/>
                <a:cs typeface="Consolas" pitchFamily="49" charset="0"/>
              </a:rPr>
              <a:t>Noam </a:t>
            </a:r>
            <a:r>
              <a:rPr lang="en-US" sz="2000" b="1" i="1" dirty="0" err="1" smtClean="0">
                <a:latin typeface="Consolas" pitchFamily="49" charset="0"/>
                <a:cs typeface="Consolas" pitchFamily="49" charset="0"/>
              </a:rPr>
              <a:t>Livne</a:t>
            </a: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b="1" i="1" dirty="0">
                <a:latin typeface="Consolas" pitchFamily="49" charset="0"/>
                <a:cs typeface="Consolas" pitchFamily="49" charset="0"/>
              </a:rPr>
              <a:t>and </a:t>
            </a:r>
            <a:r>
              <a:rPr lang="en-US" sz="2000" b="1" i="1" dirty="0" err="1">
                <a:latin typeface="Consolas" pitchFamily="49" charset="0"/>
                <a:cs typeface="Consolas" pitchFamily="49" charset="0"/>
              </a:rPr>
              <a:t>Carles</a:t>
            </a:r>
            <a:r>
              <a:rPr lang="en-US" sz="20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i="1" dirty="0" err="1" smtClean="0">
                <a:latin typeface="Consolas" pitchFamily="49" charset="0"/>
                <a:cs typeface="Consolas" pitchFamily="49" charset="0"/>
              </a:rPr>
              <a:t>Padro</a:t>
            </a:r>
            <a:endParaRPr lang="en-US" sz="2000" b="1" i="1" dirty="0">
              <a:latin typeface="Consolas" pitchFamily="49" charset="0"/>
              <a:cs typeface="Consolas" pitchFamily="49" charset="0"/>
            </a:endParaRPr>
          </a:p>
          <a:p>
            <a:pPr marL="823913" lvl="1" indent="-457200" eaLnBrk="1" hangingPunct="1">
              <a:defRPr/>
            </a:pP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First result in secret sharing 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obtained by using non-Shannon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inequalities</a:t>
            </a:r>
          </a:p>
          <a:p>
            <a:pPr marL="823913" lvl="1" indent="-457200" eaLnBrk="1" hangingPunct="1">
              <a:defRPr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Trivial lower bound using Shannon information inequalities: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|share|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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 |secret|</a:t>
            </a:r>
          </a:p>
          <a:p>
            <a:pPr marL="823913" lvl="1" indent="-457200" eaLnBrk="1" hangingPunct="1">
              <a:defRPr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Using non-Shannon information inequalities: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|share|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Euclid Symbol" pitchFamily="18" charset="2"/>
              </a:rPr>
              <a:t>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</a:rPr>
              <a:t> 1.1|secret|</a:t>
            </a:r>
          </a:p>
          <a:p>
            <a:pPr marL="823913" lvl="1" indent="-457200" eaLnBrk="1" hangingPunct="1">
              <a:defRPr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“Improved Upper Bounds for the Information Rates 	of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the  Secret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Sharing Schemes Induced by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the 	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Vamos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Matroid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823913" lvl="1" indent="-457200" eaLnBrk="1" hangingPunct="1">
              <a:defRPr/>
            </a:pPr>
            <a:r>
              <a:rPr lang="en-US" sz="2000" b="1" i="1" dirty="0">
                <a:latin typeface="Consolas" pitchFamily="49" charset="0"/>
                <a:cs typeface="Consolas" pitchFamily="49" charset="0"/>
              </a:rPr>
              <a:t>By Jessica Ruth </a:t>
            </a: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Metcalf-Burton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DD7E2CB6-2C1D-4212-840D-C454AAF31C7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39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8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9F28-73F0-4137-8AEF-8CDAA2D19CA1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" y="2"/>
            <a:ext cx="4549169" cy="33987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72000" cy="339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9899"/>
            <a:ext cx="4572001" cy="3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4802"/>
            <a:ext cx="4572000" cy="341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14800" y="4993925"/>
            <a:ext cx="2438400" cy="1498065"/>
            <a:chOff x="4114800" y="4993925"/>
            <a:chExt cx="2438400" cy="1498065"/>
          </a:xfrm>
        </p:grpSpPr>
        <p:sp>
          <p:nvSpPr>
            <p:cNvPr id="16" name="Frame 15"/>
            <p:cNvSpPr/>
            <p:nvPr/>
          </p:nvSpPr>
          <p:spPr>
            <a:xfrm>
              <a:off x="4724400" y="6034790"/>
              <a:ext cx="1828800" cy="4572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9532262">
              <a:off x="4114800" y="4993925"/>
              <a:ext cx="431906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-228600" y="3479120"/>
            <a:ext cx="10439400" cy="2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495800" y="-152400"/>
            <a:ext cx="0" cy="800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Some Other Related Results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761999"/>
            <a:ext cx="9067800" cy="59594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“Finding Lower Bounds on the Complexity of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	Secret Sharing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Schemes by Linear Programming” </a:t>
            </a:r>
          </a:p>
          <a:p>
            <a:pPr marL="823913" lvl="1" indent="-457200" eaLnBrk="1" hangingPunct="1">
              <a:defRPr/>
            </a:pPr>
            <a:r>
              <a:rPr lang="en-US" sz="2000" b="1" i="1" dirty="0">
                <a:latin typeface="Consolas" pitchFamily="49" charset="0"/>
                <a:cs typeface="Consolas" pitchFamily="49" charset="0"/>
              </a:rPr>
              <a:t>By </a:t>
            </a:r>
            <a:r>
              <a:rPr lang="en-US" sz="2000" b="1" i="1" dirty="0" err="1">
                <a:latin typeface="Consolas" pitchFamily="49" charset="0"/>
                <a:cs typeface="Consolas" pitchFamily="49" charset="0"/>
              </a:rPr>
              <a:t>Carles</a:t>
            </a:r>
            <a:r>
              <a:rPr lang="en-US" sz="20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i="1" dirty="0" err="1">
                <a:latin typeface="Consolas" pitchFamily="49" charset="0"/>
                <a:cs typeface="Consolas" pitchFamily="49" charset="0"/>
              </a:rPr>
              <a:t>Padro</a:t>
            </a:r>
            <a:r>
              <a:rPr lang="en-US" sz="2000" b="1" i="1" dirty="0">
                <a:latin typeface="Consolas" pitchFamily="49" charset="0"/>
                <a:cs typeface="Consolas" pitchFamily="49" charset="0"/>
              </a:rPr>
              <a:t> and Leonor Vazquez and An </a:t>
            </a: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Yang</a:t>
            </a:r>
          </a:p>
          <a:p>
            <a:pPr marL="823913" lvl="1" indent="-457200" eaLnBrk="1" hangingPunct="1">
              <a:defRPr/>
            </a:pP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Lower bounds for </a:t>
            </a:r>
            <a:r>
              <a:rPr lang="en-US" sz="2000" b="1" u="sng" dirty="0" smtClean="0">
                <a:latin typeface="Consolas" pitchFamily="49" charset="0"/>
                <a:cs typeface="Consolas" pitchFamily="49" charset="0"/>
              </a:rPr>
              <a:t>specific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 families of access structures</a:t>
            </a:r>
          </a:p>
          <a:p>
            <a:pPr marL="823913" lvl="1" indent="-457200" eaLnBrk="1" hangingPunct="1">
              <a:defRPr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4.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“An impossibility result on graph secret sharing”</a:t>
            </a:r>
          </a:p>
          <a:p>
            <a:pPr marL="823913" lvl="1" indent="-457200" eaLnBrk="1" hangingPunct="1">
              <a:defRPr/>
            </a:pPr>
            <a:r>
              <a:rPr lang="en-US" sz="2000" b="1" i="1" dirty="0" smtClean="0">
                <a:latin typeface="Consolas" pitchFamily="49" charset="0"/>
                <a:cs typeface="Consolas" pitchFamily="49" charset="0"/>
              </a:rPr>
              <a:t>By </a:t>
            </a:r>
            <a:r>
              <a:rPr lang="en-US" sz="2000" b="1" i="1" dirty="0" err="1">
                <a:latin typeface="Consolas" pitchFamily="49" charset="0"/>
                <a:cs typeface="Consolas" pitchFamily="49" charset="0"/>
              </a:rPr>
              <a:t>László</a:t>
            </a:r>
            <a:r>
              <a:rPr lang="en-US" sz="20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i="1" dirty="0" err="1">
                <a:latin typeface="Consolas" pitchFamily="49" charset="0"/>
                <a:cs typeface="Consolas" pitchFamily="49" charset="0"/>
              </a:rPr>
              <a:t>Csirmaz</a:t>
            </a:r>
            <a:endParaRPr lang="en-US" sz="2000" b="1" i="1" dirty="0">
              <a:latin typeface="Consolas" pitchFamily="49" charset="0"/>
              <a:cs typeface="Consolas" pitchFamily="49" charset="0"/>
            </a:endParaRPr>
          </a:p>
          <a:p>
            <a:pPr marL="823913" lvl="1" indent="-457200" eaLnBrk="1" hangingPunct="1">
              <a:defRPr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Lower bounds for families of </a:t>
            </a:r>
            <a:r>
              <a:rPr lang="en-US" sz="2000" b="1" u="sng" dirty="0">
                <a:latin typeface="Consolas" pitchFamily="49" charset="0"/>
                <a:cs typeface="Consolas" pitchFamily="49" charset="0"/>
              </a:rPr>
              <a:t>graph access structure</a:t>
            </a:r>
          </a:p>
          <a:p>
            <a:pPr marL="823913" lvl="1" indent="-457200" eaLnBrk="1" hangingPunct="1">
              <a:defRPr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Some background on graph access structure:</a:t>
            </a:r>
          </a:p>
          <a:p>
            <a:pPr marL="1098550" lvl="2" indent="-457200" eaLnBrk="1" hangingPunct="1">
              <a:defRPr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Nodes of the graph = participants</a:t>
            </a:r>
          </a:p>
          <a:p>
            <a:pPr marL="1098550" lvl="2" indent="-457200" eaLnBrk="1" hangingPunct="1">
              <a:defRPr/>
            </a:pP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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</a:t>
            </a:r>
            <a:r>
              <a:rPr lang="en-US" sz="2000" b="1" dirty="0">
                <a:latin typeface="Consolas" pitchFamily="49" charset="0"/>
              </a:rPr>
              <a:t>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iff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there exists at least one edge between the nodes of </a:t>
            </a:r>
            <a:r>
              <a:rPr lang="en-US" sz="2000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A</a:t>
            </a:r>
            <a:endParaRPr lang="en-US" sz="2000" b="1" dirty="0">
              <a:latin typeface="Consolas" pitchFamily="49" charset="0"/>
              <a:cs typeface="Consolas" pitchFamily="49" charset="0"/>
            </a:endParaRPr>
          </a:p>
          <a:p>
            <a:pPr marL="1098550" lvl="2" indent="-457200" eaLnBrk="1" hangingPunct="1">
              <a:defRPr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Lots of papers in this model (small graphs, special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graphes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and more…)</a:t>
            </a:r>
          </a:p>
          <a:p>
            <a:pPr marL="457200" indent="-457200" eaLnBrk="1" hangingPunct="1">
              <a:defRPr/>
            </a:pP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pPr marL="1098550" lvl="2" indent="-457200" eaLnBrk="1" hangingPunct="1">
              <a:defRPr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 marL="0" indent="0" eaLnBrk="1" hangingPunct="1">
              <a:buNone/>
              <a:defRPr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 eaLnBrk="1" hangingPunct="1">
              <a:defRPr/>
            </a:pP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DD7E2CB6-2C1D-4212-840D-C454AAF31C7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40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22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Even Less Hope! – A Very Recent Result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762000"/>
            <a:ext cx="8915400" cy="51054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400" b="1" dirty="0" smtClean="0"/>
              <a:t>“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Secret Sharing, Rank Inequalities </a:t>
            </a:r>
            <a:r>
              <a:rPr lang="en-US" sz="2400" b="1">
                <a:latin typeface="Consolas" pitchFamily="49" charset="0"/>
                <a:cs typeface="Consolas" pitchFamily="49" charset="0"/>
              </a:rPr>
              <a:t>and </a:t>
            </a:r>
            <a:r>
              <a:rPr lang="en-US" sz="2400" b="1" smtClean="0">
                <a:latin typeface="Consolas" pitchFamily="49" charset="0"/>
                <a:cs typeface="Consolas" pitchFamily="49" charset="0"/>
              </a:rPr>
              <a:t>Information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b="1" smtClean="0">
                <a:latin typeface="Consolas" pitchFamily="49" charset="0"/>
                <a:cs typeface="Consolas" pitchFamily="49" charset="0"/>
              </a:rPr>
              <a:t>nequalities</a:t>
            </a:r>
            <a:r>
              <a:rPr lang="en-US" sz="2400" b="1" dirty="0" smtClean="0"/>
              <a:t>”</a:t>
            </a:r>
            <a:endParaRPr lang="en-US" sz="2400" b="1" dirty="0"/>
          </a:p>
          <a:p>
            <a:pPr marL="823913" lvl="1" indent="-457200" eaLnBrk="1" hangingPunct="1">
              <a:defRPr/>
            </a:pPr>
            <a:r>
              <a:rPr lang="en-US" sz="2200" b="1" i="1" dirty="0"/>
              <a:t>By </a:t>
            </a:r>
            <a:r>
              <a:rPr lang="en-US" sz="2200" b="1" i="1" dirty="0" err="1" smtClean="0"/>
              <a:t>Sebastia</a:t>
            </a:r>
            <a:r>
              <a:rPr lang="en-US" sz="2200" b="1" i="1" dirty="0" smtClean="0"/>
              <a:t> Martin, </a:t>
            </a:r>
            <a:r>
              <a:rPr lang="en-US" sz="2200" b="1" i="1" dirty="0" err="1" smtClean="0"/>
              <a:t>Carles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Padro</a:t>
            </a:r>
            <a:r>
              <a:rPr lang="en-US" sz="2200" b="1" i="1" dirty="0" smtClean="0"/>
              <a:t>, and An Yang</a:t>
            </a:r>
            <a:endParaRPr lang="en-US" sz="2200" b="1" i="1" dirty="0"/>
          </a:p>
          <a:p>
            <a:pPr marL="823913" lvl="1" indent="-457200" eaLnBrk="1" hangingPunct="1">
              <a:defRPr/>
            </a:pPr>
            <a:r>
              <a:rPr lang="en-US" sz="2200" b="1" dirty="0">
                <a:latin typeface="Consolas" pitchFamily="49" charset="0"/>
              </a:rPr>
              <a:t>Main </a:t>
            </a:r>
            <a:r>
              <a:rPr lang="en-US" sz="2200" b="1" dirty="0" smtClean="0">
                <a:latin typeface="Consolas" pitchFamily="49" charset="0"/>
              </a:rPr>
              <a:t>Theorem (using our notation):</a:t>
            </a:r>
          </a:p>
          <a:p>
            <a:pPr marL="366713" lvl="1" indent="0" eaLnBrk="1" hangingPunct="1">
              <a:buNone/>
              <a:defRPr/>
            </a:pPr>
            <a:r>
              <a:rPr lang="en-US" sz="2200" b="1" dirty="0">
                <a:latin typeface="Consolas" pitchFamily="49" charset="0"/>
              </a:rPr>
              <a:t>	</a:t>
            </a:r>
            <a:r>
              <a:rPr lang="en-US" sz="2200" b="1" dirty="0" smtClean="0">
                <a:latin typeface="Consolas" pitchFamily="49" charset="0"/>
              </a:rPr>
              <a:t>All </a:t>
            </a:r>
            <a:r>
              <a:rPr lang="en-US" sz="2200" b="1" dirty="0">
                <a:latin typeface="Consolas" pitchFamily="49" charset="0"/>
              </a:rPr>
              <a:t>information inequalities </a:t>
            </a:r>
            <a:r>
              <a:rPr lang="en-US" sz="2200" b="1" dirty="0" smtClean="0">
                <a:latin typeface="Consolas" pitchFamily="49" charset="0"/>
              </a:rPr>
              <a:t>with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r=O(1)</a:t>
            </a:r>
            <a:r>
              <a:rPr lang="en-US" sz="2200" b="1" dirty="0" smtClean="0">
                <a:latin typeface="Consolas" pitchFamily="49" charset="0"/>
              </a:rPr>
              <a:t> </a:t>
            </a:r>
            <a:r>
              <a:rPr lang="en-US" sz="2200" b="1" dirty="0">
                <a:latin typeface="Consolas" pitchFamily="49" charset="0"/>
              </a:rPr>
              <a:t>variables </a:t>
            </a:r>
            <a:r>
              <a:rPr lang="en-US" sz="2200" b="1" dirty="0" smtClean="0">
                <a:latin typeface="Consolas" pitchFamily="49" charset="0"/>
              </a:rPr>
              <a:t>	cannot provide </a:t>
            </a:r>
            <a:r>
              <a:rPr lang="en-US" sz="2200" b="1" dirty="0">
                <a:latin typeface="Consolas" pitchFamily="49" charset="0"/>
              </a:rPr>
              <a:t>lower bounds </a:t>
            </a:r>
            <a:r>
              <a:rPr lang="en-US" sz="2200" b="1" dirty="0" smtClean="0">
                <a:latin typeface="Consolas" pitchFamily="49" charset="0"/>
              </a:rPr>
              <a:t>that </a:t>
            </a:r>
            <a:r>
              <a:rPr lang="en-US" sz="2200" b="1" dirty="0">
                <a:latin typeface="Consolas" pitchFamily="49" charset="0"/>
              </a:rPr>
              <a:t>are </a:t>
            </a:r>
            <a:r>
              <a:rPr lang="en-US" sz="2200" b="1" u="sng" dirty="0">
                <a:latin typeface="Consolas" pitchFamily="49" charset="0"/>
              </a:rPr>
              <a:t>polynomial</a:t>
            </a:r>
            <a:r>
              <a:rPr lang="en-US" sz="2200" b="1" dirty="0">
                <a:latin typeface="Consolas" pitchFamily="49" charset="0"/>
              </a:rPr>
              <a:t> </a:t>
            </a:r>
            <a:r>
              <a:rPr lang="en-US" sz="2200" b="1" dirty="0" smtClean="0">
                <a:latin typeface="Consolas" pitchFamily="49" charset="0"/>
              </a:rPr>
              <a:t>	on </a:t>
            </a:r>
            <a:r>
              <a:rPr lang="en-US" sz="2200" b="1" dirty="0">
                <a:latin typeface="Consolas" pitchFamily="49" charset="0"/>
              </a:rPr>
              <a:t>the number of </a:t>
            </a:r>
            <a:r>
              <a:rPr lang="en-US" sz="2200" b="1" dirty="0" smtClean="0">
                <a:latin typeface="Consolas" pitchFamily="49" charset="0"/>
              </a:rPr>
              <a:t>participants</a:t>
            </a:r>
          </a:p>
          <a:p>
            <a:pPr marL="823913" lvl="1" indent="-457200" eaLnBrk="1" hangingPunct="1">
              <a:defRPr/>
            </a:pPr>
            <a:r>
              <a:rPr lang="en-US" sz="2200" b="1" dirty="0" smtClean="0">
                <a:latin typeface="Consolas" pitchFamily="49" charset="0"/>
              </a:rPr>
              <a:t>Our results (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</a:rPr>
              <a:t>r=4,5</a:t>
            </a:r>
            <a:r>
              <a:rPr lang="en-US" sz="2200" b="1" dirty="0" smtClean="0">
                <a:latin typeface="Consolas" pitchFamily="49" charset="0"/>
              </a:rPr>
              <a:t>) are </a:t>
            </a:r>
            <a:r>
              <a:rPr lang="en-US" sz="2200" b="1" dirty="0">
                <a:latin typeface="Consolas" pitchFamily="49" charset="0"/>
              </a:rPr>
              <a:t>better </a:t>
            </a:r>
            <a:r>
              <a:rPr lang="en-US" sz="2200" b="1" dirty="0" smtClean="0">
                <a:latin typeface="Consolas" pitchFamily="49" charset="0"/>
              </a:rPr>
              <a:t>(as our polynomial is smaller)</a:t>
            </a:r>
          </a:p>
          <a:p>
            <a:pPr marL="823913" lvl="1" indent="-457200" eaLnBrk="1" hangingPunct="1">
              <a:defRPr/>
            </a:pPr>
            <a:r>
              <a:rPr lang="en-US" sz="2200" b="1" dirty="0" smtClean="0">
                <a:latin typeface="Consolas" pitchFamily="49" charset="0"/>
              </a:rPr>
              <a:t>Adds formalism and deeper understanding</a:t>
            </a:r>
            <a:endParaRPr lang="en-US" sz="2200" b="1" dirty="0">
              <a:latin typeface="Consolas" pitchFamily="49" charset="0"/>
            </a:endParaRPr>
          </a:p>
          <a:p>
            <a:pPr marL="823913" lvl="1" indent="-457200" eaLnBrk="1" hangingPunct="1">
              <a:defRPr/>
            </a:pPr>
            <a:endParaRPr lang="en-US" sz="22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DD7E2CB6-2C1D-4212-840D-C454AAF31C7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41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2087" y="5334000"/>
            <a:ext cx="37287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Formal details follow…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44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3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4603CD"/>
                </a:solidFill>
              </a:rPr>
              <a:t>Even Less Hope! – More Details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2000"/>
            <a:ext cx="8915400" cy="5105400"/>
          </a:xfrm>
        </p:spPr>
        <p:txBody>
          <a:bodyPr/>
          <a:lstStyle/>
          <a:p>
            <a:pPr marL="823913" lvl="1" indent="-457200" eaLnBrk="1" hangingPunct="1">
              <a:defRPr/>
            </a:pPr>
            <a:r>
              <a:rPr lang="en-US" sz="2300" b="1" dirty="0">
                <a:latin typeface="Consolas" pitchFamily="49" charset="0"/>
                <a:sym typeface="Mathematica1" pitchFamily="2" charset="2"/>
              </a:rPr>
              <a:t>S</a:t>
            </a: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uggested a solution </a:t>
            </a:r>
            <a:r>
              <a:rPr lang="en-US" sz="2300" b="1" dirty="0">
                <a:latin typeface="Consolas" pitchFamily="49" charset="0"/>
                <a:sym typeface="Mathematica1" pitchFamily="2" charset="2"/>
              </a:rPr>
              <a:t>(</a:t>
            </a:r>
            <a:r>
              <a:rPr lang="en-US" sz="2300" b="1" dirty="0" err="1" smtClean="0">
                <a:latin typeface="Consolas" pitchFamily="49" charset="0"/>
                <a:sym typeface="Mathematica1" pitchFamily="2" charset="2"/>
              </a:rPr>
              <a:t>polymatroid</a:t>
            </a: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) </a:t>
            </a:r>
            <a:endParaRPr lang="en-US" sz="2300" b="1" dirty="0">
              <a:latin typeface="Consolas" pitchFamily="49" charset="0"/>
              <a:sym typeface="Mathematica1" pitchFamily="2" charset="2"/>
            </a:endParaRPr>
          </a:p>
          <a:p>
            <a:pPr marL="1098550" lvl="2" indent="-457200"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M(</a:t>
            </a:r>
            <a:r>
              <a:rPr lang="en-US" b="1" dirty="0" err="1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P,r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 –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Collection 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of all </a:t>
            </a:r>
            <a:r>
              <a:rPr lang="en-US" b="1" dirty="0" err="1">
                <a:latin typeface="Consolas" pitchFamily="49" charset="0"/>
                <a:sym typeface="Mathematica1" pitchFamily="2" charset="2"/>
              </a:rPr>
              <a:t>multisets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 of size 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r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of the 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set </a:t>
            </a: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P</a:t>
            </a:r>
          </a:p>
          <a:p>
            <a:pPr marL="1098550" lvl="2" indent="-457200" eaLnBrk="1" hangingPunct="1">
              <a:defRPr/>
            </a:pP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Lemma: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|M(</a:t>
            </a:r>
            <a:r>
              <a:rPr lang="en-US" b="1" dirty="0" err="1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P,r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)|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 is 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a solution for every linear program constructed using all the information inequalities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with up-to 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r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 </a:t>
            </a:r>
            <a:r>
              <a:rPr lang="en-US" b="1" dirty="0" err="1" smtClean="0">
                <a:latin typeface="Consolas" pitchFamily="49" charset="0"/>
                <a:sym typeface="Mathematica1" pitchFamily="2" charset="2"/>
              </a:rPr>
              <a:t>varibles</a:t>
            </a:r>
            <a:endParaRPr lang="en-US" b="1" dirty="0">
              <a:latin typeface="Consolas" pitchFamily="49" charset="0"/>
              <a:sym typeface="Mathematica1" pitchFamily="2" charset="2"/>
            </a:endParaRPr>
          </a:p>
          <a:p>
            <a:pPr marL="1098550" lvl="2" indent="-457200" eaLnBrk="1" hangingPunct="1">
              <a:defRPr/>
            </a:pPr>
            <a:r>
              <a:rPr lang="en-US" b="1" dirty="0">
                <a:latin typeface="Consolas" pitchFamily="49" charset="0"/>
                <a:sym typeface="Mathematica1" pitchFamily="2" charset="2"/>
              </a:rPr>
              <a:t>Compatible with all access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structures</a:t>
            </a:r>
          </a:p>
          <a:p>
            <a:pPr marL="1098550" lvl="2" indent="-457200" eaLnBrk="1" hangingPunct="1">
              <a:defRPr/>
            </a:pP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M(</a:t>
            </a:r>
            <a:r>
              <a:rPr lang="en-US" b="1" dirty="0" err="1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P,r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)| = O(n</a:t>
            </a:r>
            <a:r>
              <a:rPr lang="en-US" b="1" baseline="30000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r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)</a:t>
            </a:r>
          </a:p>
          <a:p>
            <a:pPr marL="1098550" lvl="2" indent="-457200" eaLnBrk="1" hangingPunct="1">
              <a:defRPr/>
            </a:pPr>
            <a:r>
              <a:rPr lang="en-US" b="1" dirty="0">
                <a:solidFill>
                  <a:schemeClr val="hlink"/>
                </a:solidFill>
                <a:latin typeface="Consolas" pitchFamily="49" charset="0"/>
                <a:sym typeface="Mathematica1" pitchFamily="2" charset="2"/>
              </a:rPr>
              <a:t>|M(P,3)|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 = </a:t>
            </a:r>
            <a:r>
              <a:rPr lang="en-US" b="1" dirty="0" err="1">
                <a:latin typeface="Consolas" pitchFamily="49" charset="0"/>
                <a:sym typeface="Mathematica1" pitchFamily="2" charset="2"/>
              </a:rPr>
              <a:t>Csirmaz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’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function</a:t>
            </a:r>
          </a:p>
          <a:p>
            <a:pPr marL="1098550" lvl="2" indent="-457200" eaLnBrk="1" hangingPunct="1">
              <a:defRPr/>
            </a:pPr>
            <a:endParaRPr lang="en-US" sz="1050" b="1" dirty="0">
              <a:latin typeface="Consolas" pitchFamily="49" charset="0"/>
              <a:sym typeface="Mathematica1" pitchFamily="2" charset="2"/>
            </a:endParaRPr>
          </a:p>
          <a:p>
            <a:pPr marL="823913" lvl="1" indent="-457200" eaLnBrk="1" hangingPunct="1">
              <a:defRPr/>
            </a:pPr>
            <a:r>
              <a:rPr lang="en-US" sz="2300" b="1" dirty="0" smtClean="0">
                <a:latin typeface="Consolas" pitchFamily="49" charset="0"/>
                <a:sym typeface="Mathematica1" pitchFamily="2" charset="2"/>
              </a:rPr>
              <a:t>Reduces the hope to prove better lower bounds using information inequalities</a:t>
            </a:r>
          </a:p>
          <a:p>
            <a:pPr marL="1098550" lvl="2" indent="-457200" eaLnBrk="1" hangingPunct="1">
              <a:defRPr/>
            </a:pP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Can new </a:t>
            </a:r>
            <a:r>
              <a:rPr lang="en-US" b="1" u="sng" dirty="0">
                <a:latin typeface="Consolas" pitchFamily="49" charset="0"/>
                <a:sym typeface="Mathematica1" pitchFamily="2" charset="2"/>
              </a:rPr>
              <a:t>infinite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sequences help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?</a:t>
            </a:r>
          </a:p>
          <a:p>
            <a:pPr marL="1098550" lvl="2" indent="-457200" eaLnBrk="1" hangingPunct="1">
              <a:defRPr/>
            </a:pP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Can information inequalities of a different structure help? Non-Linear? Conditional </a:t>
            </a:r>
            <a:r>
              <a:rPr lang="en-US" b="1" dirty="0">
                <a:latin typeface="Consolas" pitchFamily="49" charset="0"/>
                <a:sym typeface="Mathematica1" pitchFamily="2" charset="2"/>
              </a:rPr>
              <a:t>information </a:t>
            </a:r>
            <a:r>
              <a:rPr lang="en-US" b="1" dirty="0" smtClean="0">
                <a:latin typeface="Consolas" pitchFamily="49" charset="0"/>
                <a:sym typeface="Mathematica1" pitchFamily="2" charset="2"/>
              </a:rPr>
              <a:t>inequalities?</a:t>
            </a:r>
            <a:endParaRPr lang="en-US" sz="2300" b="1" dirty="0">
              <a:latin typeface="Consolas" pitchFamily="49" charset="0"/>
              <a:sym typeface="Mathematica1" pitchFamily="2" charset="2"/>
            </a:endParaRPr>
          </a:p>
          <a:p>
            <a:pPr marL="1098550" lvl="2" indent="-457200" eaLnBrk="1" hangingPunct="1">
              <a:defRPr/>
            </a:pPr>
            <a:endParaRPr lang="en-US" sz="2300" b="1" dirty="0" smtClean="0">
              <a:latin typeface="Consolas" pitchFamily="49" charset="0"/>
              <a:sym typeface="Mathematica1" pitchFamily="2" charset="2"/>
            </a:endParaRPr>
          </a:p>
          <a:p>
            <a:pPr marL="1098550" lvl="2" indent="-457200" eaLnBrk="1" hangingPunct="1">
              <a:defRPr/>
            </a:pPr>
            <a:endParaRPr lang="en-US" sz="2300" b="1" dirty="0">
              <a:latin typeface="Consolas" pitchFamily="49" charset="0"/>
              <a:sym typeface="Mathematica1" pitchFamily="2" charset="2"/>
            </a:endParaRPr>
          </a:p>
          <a:p>
            <a:pPr marL="823913" lvl="1" indent="-457200" eaLnBrk="1" hangingPunct="1">
              <a:defRPr/>
            </a:pPr>
            <a:endParaRPr lang="en-US" sz="2300" b="1" dirty="0">
              <a:latin typeface="Consolas" pitchFamily="49" charset="0"/>
              <a:sym typeface="Mathematica1" pitchFamily="2" charset="2"/>
            </a:endParaRPr>
          </a:p>
          <a:p>
            <a:pPr marL="823913" lvl="1" indent="-457200" eaLnBrk="1" hangingPunct="1">
              <a:defRPr/>
            </a:pPr>
            <a:endParaRPr lang="en-US" sz="23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DD7E2CB6-2C1D-4212-840D-C454AAF31C7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42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485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</a:rPr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3894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Short Reminder on Secret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Sharing</a:t>
            </a:r>
            <a:endParaRPr lang="en-US" sz="2400" b="1" dirty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Entropy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and </a:t>
            </a: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Secret Sharing </a:t>
            </a: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Limitations of 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Related and New Results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Conclusions and 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8B31-D63B-4E95-8A6D-CE7AC666AB88}" type="slidenum">
              <a:rPr lang="he-IL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325582" y="3581400"/>
            <a:ext cx="7315200" cy="45720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4603CD"/>
                </a:solidFill>
              </a:rPr>
              <a:t>Conclusions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685800"/>
            <a:ext cx="8915400" cy="5105400"/>
          </a:xfrm>
        </p:spPr>
        <p:txBody>
          <a:bodyPr/>
          <a:lstStyle/>
          <a:p>
            <a:pPr marL="457200" indent="-457200" eaLnBrk="1" hangingPunct="1">
              <a:buFont typeface="Wingdings 2" pitchFamily="18" charset="2"/>
              <a:buNone/>
              <a:defRPr/>
            </a:pPr>
            <a:endParaRPr lang="en-US" sz="2800" b="1" dirty="0" smtClean="0">
              <a:latin typeface="Consolas" pitchFamily="49" charset="0"/>
            </a:endParaRPr>
          </a:p>
          <a:p>
            <a:pPr marL="457200" indent="-457200" eaLnBrk="1" hangingPunct="1">
              <a:defRPr/>
            </a:pPr>
            <a:r>
              <a:rPr lang="en-US" sz="2800" b="1" dirty="0" smtClean="0">
                <a:latin typeface="Consolas" pitchFamily="49" charset="0"/>
              </a:rPr>
              <a:t>Motivation: Which techniques can prove strong lower bounds on the size of shares?</a:t>
            </a:r>
          </a:p>
          <a:p>
            <a:pPr marL="457200" indent="-457200" eaLnBrk="1" hangingPunct="1">
              <a:defRPr/>
            </a:pPr>
            <a:endParaRPr lang="en-US" sz="2800" b="1" dirty="0" smtClean="0">
              <a:latin typeface="Consolas" pitchFamily="49" charset="0"/>
            </a:endParaRPr>
          </a:p>
          <a:p>
            <a:pPr marL="457200" indent="-457200" eaLnBrk="1" hangingPunct="1">
              <a:defRPr/>
            </a:pPr>
            <a:r>
              <a:rPr lang="en-US" sz="2800" b="1" dirty="0" smtClean="0">
                <a:latin typeface="Consolas" pitchFamily="49" charset="0"/>
              </a:rPr>
              <a:t>Our result: Information inequalities with up-to </a:t>
            </a:r>
            <a:r>
              <a:rPr lang="en-US" sz="2800" b="1" dirty="0">
                <a:solidFill>
                  <a:schemeClr val="hlink"/>
                </a:solidFill>
                <a:latin typeface="Consolas" pitchFamily="49" charset="0"/>
              </a:rPr>
              <a:t>5</a:t>
            </a:r>
            <a:r>
              <a:rPr lang="en-US" sz="2800" b="1" dirty="0" smtClean="0">
                <a:latin typeface="Consolas" pitchFamily="49" charset="0"/>
              </a:rPr>
              <a:t> variables </a:t>
            </a:r>
            <a:r>
              <a:rPr lang="en-US" sz="2800" b="1" dirty="0" smtClean="0">
                <a:solidFill>
                  <a:srgbClr val="EF24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</a:rPr>
              <a:t>cannot</a:t>
            </a:r>
            <a:r>
              <a:rPr lang="en-US" sz="2800" b="1" dirty="0" smtClean="0">
                <a:latin typeface="Consolas" pitchFamily="49" charset="0"/>
              </a:rPr>
              <a:t> prove super-linear lower bound on the share size</a:t>
            </a:r>
          </a:p>
          <a:p>
            <a:pPr marL="823913" lvl="1" indent="-457200" eaLnBrk="1" hangingPunct="1">
              <a:defRPr/>
            </a:pPr>
            <a:r>
              <a:rPr lang="en-US" b="1" dirty="0" smtClean="0">
                <a:latin typeface="Consolas" pitchFamily="49" charset="0"/>
              </a:rPr>
              <a:t>Even few known infinite sets of information inequalities</a:t>
            </a:r>
          </a:p>
          <a:p>
            <a:pPr marL="366713" lvl="1" indent="0" eaLnBrk="1" hangingPunct="1">
              <a:buNone/>
              <a:defRPr/>
            </a:pPr>
            <a:endParaRPr lang="en-US" b="1" dirty="0" smtClean="0">
              <a:latin typeface="Consolas" pitchFamily="49" charset="0"/>
            </a:endParaRPr>
          </a:p>
          <a:p>
            <a:pPr marL="457200" indent="-457200" eaLnBrk="1" hangingPunct="1">
              <a:defRPr/>
            </a:pPr>
            <a:endParaRPr lang="en-US" sz="2800" b="1" dirty="0" smtClean="0">
              <a:latin typeface="Consolas" pitchFamily="49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B3C402D2-A9DC-4D0C-B99B-89124D0E075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44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24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4603CD"/>
                </a:solidFill>
              </a:rPr>
              <a:t>Open Questions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38200"/>
            <a:ext cx="8915400" cy="5105400"/>
          </a:xfrm>
        </p:spPr>
        <p:txBody>
          <a:bodyPr/>
          <a:lstStyle/>
          <a:p>
            <a:pPr marL="457200" indent="-457200" eaLnBrk="1" hangingPunct="1"/>
            <a:r>
              <a:rPr lang="en-US" sz="2400" b="1" dirty="0" smtClean="0">
                <a:latin typeface="Consolas" pitchFamily="49" charset="0"/>
              </a:rPr>
              <a:t>Find information inequalities that can help proving a </a:t>
            </a:r>
            <a:r>
              <a:rPr lang="en-US" sz="2400" b="1" dirty="0">
                <a:latin typeface="Consolas" pitchFamily="49" charset="0"/>
              </a:rPr>
              <a:t>super-linear lower bound </a:t>
            </a:r>
            <a:r>
              <a:rPr lang="en-US" sz="2400" b="1" dirty="0" smtClean="0">
                <a:latin typeface="Consolas" pitchFamily="49" charset="0"/>
              </a:rPr>
              <a:t>on the share size</a:t>
            </a:r>
          </a:p>
          <a:p>
            <a:pPr marL="1098550" lvl="2" indent="-457200" eaLnBrk="1" hangingPunct="1">
              <a:defRPr/>
            </a:pP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New </a:t>
            </a:r>
            <a:r>
              <a:rPr lang="en-US" sz="2400" b="1" u="sng" dirty="0" smtClean="0">
                <a:latin typeface="Consolas" pitchFamily="49" charset="0"/>
                <a:sym typeface="Mathematica1" pitchFamily="2" charset="2"/>
              </a:rPr>
              <a:t>infinite</a:t>
            </a: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 sequences?</a:t>
            </a:r>
          </a:p>
          <a:p>
            <a:pPr marL="1098550" lvl="2" indent="-457200" eaLnBrk="1" hangingPunct="1">
              <a:defRPr/>
            </a:pP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Different structure? Non-Linear 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structure? </a:t>
            </a:r>
            <a:endParaRPr lang="en-US" sz="2400" b="1" dirty="0" smtClean="0">
              <a:latin typeface="Consolas" pitchFamily="49" charset="0"/>
              <a:sym typeface="Mathematica1" pitchFamily="2" charset="2"/>
            </a:endParaRPr>
          </a:p>
          <a:p>
            <a:pPr marL="1098550" lvl="2" indent="-457200" eaLnBrk="1" hangingPunct="1">
              <a:defRPr/>
            </a:pPr>
            <a:r>
              <a:rPr lang="en-US" sz="2400" b="1" dirty="0" smtClean="0">
                <a:latin typeface="Consolas" pitchFamily="49" charset="0"/>
                <a:sym typeface="Mathematica1" pitchFamily="2" charset="2"/>
              </a:rPr>
              <a:t>Conditional </a:t>
            </a:r>
            <a:r>
              <a:rPr lang="en-US" sz="2400" b="1" dirty="0">
                <a:latin typeface="Consolas" pitchFamily="49" charset="0"/>
                <a:sym typeface="Mathematica1" pitchFamily="2" charset="2"/>
              </a:rPr>
              <a:t>information inequalities?</a:t>
            </a:r>
          </a:p>
          <a:p>
            <a:pPr marL="457200" indent="-457200" eaLnBrk="1" hangingPunct="1"/>
            <a:endParaRPr lang="en-US" sz="1200" b="1" dirty="0" smtClean="0">
              <a:latin typeface="Consolas" pitchFamily="49" charset="0"/>
            </a:endParaRPr>
          </a:p>
          <a:p>
            <a:pPr marL="457200" indent="-457200" eaLnBrk="1" hangingPunct="1"/>
            <a:r>
              <a:rPr lang="en-US" sz="2400" b="1" dirty="0" smtClean="0">
                <a:latin typeface="Consolas" pitchFamily="49" charset="0"/>
              </a:rPr>
              <a:t>Find sufficient conditions for information inequalities that can prove a </a:t>
            </a:r>
            <a:r>
              <a:rPr lang="en-US" sz="2400" b="1" dirty="0">
                <a:latin typeface="Consolas" pitchFamily="49" charset="0"/>
              </a:rPr>
              <a:t>super-linear lower </a:t>
            </a:r>
            <a:r>
              <a:rPr lang="en-US" sz="2400" b="1" dirty="0" smtClean="0">
                <a:latin typeface="Consolas" pitchFamily="49" charset="0"/>
              </a:rPr>
              <a:t>bound on the share size</a:t>
            </a:r>
          </a:p>
          <a:p>
            <a:pPr marL="742950" lvl="1" indent="-285750" eaLnBrk="1" hangingPunct="1"/>
            <a:endParaRPr lang="en-US" sz="1400" b="1" dirty="0" smtClean="0">
              <a:latin typeface="Consolas" pitchFamily="49" charset="0"/>
            </a:endParaRPr>
          </a:p>
          <a:p>
            <a:pPr marL="457200" indent="-457200" eaLnBrk="1" hangingPunct="1"/>
            <a:r>
              <a:rPr lang="en-US" sz="2400" b="1" dirty="0" smtClean="0">
                <a:latin typeface="Consolas" pitchFamily="49" charset="0"/>
              </a:rPr>
              <a:t>Improve the lower bound!</a:t>
            </a:r>
          </a:p>
          <a:p>
            <a:pPr marL="742950" lvl="1" indent="-285750" eaLnBrk="1" hangingPunct="1"/>
            <a:r>
              <a:rPr lang="en-US" b="1" dirty="0" smtClean="0">
                <a:latin typeface="Consolas" pitchFamily="49" charset="0"/>
              </a:rPr>
              <a:t>Even just to close the gap 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</a:rPr>
              <a:t>n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</a:rPr>
              <a:t>/log 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</a:rPr>
              <a:t>n</a:t>
            </a:r>
            <a:r>
              <a:rPr lang="en-US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nsolas" pitchFamily="49" charset="0"/>
                <a:sym typeface="Wingdings" pitchFamily="2" charset="2"/>
              </a:rPr>
              <a:t>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</a:rPr>
              <a:t>n</a:t>
            </a:r>
            <a:endParaRPr lang="en-US" b="1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1143000" lvl="2" indent="-228600" eaLnBrk="1" hangingPunct="1"/>
            <a:r>
              <a:rPr lang="en-US" sz="2400" b="1" dirty="0" smtClean="0">
                <a:latin typeface="Consolas" pitchFamily="49" charset="0"/>
              </a:rPr>
              <a:t>Might be possible using Shannon type information inequalities</a:t>
            </a:r>
            <a:endParaRPr lang="en-US" sz="2000" b="1" dirty="0" smtClean="0">
              <a:latin typeface="Consolas" pitchFamily="49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8AB5D8E2-6DF6-4AA1-8F2A-B0EAC8921819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45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03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fld id="{921C1A9F-5FEE-4C5D-8DFD-5227546A22E5}" type="slidenum">
              <a:rPr lang="he-IL" sz="1200">
                <a:solidFill>
                  <a:schemeClr val="tx2">
                    <a:shade val="90000"/>
                  </a:schemeClr>
                </a:solidFill>
                <a:latin typeface="Frutiger SAIN Bd v.1" pitchFamily="2" charset="0"/>
                <a:cs typeface="Arial" charset="0"/>
              </a:rPr>
              <a:pPr algn="r"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  <a:defRPr/>
              </a:pPr>
              <a:t>46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Frutiger SAIN Bd v.1" pitchFamily="2" charset="0"/>
              <a:cs typeface="Arial" charset="0"/>
            </a:endParaRPr>
          </a:p>
        </p:txBody>
      </p:sp>
      <p:pic>
        <p:nvPicPr>
          <p:cNvPr id="39939" name="Picture 3" descr="thank_you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676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8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636587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4603CD"/>
                </a:solidFill>
              </a:rPr>
              <a:t>Secret Sharing</a:t>
            </a:r>
            <a:r>
              <a:rPr lang="en-US" sz="3200" kern="0" dirty="0" smtClean="0"/>
              <a:t> </a:t>
            </a:r>
            <a:r>
              <a:rPr lang="en-US" sz="2400" kern="0" dirty="0" smtClean="0"/>
              <a:t>[Shamir79,Blakley79,ItoSaitoNishizeki87]</a:t>
            </a:r>
            <a:r>
              <a:rPr lang="en-US" sz="2400" kern="0" dirty="0" smtClean="0">
                <a:solidFill>
                  <a:srgbClr val="4603CD"/>
                </a:solidFill>
              </a:rPr>
              <a:t> </a:t>
            </a:r>
            <a:endParaRPr lang="en-US" sz="2400" dirty="0" smtClean="0">
              <a:solidFill>
                <a:srgbClr val="4603CD"/>
              </a:solidFill>
            </a:endParaRPr>
          </a:p>
        </p:txBody>
      </p:sp>
      <p:sp>
        <p:nvSpPr>
          <p:cNvPr id="14747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733800"/>
            <a:ext cx="8763000" cy="2667000"/>
          </a:xfrm>
        </p:spPr>
        <p:txBody>
          <a:bodyPr/>
          <a:lstStyle/>
          <a:p>
            <a:pPr marL="169863" indent="-169863" eaLnBrk="1" hangingPunct="1">
              <a:buClrTx/>
              <a:defRPr/>
            </a:pPr>
            <a:r>
              <a:rPr lang="en-US" sz="2100" b="1" dirty="0" smtClean="0">
                <a:latin typeface="Consolas" pitchFamily="49" charset="0"/>
                <a:cs typeface="Guttman Aharoni" pitchFamily="2" charset="-79"/>
              </a:rPr>
              <a:t>Participants: </a:t>
            </a:r>
            <a:r>
              <a:rPr lang="en-US" sz="2100" b="1" i="1" dirty="0" smtClean="0">
                <a:solidFill>
                  <a:srgbClr val="0000FF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P</a:t>
            </a:r>
            <a:r>
              <a:rPr lang="en-US" sz="2100" b="1" dirty="0" smtClean="0">
                <a:solidFill>
                  <a:srgbClr val="0000FF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={P</a:t>
            </a:r>
            <a:r>
              <a:rPr lang="en-US" sz="2100" b="1" baseline="-25000" dirty="0" smtClean="0">
                <a:solidFill>
                  <a:srgbClr val="0000FF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1</a:t>
            </a:r>
            <a:r>
              <a:rPr lang="en-US" sz="2100" b="1" dirty="0" smtClean="0">
                <a:solidFill>
                  <a:srgbClr val="0000FF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,…,</a:t>
            </a:r>
            <a:r>
              <a:rPr lang="en-US" sz="2100" b="1" dirty="0" err="1" smtClean="0">
                <a:solidFill>
                  <a:srgbClr val="0000FF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P</a:t>
            </a:r>
            <a:r>
              <a:rPr lang="en-US" sz="2100" b="1" i="1" baseline="-25000" dirty="0" err="1" smtClean="0">
                <a:solidFill>
                  <a:srgbClr val="0000FF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n</a:t>
            </a:r>
            <a:r>
              <a:rPr lang="en-US" sz="2100" b="1" dirty="0" smtClean="0">
                <a:solidFill>
                  <a:srgbClr val="0000FF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}</a:t>
            </a:r>
          </a:p>
          <a:p>
            <a:pPr marL="169863" indent="-169863" eaLnBrk="1" hangingPunct="1">
              <a:buClrTx/>
              <a:defRPr/>
            </a:pPr>
            <a:r>
              <a:rPr lang="en-US" sz="2100" b="1" dirty="0" smtClean="0">
                <a:latin typeface="Consolas" pitchFamily="49" charset="0"/>
                <a:cs typeface="Guttman Aharoni" pitchFamily="2" charset="-79"/>
              </a:rPr>
              <a:t>Access Structure</a:t>
            </a:r>
            <a:r>
              <a:rPr lang="en-US" sz="2100" b="1" i="1" dirty="0" smtClean="0">
                <a:latin typeface="Consolas" pitchFamily="49" charset="0"/>
                <a:cs typeface="Guttman Aharoni" pitchFamily="2" charset="-79"/>
              </a:rPr>
              <a:t> 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</a:t>
            </a:r>
            <a:r>
              <a:rPr lang="en-US" sz="2100" b="1" i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 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Symbol" pitchFamily="18" charset="2"/>
              </a:rPr>
              <a:t> </a:t>
            </a:r>
            <a:r>
              <a:rPr lang="en-US" sz="2100" b="1" i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Symbol" pitchFamily="18" charset="2"/>
              </a:rPr>
              <a:t>2</a:t>
            </a:r>
            <a:r>
              <a:rPr lang="en-US" sz="2100" b="1" i="1" baseline="30000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Symbol" pitchFamily="18" charset="2"/>
              </a:rPr>
              <a:t>P</a:t>
            </a:r>
            <a:endParaRPr lang="en-US" sz="2100" b="1" baseline="30000" dirty="0" smtClean="0">
              <a:solidFill>
                <a:schemeClr val="hlink"/>
              </a:solidFill>
              <a:latin typeface="Consolas" pitchFamily="49" charset="0"/>
              <a:cs typeface="Guttman Aharoni" pitchFamily="2" charset="-79"/>
              <a:sym typeface="Euclid Symbol" pitchFamily="18" charset="2"/>
            </a:endParaRPr>
          </a:p>
          <a:p>
            <a:pPr marL="169863" indent="-169863" eaLnBrk="1" hangingPunct="1">
              <a:buClrTx/>
              <a:defRPr/>
            </a:pPr>
            <a:r>
              <a:rPr lang="en-US" sz="2100" b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A scheme </a:t>
            </a:r>
            <a:r>
              <a:rPr lang="en-US" sz="2100" b="1" i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realizes</a:t>
            </a:r>
            <a:r>
              <a:rPr lang="en-US" sz="2100" b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 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</a:t>
            </a:r>
            <a:r>
              <a:rPr lang="en-US" sz="2100" b="1" i="1" dirty="0" smtClean="0"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 </a:t>
            </a:r>
            <a:r>
              <a:rPr lang="en-US" sz="2100" b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if:</a:t>
            </a:r>
          </a:p>
          <a:p>
            <a:pPr marL="534988" lvl="1" indent="-169863" eaLnBrk="1" hangingPunct="1">
              <a:buClrTx/>
              <a:defRPr/>
            </a:pPr>
            <a:r>
              <a:rPr lang="en-US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Guttman Aharoni" pitchFamily="2" charset="-79"/>
                <a:sym typeface="Symbol" pitchFamily="18" charset="2"/>
              </a:rPr>
              <a:t>Correctness</a:t>
            </a:r>
            <a:r>
              <a:rPr lang="en-US" sz="2100" b="1" dirty="0" smtClean="0">
                <a:solidFill>
                  <a:schemeClr val="tx2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:</a:t>
            </a:r>
            <a:r>
              <a:rPr lang="en-US" sz="2100" b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 every authorized set </a:t>
            </a:r>
            <a:r>
              <a:rPr lang="en-US" sz="2100" b="1" i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B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Symbol" pitchFamily="18" charset="2"/>
              </a:rPr>
              <a:t>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</a:t>
            </a:r>
            <a:r>
              <a:rPr lang="en-US" sz="2100" b="1" i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 </a:t>
            </a:r>
            <a:r>
              <a:rPr lang="en-US" sz="2100" b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can recover </a:t>
            </a:r>
            <a:r>
              <a:rPr lang="en-US" sz="2100" b="1" i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s</a:t>
            </a:r>
            <a:endParaRPr lang="en-US" sz="2100" b="1" dirty="0" smtClean="0">
              <a:latin typeface="Consolas" pitchFamily="49" charset="0"/>
              <a:cs typeface="Guttman Aharoni" pitchFamily="2" charset="-79"/>
              <a:sym typeface="Symbol" pitchFamily="18" charset="2"/>
            </a:endParaRPr>
          </a:p>
          <a:p>
            <a:pPr marL="534988" lvl="1" indent="-169863" eaLnBrk="1" hangingPunct="1">
              <a:buClrTx/>
              <a:defRPr/>
            </a:pPr>
            <a:r>
              <a:rPr lang="en-US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Guttman Aharoni" pitchFamily="2" charset="-79"/>
                <a:sym typeface="Symbol" pitchFamily="18" charset="2"/>
              </a:rPr>
              <a:t>Privacy</a:t>
            </a:r>
            <a:r>
              <a:rPr lang="en-US" sz="2100" b="1" dirty="0" smtClean="0">
                <a:solidFill>
                  <a:schemeClr val="tx2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: </a:t>
            </a:r>
            <a:r>
              <a:rPr lang="en-US" sz="2100" b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every unauthorized set </a:t>
            </a:r>
            <a:r>
              <a:rPr lang="en-US" sz="2100" b="1" i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B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Symbol" pitchFamily="18" charset="2"/>
              </a:rPr>
              <a:t>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Euclid Math One" pitchFamily="18" charset="2"/>
              </a:rPr>
              <a:t></a:t>
            </a:r>
            <a:r>
              <a:rPr lang="en-US" sz="2100" b="1" dirty="0" smtClean="0">
                <a:solidFill>
                  <a:srgbClr val="000066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 </a:t>
            </a:r>
            <a:r>
              <a:rPr lang="en-US" sz="2100" b="1" dirty="0" smtClean="0">
                <a:latin typeface="Consolas" pitchFamily="49" charset="0"/>
                <a:cs typeface="Guttman Aharoni" pitchFamily="2" charset="-79"/>
                <a:sym typeface="Symbol" pitchFamily="18" charset="2"/>
              </a:rPr>
              <a:t>cannot learn anything about</a:t>
            </a:r>
            <a:r>
              <a:rPr lang="en-US" sz="2100" b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 </a:t>
            </a:r>
            <a:r>
              <a:rPr lang="en-US" sz="2100" b="1" i="1" dirty="0" smtClean="0">
                <a:solidFill>
                  <a:schemeClr val="hlink"/>
                </a:solidFill>
                <a:latin typeface="Consolas" pitchFamily="49" charset="0"/>
                <a:cs typeface="Guttman Aharoni" pitchFamily="2" charset="-79"/>
                <a:sym typeface="Symbol" pitchFamily="18" charset="2"/>
              </a:rPr>
              <a:t>s</a:t>
            </a:r>
            <a:endParaRPr lang="en-US" sz="2100" b="1" dirty="0" smtClean="0">
              <a:latin typeface="Consolas" pitchFamily="49" charset="0"/>
              <a:cs typeface="Guttman Aharoni" pitchFamily="2" charset="-79"/>
              <a:sym typeface="Symbol" pitchFamily="18" charset="2"/>
            </a:endParaRPr>
          </a:p>
        </p:txBody>
      </p:sp>
      <p:sp>
        <p:nvSpPr>
          <p:cNvPr id="102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4D6FE5-0314-4360-955F-E44A45C749A5}" type="slidenum">
              <a:rPr lang="he-IL" smtClean="0">
                <a:solidFill>
                  <a:srgbClr val="1D4577"/>
                </a:solidFill>
                <a:latin typeface="Frutiger SAIN Bd v.1"/>
                <a:cs typeface="Arial" pitchFamily="34" charset="0"/>
              </a:rPr>
              <a:pPr/>
              <a:t>5</a:t>
            </a:fld>
            <a:endParaRPr lang="en-US" smtClean="0">
              <a:solidFill>
                <a:srgbClr val="1D4577"/>
              </a:solidFill>
              <a:latin typeface="Frutiger SAIN Bd v.1"/>
              <a:cs typeface="Arial" pitchFamily="34" charset="0"/>
            </a:endParaRPr>
          </a:p>
        </p:txBody>
      </p:sp>
      <p:sp>
        <p:nvSpPr>
          <p:cNvPr id="1031" name="Oval 2"/>
          <p:cNvSpPr>
            <a:spLocks noChangeArrowheads="1"/>
          </p:cNvSpPr>
          <p:nvPr/>
        </p:nvSpPr>
        <p:spPr bwMode="auto">
          <a:xfrm>
            <a:off x="2462213" y="1638300"/>
            <a:ext cx="609600" cy="328613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he-IL" sz="2000">
              <a:latin typeface="Frutiger SAIN Bd v.1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90800" y="1130300"/>
            <a:ext cx="3505200" cy="469900"/>
            <a:chOff x="1632" y="712"/>
            <a:chExt cx="2208" cy="296"/>
          </a:xfrm>
        </p:grpSpPr>
        <p:sp>
          <p:nvSpPr>
            <p:cNvPr id="1048" name="Rectangle 4"/>
            <p:cNvSpPr>
              <a:spLocks noChangeArrowheads="1"/>
            </p:cNvSpPr>
            <p:nvPr/>
          </p:nvSpPr>
          <p:spPr bwMode="auto">
            <a:xfrm>
              <a:off x="1632" y="714"/>
              <a:ext cx="271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sz="2200" dirty="0" smtClean="0">
                  <a:solidFill>
                    <a:srgbClr val="800080"/>
                  </a:solidFill>
                  <a:latin typeface="Times New Roman" pitchFamily="18" charset="0"/>
                  <a:cs typeface="Levenim MT" pitchFamily="2" charset="-79"/>
                </a:rPr>
                <a:t>P</a:t>
              </a:r>
              <a:r>
                <a:rPr lang="en-US" sz="2200" baseline="-25000" dirty="0" smtClean="0">
                  <a:solidFill>
                    <a:srgbClr val="800080"/>
                  </a:solidFill>
                  <a:latin typeface="Times New Roman" pitchFamily="18" charset="0"/>
                  <a:cs typeface="Levenim MT" pitchFamily="2" charset="-79"/>
                </a:rPr>
                <a:t>1</a:t>
              </a:r>
              <a:endParaRPr lang="en-US" sz="1000" baseline="-25000" dirty="0">
                <a:solidFill>
                  <a:srgbClr val="800080"/>
                </a:solidFill>
                <a:latin typeface="Times New Roman" pitchFamily="18" charset="0"/>
                <a:cs typeface="Levenim MT" pitchFamily="2" charset="-79"/>
              </a:endParaRPr>
            </a:p>
          </p:txBody>
        </p:sp>
        <p:sp>
          <p:nvSpPr>
            <p:cNvPr id="1049" name="Rectangle 5"/>
            <p:cNvSpPr>
              <a:spLocks noChangeArrowheads="1"/>
            </p:cNvSpPr>
            <p:nvPr/>
          </p:nvSpPr>
          <p:spPr bwMode="auto">
            <a:xfrm>
              <a:off x="2160" y="717"/>
              <a:ext cx="271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sz="2200" dirty="0" smtClean="0">
                  <a:solidFill>
                    <a:srgbClr val="800080"/>
                  </a:solidFill>
                  <a:latin typeface="Times New Roman" pitchFamily="18" charset="0"/>
                  <a:cs typeface="Levenim MT" pitchFamily="2" charset="-79"/>
                </a:rPr>
                <a:t>P</a:t>
              </a:r>
              <a:r>
                <a:rPr lang="en-US" sz="2200" baseline="-25000" dirty="0" smtClean="0">
                  <a:solidFill>
                    <a:srgbClr val="800080"/>
                  </a:solidFill>
                  <a:latin typeface="Times New Roman" pitchFamily="18" charset="0"/>
                  <a:cs typeface="Levenim MT" pitchFamily="2" charset="-79"/>
                </a:rPr>
                <a:t>2</a:t>
              </a:r>
              <a:endParaRPr lang="en-US" sz="1000" baseline="-25000" dirty="0">
                <a:solidFill>
                  <a:srgbClr val="800080"/>
                </a:solidFill>
                <a:latin typeface="Times New Roman" pitchFamily="18" charset="0"/>
                <a:cs typeface="Levenim MT" pitchFamily="2" charset="-79"/>
              </a:endParaRPr>
            </a:p>
          </p:txBody>
        </p:sp>
        <p:sp>
          <p:nvSpPr>
            <p:cNvPr id="1050" name="Rectangle 6"/>
            <p:cNvSpPr>
              <a:spLocks noChangeArrowheads="1"/>
            </p:cNvSpPr>
            <p:nvPr/>
          </p:nvSpPr>
          <p:spPr bwMode="auto">
            <a:xfrm>
              <a:off x="3569" y="712"/>
              <a:ext cx="271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>
                <a:spcBef>
                  <a:spcPct val="5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sz="2200" dirty="0" err="1" smtClean="0">
                  <a:solidFill>
                    <a:srgbClr val="800080"/>
                  </a:solidFill>
                  <a:latin typeface="Times New Roman" pitchFamily="18" charset="0"/>
                  <a:cs typeface="Levenim MT" pitchFamily="2" charset="-79"/>
                </a:rPr>
                <a:t>P</a:t>
              </a:r>
              <a:r>
                <a:rPr lang="en-US" sz="2200" i="1" baseline="-25000" dirty="0" err="1" smtClean="0">
                  <a:solidFill>
                    <a:srgbClr val="800080"/>
                  </a:solidFill>
                  <a:latin typeface="Times New Roman" pitchFamily="18" charset="0"/>
                  <a:cs typeface="Levenim MT" pitchFamily="2" charset="-79"/>
                </a:rPr>
                <a:t>n</a:t>
              </a:r>
              <a:endParaRPr lang="en-US" sz="1000" baseline="-25000" dirty="0">
                <a:solidFill>
                  <a:srgbClr val="800080"/>
                </a:solidFill>
                <a:latin typeface="Times New Roman" pitchFamily="18" charset="0"/>
                <a:cs typeface="Levenim MT" pitchFamily="2" charset="-79"/>
              </a:endParaRPr>
            </a:p>
          </p:txBody>
        </p:sp>
      </p:grp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2286000" y="2368550"/>
            <a:ext cx="3962400" cy="524567"/>
          </a:xfrm>
          <a:prstGeom prst="rect">
            <a:avLst/>
          </a:prstGeom>
          <a:solidFill>
            <a:srgbClr val="9999FF">
              <a:alpha val="50195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Dealer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33" name="Oval 8"/>
          <p:cNvSpPr>
            <a:spLocks noChangeArrowheads="1"/>
          </p:cNvSpPr>
          <p:nvPr/>
        </p:nvSpPr>
        <p:spPr bwMode="auto">
          <a:xfrm>
            <a:off x="2590800" y="3325813"/>
            <a:ext cx="381000" cy="3810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he-IL" sz="2400">
              <a:latin typeface="Times New Roman" pitchFamily="18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2614613" y="32496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i="1" dirty="0">
                <a:latin typeface="Times New Roman" pitchFamily="18" charset="0"/>
              </a:rPr>
              <a:t>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 flipV="1">
            <a:off x="2794000" y="2944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 flipV="1">
            <a:off x="5791200" y="2106613"/>
            <a:ext cx="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 flipV="1">
            <a:off x="3514725" y="2106613"/>
            <a:ext cx="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3"/>
          <p:cNvSpPr>
            <a:spLocks noChangeShapeType="1"/>
          </p:cNvSpPr>
          <p:nvPr/>
        </p:nvSpPr>
        <p:spPr bwMode="auto">
          <a:xfrm flipV="1">
            <a:off x="2743200" y="2106613"/>
            <a:ext cx="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Text Box 14"/>
          <p:cNvSpPr txBox="1">
            <a:spLocks noChangeArrowheads="1"/>
          </p:cNvSpPr>
          <p:nvPr/>
        </p:nvSpPr>
        <p:spPr bwMode="auto">
          <a:xfrm>
            <a:off x="2501900" y="1524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i="1">
                <a:latin typeface="Times New Roman" pitchFamily="18" charset="0"/>
              </a:rPr>
              <a:t>s</a:t>
            </a:r>
            <a:r>
              <a:rPr lang="en-US" sz="2400" baseline="-25000">
                <a:latin typeface="Times New Roman" pitchFamily="18" charset="0"/>
              </a:rPr>
              <a:t>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54500" y="1701800"/>
          <a:ext cx="7747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77480" imgH="75960" progId="Equation.3">
                  <p:embed/>
                </p:oleObj>
              </mc:Choice>
              <mc:Fallback>
                <p:oleObj name="Equation" r:id="rId4" imgW="17748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701800"/>
                        <a:ext cx="7747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4495800" y="3325813"/>
            <a:ext cx="17399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he-IL" sz="2000">
              <a:latin typeface="Frutiger SAIN Bd v.1"/>
            </a:endParaRPr>
          </a:p>
        </p:txBody>
      </p:sp>
      <p:sp>
        <p:nvSpPr>
          <p:cNvPr id="1041" name="Text Box 18"/>
          <p:cNvSpPr txBox="1">
            <a:spLocks noChangeArrowheads="1"/>
          </p:cNvSpPr>
          <p:nvPr/>
        </p:nvSpPr>
        <p:spPr bwMode="auto">
          <a:xfrm>
            <a:off x="5168900" y="32496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i="1">
                <a:latin typeface="Times New Roman" pitchFamily="18" charset="0"/>
              </a:rPr>
              <a:t>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42" name="Line 19"/>
          <p:cNvSpPr>
            <a:spLocks noChangeShapeType="1"/>
          </p:cNvSpPr>
          <p:nvPr/>
        </p:nvSpPr>
        <p:spPr bwMode="auto">
          <a:xfrm flipV="1">
            <a:off x="5321300" y="2944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3211513" y="1638300"/>
            <a:ext cx="649287" cy="328613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he-IL" sz="2000">
              <a:latin typeface="Frutiger SAIN Bd v.1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3276600" y="1524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i="1">
                <a:latin typeface="Times New Roman" pitchFamily="18" charset="0"/>
              </a:rPr>
              <a:t>s</a:t>
            </a:r>
            <a:r>
              <a:rPr lang="en-US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5486400" y="1638300"/>
            <a:ext cx="609600" cy="328613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he-IL" sz="2000">
              <a:latin typeface="Frutiger SAIN Bd v.1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526088" y="1524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i="1">
                <a:latin typeface="Times New Roman" pitchFamily="18" charset="0"/>
              </a:rPr>
              <a:t>s</a:t>
            </a:r>
            <a:r>
              <a:rPr lang="en-US" sz="2400" i="1" baseline="-25000">
                <a:latin typeface="Times New Roman" pitchFamily="18" charset="0"/>
              </a:rPr>
              <a:t>n</a:t>
            </a:r>
            <a:endParaRPr lang="en-US" sz="2400" baseline="-25000">
              <a:latin typeface="Times New Roman" pitchFamily="18" charset="0"/>
            </a:endParaRPr>
          </a:p>
        </p:txBody>
      </p:sp>
      <p:pic>
        <p:nvPicPr>
          <p:cNvPr id="28" name="Picture 30" descr="alice-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62200"/>
            <a:ext cx="6096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297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build="p"/>
      <p:bldP spid="1031" grpId="0" animBg="1"/>
      <p:bldP spid="1032" grpId="0" animBg="1"/>
      <p:bldP spid="1033" grpId="0" animBg="1"/>
      <p:bldP spid="1034" grpId="0"/>
      <p:bldP spid="1035" grpId="0" animBg="1"/>
      <p:bldP spid="1037" grpId="0" animBg="1"/>
      <p:bldP spid="1038" grpId="0" animBg="1"/>
      <p:bldP spid="1039" grpId="0" animBg="1"/>
      <p:bldP spid="1040" grpId="0"/>
      <p:bldP spid="3" grpId="0" animBg="1"/>
      <p:bldP spid="1041" grpId="0"/>
      <p:bldP spid="1042" grpId="0" animBg="1"/>
      <p:bldP spid="1044" grpId="0" animBg="1"/>
      <p:bldP spid="1045" grpId="0"/>
      <p:bldP spid="1046" grpId="0" animBg="1"/>
      <p:bldP spid="10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0CCFC-E4A4-40EC-B380-971659CD686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762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</a:rPr>
              <a:t>Which Access Structures Can be Realized?</a:t>
            </a:r>
            <a:r>
              <a:rPr lang="en-US" sz="3600" b="1" dirty="0" smtClean="0">
                <a:latin typeface="Consolas" pitchFamily="49" charset="0"/>
                <a:cs typeface="Guttman Aharoni" pitchFamily="2" charset="-79"/>
              </a:rPr>
              <a:t> </a:t>
            </a:r>
            <a:endParaRPr lang="en-US" sz="3600" dirty="0" smtClean="0">
              <a:solidFill>
                <a:srgbClr val="4603CD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4876800"/>
          </a:xfrm>
          <a:noFill/>
        </p:spPr>
        <p:txBody>
          <a:bodyPr/>
          <a:lstStyle/>
          <a:p>
            <a:pPr marL="169863" indent="-169863">
              <a:lnSpc>
                <a:spcPct val="90000"/>
              </a:lnSpc>
              <a:buFontTx/>
              <a:buNone/>
            </a:pP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Necessary condition: 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  <a:sym typeface="Euclid Math One" pitchFamily="18" charset="2"/>
              </a:rPr>
              <a:t>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 is monotone</a:t>
            </a:r>
          </a:p>
          <a:p>
            <a:pPr marL="169863" indent="-169863">
              <a:lnSpc>
                <a:spcPct val="90000"/>
              </a:lnSpc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Also sufficient!</a:t>
            </a:r>
          </a:p>
          <a:p>
            <a:pPr marL="169863" indent="-169863">
              <a:lnSpc>
                <a:spcPct val="90000"/>
              </a:lnSpc>
            </a:pPr>
            <a:r>
              <a:rPr lang="en-US" sz="2400" b="1" dirty="0" smtClean="0">
                <a:latin typeface="Consolas" pitchFamily="49" charset="0"/>
              </a:rPr>
              <a:t>The known schemes for general access structures have shares of size </a:t>
            </a:r>
            <a:r>
              <a:rPr lang="en-US" sz="2400" b="1" i="1" dirty="0" smtClean="0">
                <a:solidFill>
                  <a:schemeClr val="hlink"/>
                </a:solidFill>
                <a:latin typeface="Consolas" pitchFamily="49" charset="0"/>
              </a:rPr>
              <a:t>ℓ</a:t>
            </a:r>
            <a:r>
              <a:rPr lang="en-US" sz="2400" b="1" i="1" dirty="0" smtClean="0">
                <a:solidFill>
                  <a:schemeClr val="hlink"/>
                </a:solidFill>
                <a:latin typeface="Cambria Math"/>
                <a:ea typeface="Cambria Math"/>
              </a:rPr>
              <a:t>·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</a:rPr>
              <a:t>2</a:t>
            </a:r>
            <a:r>
              <a:rPr lang="en-US" sz="2400" b="1" baseline="30000" dirty="0" smtClean="0">
                <a:solidFill>
                  <a:schemeClr val="hlink"/>
                </a:solidFill>
                <a:latin typeface="Consolas" pitchFamily="49" charset="0"/>
              </a:rPr>
              <a:t>O(</a:t>
            </a:r>
            <a:r>
              <a:rPr lang="en-US" sz="2400" b="1" i="1" baseline="30000" dirty="0" smtClean="0">
                <a:solidFill>
                  <a:schemeClr val="hlink"/>
                </a:solidFill>
                <a:latin typeface="Consolas" pitchFamily="49" charset="0"/>
              </a:rPr>
              <a:t>n</a:t>
            </a:r>
            <a:r>
              <a:rPr lang="en-US" sz="2400" b="1" baseline="30000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</a:p>
          <a:p>
            <a:pPr marL="536576" lvl="1" indent="-169863">
              <a:lnSpc>
                <a:spcPct val="90000"/>
              </a:lnSpc>
            </a:pP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</a:rPr>
              <a:t>n </a:t>
            </a:r>
            <a:r>
              <a:rPr lang="en-US" b="1" dirty="0" smtClean="0">
                <a:latin typeface="Consolas" pitchFamily="49" charset="0"/>
              </a:rPr>
              <a:t>– number of participants</a:t>
            </a:r>
          </a:p>
          <a:p>
            <a:pPr marL="536576" lvl="1" indent="-169863">
              <a:lnSpc>
                <a:spcPct val="90000"/>
              </a:lnSpc>
            </a:pPr>
            <a:r>
              <a:rPr lang="en-US" b="1" i="1" dirty="0" smtClean="0">
                <a:solidFill>
                  <a:schemeClr val="hlink"/>
                </a:solidFill>
                <a:latin typeface="Consolas" pitchFamily="49" charset="0"/>
              </a:rPr>
              <a:t>ℓ </a:t>
            </a:r>
            <a:r>
              <a:rPr lang="en-US" b="1" dirty="0" smtClean="0">
                <a:latin typeface="Consolas" pitchFamily="49" charset="0"/>
              </a:rPr>
              <a:t>– size of secrets in bits</a:t>
            </a:r>
            <a:endParaRPr lang="en-US" b="1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2400" b="1" dirty="0" smtClean="0">
                <a:latin typeface="Consolas" pitchFamily="49" charset="0"/>
              </a:rPr>
              <a:t>Best lower bound [Csirmaz94]: </a:t>
            </a:r>
            <a:r>
              <a:rPr lang="en-US" sz="2400" b="1" i="1" dirty="0" smtClean="0">
                <a:solidFill>
                  <a:schemeClr val="hlink"/>
                </a:solidFill>
                <a:latin typeface="Consolas" pitchFamily="49" charset="0"/>
              </a:rPr>
              <a:t>ℓ</a:t>
            </a:r>
            <a:r>
              <a:rPr lang="en-US" sz="2400" b="1" i="1" dirty="0" smtClean="0">
                <a:solidFill>
                  <a:schemeClr val="hlink"/>
                </a:solidFill>
                <a:latin typeface="Cambria Math"/>
                <a:ea typeface="Cambria Math"/>
              </a:rPr>
              <a:t>· </a:t>
            </a:r>
            <a:r>
              <a:rPr lang="en-US" sz="2400" b="1" i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n</a:t>
            </a:r>
            <a:r>
              <a:rPr lang="en-US" sz="2400" b="1" baseline="30000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/ log </a:t>
            </a:r>
            <a:r>
              <a:rPr lang="en-US" sz="2400" b="1" i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	</a:t>
            </a:r>
          </a:p>
          <a:p>
            <a:pPr marL="169863" indent="-169863">
              <a:lnSpc>
                <a:spcPct val="90000"/>
              </a:lnSpc>
            </a:pPr>
            <a:r>
              <a:rPr lang="en-US" sz="2400" b="1" dirty="0" smtClean="0">
                <a:latin typeface="Consolas" pitchFamily="49" charset="0"/>
              </a:rPr>
              <a:t>Large gap!</a:t>
            </a:r>
          </a:p>
          <a:p>
            <a:pPr marL="169863" indent="-169863">
              <a:lnSpc>
                <a:spcPct val="90000"/>
              </a:lnSpc>
            </a:pPr>
            <a:r>
              <a:rPr lang="en-US" sz="2400" b="1" dirty="0" smtClean="0">
                <a:latin typeface="Consolas" pitchFamily="49" charset="0"/>
              </a:rPr>
              <a:t>No significant progress made from 94</a:t>
            </a:r>
          </a:p>
          <a:p>
            <a:pPr marL="234950" indent="-234950" eaLnBrk="1" hangingPunct="1">
              <a:lnSpc>
                <a:spcPct val="110000"/>
              </a:lnSpc>
              <a:buFontTx/>
              <a:buNone/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itchFamily="49" charset="0"/>
            </a:endParaRPr>
          </a:p>
          <a:p>
            <a:pPr marL="234950" indent="-23495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</a:rPr>
              <a:t>Conjecture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: </a:t>
            </a:r>
            <a:r>
              <a:rPr lang="en-US" sz="2400" b="1" dirty="0" smtClean="0">
                <a:latin typeface="Consolas" pitchFamily="49" charset="0"/>
              </a:rPr>
              <a:t>There is an access structure that requires shares of size </a:t>
            </a:r>
            <a:r>
              <a:rPr lang="en-US" sz="2400" b="1" i="1" dirty="0" smtClean="0">
                <a:solidFill>
                  <a:schemeClr val="hlink"/>
                </a:solidFill>
                <a:latin typeface="Consolas" pitchFamily="49" charset="0"/>
              </a:rPr>
              <a:t>ℓ</a:t>
            </a:r>
            <a:r>
              <a:rPr lang="en-US" sz="2400" b="1" i="1" dirty="0" smtClean="0">
                <a:solidFill>
                  <a:schemeClr val="hlink"/>
                </a:solidFill>
                <a:latin typeface="Cambria Math"/>
                <a:ea typeface="Cambria Math"/>
              </a:rPr>
              <a:t>·</a:t>
            </a:r>
            <a:r>
              <a:rPr lang="en-US" sz="2400" b="1" dirty="0" smtClean="0">
                <a:solidFill>
                  <a:schemeClr val="hlink"/>
                </a:solidFill>
                <a:latin typeface="Consolas" pitchFamily="49" charset="0"/>
              </a:rPr>
              <a:t>2</a:t>
            </a:r>
            <a:r>
              <a:rPr lang="el-GR" sz="2400" b="1" baseline="30000" dirty="0" smtClean="0">
                <a:solidFill>
                  <a:schemeClr val="hlink"/>
                </a:solidFill>
                <a:latin typeface="Consolas" pitchFamily="49" charset="0"/>
                <a:cs typeface="Arial" pitchFamily="34" charset="0"/>
              </a:rPr>
              <a:t>Ω</a:t>
            </a:r>
            <a:r>
              <a:rPr lang="en-US" sz="2400" b="1" baseline="30000" dirty="0" smtClean="0">
                <a:solidFill>
                  <a:schemeClr val="hlink"/>
                </a:solidFill>
                <a:latin typeface="Consolas" pitchFamily="49" charset="0"/>
              </a:rPr>
              <a:t>(</a:t>
            </a:r>
            <a:r>
              <a:rPr lang="en-US" sz="2400" b="1" i="1" baseline="30000" dirty="0" smtClean="0">
                <a:solidFill>
                  <a:schemeClr val="hlink"/>
                </a:solidFill>
                <a:latin typeface="Consolas" pitchFamily="49" charset="0"/>
              </a:rPr>
              <a:t>n</a:t>
            </a:r>
            <a:r>
              <a:rPr lang="en-US" sz="2400" b="1" baseline="30000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endParaRPr lang="en-US" sz="2400" b="1" dirty="0" smtClean="0">
              <a:latin typeface="Consolas" pitchFamily="49" charset="0"/>
            </a:endParaRPr>
          </a:p>
          <a:p>
            <a:pPr marL="234950" indent="-234950" eaLnBrk="1" hangingPunct="1">
              <a:lnSpc>
                <a:spcPct val="110000"/>
              </a:lnSpc>
              <a:buFontTx/>
              <a:buNone/>
              <a:defRPr/>
            </a:pPr>
            <a:endParaRPr lang="en-US" sz="2400" b="1" baseline="30000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marL="169863" indent="-169863">
              <a:lnSpc>
                <a:spcPct val="90000"/>
              </a:lnSpc>
            </a:pP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 marL="169863" indent="-169863">
              <a:lnSpc>
                <a:spcPct val="90000"/>
              </a:lnSpc>
            </a:pP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418" y="457200"/>
            <a:ext cx="9220200" cy="590550"/>
          </a:xfrm>
        </p:spPr>
        <p:txBody>
          <a:bodyPr/>
          <a:lstStyle/>
          <a:p>
            <a:pPr algn="ctr"/>
            <a:r>
              <a:rPr lang="en-US" sz="3600" kern="0" dirty="0" smtClean="0">
                <a:solidFill>
                  <a:srgbClr val="4603CD"/>
                </a:solidFill>
              </a:rPr>
              <a:t>Main Question: How </a:t>
            </a:r>
            <a:r>
              <a:rPr lang="en-US" sz="3600" kern="0" dirty="0">
                <a:solidFill>
                  <a:srgbClr val="4603CD"/>
                </a:solidFill>
              </a:rPr>
              <a:t>Big </a:t>
            </a:r>
            <a:r>
              <a:rPr lang="en-US" sz="3600" kern="0" dirty="0" smtClean="0">
                <a:solidFill>
                  <a:srgbClr val="4603CD"/>
                </a:solidFill>
              </a:rPr>
              <a:t>are the Shares?</a:t>
            </a:r>
            <a:endParaRPr lang="en-US" sz="3600" kern="0" dirty="0">
              <a:solidFill>
                <a:srgbClr val="4603C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B9F28-73F0-4137-8AEF-8CDAA2D19CA1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30" descr="alice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304800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AutoShape 2" descr="data:image/jpeg;base64,/9j/4AAQSkZJRgABAQAAAQABAAD/2wCEAAkGBhQSEBUUEhQUFRUUFRQUFBcUFRUWFRUUFBQVFBQUFBQXHCYeFxkjGRQUHy8gIycpLCwsFR4xNTAqNSYrLCkBCQoKDgwOGg8PGikkHyQsLS8vLCwpNC8sLC4vKSkwLC8pKSwsLCwsKSwsKSwsLCksKS8sLC0vLCwpLDUsLCw1Kf/AABEIALcBFAMBIgACEQEDEQH/xAAbAAEAAgMBAQAAAAAAAAAAAAAABQYBAwQCB//EAEMQAAIBAgEHCAYIBAYDAAAAAAABAgMRBAUGEiExUXETMkFhgZGhsRQiQlJywQcjJGKCstHhFTNzohaSs9Lw8TRkwv/EABoBAQACAwEAAAAAAAAAAAAAAAACAwEEBQb/xAAwEQACAgECBAQFBAIDAAAAAAAAAQIDEQQxEiFBUQUycZETIrHB8EJh0eGB8RQjNP/aAAwDAQACEQMRAD8A+4gAAAAAAAAAAAAAAAAAAAAAAAAAAAAAAAAAAAAAAAAAAAAAAAAAAAAAAAAAAAAAAAAAAAAAHPj8oU6EHUrTjTgrXlJpLXqSBlJt4R0ArlP6RMnt29Kp9ukl3tWNlbPvBxV1WjNb6d5pcXHYQ4490XPTXLeD9mT5W89s63gqUVTjp160tCjHbr95pa3raVltbR10M7KE0tCTlfZs18Hc5K2LpvFKs4XnGloQu+anK82lvfqq5CdixhMtoq4LM2xbS542z2/wUmebeW8T9ZUrSp31qHLult+7S1LtdzmWVMq5NknXdSVO9vrZcrTl1Krdyi30XfYfRa2cLWxJEdjcrurCUJtOEk1JNKzT2mrJRXOMnk61eum3w2VQce2PoT2QMtwxdCNanslqae2MlzovrR3ymltaXE+VZi6VOFZRk9B1fV1vXZWv3aJaYybLY6h45o5+q0ca7pRg+XQs8sdBbZLz8jTLK9NdLfBfqQFgYd8ilURJv+NRvsduzyO2jiIzV4u5V7nqNVxd07dZmN76h0J7FqBA0s54R1VZw46UU+4k8DlajW/lVITttUWm1xRsRnGWxRKmcebXI6wATKgAAAAAAAAAAAAAAAAVvLWJkq7V3o2jZX1cbcbkJy4VknCPE8FilVS2tLizTLH017S7NfkVvSDZQ732NhULuT8sr01vfBfqaZZcj0RfbZELYPVtIO6RJURJSWXX0RXa7mqWWZvcuz9SIqY2C2zj3lRzklOdW9KU3FxSaUpKKab6NhXK6Xc39LoFdPhfJd8F8r5ccdc6qiuuSiij5+ZwU60KdOFVVE5NycJKVmktFXXFlYxOTpN3la+9u/iYWDS2tFErZS5HoNN4TVRNWcWcfthEdLBR959y8TMMJFdfWd/8Nk+bGUvws56+SMR0U5Jb5aKXiyvDOm7aY/qXuSGSqmg/UnJdLV7p9j+RJ43O6cZwvKClGM1ru1JSttXQ1Yq3oFZLn2fVYi62Fq6d5aUl7zu0iazg17YU5UrEv9lsnlupUd3Ucm+jSsl2bEjspcpNW5RNdOu/mVrBYCpLZBy4NO/id1Os6bSmnHqmmu65DONydtCmuGppF5ydiKdKKTa1dcbeFzsll6K2WfDSfyK9k3KKsnoxfZ80TVDLFFc+Oh12uvDX4Fqkjz12itjJtxz6Cpl2q+ZTv+F/7jU8RjZ83Rh2L9CdwlenNXpyjJdTTOmxPc0HPheOH3RWY5HxcufiGvhuvJj/AAbpfzK9WXbYsw0kMGPjz6PBB4TM7Dw2w0/jbl5kphsnU6bTp04Ra2OMUmu1G/lEY5ZGeSISnOW7ZJ4bLLWqav1raSlDExmvVd/PtRWPSEI4tJ3TafUy6N7W5rSoT2LYCCw+cNtU9a3rb+5MYbFRqR0ou62du42YWRlsas65R3NoALCAAAAAAAAAAK/nLT9aL3pruf7lgIbOWPqRe5vxX7Fdq+VllT+ZFSyhlp0VGMYcpOfNje2rUm+GtGv0zFyX8vR7YpfN+BzYmjfH02/ZoTa4uaRPYerfV0nPOwpxrikopvG75kO8PipbXFfjk/JILIdZ86cF+Ft+LJ9MzcYRn/lWrZ49EQsM3Peqy7FFfI9/4dpra5vjJ/IlgzHIi9Ra95P3ItZFpL2E+N35mxYKK2RS4JI7XY1TkjBFyctzixEVFNt2S1tvYkVTKGUuVlZaoLZ19bNec+cmnN0qb9SLtJ+9JdC6l5nrNrJnLvSn/Li7fG93DeVOWeSO7paI6ev492/RfnVmzJ2RZV9b1Q39MuHV1lmw2R6cY6OirdfSdcJJbEetJ7iSOXqNTO6WX7ETis06UtcPq5dXNfGJC18XWw09CpaS6FL1oyW+LetFxsyLzgyZytCXvR9aL61ra4NajPPoWabU4koWc4vv09DRgsNQrw04RUX7Sjqae5rYzxXyG/Zkn1S1eK/QhM2KuhiIq7tNOLXRvT4q3iXjk0Rxkv1M7dJbwxk8brPMhci4SdOcnJW1WTumrPbbuRNvEMwooOxNLBzr73dPjluYdZjTZnlDy6owUmbMaHWeHWPLqDkDfZGHURo0zFzINsq24tGba+o4ykVEuOb8fs8fxebNjT+Y19R5SRABvGiAAAAAAAAACMzgjejwkvmSZxZZjejLsfiiM/KycPMigSj9sT/9d/6h3Xs0ckv/ACl/Rl/qI66jS1vUkm29ysc46lnT0OlYnUPSe0g8h4ydSM6sm9GpO9OLXNppWj320nxJL0lkGRwdLrPcedJnNy7McsYMnS11kVnHipQw8uTfryVo9W+XFI6nVIfGVtOT3LUuzb4mHjBu6Kr4lqzsuZRcmZLlVqxpx1Xet+7Fc5/86j6rk/Dwp04wirRirL9+sgcjYGMNKaWub1fD+/6ExTqGILCNjxPU/Fs4I7L6/nI7+VDrHIpmXMnk5R0OqeJ1Lqxp0hcZBQKFXRqx3xmv7ZL9D6G6h81xOqrPqqS/Oz6JF6kQizteK8/hy/Z/Y26ZhzOTF5RhTXrPsW19hX8dnHOWqHqLf7T/AEJHPo0tl3lXLv0LLUxkIuzlFPc2rntVk9jR8/k7u713PUKjjsbXAydJ+E8uUufoX/SGkUullepH2r8Tsp5wvpRg1J+HXx2WfQtFzLZCYfLkX0o7qePTBpSrnB4ksHbcumRFbD0+Hm2yhxxSZf8AJS+op/BHyNrTeZmlqfKjrABumkAAAAAAAAADnx8b0pr7r8joPNSN4tb00YexlbnzisvtcP6M/wA8WRGfePap06EHaVeei7beTjrl3uy4Nk1Xj9rp/wBOa8UVbEv0jKu+NH1Vu1bf7k+45p15/p9Puy0UKKhTjFbEku4XN00abEHuQRhsXDQSIkjTiqujGUtybK5kzFcpFW2ydu/a+65L5wSaw9S23Rfk2VjMW8pSvshHxlqXkyL3OxoWq6rLOxcoqyXUe4s8HuJM475m5Mzc8o9WBjAQuGaq07GCSR8+x8vrZ/HL8zLJlPLUk9CGqyTb49HgUzK+LtVqL78l4slch3xU7uUaam5NynshGPqrV7T1bFtuYgsnqLqYz+G5bJNv2RsnNt3bu3vPJNYnIlGVKpUwtd1lQ0eWUoONlO9pRb2rU7kPYsawbFVkZr5enTGMf4Z5sLGbCxgtMAzYwAD3TqyWxtHgyZDSfJnZRyrOO58f2L5kr6TaKhCFSlUjaKWlHRlHUrb1LuTPm5klCbhsaN/h2nu80fbkfacJnhhKltGvTTexTloPhaViWhUTV0011O58AJ7MqjKeNowjKSipOctGTitGCctdnrTdl2mzG9t4aONqfBK4Qc4zeEm+az/B9jABtHmQAAAAAAAAD57lifJ4jTfsQrP/AC2ZXsz8H6sqr1ubbv2+s+2V2WHPh6DlJbbzjx5SLUf7rHBmpSUcLCMdkdJLhpNrwZzmuZ1m8wi/2+7JKojS0dFVGhore5hHlmLHqxlIiSOPHUdKLjvTXeVvMrCaDrp7bwXC2l82y04pWIyjhlTxMpLm14prcpwu3Hi1Jv8ACyLN2mz/AKrK+6T9n/B3sypHioaJVRk1uE7lUM8sRbxL6CLyplnk9W2T2Lo4vqMZLK6ZTfDHcsdbHRitbSIPK2XvYhzpak5akus48lU5S+sqa/dXX1I0vIVetU5SSUE/e51vhMZbOtXoqafmvl+fVkFjcJo1aelJS0m030aT2eJI5DqaLqOTtaDUb6tb6ERmV3ydSUHG6jKzb29DutzJWlh1qa6QonY41KPy9STyHlJUMDXp63UxM0nq1RpxVrt73eWpHEhyZ6US7PJLsVRgouUl1eX9PojzYWPVjBgtPNhYzYzYGTzYWM2BkGLAyZsAYRevoswd6laq1qjGEIvrk3KS7ow7yjJH1b6OMLo4JStZ1Jzl2J6CfdEuoWZnJ8Ys4NK13wvv9i0gA3zw4AAAAAAAAB88+kinJqto+xRlV4yUbRXhJ9iOXNujo0IL7sX4FtznwGktK11KOhLxt5sr2BpaMILdFR7lb5HPsWJs6dc81JG2ojTJHRUNMkVMlE8NHqKMGYmCRrrU7ojqtLU4ttdKa2xa1qSJZmqrQuYMptPKIb+L8n6uJWj0KrFN05br21wfU+866fJTV41ISW9STOj0QzDJ0NujG/wojguc4NbYf7be39kTjcXGN4006k9lo67cWthwYHNWdSWnXejfXorbw3JFtjRSMtDBbDVSqWK1h992c1HBxgkorYbHHUbGjBI1ZScnmTyfNc56F69X4v8A5RIQp+pG25eRry/T+0VfiX5US9LC+pF74x8iMdzvai11V0zXb7IjEerG3EYfRfU9hrJnSrsjZFSjszzYw0emYBYebCx6MGTJgWM2M2APNgZAMmHqPuGQsJyWGow92nBdtlfxPjGT8NylWnC3PnCL4Skk/A+6o2tOt2eY8fnyhD1f0/sAA2zy4AAAAAAAABrxFBTi4vY1b9yj2tKcHtpTcX3KS8JIvhXM4MDo1OUS1TSUvijqTfFWX4Si6OVk2KJYeCJqGmRvew0s0WbsTw0EZsCJIyLBAAAyjFgZMsxYyADDR5sbLGGgCi5yQtiZ9ai/7SwYahejT+CP5UQuc8ftD+GPzLPkuP1FP4I+SIrc7Gs/8tX50I2tg7qzOKeStz7yySomuWHJnPq1NlXKDKxPJ8l1mmVCS2p9xZnRXRr4K/keHk2pLm0pcXq8yag3sjbj4tOPmSZWLCxYKmamIn7se+T+RmlmVUXOm5dVkl4ImqZGzHxil+ZP6/wV2wLFVzSn0N9xzVM16y2JPw8yLrkuhtw8R00/1e/IhrGTsrZIqx51OXdfyOXQINNbm5GcZ84tP0JbNCjpY6gvv6X+WMpfI+xnyr6PqV8dH7sJvwS+Z9VN3Tr5TyPjss6hLtH7sAA2DhAAAAAAAAAA1YrDqcHF7Gv+n3m0DcbFJnTcW4vanZmqSJzOHB2kqi6dUuPQ/wDm4hJI5lkeF4OnXLiWTXYWPdhYqyWnmw0T1Y9JAHhRFj00t5sp4aUubCT4Rdu9mVFvYi5JbmmwsSVLIVV+yo/E/kjspZs+9PsireZaqJsrd8F1ILRPPn4lrpZv0ltTl8Tb8DtpYSEebGK4JFq03dlT1K6I+T5QzaxGIrylTpS0dSTl6q1Lbr17S3YDNWqoRi3GOjFLfsVthbwWx08ETu8QtthGHJJEFSzVj7U5PhZHZRyBRj7CfxXfmSILlCK2RpOyT3ZrVCK2RXcZ5JbkewSIHjkluQ5FbkewAa+QjuQ9HjuRsAGTV6LD3UaauSqUudTg+KTOsAkpNc0yPweQKFKfKU6UYSs1eN1qdr6tnQiQAMJJbCU5TeZNv1AAMkQAAAAAAAAAAADVisOpwcX0rufQyn1aTi2nqabT7C6mqeFg3dxi3vaRTbVxl1VvAU2FNvmpvgmzqpZIqy9i3xNItiRkgtNFbk3qJdCvUs2pe1NL4VfxZ2Us3aa26UuL1dyJUFqritkVO2b6nPRyfThzYRXYjekZBYVg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BUUEhQUFRUUFRQUFBcUFRUWFRUUFBQVFBQUFBQXHCYeFxkjGRQUHy8gIycpLCwsFR4xNTAqNSYrLCkBCQoKDgwOGg8PGikkHyQsLS8vLCwpNC8sLC4vKSkwLC8pKSwsLCwsKSwsKSwsLCksKS8sLC0vLCwpLDUsLCw1Kf/AABEIALcBFAMBIgACEQEDEQH/xAAbAAEAAgMBAQAAAAAAAAAAAAAABQYBAwQCB//EAEMQAAIBAgEHCAYIBAYDAAAAAAABAgMRBAUGEiExUXETMkFhgZGhsRQiQlJywQcjJGKCstHhFTNzohaSs9Lw8TRkwv/EABoBAQACAwEAAAAAAAAAAAAAAAACAwEEBQb/xAAwEQACAgECBAQFBAIDAAAAAAAAAQIDEQQxEiFBUQUycZETIrHB8EJh0eGB8RQjNP/aAAwDAQACEQMRAD8A+4gAAAAAAAAAAAAAAAAAAAAAAAAAAAAAAAAAAAAAAAAAAAAAAAAAAAAAAAAAAAAAAAAAAAAAHPj8oU6EHUrTjTgrXlJpLXqSBlJt4R0ArlP6RMnt29Kp9ukl3tWNlbPvBxV1WjNb6d5pcXHYQ4490XPTXLeD9mT5W89s63gqUVTjp160tCjHbr95pa3raVltbR10M7KE0tCTlfZs18Hc5K2LpvFKs4XnGloQu+anK82lvfqq5CdixhMtoq4LM2xbS542z2/wUmebeW8T9ZUrSp31qHLult+7S1LtdzmWVMq5NknXdSVO9vrZcrTl1Krdyi30XfYfRa2cLWxJEdjcrurCUJtOEk1JNKzT2mrJRXOMnk61eum3w2VQce2PoT2QMtwxdCNanslqae2MlzovrR3ymltaXE+VZi6VOFZRk9B1fV1vXZWv3aJaYybLY6h45o5+q0ca7pRg+XQs8sdBbZLz8jTLK9NdLfBfqQFgYd8ilURJv+NRvsduzyO2jiIzV4u5V7nqNVxd07dZmN76h0J7FqBA0s54R1VZw46UU+4k8DlajW/lVITttUWm1xRsRnGWxRKmcebXI6wATKgAAAAAAAAAAAAAAAAVvLWJkq7V3o2jZX1cbcbkJy4VknCPE8FilVS2tLizTLH017S7NfkVvSDZQ732NhULuT8sr01vfBfqaZZcj0RfbZELYPVtIO6RJURJSWXX0RXa7mqWWZvcuz9SIqY2C2zj3lRzklOdW9KU3FxSaUpKKab6NhXK6Xc39LoFdPhfJd8F8r5ccdc6qiuuSiij5+ZwU60KdOFVVE5NycJKVmktFXXFlYxOTpN3la+9u/iYWDS2tFErZS5HoNN4TVRNWcWcfthEdLBR959y8TMMJFdfWd/8Nk+bGUvws56+SMR0U5Jb5aKXiyvDOm7aY/qXuSGSqmg/UnJdLV7p9j+RJ43O6cZwvKClGM1ru1JSttXQ1Yq3oFZLn2fVYi62Fq6d5aUl7zu0iazg17YU5UrEv9lsnlupUd3Ucm+jSsl2bEjspcpNW5RNdOu/mVrBYCpLZBy4NO/id1Os6bSmnHqmmu65DONydtCmuGppF5ydiKdKKTa1dcbeFzsll6K2WfDSfyK9k3KKsnoxfZ80TVDLFFc+Oh12uvDX4Fqkjz12itjJtxz6Cpl2q+ZTv+F/7jU8RjZ83Rh2L9CdwlenNXpyjJdTTOmxPc0HPheOH3RWY5HxcufiGvhuvJj/AAbpfzK9WXbYsw0kMGPjz6PBB4TM7Dw2w0/jbl5kphsnU6bTp04Ra2OMUmu1G/lEY5ZGeSISnOW7ZJ4bLLWqav1raSlDExmvVd/PtRWPSEI4tJ3TafUy6N7W5rSoT2LYCCw+cNtU9a3rb+5MYbFRqR0ou62du42YWRlsas65R3NoALCAAAAAAAAAAK/nLT9aL3pruf7lgIbOWPqRe5vxX7Fdq+VllT+ZFSyhlp0VGMYcpOfNje2rUm+GtGv0zFyX8vR7YpfN+BzYmjfH02/ZoTa4uaRPYerfV0nPOwpxrikopvG75kO8PipbXFfjk/JILIdZ86cF+Ft+LJ9MzcYRn/lWrZ49EQsM3Peqy7FFfI9/4dpra5vjJ/IlgzHIi9Ra95P3ItZFpL2E+N35mxYKK2RS4JI7XY1TkjBFyctzixEVFNt2S1tvYkVTKGUuVlZaoLZ19bNec+cmnN0qb9SLtJ+9JdC6l5nrNrJnLvSn/Li7fG93DeVOWeSO7paI6ev492/RfnVmzJ2RZV9b1Q39MuHV1lmw2R6cY6OirdfSdcJJbEetJ7iSOXqNTO6WX7ETis06UtcPq5dXNfGJC18XWw09CpaS6FL1oyW+LetFxsyLzgyZytCXvR9aL61ra4NajPPoWabU4koWc4vv09DRgsNQrw04RUX7Sjqae5rYzxXyG/Zkn1S1eK/QhM2KuhiIq7tNOLXRvT4q3iXjk0Rxkv1M7dJbwxk8brPMhci4SdOcnJW1WTumrPbbuRNvEMwooOxNLBzr73dPjluYdZjTZnlDy6owUmbMaHWeHWPLqDkDfZGHURo0zFzINsq24tGba+o4ykVEuOb8fs8fxebNjT+Y19R5SRABvGiAAAAAAAAACMzgjejwkvmSZxZZjejLsfiiM/KycPMigSj9sT/9d/6h3Xs0ckv/ACl/Rl/qI66jS1vUkm29ysc46lnT0OlYnUPSe0g8h4ydSM6sm9GpO9OLXNppWj320nxJL0lkGRwdLrPcedJnNy7McsYMnS11kVnHipQw8uTfryVo9W+XFI6nVIfGVtOT3LUuzb4mHjBu6Kr4lqzsuZRcmZLlVqxpx1Xet+7Fc5/86j6rk/Dwp04wirRirL9+sgcjYGMNKaWub1fD+/6ExTqGILCNjxPU/Fs4I7L6/nI7+VDrHIpmXMnk5R0OqeJ1Lqxp0hcZBQKFXRqx3xmv7ZL9D6G6h81xOqrPqqS/Oz6JF6kQizteK8/hy/Z/Y26ZhzOTF5RhTXrPsW19hX8dnHOWqHqLf7T/AEJHPo0tl3lXLv0LLUxkIuzlFPc2rntVk9jR8/k7u713PUKjjsbXAydJ+E8uUufoX/SGkUullepH2r8Tsp5wvpRg1J+HXx2WfQtFzLZCYfLkX0o7qePTBpSrnB4ksHbcumRFbD0+Hm2yhxxSZf8AJS+op/BHyNrTeZmlqfKjrABumkAAAAAAAAADnx8b0pr7r8joPNSN4tb00YexlbnzisvtcP6M/wA8WRGfePap06EHaVeei7beTjrl3uy4Nk1Xj9rp/wBOa8UVbEv0jKu+NH1Vu1bf7k+45p15/p9Puy0UKKhTjFbEku4XN00abEHuQRhsXDQSIkjTiqujGUtybK5kzFcpFW2ydu/a+65L5wSaw9S23Rfk2VjMW8pSvshHxlqXkyL3OxoWq6rLOxcoqyXUe4s8HuJM475m5Mzc8o9WBjAQuGaq07GCSR8+x8vrZ/HL8zLJlPLUk9CGqyTb49HgUzK+LtVqL78l4slch3xU7uUaam5NynshGPqrV7T1bFtuYgsnqLqYz+G5bJNv2RsnNt3bu3vPJNYnIlGVKpUwtd1lQ0eWUoONlO9pRb2rU7kPYsawbFVkZr5enTGMf4Z5sLGbCxgtMAzYwAD3TqyWxtHgyZDSfJnZRyrOO58f2L5kr6TaKhCFSlUjaKWlHRlHUrb1LuTPm5klCbhsaN/h2nu80fbkfacJnhhKltGvTTexTloPhaViWhUTV0011O58AJ7MqjKeNowjKSipOctGTitGCctdnrTdl2mzG9t4aONqfBK4Qc4zeEm+az/B9jABtHmQAAAAAAAAD57lifJ4jTfsQrP/AC2ZXsz8H6sqr1ubbv2+s+2V2WHPh6DlJbbzjx5SLUf7rHBmpSUcLCMdkdJLhpNrwZzmuZ1m8wi/2+7JKojS0dFVGhore5hHlmLHqxlIiSOPHUdKLjvTXeVvMrCaDrp7bwXC2l82y04pWIyjhlTxMpLm14prcpwu3Hi1Jv8ACyLN2mz/AKrK+6T9n/B3sypHioaJVRk1uE7lUM8sRbxL6CLyplnk9W2T2Lo4vqMZLK6ZTfDHcsdbHRitbSIPK2XvYhzpak5akus48lU5S+sqa/dXX1I0vIVetU5SSUE/e51vhMZbOtXoqafmvl+fVkFjcJo1aelJS0m030aT2eJI5DqaLqOTtaDUb6tb6ERmV3ydSUHG6jKzb29DutzJWlh1qa6QonY41KPy9STyHlJUMDXp63UxM0nq1RpxVrt73eWpHEhyZ6US7PJLsVRgouUl1eX9PojzYWPVjBgtPNhYzYzYGTzYWM2BkGLAyZsAYRevoswd6laq1qjGEIvrk3KS7ow7yjJH1b6OMLo4JStZ1Jzl2J6CfdEuoWZnJ8Ys4NK13wvv9i0gA3zw4AAAAAAAAB88+kinJqto+xRlV4yUbRXhJ9iOXNujo0IL7sX4FtznwGktK11KOhLxt5sr2BpaMILdFR7lb5HPsWJs6dc81JG2ojTJHRUNMkVMlE8NHqKMGYmCRrrU7ojqtLU4ttdKa2xa1qSJZmqrQuYMptPKIb+L8n6uJWj0KrFN05br21wfU+866fJTV41ISW9STOj0QzDJ0NujG/wojguc4NbYf7be39kTjcXGN4006k9lo67cWthwYHNWdSWnXejfXorbw3JFtjRSMtDBbDVSqWK1h992c1HBxgkorYbHHUbGjBI1ZScnmTyfNc56F69X4v8A5RIQp+pG25eRry/T+0VfiX5US9LC+pF74x8iMdzvai11V0zXb7IjEerG3EYfRfU9hrJnSrsjZFSjszzYw0emYBYebCx6MGTJgWM2M2APNgZAMmHqPuGQsJyWGow92nBdtlfxPjGT8NylWnC3PnCL4Skk/A+6o2tOt2eY8fnyhD1f0/sAA2zy4AAAAAAAABrxFBTi4vY1b9yj2tKcHtpTcX3KS8JIvhXM4MDo1OUS1TSUvijqTfFWX4Si6OVk2KJYeCJqGmRvew0s0WbsTw0EZsCJIyLBAAAyjFgZMsxYyADDR5sbLGGgCi5yQtiZ9ai/7SwYahejT+CP5UQuc8ftD+GPzLPkuP1FP4I+SIrc7Gs/8tX50I2tg7qzOKeStz7yySomuWHJnPq1NlXKDKxPJ8l1mmVCS2p9xZnRXRr4K/keHk2pLm0pcXq8yag3sjbj4tOPmSZWLCxYKmamIn7se+T+RmlmVUXOm5dVkl4ImqZGzHxil+ZP6/wV2wLFVzSn0N9xzVM16y2JPw8yLrkuhtw8R00/1e/IhrGTsrZIqx51OXdfyOXQINNbm5GcZ84tP0JbNCjpY6gvv6X+WMpfI+xnyr6PqV8dH7sJvwS+Z9VN3Tr5TyPjss6hLtH7sAA2DhAAAAAAAAAA1YrDqcHF7Gv+n3m0DcbFJnTcW4vanZmqSJzOHB2kqi6dUuPQ/wDm4hJI5lkeF4OnXLiWTXYWPdhYqyWnmw0T1Y9JAHhRFj00t5sp4aUubCT4Rdu9mVFvYi5JbmmwsSVLIVV+yo/E/kjspZs+9PsireZaqJsrd8F1ILRPPn4lrpZv0ltTl8Tb8DtpYSEebGK4JFq03dlT1K6I+T5QzaxGIrylTpS0dSTl6q1Lbr17S3YDNWqoRi3GOjFLfsVthbwWx08ETu8QtthGHJJEFSzVj7U5PhZHZRyBRj7CfxXfmSILlCK2RpOyT3ZrVCK2RXcZ5JbkewSIHjkluQ5FbkewAa+QjuQ9HjuRsAGTV6LD3UaauSqUudTg+KTOsAkpNc0yPweQKFKfKU6UYSs1eN1qdr6tnQiQAMJJbCU5TeZNv1AAMkQAAAAAAAAAAADVisOpwcX0rufQyn1aTi2nqabT7C6mqeFg3dxi3vaRTbVxl1VvAU2FNvmpvgmzqpZIqy9i3xNItiRkgtNFbk3qJdCvUs2pe1NL4VfxZ2Us3aa26UuL1dyJUFqritkVO2b6nPRyfThzYRXYjekZBYVg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05200" y="4495800"/>
            <a:ext cx="4884559" cy="1905000"/>
            <a:chOff x="3505200" y="4343400"/>
            <a:chExt cx="4884559" cy="1905000"/>
          </a:xfrm>
        </p:grpSpPr>
        <p:pic>
          <p:nvPicPr>
            <p:cNvPr id="3080" name="Picture 8" descr="https://encrypted-tbn1.gstatic.com/images?q=tbn:ANd9GcQt4NQsW31gFhpZ_N5LAmsl5VJ49cjMSYGmKP5W3r6nVF3_7am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343400"/>
              <a:ext cx="19050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86400" y="4924961"/>
              <a:ext cx="290335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Polynomial</a:t>
              </a:r>
              <a:endParaRPr lang="en-US" b="1" dirty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(in the number </a:t>
              </a:r>
            </a:p>
            <a:p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of participants</a:t>
              </a:r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)</a:t>
              </a:r>
              <a:endParaRPr lang="en-US" sz="2400" b="1" dirty="0">
                <a:latin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52800" y="1295400"/>
            <a:ext cx="5494159" cy="1743075"/>
            <a:chOff x="3352800" y="1295400"/>
            <a:chExt cx="5494159" cy="174307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295400"/>
              <a:ext cx="26289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43600" y="1600200"/>
              <a:ext cx="290335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Exponential</a:t>
              </a: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(in the number </a:t>
              </a: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of participants)</a:t>
              </a:r>
              <a:endParaRPr lang="en-US" sz="2400" b="1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" name="Up-Down Arrow 2"/>
          <p:cNvSpPr/>
          <p:nvPr/>
        </p:nvSpPr>
        <p:spPr>
          <a:xfrm>
            <a:off x="6617947" y="2923639"/>
            <a:ext cx="240054" cy="22579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6617946" y="4762500"/>
            <a:ext cx="264299" cy="2667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1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0069 -0.249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24977 L -0.00017 -0.12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485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603CD"/>
                </a:solidFill>
              </a:rPr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3894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Short Reminder on Secret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Sharing</a:t>
            </a:r>
            <a:endParaRPr lang="en-US" sz="2400" b="1" dirty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Entropy </a:t>
            </a: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and </a:t>
            </a:r>
            <a:r>
              <a:rPr lang="en-US" sz="2400" b="1" dirty="0">
                <a:latin typeface="Consolas" pitchFamily="49" charset="0"/>
                <a:cs typeface="Guttman Aharoni" pitchFamily="2" charset="-79"/>
              </a:rPr>
              <a:t>Secret Sharing </a:t>
            </a:r>
            <a:endParaRPr lang="en-US" sz="2400" b="1" dirty="0" smtClean="0">
              <a:latin typeface="Consolas" pitchFamily="49" charset="0"/>
              <a:cs typeface="Guttman Aharoni" pitchFamily="2" charset="-79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Limitations of Information Inequalities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Related and New Results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2400" b="1" dirty="0" smtClean="0">
                <a:latin typeface="Consolas" pitchFamily="49" charset="0"/>
                <a:cs typeface="Guttman Aharoni" pitchFamily="2" charset="-79"/>
              </a:rPr>
              <a:t>Conclusions and Open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8B31-D63B-4E95-8A6D-CE7AC666AB88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325582" y="1104900"/>
            <a:ext cx="7315200" cy="45720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0"/>
            <a:ext cx="8829675" cy="5715000"/>
          </a:xfrm>
        </p:spPr>
        <p:txBody>
          <a:bodyPr/>
          <a:lstStyle/>
          <a:p>
            <a:pPr eaLnBrk="1" hangingPunct="1"/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latin typeface="Consolas" pitchFamily="49" charset="0"/>
              </a:rPr>
              <a:t> – random variable representing the secret </a:t>
            </a:r>
          </a:p>
          <a:p>
            <a:pPr eaLnBrk="1" hangingPunct="1"/>
            <a:r>
              <a:rPr lang="en-US" sz="2300" b="1" dirty="0" smtClean="0">
                <a:latin typeface="Consolas" pitchFamily="49" charset="0"/>
              </a:rPr>
              <a:t>For every </a:t>
            </a:r>
            <a:r>
              <a:rPr lang="en-US" sz="2300" b="1" dirty="0" err="1" smtClean="0">
                <a:solidFill>
                  <a:schemeClr val="hlink"/>
                </a:solidFill>
                <a:latin typeface="Consolas" pitchFamily="49" charset="0"/>
              </a:rPr>
              <a:t>p</a:t>
            </a:r>
            <a:r>
              <a:rPr lang="en-US" sz="2300" b="1" i="1" baseline="-25000" dirty="0" err="1" smtClean="0">
                <a:solidFill>
                  <a:schemeClr val="hlink"/>
                </a:solidFill>
                <a:latin typeface="Consolas" pitchFamily="49" charset="0"/>
              </a:rPr>
              <a:t>i</a:t>
            </a:r>
            <a:r>
              <a:rPr lang="en-US" sz="2300" b="1" dirty="0" err="1" smtClean="0">
                <a:solidFill>
                  <a:schemeClr val="hlink"/>
                </a:solidFill>
                <a:latin typeface="Consolas" pitchFamily="49" charset="0"/>
                <a:cs typeface="Aharoni" pitchFamily="2" charset="-79"/>
                <a:sym typeface="Symbol" pitchFamily="18" charset="2"/>
              </a:rPr>
              <a:t></a:t>
            </a:r>
            <a:r>
              <a:rPr lang="en-US" sz="2300" b="1" i="1" dirty="0" err="1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P</a:t>
            </a:r>
            <a:r>
              <a:rPr lang="en-US" sz="2300" b="1" dirty="0" smtClean="0">
                <a:latin typeface="Consolas" pitchFamily="49" charset="0"/>
              </a:rPr>
              <a:t>:</a:t>
            </a:r>
            <a:endParaRPr lang="en-US" sz="2300" b="1" dirty="0" smtClean="0">
              <a:solidFill>
                <a:schemeClr val="hlink"/>
              </a:solidFill>
              <a:latin typeface="Consolas" pitchFamily="49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	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i</a:t>
            </a:r>
            <a:r>
              <a:rPr lang="en-US" sz="2300" b="1" dirty="0" smtClean="0">
                <a:latin typeface="Consolas" pitchFamily="49" charset="0"/>
              </a:rPr>
              <a:t> – </a:t>
            </a:r>
            <a:r>
              <a:rPr lang="en-US" sz="2300" b="1" dirty="0" err="1" smtClean="0">
                <a:latin typeface="Consolas" pitchFamily="49" charset="0"/>
              </a:rPr>
              <a:t>r.v</a:t>
            </a:r>
            <a:r>
              <a:rPr lang="en-US" sz="2300" b="1" dirty="0" smtClean="0">
                <a:latin typeface="Consolas" pitchFamily="49" charset="0"/>
              </a:rPr>
              <a:t>. – the share of the party 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p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i</a:t>
            </a:r>
            <a:endParaRPr lang="en-US" sz="2300" b="1" i="1" dirty="0" smtClean="0">
              <a:latin typeface="Consolas" pitchFamily="49" charset="0"/>
            </a:endParaRPr>
          </a:p>
          <a:p>
            <a:pPr eaLnBrk="1" hangingPunct="1"/>
            <a:r>
              <a:rPr lang="en-US" sz="2300" b="1" dirty="0" smtClean="0">
                <a:latin typeface="Consolas" pitchFamily="49" charset="0"/>
              </a:rPr>
              <a:t>For set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A 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  <a:cs typeface="Guttman Haim" pitchFamily="2" charset="-79"/>
                <a:sym typeface="Euclid Symbol" pitchFamily="18" charset="2"/>
              </a:rPr>
              <a:t>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 P</a:t>
            </a:r>
            <a:r>
              <a:rPr lang="en-US" sz="2300" b="1" dirty="0" smtClean="0">
                <a:latin typeface="Consolas" pitchFamily="49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300" b="1" dirty="0" smtClean="0">
                <a:latin typeface="Consolas" pitchFamily="49" charset="0"/>
              </a:rPr>
              <a:t>	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latin typeface="Consolas" pitchFamily="49" charset="0"/>
              </a:rPr>
              <a:t> – </a:t>
            </a:r>
            <a:r>
              <a:rPr lang="en-US" sz="2300" b="1" dirty="0" err="1" smtClean="0">
                <a:latin typeface="Consolas" pitchFamily="49" charset="0"/>
              </a:rPr>
              <a:t>r.v</a:t>
            </a:r>
            <a:r>
              <a:rPr lang="en-US" sz="2300" b="1" dirty="0" smtClean="0">
                <a:latin typeface="Consolas" pitchFamily="49" charset="0"/>
              </a:rPr>
              <a:t>. – shares of all parties </a:t>
            </a:r>
            <a:r>
              <a:rPr lang="en-US" sz="2300" b="1" dirty="0" err="1" smtClean="0">
                <a:solidFill>
                  <a:schemeClr val="hlink"/>
                </a:solidFill>
                <a:latin typeface="Consolas" pitchFamily="49" charset="0"/>
              </a:rPr>
              <a:t>p</a:t>
            </a:r>
            <a:r>
              <a:rPr lang="en-US" sz="2300" b="1" i="1" baseline="-25000" dirty="0" err="1" smtClean="0">
                <a:solidFill>
                  <a:schemeClr val="hlink"/>
                </a:solidFill>
                <a:latin typeface="Consolas" pitchFamily="49" charset="0"/>
              </a:rPr>
              <a:t>i</a:t>
            </a:r>
            <a:r>
              <a:rPr lang="en-US" sz="2300" b="1" dirty="0" err="1" smtClean="0">
                <a:solidFill>
                  <a:schemeClr val="hlink"/>
                </a:solidFill>
                <a:latin typeface="Consolas" pitchFamily="49" charset="0"/>
                <a:cs typeface="Aharoni" pitchFamily="2" charset="-79"/>
                <a:sym typeface="Symbol" pitchFamily="18" charset="2"/>
              </a:rPr>
              <a:t></a:t>
            </a:r>
            <a:r>
              <a:rPr lang="en-US" sz="2300" b="1" i="1" dirty="0" err="1" smtClean="0">
                <a:solidFill>
                  <a:schemeClr val="hlink"/>
                </a:solidFill>
                <a:latin typeface="Consolas" pitchFamily="49" charset="0"/>
                <a:sym typeface="Symbol" pitchFamily="18" charset="2"/>
              </a:rPr>
              <a:t>A</a:t>
            </a:r>
            <a:endParaRPr lang="en-US" sz="2300" b="1" i="1" dirty="0" smtClean="0">
              <a:solidFill>
                <a:schemeClr val="hlink"/>
              </a:solidFill>
              <a:latin typeface="Franklin Gothic Heavy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300" b="1" dirty="0" smtClean="0">
                <a:latin typeface="Consolas" pitchFamily="49" charset="0"/>
              </a:rPr>
              <a:t>	E.g.: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={p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</a:rPr>
              <a:t>2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,p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</a:rPr>
              <a:t>3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,p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</a:rPr>
              <a:t>7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} </a:t>
            </a:r>
            <a:r>
              <a:rPr lang="en-US" sz="2300" b="1" dirty="0" smtClean="0">
                <a:latin typeface="Consolas" pitchFamily="49" charset="0"/>
                <a:cs typeface="Aharoni" pitchFamily="2" charset="-79"/>
                <a:sym typeface="Wingdings 3" pitchFamily="18" charset="2"/>
              </a:rPr>
              <a:t>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=S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</a:rPr>
              <a:t>2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</a:rPr>
              <a:t>3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baseline="-25000" dirty="0" smtClean="0">
                <a:solidFill>
                  <a:schemeClr val="hlink"/>
                </a:solidFill>
                <a:latin typeface="Consolas" pitchFamily="49" charset="0"/>
              </a:rPr>
              <a:t>7</a:t>
            </a:r>
          </a:p>
          <a:p>
            <a:pPr eaLnBrk="1" hangingPunct="1"/>
            <a:r>
              <a:rPr lang="en-US" sz="2300" b="1" dirty="0" smtClean="0">
                <a:solidFill>
                  <a:schemeClr val="accent2"/>
                </a:solidFill>
                <a:latin typeface="Consolas" pitchFamily="49" charset="0"/>
              </a:rPr>
              <a:t>Correctness</a:t>
            </a:r>
            <a:r>
              <a:rPr lang="en-US" sz="2300" b="1" dirty="0" smtClean="0">
                <a:latin typeface="Consolas" pitchFamily="49" charset="0"/>
              </a:rPr>
              <a:t>: Every authorized set can reconstruct the secret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300" b="1" dirty="0" smtClean="0">
                <a:latin typeface="Consolas" pitchFamily="49" charset="0"/>
              </a:rPr>
              <a:t>	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latin typeface="Consolas" pitchFamily="49" charset="0"/>
              </a:rPr>
              <a:t> is </a:t>
            </a:r>
            <a:r>
              <a:rPr lang="en-US" sz="2300" b="1" dirty="0" smtClean="0">
                <a:solidFill>
                  <a:schemeClr val="accent2"/>
                </a:solidFill>
                <a:latin typeface="Consolas" pitchFamily="49" charset="0"/>
              </a:rPr>
              <a:t>authorized</a:t>
            </a:r>
            <a:r>
              <a:rPr lang="en-US" sz="2300" b="1" dirty="0" smtClean="0">
                <a:latin typeface="Consolas" pitchFamily="49" charset="0"/>
              </a:rPr>
              <a:t> </a:t>
            </a:r>
            <a:r>
              <a:rPr lang="en-US" sz="2300" b="1" dirty="0" smtClean="0">
                <a:latin typeface="Consolas" pitchFamily="49" charset="0"/>
                <a:cs typeface="Aharoni" pitchFamily="2" charset="-79"/>
                <a:sym typeface="Wingdings 3" pitchFamily="18" charset="2"/>
              </a:rPr>
              <a:t></a:t>
            </a:r>
            <a:r>
              <a:rPr lang="en-US" sz="2300" b="1" dirty="0" smtClean="0">
                <a:latin typeface="Consolas" pitchFamily="49" charset="0"/>
              </a:rPr>
              <a:t>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dirty="0" smtClean="0">
                <a:latin typeface="Consolas" pitchFamily="49" charset="0"/>
              </a:rPr>
              <a:t>determines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dirty="0" smtClean="0">
                <a:latin typeface="Consolas" pitchFamily="49" charset="0"/>
                <a:cs typeface="Aharoni" pitchFamily="2" charset="-79"/>
                <a:sym typeface="Wingdings 3" pitchFamily="18" charset="2"/>
              </a:rPr>
              <a:t></a:t>
            </a:r>
            <a:r>
              <a:rPr lang="en-US" sz="2300" b="1" dirty="0" smtClean="0">
                <a:latin typeface="Consolas" pitchFamily="49" charset="0"/>
              </a:rPr>
              <a:t> 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</a:rPr>
              <a:t>|</a:t>
            </a:r>
            <a:r>
              <a:rPr lang="en-US" sz="23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 = 0 </a:t>
            </a:r>
          </a:p>
          <a:p>
            <a:pPr eaLnBrk="1" hangingPunct="1"/>
            <a:endParaRPr lang="en-US" sz="1050" b="1" dirty="0" smtClean="0">
              <a:solidFill>
                <a:schemeClr val="accent2"/>
              </a:solidFill>
              <a:latin typeface="Consolas" pitchFamily="49" charset="0"/>
            </a:endParaRPr>
          </a:p>
          <a:p>
            <a:pPr eaLnBrk="1" hangingPunct="1"/>
            <a:r>
              <a:rPr lang="en-US" sz="2300" b="1" dirty="0" smtClean="0">
                <a:solidFill>
                  <a:schemeClr val="accent2"/>
                </a:solidFill>
                <a:latin typeface="Consolas" pitchFamily="49" charset="0"/>
              </a:rPr>
              <a:t>Privacy</a:t>
            </a:r>
            <a:r>
              <a:rPr lang="en-US" sz="2300" b="1" dirty="0" smtClean="0">
                <a:latin typeface="Consolas" pitchFamily="49" charset="0"/>
              </a:rPr>
              <a:t>: Every unauthorized set cannot learn any information on the secret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300" b="1" dirty="0" smtClean="0">
                <a:latin typeface="Consolas" pitchFamily="49" charset="0"/>
              </a:rPr>
              <a:t>	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latin typeface="Consolas" pitchFamily="49" charset="0"/>
              </a:rPr>
              <a:t> is </a:t>
            </a:r>
            <a:r>
              <a:rPr lang="en-US" sz="2300" b="1" dirty="0" smtClean="0">
                <a:solidFill>
                  <a:schemeClr val="accent2"/>
                </a:solidFill>
                <a:latin typeface="Consolas" pitchFamily="49" charset="0"/>
              </a:rPr>
              <a:t>unauthorized</a:t>
            </a:r>
            <a:r>
              <a:rPr lang="en-US" sz="2300" b="1" dirty="0" smtClean="0">
                <a:latin typeface="Consolas" pitchFamily="49" charset="0"/>
                <a:sym typeface="Euclid Symbol" pitchFamily="18" charset="2"/>
              </a:rPr>
              <a:t> </a:t>
            </a:r>
            <a:r>
              <a:rPr lang="en-US" sz="2300" b="1" dirty="0" smtClean="0">
                <a:latin typeface="Consolas" pitchFamily="49" charset="0"/>
                <a:cs typeface="Aharoni" pitchFamily="2" charset="-79"/>
                <a:sym typeface="Wingdings 3" pitchFamily="18" charset="2"/>
              </a:rPr>
              <a:t></a:t>
            </a:r>
            <a:r>
              <a:rPr lang="en-US" sz="2300" b="1" dirty="0" smtClean="0">
                <a:latin typeface="Consolas" pitchFamily="49" charset="0"/>
                <a:sym typeface="Euclid Symbol" pitchFamily="18" charset="2"/>
              </a:rPr>
              <a:t>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dirty="0" smtClean="0">
                <a:latin typeface="Consolas" pitchFamily="49" charset="0"/>
              </a:rPr>
              <a:t>and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dirty="0" smtClean="0">
                <a:latin typeface="Consolas" pitchFamily="49" charset="0"/>
              </a:rPr>
              <a:t>are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 </a:t>
            </a:r>
            <a:r>
              <a:rPr lang="en-US" sz="2300" b="1" dirty="0" smtClean="0">
                <a:latin typeface="Consolas" pitchFamily="49" charset="0"/>
              </a:rPr>
              <a:t>independent      </a:t>
            </a:r>
          </a:p>
          <a:p>
            <a:pPr eaLnBrk="1" hangingPunct="1">
              <a:buNone/>
            </a:pPr>
            <a:r>
              <a:rPr lang="en-US" sz="2300" b="1" dirty="0" smtClean="0">
                <a:latin typeface="Consolas" pitchFamily="49" charset="0"/>
                <a:cs typeface="Aharoni" pitchFamily="2" charset="-79"/>
                <a:sym typeface="Wingdings 3" pitchFamily="18" charset="2"/>
              </a:rPr>
              <a:t>        </a:t>
            </a:r>
            <a:r>
              <a:rPr lang="en-US" sz="2300" b="1" dirty="0" smtClean="0">
                <a:latin typeface="Consolas" pitchFamily="49" charset="0"/>
              </a:rPr>
              <a:t> 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</a:rPr>
              <a:t>|</a:t>
            </a:r>
            <a:r>
              <a:rPr lang="en-US" sz="23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 = 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 </a:t>
            </a:r>
          </a:p>
        </p:txBody>
      </p:sp>
      <p:sp>
        <p:nvSpPr>
          <p:cNvPr id="26627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4603CD"/>
                </a:solidFill>
              </a:rPr>
              <a:t>Secret Sharing Schemes and Entropy</a:t>
            </a:r>
            <a:endParaRPr lang="en-US" sz="2400" smtClean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0FE6D-7A70-45AC-9687-1FAC64CC3F96}" type="slidenum">
              <a:rPr lang="he-IL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6476999" y="3667125"/>
            <a:ext cx="2505075" cy="381000"/>
          </a:xfrm>
          <a:prstGeom prst="wedgeRoundRectCallout">
            <a:avLst>
              <a:gd name="adj1" fmla="val 3556"/>
              <a:gd name="adj2" fmla="val 86309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 = 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endParaRPr lang="he-IL" sz="23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876800" y="5943600"/>
            <a:ext cx="3810000" cy="381000"/>
          </a:xfrm>
          <a:prstGeom prst="wedgeRoundRectCallout">
            <a:avLst>
              <a:gd name="adj1" fmla="val -62340"/>
              <a:gd name="adj2" fmla="val -7500"/>
              <a:gd name="adj3" fmla="val 16667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H(</a:t>
            </a:r>
            <a:r>
              <a:rPr lang="en-US" sz="2300" b="1" i="1" dirty="0" smtClean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 smtClean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i="1" dirty="0" smtClean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300" b="1" dirty="0">
                <a:solidFill>
                  <a:schemeClr val="hlink"/>
                </a:solidFill>
                <a:latin typeface="Consolas" pitchFamily="49" charset="0"/>
              </a:rPr>
              <a:t>) = H(</a:t>
            </a:r>
            <a:r>
              <a:rPr lang="en-US" sz="2300" b="1" i="1" dirty="0">
                <a:solidFill>
                  <a:schemeClr val="hlink"/>
                </a:solidFill>
                <a:latin typeface="Consolas" pitchFamily="49" charset="0"/>
              </a:rPr>
              <a:t>S</a:t>
            </a:r>
            <a:r>
              <a:rPr lang="en-US" sz="2300" b="1" i="1" baseline="-25000" dirty="0">
                <a:solidFill>
                  <a:schemeClr val="hlink"/>
                </a:solidFill>
                <a:latin typeface="Consolas" pitchFamily="49" charset="0"/>
              </a:rPr>
              <a:t>A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 + H(</a:t>
            </a:r>
            <a:r>
              <a:rPr lang="en-US" sz="2300" b="1" i="1" dirty="0">
                <a:solidFill>
                  <a:schemeClr val="accent2"/>
                </a:solidFill>
                <a:latin typeface="Consolas" pitchFamily="49" charset="0"/>
              </a:rPr>
              <a:t>S</a:t>
            </a:r>
            <a:r>
              <a:rPr lang="en-US" sz="2300" b="1" dirty="0" smtClean="0">
                <a:solidFill>
                  <a:schemeClr val="hlink"/>
                </a:solidFill>
                <a:latin typeface="Consolas" pitchFamily="49" charset="0"/>
              </a:rPr>
              <a:t>)</a:t>
            </a:r>
            <a:endParaRPr lang="he-IL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uiExpand="1" build="p"/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FIRSTNOAM@YFEKPGTFUVWXY5L9" val="2889"/>
  <p:tag name="DEFAULTFONTSIZE" val="10"/>
  <p:tag name="DEFAULTWIDTH" val="593"/>
  <p:tag name="DEFAULTHEIGHT" val="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87061</TotalTime>
  <Words>2217</Words>
  <Application>Microsoft Office PowerPoint</Application>
  <PresentationFormat>On-screen Show (4:3)</PresentationFormat>
  <Paragraphs>580</Paragraphs>
  <Slides>46</Slides>
  <Notes>35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Flow</vt:lpstr>
      <vt:lpstr>Equation</vt:lpstr>
      <vt:lpstr>PowerPoint Presentation</vt:lpstr>
      <vt:lpstr>Lecture Plan</vt:lpstr>
      <vt:lpstr>PowerPoint Presentation</vt:lpstr>
      <vt:lpstr>PowerPoint Presentation</vt:lpstr>
      <vt:lpstr>Secret Sharing [Shamir79,Blakley79,ItoSaitoNishizeki87] </vt:lpstr>
      <vt:lpstr>Which Access Structures Can be Realized? </vt:lpstr>
      <vt:lpstr>Main Question: How Big are the Shares?</vt:lpstr>
      <vt:lpstr>Lecture Plan</vt:lpstr>
      <vt:lpstr>Secret Sharing Schemes and Entropy</vt:lpstr>
      <vt:lpstr>Secret Sharing Schemes and Entropy (cont.) </vt:lpstr>
      <vt:lpstr>Lecture Plan</vt:lpstr>
      <vt:lpstr>PowerPoint Presentation</vt:lpstr>
      <vt:lpstr>Information Inequalities</vt:lpstr>
      <vt:lpstr>Rank Inequalities</vt:lpstr>
      <vt:lpstr>PowerPoint Presentation</vt:lpstr>
      <vt:lpstr>PowerPoint Presentation</vt:lpstr>
      <vt:lpstr>Lecture Plan</vt:lpstr>
      <vt:lpstr>Motivation – Lower Bound for General Access Structures</vt:lpstr>
      <vt:lpstr>Applications</vt:lpstr>
      <vt:lpstr>Limitations of Information Inequalities – Our Results</vt:lpstr>
      <vt:lpstr>Csirmaz Framework for Proving Lower Bounds</vt:lpstr>
      <vt:lpstr>Csirmaz Framework for Proving Lower Bounds</vt:lpstr>
      <vt:lpstr>Csirmaz Framework for Proving Lower Bounds</vt:lpstr>
      <vt:lpstr>Csirmaz Framework for Proving Lower Bounds</vt:lpstr>
      <vt:lpstr>Csirmaz’s Lower Bounds</vt:lpstr>
      <vt:lpstr>PowerPoint Presentation</vt:lpstr>
      <vt:lpstr>PowerPoint Presentation</vt:lpstr>
      <vt:lpstr>PowerPoint Presentation</vt:lpstr>
      <vt:lpstr>PowerPoint Presentation</vt:lpstr>
      <vt:lpstr>When Can Information Inequalities Help?</vt:lpstr>
      <vt:lpstr>Demonstration of Our Ideas </vt:lpstr>
      <vt:lpstr>Csirmaz Function is a Solution</vt:lpstr>
      <vt:lpstr>A Brute-Force Algorithm that Checks if an Information Inequality Cannot Help</vt:lpstr>
      <vt:lpstr>PowerPoint Presentation</vt:lpstr>
      <vt:lpstr>PowerPoint Presentation</vt:lpstr>
      <vt:lpstr>PowerPoint Presentation</vt:lpstr>
      <vt:lpstr>Lecture Plan</vt:lpstr>
      <vt:lpstr>Some Other Related Results</vt:lpstr>
      <vt:lpstr>Some Other Related Results</vt:lpstr>
      <vt:lpstr>Some Other Related Results</vt:lpstr>
      <vt:lpstr>Even Less Hope! – A Very Recent Result</vt:lpstr>
      <vt:lpstr>Even Less Hope! – More Details</vt:lpstr>
      <vt:lpstr>Lecture Plan</vt:lpstr>
      <vt:lpstr>Conclusions</vt:lpstr>
      <vt:lpstr>Open Questions</vt:lpstr>
      <vt:lpstr>PowerPoint Presentation</vt:lpstr>
    </vt:vector>
  </TitlesOfParts>
  <Company>pvt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Ideal Weighted Threshold Secret Sharing</dc:title>
  <dc:creator>pvt</dc:creator>
  <cp:lastModifiedBy>cs</cp:lastModifiedBy>
  <cp:revision>1843</cp:revision>
  <dcterms:created xsi:type="dcterms:W3CDTF">2005-02-03T09:40:25Z</dcterms:created>
  <dcterms:modified xsi:type="dcterms:W3CDTF">2013-04-16T01:10:46Z</dcterms:modified>
</cp:coreProperties>
</file>