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5" r:id="rId1"/>
  </p:sldMasterIdLst>
  <p:notesMasterIdLst>
    <p:notesMasterId r:id="rId40"/>
  </p:notesMasterIdLst>
  <p:handoutMasterIdLst>
    <p:handoutMasterId r:id="rId41"/>
  </p:handoutMasterIdLst>
  <p:sldIdLst>
    <p:sldId id="504" r:id="rId2"/>
    <p:sldId id="364" r:id="rId3"/>
    <p:sldId id="401" r:id="rId4"/>
    <p:sldId id="367" r:id="rId5"/>
    <p:sldId id="490" r:id="rId6"/>
    <p:sldId id="487" r:id="rId7"/>
    <p:sldId id="485" r:id="rId8"/>
    <p:sldId id="483" r:id="rId9"/>
    <p:sldId id="484" r:id="rId10"/>
    <p:sldId id="503" r:id="rId11"/>
    <p:sldId id="491" r:id="rId12"/>
    <p:sldId id="492" r:id="rId13"/>
    <p:sldId id="493" r:id="rId14"/>
    <p:sldId id="494" r:id="rId15"/>
    <p:sldId id="495" r:id="rId16"/>
    <p:sldId id="496" r:id="rId17"/>
    <p:sldId id="524" r:id="rId18"/>
    <p:sldId id="516" r:id="rId19"/>
    <p:sldId id="517" r:id="rId20"/>
    <p:sldId id="519" r:id="rId21"/>
    <p:sldId id="520" r:id="rId22"/>
    <p:sldId id="518" r:id="rId23"/>
    <p:sldId id="522" r:id="rId24"/>
    <p:sldId id="523" r:id="rId25"/>
    <p:sldId id="521" r:id="rId26"/>
    <p:sldId id="526" r:id="rId27"/>
    <p:sldId id="525" r:id="rId28"/>
    <p:sldId id="499" r:id="rId29"/>
    <p:sldId id="510" r:id="rId30"/>
    <p:sldId id="513" r:id="rId31"/>
    <p:sldId id="502" r:id="rId32"/>
    <p:sldId id="470" r:id="rId33"/>
    <p:sldId id="486" r:id="rId34"/>
    <p:sldId id="509" r:id="rId35"/>
    <p:sldId id="514" r:id="rId36"/>
    <p:sldId id="505" r:id="rId37"/>
    <p:sldId id="447" r:id="rId38"/>
    <p:sldId id="482" r:id="rId39"/>
  </p:sldIdLst>
  <p:sldSz cx="9144000" cy="6858000" type="screen4x3"/>
  <p:notesSz cx="6858000" cy="91440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  <a:srgbClr val="6666FF"/>
    <a:srgbClr val="EF241F"/>
    <a:srgbClr val="FFCC00"/>
    <a:srgbClr val="FFCCCC"/>
    <a:srgbClr val="EBE489"/>
    <a:srgbClr val="CCE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3064" autoAdjust="0"/>
  </p:normalViewPr>
  <p:slideViewPr>
    <p:cSldViewPr>
      <p:cViewPr varScale="1">
        <p:scale>
          <a:sx n="87" d="100"/>
          <a:sy n="87" d="100"/>
        </p:scale>
        <p:origin x="-162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4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18" Type="http://schemas.openxmlformats.org/officeDocument/2006/relationships/image" Target="../media/image32.wmf"/><Relationship Id="rId3" Type="http://schemas.openxmlformats.org/officeDocument/2006/relationships/image" Target="../media/image17.wmf"/><Relationship Id="rId21" Type="http://schemas.openxmlformats.org/officeDocument/2006/relationships/image" Target="../media/image35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17" Type="http://schemas.openxmlformats.org/officeDocument/2006/relationships/image" Target="../media/image31.wmf"/><Relationship Id="rId2" Type="http://schemas.openxmlformats.org/officeDocument/2006/relationships/image" Target="../media/image16.png"/><Relationship Id="rId16" Type="http://schemas.openxmlformats.org/officeDocument/2006/relationships/image" Target="../media/image30.wmf"/><Relationship Id="rId20" Type="http://schemas.openxmlformats.org/officeDocument/2006/relationships/image" Target="../media/image34.wmf"/><Relationship Id="rId1" Type="http://schemas.openxmlformats.org/officeDocument/2006/relationships/image" Target="../media/image15.png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29.wmf"/><Relationship Id="rId10" Type="http://schemas.openxmlformats.org/officeDocument/2006/relationships/image" Target="../media/image24.wmf"/><Relationship Id="rId19" Type="http://schemas.openxmlformats.org/officeDocument/2006/relationships/image" Target="../media/image33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sz="1200">
                <a:latin typeface="Frutiger SAIN Bd v.1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sz="1200">
                <a:latin typeface="Frutiger SAIN Bd v.1"/>
              </a:defRPr>
            </a:lvl1pPr>
          </a:lstStyle>
          <a:p>
            <a:pPr>
              <a:defRPr/>
            </a:pPr>
            <a:fld id="{58D64E25-BAE8-4E0E-B5A5-7F92F8B3C698}" type="datetimeFigureOut">
              <a:rPr lang="he-IL"/>
              <a:pPr>
                <a:defRPr/>
              </a:pPr>
              <a:t>ה'/אייר/תשע"ג</a:t>
            </a:fld>
            <a:endParaRPr lang="en-US"/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sz="1200">
                <a:latin typeface="Frutiger SAIN Bd v.1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sz="1200">
                <a:latin typeface="Frutiger SAIN Bd v.1"/>
              </a:defRPr>
            </a:lvl1pPr>
          </a:lstStyle>
          <a:p>
            <a:pPr>
              <a:defRPr/>
            </a:pPr>
            <a:fld id="{F6EFFD56-DC91-4CFD-8C75-0B588DC34F2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48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7CE1838-8887-405F-A864-1725E661E96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01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13406-83F9-47AA-ABB7-BE2C2F3E1794}" type="slidenum">
              <a:rPr lang="he-IL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F8D3BD4C-669B-4D71-B4B2-4B1DB4FAC3AD}" type="slidenum">
              <a:rPr lang="he-IL" sz="1200">
                <a:latin typeface="Arial" pitchFamily="34" charset="0"/>
              </a:rPr>
              <a:pPr/>
              <a:t>2</a:t>
            </a:fld>
            <a:endParaRPr lang="en-US" sz="1200" dirty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A7500E46-015B-49CF-A2FE-4AA7E2BA7C99}" type="slidenum">
              <a:rPr lang="he-IL" sz="1200">
                <a:latin typeface="Arial" pitchFamily="34" charset="0"/>
              </a:rPr>
              <a:pPr/>
              <a:t>3</a:t>
            </a:fld>
            <a:endParaRPr lang="en-US" sz="1200" dirty="0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A847E5-93BB-443E-A59E-24D6801C608F}" type="slidenum">
              <a:rPr lang="en-US"/>
              <a:pPr/>
              <a:t>8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84213"/>
            <a:ext cx="4562475" cy="342265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A847E5-93BB-443E-A59E-24D6801C608F}" type="slidenum">
              <a:rPr lang="en-US"/>
              <a:pPr/>
              <a:t>9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84213"/>
            <a:ext cx="4562475" cy="342265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BC9B6E90-F4F1-4541-B192-2DDD91AC806B}" type="slidenum">
              <a:rPr lang="he-IL" sz="1200">
                <a:latin typeface="Arial" pitchFamily="34" charset="0"/>
              </a:rPr>
              <a:pPr/>
              <a:t>37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9EE572-CA10-48E9-B94E-31E05EECABC1}" type="slidenum">
              <a:rPr lang="he-IL" smtClean="0"/>
              <a:pPr/>
              <a:t>38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306F4-ADEE-4749-98BD-1FB90A44E10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B6A82-28B2-4F4B-A4F4-B39AD273B9B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48506-016B-4443-804F-724D8466835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ABE0B-4D8C-4CAE-81EC-A34E06F22A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038EA-5355-49F6-B09F-787B8582B25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28/05/2007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ICITS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A027FCF-4537-4142-A36A-1E204652FF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371600"/>
            <a:ext cx="38100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38100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3810000"/>
            <a:ext cx="38100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10000"/>
            <a:ext cx="38100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1/08/2007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Graduate Seminar -- BGU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5DB802-4E21-4F5B-8358-CE43853768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7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B9F28-73F0-4137-8AEF-8CDAA2D19CA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34448-1DB4-49CC-B06C-157FACC8CD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6CF69-F377-43F2-9E90-618F556DF54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F9BAB-D5CF-461E-B425-5E5AFB52547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A2059-AC6B-454C-A55B-0A7B19595E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3467F-8737-479B-A39D-8E70A6FD297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30CF3-473F-46C9-8F0D-941201C28E5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2000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2000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2000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200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21885-6C9E-4B1F-AC13-5F7F2E598F9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200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2000"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22/03/2010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Theory Day – Open University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defRPr>
            </a:lvl1pPr>
          </a:lstStyle>
          <a:p>
            <a:pPr>
              <a:defRPr/>
            </a:pPr>
            <a:fld id="{9CA9DDC6-628F-4E1C-88BE-2C71F329D6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endParaRPr lang="en-US" sz="2000">
                <a:latin typeface="Frutiger SAIN Bd v.1" pitchFamily="2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endParaRPr lang="en-US" sz="2000">
                <a:latin typeface="Frutiger SAIN Bd v.1" pitchFamily="2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  <p:sldLayoutId id="2147484128" r:id="rId13"/>
    <p:sldLayoutId id="2147484129" r:id="rId14"/>
    <p:sldLayoutId id="2147484130" r:id="rId15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8.jpeg"/><Relationship Id="rId3" Type="http://schemas.openxmlformats.org/officeDocument/2006/relationships/hyperlink" Target="http://he.wikipedia.org/wiki/%D7%A7%D7%95%D7%91%D7%A5:MadlHatterByTenniel.svg" TargetMode="External"/><Relationship Id="rId7" Type="http://schemas.openxmlformats.org/officeDocument/2006/relationships/hyperlink" Target="http://pl.wikipedia.org/w/index.php?title=Plik:Down_the_Rabbit_Hole.png&amp;filetimestamp=20080815104026" TargetMode="External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6.png"/><Relationship Id="rId5" Type="http://schemas.openxmlformats.org/officeDocument/2006/relationships/hyperlink" Target="http://he.wikipedia.org/wiki/%D7%A7%D7%95%D7%91%D7%A5:Cheshire_Cat_Tenniel.jpg" TargetMode="External"/><Relationship Id="rId10" Type="http://schemas.openxmlformats.org/officeDocument/2006/relationships/hyperlink" Target="http://pl.wikipedia.org/w/index.php?title=Plik:Alice_par_John_Tenniel_15.png&amp;filetimestamp=20060805194556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hyperlink" Target="http://he.wikipedia.org/wiki/%D7%A7%D7%95%D7%91%D7%A5:MadlHatterByTenniel.svg" TargetMode="External"/><Relationship Id="rId7" Type="http://schemas.openxmlformats.org/officeDocument/2006/relationships/hyperlink" Target="http://pl.wikipedia.org/w/index.php?title=Plik:Down_the_Rabbit_Hole.png&amp;filetimestamp=20080815104026" TargetMode="External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7.jpeg"/><Relationship Id="rId5" Type="http://schemas.openxmlformats.org/officeDocument/2006/relationships/hyperlink" Target="http://he.wikipedia.org/wiki/%D7%A7%D7%95%D7%91%D7%A5:Cheshire_Cat_Tenniel.jpg" TargetMode="External"/><Relationship Id="rId15" Type="http://schemas.openxmlformats.org/officeDocument/2006/relationships/image" Target="../media/image10.jpe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hyperlink" Target="http://pl.wikipedia.org/w/index.php?title=Plik:Alice_par_John_Tenniel_15.png&amp;filetimestamp=20060805194556" TargetMode="External"/><Relationship Id="rId14" Type="http://schemas.openxmlformats.org/officeDocument/2006/relationships/hyperlink" Target="http://images.google.co.il/imgres?imgurl=http://www.springboardtraining.com/light_bulb_w-hands_and_feet.gif&amp;imgrefurl=http://www.springboardtraining.com/program_my_idea.html&amp;usg=__0c4dGfWyptDZt_Hyw3Qyqw2uizc=&amp;h=411&amp;w=370&amp;sz=7&amp;hl=iw&amp;start=25&amp;sig2=BNuYfjD4uqwrEwTHPLIY-g&amp;um=1&amp;tbnid=u-yispYQXtfQmM:&amp;tbnh=125&amp;tbnw=113&amp;ei=hmqUSfOwFoeW_gbtvJGGCg&amp;prev=/images?q=light+bulb+filetype:gif&amp;start=21&amp;as_st=y&amp;um=1&amp;hl=iw&amp;sa=N" TargetMode="External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4.bin"/><Relationship Id="rId39" Type="http://schemas.openxmlformats.org/officeDocument/2006/relationships/oleObject" Target="../embeddings/oleObject22.bin"/><Relationship Id="rId21" Type="http://schemas.openxmlformats.org/officeDocument/2006/relationships/image" Target="../media/image23.wmf"/><Relationship Id="rId34" Type="http://schemas.openxmlformats.org/officeDocument/2006/relationships/oleObject" Target="../embeddings/oleObject19.bin"/><Relationship Id="rId42" Type="http://schemas.openxmlformats.org/officeDocument/2006/relationships/image" Target="../media/image31.wmf"/><Relationship Id="rId47" Type="http://schemas.openxmlformats.org/officeDocument/2006/relationships/image" Target="../media/image32.wmf"/><Relationship Id="rId50" Type="http://schemas.openxmlformats.org/officeDocument/2006/relationships/oleObject" Target="../embeddings/oleObject30.bin"/><Relationship Id="rId55" Type="http://schemas.openxmlformats.org/officeDocument/2006/relationships/image" Target="../media/image34.wmf"/><Relationship Id="rId63" Type="http://schemas.openxmlformats.org/officeDocument/2006/relationships/image" Target="../media/image35.wmf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5.xml"/><Relationship Id="rId16" Type="http://schemas.openxmlformats.org/officeDocument/2006/relationships/oleObject" Target="../embeddings/oleObject8.bin"/><Relationship Id="rId29" Type="http://schemas.openxmlformats.org/officeDocument/2006/relationships/image" Target="../media/image26.wmf"/><Relationship Id="rId11" Type="http://schemas.openxmlformats.org/officeDocument/2006/relationships/image" Target="../media/image18.wmf"/><Relationship Id="rId24" Type="http://schemas.openxmlformats.org/officeDocument/2006/relationships/image" Target="../media/image24.wmf"/><Relationship Id="rId32" Type="http://schemas.openxmlformats.org/officeDocument/2006/relationships/oleObject" Target="../embeddings/oleObject17.bin"/><Relationship Id="rId37" Type="http://schemas.openxmlformats.org/officeDocument/2006/relationships/oleObject" Target="../embeddings/oleObject21.bin"/><Relationship Id="rId40" Type="http://schemas.openxmlformats.org/officeDocument/2006/relationships/image" Target="../media/image30.wmf"/><Relationship Id="rId45" Type="http://schemas.openxmlformats.org/officeDocument/2006/relationships/oleObject" Target="../embeddings/oleObject26.bin"/><Relationship Id="rId53" Type="http://schemas.openxmlformats.org/officeDocument/2006/relationships/image" Target="../media/image33.wmf"/><Relationship Id="rId58" Type="http://schemas.openxmlformats.org/officeDocument/2006/relationships/oleObject" Target="../embeddings/oleObject36.bin"/><Relationship Id="rId5" Type="http://schemas.openxmlformats.org/officeDocument/2006/relationships/oleObject" Target="../embeddings/oleObject3.bin"/><Relationship Id="rId61" Type="http://schemas.openxmlformats.org/officeDocument/2006/relationships/oleObject" Target="../embeddings/oleObject39.bin"/><Relationship Id="rId19" Type="http://schemas.openxmlformats.org/officeDocument/2006/relationships/image" Target="../media/image22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25.wmf"/><Relationship Id="rId30" Type="http://schemas.openxmlformats.org/officeDocument/2006/relationships/oleObject" Target="../embeddings/oleObject16.bin"/><Relationship Id="rId35" Type="http://schemas.openxmlformats.org/officeDocument/2006/relationships/image" Target="../media/image28.wmf"/><Relationship Id="rId43" Type="http://schemas.openxmlformats.org/officeDocument/2006/relationships/oleObject" Target="../embeddings/oleObject24.bin"/><Relationship Id="rId48" Type="http://schemas.openxmlformats.org/officeDocument/2006/relationships/oleObject" Target="../embeddings/oleObject28.bin"/><Relationship Id="rId56" Type="http://schemas.openxmlformats.org/officeDocument/2006/relationships/oleObject" Target="../embeddings/oleObject34.bin"/><Relationship Id="rId8" Type="http://schemas.openxmlformats.org/officeDocument/2006/relationships/image" Target="../media/image17.wmf"/><Relationship Id="rId51" Type="http://schemas.openxmlformats.org/officeDocument/2006/relationships/oleObject" Target="../embeddings/oleObject31.bin"/><Relationship Id="rId3" Type="http://schemas.openxmlformats.org/officeDocument/2006/relationships/oleObject" Target="../embeddings/oleObject2.bin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21.wmf"/><Relationship Id="rId25" Type="http://schemas.openxmlformats.org/officeDocument/2006/relationships/oleObject" Target="../embeddings/oleObject13.bin"/><Relationship Id="rId33" Type="http://schemas.openxmlformats.org/officeDocument/2006/relationships/oleObject" Target="../embeddings/oleObject18.bin"/><Relationship Id="rId38" Type="http://schemas.openxmlformats.org/officeDocument/2006/relationships/image" Target="../media/image29.wmf"/><Relationship Id="rId46" Type="http://schemas.openxmlformats.org/officeDocument/2006/relationships/oleObject" Target="../embeddings/oleObject27.bin"/><Relationship Id="rId59" Type="http://schemas.openxmlformats.org/officeDocument/2006/relationships/oleObject" Target="../embeddings/oleObject37.bin"/><Relationship Id="rId20" Type="http://schemas.openxmlformats.org/officeDocument/2006/relationships/oleObject" Target="../embeddings/oleObject10.bin"/><Relationship Id="rId41" Type="http://schemas.openxmlformats.org/officeDocument/2006/relationships/oleObject" Target="../embeddings/oleObject23.bin"/><Relationship Id="rId54" Type="http://schemas.openxmlformats.org/officeDocument/2006/relationships/oleObject" Target="../embeddings/oleObject33.bin"/><Relationship Id="rId62" Type="http://schemas.openxmlformats.org/officeDocument/2006/relationships/oleObject" Target="../embeddings/oleObject40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png"/><Relationship Id="rId15" Type="http://schemas.openxmlformats.org/officeDocument/2006/relationships/image" Target="../media/image20.wmf"/><Relationship Id="rId23" Type="http://schemas.openxmlformats.org/officeDocument/2006/relationships/oleObject" Target="../embeddings/oleObject12.bin"/><Relationship Id="rId28" Type="http://schemas.openxmlformats.org/officeDocument/2006/relationships/oleObject" Target="../embeddings/oleObject15.bin"/><Relationship Id="rId36" Type="http://schemas.openxmlformats.org/officeDocument/2006/relationships/oleObject" Target="../embeddings/oleObject20.bin"/><Relationship Id="rId49" Type="http://schemas.openxmlformats.org/officeDocument/2006/relationships/oleObject" Target="../embeddings/oleObject29.bin"/><Relationship Id="rId57" Type="http://schemas.openxmlformats.org/officeDocument/2006/relationships/oleObject" Target="../embeddings/oleObject35.bin"/><Relationship Id="rId10" Type="http://schemas.openxmlformats.org/officeDocument/2006/relationships/oleObject" Target="../embeddings/oleObject5.bin"/><Relationship Id="rId31" Type="http://schemas.openxmlformats.org/officeDocument/2006/relationships/image" Target="../media/image27.wmf"/><Relationship Id="rId44" Type="http://schemas.openxmlformats.org/officeDocument/2006/relationships/oleObject" Target="../embeddings/oleObject25.bin"/><Relationship Id="rId52" Type="http://schemas.openxmlformats.org/officeDocument/2006/relationships/oleObject" Target="../embeddings/oleObject32.bin"/><Relationship Id="rId60" Type="http://schemas.openxmlformats.org/officeDocument/2006/relationships/oleObject" Target="../embeddings/oleObject38.bin"/><Relationship Id="rId4" Type="http://schemas.openxmlformats.org/officeDocument/2006/relationships/image" Target="../media/image15.png"/><Relationship Id="rId9" Type="http://schemas.openxmlformats.org/officeDocument/2006/relationships/image" Target="../media/image3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76200" y="1796296"/>
            <a:ext cx="89916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4400" dirty="0" smtClean="0">
                <a:solidFill>
                  <a:srgbClr val="6666FF"/>
                </a:solidFill>
                <a:latin typeface="Arial Black" pitchFamily="34" charset="0"/>
              </a:rPr>
              <a:t>Secret Sharing Schemes:</a:t>
            </a:r>
          </a:p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4400" dirty="0" smtClean="0">
                <a:solidFill>
                  <a:srgbClr val="6666FF"/>
                </a:solidFill>
                <a:latin typeface="Arial Black" pitchFamily="34" charset="0"/>
              </a:rPr>
              <a:t>A Short Survey</a:t>
            </a:r>
          </a:p>
        </p:txBody>
      </p:sp>
      <p:sp>
        <p:nvSpPr>
          <p:cNvPr id="15363" name="WordArt 7"/>
          <p:cNvSpPr>
            <a:spLocks noChangeArrowheads="1" noChangeShapeType="1" noTextEdit="1"/>
          </p:cNvSpPr>
          <p:nvPr/>
        </p:nvSpPr>
        <p:spPr bwMode="auto">
          <a:xfrm>
            <a:off x="1600200" y="4724400"/>
            <a:ext cx="5867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Amos Beimel</a:t>
            </a:r>
          </a:p>
          <a:p>
            <a:pPr algn="ctr">
              <a:defRPr/>
            </a:pPr>
            <a:r>
              <a:rPr lang="en-US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Ben-Gurion University</a:t>
            </a:r>
            <a:endParaRPr lang="en-US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762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A General Construction </a:t>
            </a:r>
            <a:r>
              <a:rPr lang="en-US" sz="2800" dirty="0" smtClean="0">
                <a:solidFill>
                  <a:srgbClr val="4603CD"/>
                </a:solidFill>
              </a:rPr>
              <a:t>[ItoSaitoNishizeki87]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066800"/>
            <a:ext cx="7924800" cy="1371600"/>
          </a:xfrm>
          <a:noFill/>
        </p:spPr>
        <p:txBody>
          <a:bodyPr/>
          <a:lstStyle/>
          <a:p>
            <a:pPr marL="169863" indent="-169863">
              <a:lnSpc>
                <a:spcPct val="90000"/>
              </a:lnSpc>
              <a:buFontTx/>
              <a:buNone/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  <a:p>
            <a:pPr marL="169863" indent="-169863">
              <a:lnSpc>
                <a:spcPct val="9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Necessary condition: access structure is monotone.</a:t>
            </a:r>
          </a:p>
          <a:p>
            <a:pPr marL="169863" indent="-169863">
              <a:lnSpc>
                <a:spcPct val="9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Also sufficient!</a:t>
            </a:r>
          </a:p>
          <a:p>
            <a:pPr marL="169863" indent="-169863">
              <a:lnSpc>
                <a:spcPct val="90000"/>
              </a:lnSpc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0CCFC-E4A4-40EC-B380-971659CD686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1981200" y="4791075"/>
            <a:ext cx="430213" cy="39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22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P</a:t>
            </a:r>
            <a:r>
              <a:rPr lang="en-US" sz="2200" baseline="-250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1</a:t>
            </a:r>
            <a:endParaRPr lang="en-US" sz="1000" baseline="-25000" dirty="0">
              <a:solidFill>
                <a:srgbClr val="800080"/>
              </a:solidFill>
              <a:latin typeface="Times New Roman" pitchFamily="18" charset="0"/>
              <a:cs typeface="Levenim MT" pitchFamily="2" charset="-79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2819400" y="4795838"/>
            <a:ext cx="430213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22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P</a:t>
            </a:r>
            <a:r>
              <a:rPr lang="en-US" sz="2200" baseline="-250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2</a:t>
            </a:r>
            <a:r>
              <a:rPr lang="en-US" sz="22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  </a:t>
            </a:r>
            <a:endParaRPr lang="en-US" sz="1000" dirty="0">
              <a:solidFill>
                <a:srgbClr val="800080"/>
              </a:solidFill>
              <a:latin typeface="Times New Roman" pitchFamily="18" charset="0"/>
              <a:cs typeface="Levenim MT" pitchFamily="2" charset="-79"/>
            </a:endParaRPr>
          </a:p>
        </p:txBody>
      </p:sp>
      <p:sp>
        <p:nvSpPr>
          <p:cNvPr id="149544" name="Oval 40"/>
          <p:cNvSpPr>
            <a:spLocks noChangeArrowheads="1"/>
          </p:cNvSpPr>
          <p:nvPr/>
        </p:nvSpPr>
        <p:spPr bwMode="auto">
          <a:xfrm>
            <a:off x="1143000" y="4191000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en-US" sz="2400" i="1"/>
              <a:t>s</a:t>
            </a:r>
          </a:p>
        </p:txBody>
      </p:sp>
      <p:sp>
        <p:nvSpPr>
          <p:cNvPr id="149555" name="Rectangle 51"/>
          <p:cNvSpPr>
            <a:spLocks noChangeArrowheads="1"/>
          </p:cNvSpPr>
          <p:nvPr/>
        </p:nvSpPr>
        <p:spPr bwMode="auto">
          <a:xfrm>
            <a:off x="3532188" y="4800600"/>
            <a:ext cx="430212" cy="39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22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P</a:t>
            </a:r>
            <a:r>
              <a:rPr lang="en-US" sz="2200" baseline="-250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3</a:t>
            </a:r>
            <a:endParaRPr lang="en-US" sz="1000" baseline="-25000" dirty="0">
              <a:solidFill>
                <a:srgbClr val="800080"/>
              </a:solidFill>
              <a:latin typeface="Times New Roman" pitchFamily="18" charset="0"/>
              <a:cs typeface="Levenim MT" pitchFamily="2" charset="-79"/>
            </a:endParaRPr>
          </a:p>
        </p:txBody>
      </p:sp>
      <p:sp>
        <p:nvSpPr>
          <p:cNvPr id="149556" name="Rectangle 52"/>
          <p:cNvSpPr>
            <a:spLocks noChangeArrowheads="1"/>
          </p:cNvSpPr>
          <p:nvPr/>
        </p:nvSpPr>
        <p:spPr bwMode="auto">
          <a:xfrm>
            <a:off x="4370388" y="4805363"/>
            <a:ext cx="430212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22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P</a:t>
            </a:r>
            <a:r>
              <a:rPr lang="en-US" sz="2200" baseline="-250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4</a:t>
            </a:r>
            <a:r>
              <a:rPr lang="en-US" sz="22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  </a:t>
            </a:r>
            <a:endParaRPr lang="en-US" sz="1000" dirty="0">
              <a:solidFill>
                <a:srgbClr val="800080"/>
              </a:solidFill>
              <a:latin typeface="Times New Roman" pitchFamily="18" charset="0"/>
              <a:cs typeface="Levenim MT" pitchFamily="2" charset="-79"/>
            </a:endParaRPr>
          </a:p>
        </p:txBody>
      </p:sp>
      <p:sp>
        <p:nvSpPr>
          <p:cNvPr id="149557" name="Rectangle 53"/>
          <p:cNvSpPr>
            <a:spLocks noChangeArrowheads="1"/>
          </p:cNvSpPr>
          <p:nvPr/>
        </p:nvSpPr>
        <p:spPr bwMode="auto">
          <a:xfrm>
            <a:off x="5208588" y="4810125"/>
            <a:ext cx="430212" cy="39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22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P</a:t>
            </a:r>
            <a:r>
              <a:rPr lang="en-US" sz="2200" baseline="-250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5</a:t>
            </a:r>
            <a:endParaRPr lang="en-US" sz="1000" baseline="-25000" dirty="0">
              <a:solidFill>
                <a:srgbClr val="800080"/>
              </a:solidFill>
              <a:latin typeface="Times New Roman" pitchFamily="18" charset="0"/>
              <a:cs typeface="Levenim MT" pitchFamily="2" charset="-79"/>
            </a:endParaRPr>
          </a:p>
        </p:txBody>
      </p:sp>
      <p:sp>
        <p:nvSpPr>
          <p:cNvPr id="149561" name="Oval 57"/>
          <p:cNvSpPr>
            <a:spLocks noChangeArrowheads="1"/>
          </p:cNvSpPr>
          <p:nvPr/>
        </p:nvSpPr>
        <p:spPr bwMode="auto">
          <a:xfrm>
            <a:off x="1905000" y="4191000"/>
            <a:ext cx="381000" cy="381000"/>
          </a:xfrm>
          <a:prstGeom prst="ellipse">
            <a:avLst/>
          </a:prstGeom>
          <a:solidFill>
            <a:srgbClr val="FF9999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en-US" sz="2400" i="1"/>
              <a:t>r</a:t>
            </a:r>
            <a:r>
              <a:rPr lang="en-US" sz="2400" baseline="-25000"/>
              <a:t>3</a:t>
            </a:r>
            <a:endParaRPr lang="en-US" sz="2400"/>
          </a:p>
        </p:txBody>
      </p:sp>
      <p:sp>
        <p:nvSpPr>
          <p:cNvPr id="149563" name="Oval 59"/>
          <p:cNvSpPr>
            <a:spLocks noChangeArrowheads="1"/>
          </p:cNvSpPr>
          <p:nvPr/>
        </p:nvSpPr>
        <p:spPr bwMode="auto">
          <a:xfrm>
            <a:off x="3429000" y="4191000"/>
            <a:ext cx="381000" cy="381000"/>
          </a:xfrm>
          <a:prstGeom prst="ellipse">
            <a:avLst/>
          </a:prstGeom>
          <a:solidFill>
            <a:srgbClr val="FF9999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en-US" sz="2400" i="1" dirty="0"/>
              <a:t>r</a:t>
            </a:r>
            <a:r>
              <a:rPr lang="en-US" sz="2400" baseline="-25000" dirty="0"/>
              <a:t>4</a:t>
            </a:r>
            <a:endParaRPr lang="en-US" sz="2400" dirty="0"/>
          </a:p>
        </p:txBody>
      </p:sp>
      <p:sp>
        <p:nvSpPr>
          <p:cNvPr id="149564" name="Oval 60"/>
          <p:cNvSpPr>
            <a:spLocks noChangeArrowheads="1"/>
          </p:cNvSpPr>
          <p:nvPr/>
        </p:nvSpPr>
        <p:spPr bwMode="auto">
          <a:xfrm>
            <a:off x="5105400" y="4191000"/>
            <a:ext cx="1066800" cy="381000"/>
          </a:xfrm>
          <a:prstGeom prst="ellipse">
            <a:avLst/>
          </a:prstGeom>
          <a:solidFill>
            <a:srgbClr val="FF9999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9566" name="Oval 62"/>
          <p:cNvSpPr>
            <a:spLocks noChangeArrowheads="1"/>
          </p:cNvSpPr>
          <p:nvPr/>
        </p:nvSpPr>
        <p:spPr bwMode="auto">
          <a:xfrm>
            <a:off x="1143000" y="3581400"/>
            <a:ext cx="381000" cy="381000"/>
          </a:xfrm>
          <a:prstGeom prst="ellipse">
            <a:avLst/>
          </a:prstGeom>
          <a:solidFill>
            <a:srgbClr val="007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en-US" sz="2400" i="1"/>
              <a:t>s</a:t>
            </a:r>
          </a:p>
        </p:txBody>
      </p:sp>
      <p:sp>
        <p:nvSpPr>
          <p:cNvPr id="149569" name="Oval 65"/>
          <p:cNvSpPr>
            <a:spLocks noChangeArrowheads="1"/>
          </p:cNvSpPr>
          <p:nvPr/>
        </p:nvSpPr>
        <p:spPr bwMode="auto">
          <a:xfrm>
            <a:off x="1143000" y="2971800"/>
            <a:ext cx="381000" cy="381000"/>
          </a:xfrm>
          <a:prstGeom prst="ellipse">
            <a:avLst/>
          </a:prstGeom>
          <a:solidFill>
            <a:srgbClr val="3333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en-US" sz="2400" i="1" dirty="0"/>
              <a:t>s</a:t>
            </a:r>
          </a:p>
        </p:txBody>
      </p:sp>
      <p:sp>
        <p:nvSpPr>
          <p:cNvPr id="20496" name="Text Box 66"/>
          <p:cNvSpPr txBox="1">
            <a:spLocks noChangeArrowheads="1"/>
          </p:cNvSpPr>
          <p:nvPr/>
        </p:nvSpPr>
        <p:spPr bwMode="auto">
          <a:xfrm>
            <a:off x="1143000" y="2895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49571" name="Oval 67"/>
          <p:cNvSpPr>
            <a:spLocks noChangeArrowheads="1"/>
          </p:cNvSpPr>
          <p:nvPr/>
        </p:nvSpPr>
        <p:spPr bwMode="auto">
          <a:xfrm>
            <a:off x="1905000" y="3581400"/>
            <a:ext cx="381000" cy="381000"/>
          </a:xfrm>
          <a:prstGeom prst="ellipse">
            <a:avLst/>
          </a:prstGeom>
          <a:solidFill>
            <a:srgbClr val="0070C0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en-US" sz="2400" i="1" dirty="0"/>
              <a:t>r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149572" name="Oval 68"/>
          <p:cNvSpPr>
            <a:spLocks noChangeArrowheads="1"/>
          </p:cNvSpPr>
          <p:nvPr/>
        </p:nvSpPr>
        <p:spPr bwMode="auto">
          <a:xfrm>
            <a:off x="2667000" y="2971800"/>
            <a:ext cx="381000" cy="381000"/>
          </a:xfrm>
          <a:prstGeom prst="ellipse">
            <a:avLst/>
          </a:prstGeom>
          <a:solidFill>
            <a:srgbClr val="99CCFF"/>
          </a:solidFill>
          <a:ln w="0" cap="rnd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149573" name="Oval 69"/>
          <p:cNvSpPr>
            <a:spLocks noChangeArrowheads="1"/>
          </p:cNvSpPr>
          <p:nvPr/>
        </p:nvSpPr>
        <p:spPr bwMode="auto">
          <a:xfrm>
            <a:off x="4191000" y="2971800"/>
            <a:ext cx="762000" cy="381000"/>
          </a:xfrm>
          <a:prstGeom prst="ellipse">
            <a:avLst/>
          </a:prstGeom>
          <a:solidFill>
            <a:srgbClr val="99CCFF"/>
          </a:solidFill>
          <a:ln w="19050" cap="rnd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aseline="-25000"/>
          </a:p>
        </p:txBody>
      </p:sp>
      <p:sp>
        <p:nvSpPr>
          <p:cNvPr id="149574" name="Oval 70"/>
          <p:cNvSpPr>
            <a:spLocks noChangeArrowheads="1"/>
          </p:cNvSpPr>
          <p:nvPr/>
        </p:nvSpPr>
        <p:spPr bwMode="auto">
          <a:xfrm>
            <a:off x="2514600" y="3581400"/>
            <a:ext cx="914400" cy="381000"/>
          </a:xfrm>
          <a:prstGeom prst="ellipse">
            <a:avLst/>
          </a:prstGeom>
          <a:solidFill>
            <a:srgbClr val="0070C0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6329363" y="2438400"/>
            <a:ext cx="195421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100" b="1">
                <a:latin typeface="Consolas" pitchFamily="49" charset="0"/>
                <a:cs typeface="Guttman Aharoni" pitchFamily="2" charset="-79"/>
              </a:rPr>
              <a:t>minimal sets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6629400" y="2936875"/>
            <a:ext cx="112082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{P</a:t>
            </a:r>
            <a:r>
              <a:rPr lang="en-US" sz="2100" b="1" baseline="-25000" dirty="0" smtClean="0">
                <a:latin typeface="Consolas" pitchFamily="49" charset="0"/>
                <a:cs typeface="Guttman Aharoni" pitchFamily="2" charset="-79"/>
              </a:rPr>
              <a:t>2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,P</a:t>
            </a:r>
            <a:r>
              <a:rPr lang="en-US" sz="2100" b="1" baseline="-25000" dirty="0" smtClean="0">
                <a:latin typeface="Consolas" pitchFamily="49" charset="0"/>
                <a:cs typeface="Guttman Aharoni" pitchFamily="2" charset="-79"/>
              </a:rPr>
              <a:t>4</a:t>
            </a:r>
            <a:r>
              <a:rPr lang="en-US" sz="2100" b="1" dirty="0">
                <a:latin typeface="Consolas" pitchFamily="49" charset="0"/>
                <a:cs typeface="Guttman Aharoni" pitchFamily="2" charset="-79"/>
              </a:rPr>
              <a:t>}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6626225" y="3519488"/>
            <a:ext cx="112082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{P</a:t>
            </a:r>
            <a:r>
              <a:rPr lang="en-US" sz="2100" b="1" baseline="-25000" dirty="0" smtClean="0">
                <a:latin typeface="Consolas" pitchFamily="49" charset="0"/>
                <a:cs typeface="Guttman Aharoni" pitchFamily="2" charset="-79"/>
              </a:rPr>
              <a:t>1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,P</a:t>
            </a:r>
            <a:r>
              <a:rPr lang="en-US" sz="2100" b="1" baseline="-25000" dirty="0" smtClean="0">
                <a:latin typeface="Consolas" pitchFamily="49" charset="0"/>
                <a:cs typeface="Guttman Aharoni" pitchFamily="2" charset="-79"/>
              </a:rPr>
              <a:t>2</a:t>
            </a:r>
            <a:r>
              <a:rPr lang="en-US" sz="2100" b="1" dirty="0">
                <a:latin typeface="Consolas" pitchFamily="49" charset="0"/>
                <a:cs typeface="Guttman Aharoni" pitchFamily="2" charset="-79"/>
              </a:rPr>
              <a:t>}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6477000" y="4227513"/>
            <a:ext cx="1563248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{P</a:t>
            </a:r>
            <a:r>
              <a:rPr lang="en-US" sz="2100" b="1" baseline="-25000" dirty="0" smtClean="0">
                <a:latin typeface="Consolas" pitchFamily="49" charset="0"/>
                <a:cs typeface="Guttman Aharoni" pitchFamily="2" charset="-79"/>
              </a:rPr>
              <a:t>1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,P</a:t>
            </a:r>
            <a:r>
              <a:rPr lang="en-US" sz="2100" b="1" baseline="-25000" dirty="0" smtClean="0">
                <a:latin typeface="Consolas" pitchFamily="49" charset="0"/>
                <a:cs typeface="Guttman Aharoni" pitchFamily="2" charset="-79"/>
              </a:rPr>
              <a:t>3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,P</a:t>
            </a:r>
            <a:r>
              <a:rPr lang="en-US" sz="2100" b="1" baseline="-25000" dirty="0" smtClean="0">
                <a:latin typeface="Consolas" pitchFamily="49" charset="0"/>
                <a:cs typeface="Guttman Aharoni" pitchFamily="2" charset="-79"/>
              </a:rPr>
              <a:t>5</a:t>
            </a:r>
            <a:r>
              <a:rPr lang="en-US" sz="2100" b="1" dirty="0">
                <a:latin typeface="Consolas" pitchFamily="49" charset="0"/>
                <a:cs typeface="Guttman Aharoni" pitchFamily="2" charset="-79"/>
              </a:rPr>
              <a:t>}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953000" y="4038600"/>
            <a:ext cx="1981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/>
              <a:t>s</a:t>
            </a:r>
            <a:r>
              <a:rPr lang="en-US" sz="2400" dirty="0">
                <a:latin typeface="Cambria Math" pitchFamily="18" charset="0"/>
              </a:rPr>
              <a:t>⊕</a:t>
            </a:r>
            <a:r>
              <a:rPr lang="en-US" sz="2400" i="1" dirty="0"/>
              <a:t>r</a:t>
            </a:r>
            <a:r>
              <a:rPr lang="en-US" sz="2400" baseline="-25000" dirty="0"/>
              <a:t>3</a:t>
            </a:r>
            <a:r>
              <a:rPr lang="en-US" dirty="0">
                <a:latin typeface="Cambria Math" pitchFamily="18" charset="0"/>
              </a:rPr>
              <a:t> </a:t>
            </a:r>
            <a:r>
              <a:rPr lang="en-US" sz="2400" dirty="0">
                <a:latin typeface="Cambria Math" pitchFamily="18" charset="0"/>
              </a:rPr>
              <a:t>⊕</a:t>
            </a:r>
            <a:r>
              <a:rPr lang="en-US" sz="2400" i="1" dirty="0"/>
              <a:t>r</a:t>
            </a:r>
            <a:r>
              <a:rPr lang="en-US" sz="2400" baseline="-25000" dirty="0"/>
              <a:t>4</a:t>
            </a:r>
          </a:p>
          <a:p>
            <a:endParaRPr lang="en-US" dirty="0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514600" y="3514725"/>
            <a:ext cx="914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/>
              <a:t>s</a:t>
            </a:r>
            <a:r>
              <a:rPr lang="en-US" sz="2400" dirty="0">
                <a:latin typeface="Cambria Math" pitchFamily="18" charset="0"/>
              </a:rPr>
              <a:t>⊕</a:t>
            </a:r>
            <a:r>
              <a:rPr lang="en-US" sz="2400" i="1" dirty="0"/>
              <a:t>r</a:t>
            </a:r>
            <a:r>
              <a:rPr lang="en-US" baseline="-25000" dirty="0"/>
              <a:t>2</a:t>
            </a:r>
          </a:p>
          <a:p>
            <a:endParaRPr lang="en-US" dirty="0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114800" y="2895600"/>
            <a:ext cx="914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/>
              <a:t>s</a:t>
            </a:r>
            <a:r>
              <a:rPr lang="en-US" sz="2400">
                <a:latin typeface="Cambria Math" pitchFamily="18" charset="0"/>
              </a:rPr>
              <a:t>⊕</a:t>
            </a:r>
            <a:r>
              <a:rPr lang="en-US" sz="2400" i="1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  <p:bldP spid="149529" grpId="0"/>
      <p:bldP spid="149530" grpId="0"/>
      <p:bldP spid="149544" grpId="0" animBg="1"/>
      <p:bldP spid="149555" grpId="0"/>
      <p:bldP spid="149556" grpId="0"/>
      <p:bldP spid="149557" grpId="0"/>
      <p:bldP spid="149561" grpId="0" animBg="1"/>
      <p:bldP spid="149563" grpId="0" animBg="1"/>
      <p:bldP spid="149564" grpId="0" animBg="1"/>
      <p:bldP spid="149566" grpId="0" animBg="1"/>
      <p:bldP spid="149569" grpId="0" animBg="1"/>
      <p:bldP spid="149571" grpId="0" animBg="1"/>
      <p:bldP spid="149572" grpId="0" animBg="1"/>
      <p:bldP spid="149573" grpId="0" animBg="1"/>
      <p:bldP spid="149574" grpId="0" animBg="1"/>
      <p:bldP spid="149575" grpId="0"/>
      <p:bldP spid="149576" grpId="0"/>
      <p:bldP spid="149577" grpId="0"/>
      <p:bldP spid="149578" grpId="0"/>
      <p:bldP spid="32" grpId="0"/>
      <p:bldP spid="33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4603CD"/>
                </a:solidFill>
              </a:rPr>
              <a:t>General Construction II: Linear </a:t>
            </a:r>
            <a:r>
              <a:rPr lang="en-US" sz="3600" dirty="0">
                <a:solidFill>
                  <a:srgbClr val="4603CD"/>
                </a:solidFill>
              </a:rPr>
              <a:t>Schemes </a:t>
            </a:r>
            <a:r>
              <a:rPr lang="en-US" sz="3600" dirty="0" smtClean="0">
                <a:solidFill>
                  <a:srgbClr val="4603CD"/>
                </a:solidFill>
              </a:rPr>
              <a:t/>
            </a:r>
            <a:br>
              <a:rPr lang="en-US" sz="3600" dirty="0" smtClean="0">
                <a:solidFill>
                  <a:srgbClr val="4603CD"/>
                </a:solidFill>
              </a:rPr>
            </a:br>
            <a:endParaRPr lang="en-US" sz="3600" dirty="0">
              <a:solidFill>
                <a:srgbClr val="4603CD"/>
              </a:solidFill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en-US" sz="2800" dirty="0"/>
          </a:p>
          <a:p>
            <a:pPr>
              <a:spcBef>
                <a:spcPct val="0"/>
              </a:spcBef>
              <a:buClrTx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Linear secret sharing schemes – use a linear mapping to share the secret.</a:t>
            </a:r>
          </a:p>
          <a:p>
            <a:pPr marL="273050" lvl="1" indent="-273050">
              <a:spcBef>
                <a:spcPct val="0"/>
              </a:spcBef>
              <a:buClrTx/>
              <a:buSzPct val="95000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Equivalent to monotone span programs.</a:t>
            </a:r>
          </a:p>
          <a:p>
            <a:pPr lvl="1">
              <a:spcBef>
                <a:spcPct val="0"/>
              </a:spcBef>
              <a:buClrTx/>
            </a:pPr>
            <a:r>
              <a:rPr lang="en-US" b="1" dirty="0" smtClean="0"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linear </a:t>
            </a:r>
            <a:r>
              <a:rPr lang="en-US" b="1" dirty="0"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algebraic model of computation [KarchmerWigderson93</a:t>
            </a:r>
            <a:r>
              <a:rPr lang="en-US" b="1" dirty="0" smtClean="0"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].</a:t>
            </a:r>
          </a:p>
          <a:p>
            <a:pPr>
              <a:spcBef>
                <a:spcPct val="0"/>
              </a:spcBef>
              <a:buClrTx/>
            </a:pPr>
            <a:r>
              <a:rPr lang="en-US" b="1" dirty="0" smtClean="0"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Nearly all known schemes are linear. </a:t>
            </a:r>
            <a:endParaRPr lang="en-US" b="1" dirty="0">
              <a:latin typeface="Consolas" pitchFamily="49" charset="0"/>
              <a:cs typeface="Guttman Aharoni" pitchFamily="2" charset="-79"/>
              <a:sym typeface="Euclid Math One" pitchFamily="18" charset="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2F8CF-64BE-46CE-B316-1261485DD9B3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C6BFE-AE96-4395-8492-C0CDDB30217E}" type="slidenum">
              <a:rPr lang="en-US"/>
              <a:pPr/>
              <a:t>12</a:t>
            </a:fld>
            <a:endParaRPr lang="en-US"/>
          </a:p>
        </p:txBody>
      </p:sp>
      <p:graphicFrame>
        <p:nvGraphicFramePr>
          <p:cNvPr id="210014" name="Group 94"/>
          <p:cNvGraphicFramePr>
            <a:graphicFrameLocks noGrp="1"/>
          </p:cNvGraphicFramePr>
          <p:nvPr/>
        </p:nvGraphicFramePr>
        <p:xfrm>
          <a:off x="2193925" y="1679575"/>
          <a:ext cx="3071813" cy="2559051"/>
        </p:xfrm>
        <a:graphic>
          <a:graphicData uri="http://schemas.openxmlformats.org/drawingml/2006/table">
            <a:tbl>
              <a:tblPr rtl="1"/>
              <a:tblGrid>
                <a:gridCol w="766763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09" name="Group 89"/>
          <p:cNvGraphicFramePr>
            <a:graphicFrameLocks noGrp="1"/>
          </p:cNvGraphicFramePr>
          <p:nvPr/>
        </p:nvGraphicFramePr>
        <p:xfrm>
          <a:off x="1428750" y="1690688"/>
          <a:ext cx="766763" cy="2557465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12" name="Group 92"/>
          <p:cNvGraphicFramePr>
            <a:graphicFrameLocks noGrp="1"/>
          </p:cNvGraphicFramePr>
          <p:nvPr/>
        </p:nvGraphicFramePr>
        <p:xfrm>
          <a:off x="2200275" y="4267200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0015" name="Text Box 95"/>
          <p:cNvSpPr txBox="1">
            <a:spLocks noChangeArrowheads="1"/>
          </p:cNvSpPr>
          <p:nvPr/>
        </p:nvSpPr>
        <p:spPr bwMode="auto">
          <a:xfrm>
            <a:off x="1336675" y="4887913"/>
            <a:ext cx="54451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aseline="0" dirty="0"/>
              <a:t>The program accepts a set </a:t>
            </a:r>
            <a:r>
              <a:rPr lang="en-US" sz="2000" i="1" baseline="0" dirty="0"/>
              <a:t>B </a:t>
            </a:r>
          </a:p>
          <a:p>
            <a:pPr algn="ctr"/>
            <a:r>
              <a:rPr lang="en-US" sz="2000" baseline="0" dirty="0"/>
              <a:t>iff </a:t>
            </a:r>
          </a:p>
          <a:p>
            <a:pPr algn="ctr"/>
            <a:r>
              <a:rPr lang="en-US" sz="2000" baseline="0" dirty="0"/>
              <a:t>the rows labeled by </a:t>
            </a:r>
            <a:r>
              <a:rPr lang="en-US" sz="2000" i="1" baseline="0" dirty="0"/>
              <a:t>B </a:t>
            </a:r>
            <a:r>
              <a:rPr lang="en-US" sz="2000" baseline="0" dirty="0"/>
              <a:t>span the target vector.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627888"/>
            <a:ext cx="8305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Monotone Span Programs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3998" y="1828800"/>
                <a:ext cx="1512402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Field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l-GR" sz="2800" b="0" i="1" smtClean="0">
                              <a:latin typeface="Cambria Math"/>
                              <a:ea typeface="Cambria Math"/>
                            </a:rPr>
                            <m:t>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998" y="1828800"/>
                <a:ext cx="1512402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015" grpId="0"/>
      <p:bldP spid="210015" grpId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26FD-9995-4B44-99DD-106EDC8EFB23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201862" name="Group 134"/>
          <p:cNvGraphicFramePr>
            <a:graphicFrameLocks noGrp="1"/>
          </p:cNvGraphicFramePr>
          <p:nvPr/>
        </p:nvGraphicFramePr>
        <p:xfrm>
          <a:off x="2193925" y="1679575"/>
          <a:ext cx="3071813" cy="2559051"/>
        </p:xfrm>
        <a:graphic>
          <a:graphicData uri="http://schemas.openxmlformats.org/drawingml/2006/table">
            <a:tbl>
              <a:tblPr rtl="1"/>
              <a:tblGrid>
                <a:gridCol w="766763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1863" name="Group 135"/>
          <p:cNvGraphicFramePr>
            <a:graphicFrameLocks noGrp="1"/>
          </p:cNvGraphicFramePr>
          <p:nvPr/>
        </p:nvGraphicFramePr>
        <p:xfrm>
          <a:off x="2200275" y="4267200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5410200" y="1981200"/>
            <a:ext cx="3071813" cy="517525"/>
            <a:chOff x="3408" y="1248"/>
            <a:chExt cx="1935" cy="326"/>
          </a:xfrm>
        </p:grpSpPr>
        <p:sp>
          <p:nvSpPr>
            <p:cNvPr id="201800" name="Rectangle 72"/>
            <p:cNvSpPr>
              <a:spLocks noChangeArrowheads="1"/>
            </p:cNvSpPr>
            <p:nvPr/>
          </p:nvSpPr>
          <p:spPr bwMode="auto">
            <a:xfrm>
              <a:off x="4860" y="1248"/>
              <a:ext cx="483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1" baseline="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01801" name="Rectangle 73"/>
            <p:cNvSpPr>
              <a:spLocks noChangeArrowheads="1"/>
            </p:cNvSpPr>
            <p:nvPr/>
          </p:nvSpPr>
          <p:spPr bwMode="auto">
            <a:xfrm>
              <a:off x="4376" y="1248"/>
              <a:ext cx="4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1" baseline="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01802" name="Rectangle 74"/>
            <p:cNvSpPr>
              <a:spLocks noChangeArrowheads="1"/>
            </p:cNvSpPr>
            <p:nvPr/>
          </p:nvSpPr>
          <p:spPr bwMode="auto">
            <a:xfrm>
              <a:off x="3892" y="1248"/>
              <a:ext cx="4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1" baseline="0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01803" name="Rectangle 75"/>
            <p:cNvSpPr>
              <a:spLocks noChangeArrowheads="1"/>
            </p:cNvSpPr>
            <p:nvPr/>
          </p:nvSpPr>
          <p:spPr bwMode="auto">
            <a:xfrm>
              <a:off x="3408" y="1248"/>
              <a:ext cx="4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1" baseline="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01804" name="Line 76"/>
            <p:cNvSpPr>
              <a:spLocks noChangeShapeType="1"/>
            </p:cNvSpPr>
            <p:nvPr/>
          </p:nvSpPr>
          <p:spPr bwMode="auto">
            <a:xfrm>
              <a:off x="3408" y="1248"/>
              <a:ext cx="19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805" name="Line 77"/>
            <p:cNvSpPr>
              <a:spLocks noChangeShapeType="1"/>
            </p:cNvSpPr>
            <p:nvPr/>
          </p:nvSpPr>
          <p:spPr bwMode="auto">
            <a:xfrm>
              <a:off x="3408" y="1574"/>
              <a:ext cx="19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806" name="Line 78"/>
            <p:cNvSpPr>
              <a:spLocks noChangeShapeType="1"/>
            </p:cNvSpPr>
            <p:nvPr/>
          </p:nvSpPr>
          <p:spPr bwMode="auto">
            <a:xfrm>
              <a:off x="3408" y="124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807" name="Line 79"/>
            <p:cNvSpPr>
              <a:spLocks noChangeShapeType="1"/>
            </p:cNvSpPr>
            <p:nvPr/>
          </p:nvSpPr>
          <p:spPr bwMode="auto">
            <a:xfrm>
              <a:off x="3892" y="124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808" name="Line 80"/>
            <p:cNvSpPr>
              <a:spLocks noChangeShapeType="1"/>
            </p:cNvSpPr>
            <p:nvPr/>
          </p:nvSpPr>
          <p:spPr bwMode="auto">
            <a:xfrm>
              <a:off x="4376" y="124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809" name="Line 81"/>
            <p:cNvSpPr>
              <a:spLocks noChangeShapeType="1"/>
            </p:cNvSpPr>
            <p:nvPr/>
          </p:nvSpPr>
          <p:spPr bwMode="auto">
            <a:xfrm>
              <a:off x="4860" y="124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810" name="Line 82"/>
            <p:cNvSpPr>
              <a:spLocks noChangeShapeType="1"/>
            </p:cNvSpPr>
            <p:nvPr/>
          </p:nvSpPr>
          <p:spPr bwMode="auto">
            <a:xfrm>
              <a:off x="5343" y="124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83"/>
          <p:cNvGrpSpPr>
            <a:grpSpLocks/>
          </p:cNvGrpSpPr>
          <p:nvPr/>
        </p:nvGrpSpPr>
        <p:grpSpPr bwMode="auto">
          <a:xfrm>
            <a:off x="5386388" y="3733800"/>
            <a:ext cx="3071812" cy="517525"/>
            <a:chOff x="3393" y="2352"/>
            <a:chExt cx="1935" cy="326"/>
          </a:xfrm>
        </p:grpSpPr>
        <p:sp>
          <p:nvSpPr>
            <p:cNvPr id="201812" name="Rectangle 84"/>
            <p:cNvSpPr>
              <a:spLocks noChangeArrowheads="1"/>
            </p:cNvSpPr>
            <p:nvPr/>
          </p:nvSpPr>
          <p:spPr bwMode="auto">
            <a:xfrm>
              <a:off x="4845" y="2352"/>
              <a:ext cx="483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1" baseline="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01813" name="Rectangle 85"/>
            <p:cNvSpPr>
              <a:spLocks noChangeArrowheads="1"/>
            </p:cNvSpPr>
            <p:nvPr/>
          </p:nvSpPr>
          <p:spPr bwMode="auto">
            <a:xfrm>
              <a:off x="4361" y="2352"/>
              <a:ext cx="4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1" baseline="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01814" name="Rectangle 86"/>
            <p:cNvSpPr>
              <a:spLocks noChangeArrowheads="1"/>
            </p:cNvSpPr>
            <p:nvPr/>
          </p:nvSpPr>
          <p:spPr bwMode="auto">
            <a:xfrm>
              <a:off x="3877" y="2352"/>
              <a:ext cx="4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1" baseline="0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01815" name="Rectangle 87"/>
            <p:cNvSpPr>
              <a:spLocks noChangeArrowheads="1"/>
            </p:cNvSpPr>
            <p:nvPr/>
          </p:nvSpPr>
          <p:spPr bwMode="auto">
            <a:xfrm>
              <a:off x="3393" y="2352"/>
              <a:ext cx="4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="1" baseline="0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01816" name="Line 88"/>
            <p:cNvSpPr>
              <a:spLocks noChangeShapeType="1"/>
            </p:cNvSpPr>
            <p:nvPr/>
          </p:nvSpPr>
          <p:spPr bwMode="auto">
            <a:xfrm>
              <a:off x="3393" y="2352"/>
              <a:ext cx="19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817" name="Line 89"/>
            <p:cNvSpPr>
              <a:spLocks noChangeShapeType="1"/>
            </p:cNvSpPr>
            <p:nvPr/>
          </p:nvSpPr>
          <p:spPr bwMode="auto">
            <a:xfrm>
              <a:off x="3393" y="2678"/>
              <a:ext cx="19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818" name="Line 90"/>
            <p:cNvSpPr>
              <a:spLocks noChangeShapeType="1"/>
            </p:cNvSpPr>
            <p:nvPr/>
          </p:nvSpPr>
          <p:spPr bwMode="auto">
            <a:xfrm>
              <a:off x="3393" y="2352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819" name="Line 91"/>
            <p:cNvSpPr>
              <a:spLocks noChangeShapeType="1"/>
            </p:cNvSpPr>
            <p:nvPr/>
          </p:nvSpPr>
          <p:spPr bwMode="auto">
            <a:xfrm>
              <a:off x="3877" y="2352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820" name="Line 92"/>
            <p:cNvSpPr>
              <a:spLocks noChangeShapeType="1"/>
            </p:cNvSpPr>
            <p:nvPr/>
          </p:nvSpPr>
          <p:spPr bwMode="auto">
            <a:xfrm>
              <a:off x="4361" y="2352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821" name="Line 93"/>
            <p:cNvSpPr>
              <a:spLocks noChangeShapeType="1"/>
            </p:cNvSpPr>
            <p:nvPr/>
          </p:nvSpPr>
          <p:spPr bwMode="auto">
            <a:xfrm>
              <a:off x="4845" y="2352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822" name="Line 94"/>
            <p:cNvSpPr>
              <a:spLocks noChangeShapeType="1"/>
            </p:cNvSpPr>
            <p:nvPr/>
          </p:nvSpPr>
          <p:spPr bwMode="auto">
            <a:xfrm>
              <a:off x="5328" y="2352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1823" name="AutoShape 95"/>
          <p:cNvSpPr>
            <a:spLocks noChangeArrowheads="1"/>
          </p:cNvSpPr>
          <p:nvPr/>
        </p:nvSpPr>
        <p:spPr bwMode="auto">
          <a:xfrm>
            <a:off x="6705600" y="2895600"/>
            <a:ext cx="457200" cy="457200"/>
          </a:xfrm>
          <a:prstGeom prst="flowChartOr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1864" name="Group 136"/>
          <p:cNvGraphicFramePr>
            <a:graphicFrameLocks noGrp="1"/>
          </p:cNvGraphicFramePr>
          <p:nvPr/>
        </p:nvGraphicFramePr>
        <p:xfrm>
          <a:off x="5387975" y="4283075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1839" name="Picture 111" descr="Check-Mark-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6963" y="4800600"/>
            <a:ext cx="1524000" cy="1431925"/>
          </a:xfrm>
          <a:prstGeom prst="rect">
            <a:avLst/>
          </a:prstGeom>
          <a:noFill/>
        </p:spPr>
      </p:pic>
      <p:graphicFrame>
        <p:nvGraphicFramePr>
          <p:cNvPr id="201858" name="Group 130"/>
          <p:cNvGraphicFramePr>
            <a:graphicFrameLocks noGrp="1"/>
          </p:cNvGraphicFramePr>
          <p:nvPr/>
        </p:nvGraphicFramePr>
        <p:xfrm>
          <a:off x="1428750" y="1690688"/>
          <a:ext cx="766763" cy="2557465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1860" name="Text Box 132"/>
          <p:cNvSpPr txBox="1">
            <a:spLocks noChangeArrowheads="1"/>
          </p:cNvSpPr>
          <p:nvPr/>
        </p:nvSpPr>
        <p:spPr bwMode="auto">
          <a:xfrm>
            <a:off x="1066800" y="52578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aseline="0" dirty="0"/>
              <a:t>{P</a:t>
            </a:r>
            <a:r>
              <a:rPr lang="en-US" sz="2400" baseline="-25000" dirty="0"/>
              <a:t>2</a:t>
            </a:r>
            <a:r>
              <a:rPr lang="en-US" sz="2400" baseline="0" dirty="0"/>
              <a:t>,P</a:t>
            </a:r>
            <a:r>
              <a:rPr lang="en-US" sz="2400" baseline="-25000" dirty="0"/>
              <a:t>4</a:t>
            </a:r>
            <a:r>
              <a:rPr lang="en-US" sz="2400" baseline="0" dirty="0"/>
              <a:t>}</a:t>
            </a: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 bwMode="auto">
          <a:xfrm>
            <a:off x="609600" y="627889"/>
            <a:ext cx="8305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Monotone Span Programs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63998" y="1828800"/>
                <a:ext cx="1512402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Field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l-GR" sz="2800" b="0" i="1" smtClean="0">
                              <a:latin typeface="Cambria Math"/>
                              <a:ea typeface="Cambria Math"/>
                            </a:rPr>
                            <m:t>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998" y="1828800"/>
                <a:ext cx="1512402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0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1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1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8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2EEAC-0EC1-47DF-ADAE-DFE1A287E7BA}" type="slidenum">
              <a:rPr lang="en-US"/>
              <a:pPr/>
              <a:t>14</a:t>
            </a:fld>
            <a:endParaRPr lang="en-US"/>
          </a:p>
        </p:txBody>
      </p:sp>
      <p:graphicFrame>
        <p:nvGraphicFramePr>
          <p:cNvPr id="206977" name="Group 129"/>
          <p:cNvGraphicFramePr>
            <a:graphicFrameLocks noGrp="1"/>
          </p:cNvGraphicFramePr>
          <p:nvPr/>
        </p:nvGraphicFramePr>
        <p:xfrm>
          <a:off x="2193925" y="1679575"/>
          <a:ext cx="3071813" cy="2559051"/>
        </p:xfrm>
        <a:graphic>
          <a:graphicData uri="http://schemas.openxmlformats.org/drawingml/2006/table">
            <a:tbl>
              <a:tblPr rtl="1"/>
              <a:tblGrid>
                <a:gridCol w="766763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6978" name="Group 130"/>
          <p:cNvGraphicFramePr>
            <a:graphicFrameLocks noGrp="1"/>
          </p:cNvGraphicFramePr>
          <p:nvPr/>
        </p:nvGraphicFramePr>
        <p:xfrm>
          <a:off x="2200275" y="4267200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6919" name="Group 71"/>
          <p:cNvGraphicFramePr>
            <a:graphicFrameLocks noGrp="1"/>
          </p:cNvGraphicFramePr>
          <p:nvPr/>
        </p:nvGraphicFramePr>
        <p:xfrm>
          <a:off x="5400675" y="4257675"/>
          <a:ext cx="3057525" cy="517525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6934" name="Group 86"/>
          <p:cNvGraphicFramePr>
            <a:graphicFrameLocks noGrp="1"/>
          </p:cNvGraphicFramePr>
          <p:nvPr/>
        </p:nvGraphicFramePr>
        <p:xfrm>
          <a:off x="5334000" y="1676400"/>
          <a:ext cx="3071813" cy="1552575"/>
        </p:xfrm>
        <a:graphic>
          <a:graphicData uri="http://schemas.openxmlformats.org/drawingml/2006/table">
            <a:tbl>
              <a:tblPr rtl="1"/>
              <a:tblGrid>
                <a:gridCol w="766763"/>
                <a:gridCol w="768350"/>
                <a:gridCol w="768350"/>
                <a:gridCol w="76835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6974" name="Group 126"/>
          <p:cNvGraphicFramePr>
            <a:graphicFrameLocks noGrp="1"/>
          </p:cNvGraphicFramePr>
          <p:nvPr/>
        </p:nvGraphicFramePr>
        <p:xfrm>
          <a:off x="1428750" y="1690688"/>
          <a:ext cx="766763" cy="2557465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975" name="Text Box 127"/>
          <p:cNvSpPr txBox="1">
            <a:spLocks noChangeArrowheads="1"/>
          </p:cNvSpPr>
          <p:nvPr/>
        </p:nvSpPr>
        <p:spPr bwMode="auto">
          <a:xfrm>
            <a:off x="1066800" y="52578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aseline="0" dirty="0"/>
              <a:t>{P</a:t>
            </a:r>
            <a:r>
              <a:rPr lang="en-US" sz="2400" baseline="-25000" dirty="0"/>
              <a:t>1</a:t>
            </a:r>
            <a:r>
              <a:rPr lang="en-US" sz="2400" baseline="0" dirty="0"/>
              <a:t>,P</a:t>
            </a:r>
            <a:r>
              <a:rPr lang="en-US" sz="2400" baseline="-25000" dirty="0"/>
              <a:t>2</a:t>
            </a:r>
            <a:r>
              <a:rPr lang="en-US" sz="2400" baseline="0" dirty="0"/>
              <a:t>}</a:t>
            </a:r>
          </a:p>
        </p:txBody>
      </p:sp>
      <p:pic>
        <p:nvPicPr>
          <p:cNvPr id="206976" name="Picture 128" descr="REJE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8963" y="4800600"/>
            <a:ext cx="1714500" cy="1714500"/>
          </a:xfrm>
          <a:prstGeom prst="rect">
            <a:avLst/>
          </a:prstGeom>
          <a:noFill/>
        </p:spPr>
      </p:pic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09600" y="628072"/>
            <a:ext cx="8305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Monotone Span Programs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3998" y="1828800"/>
                <a:ext cx="1512402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Field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l-GR" sz="2800" b="0" i="1" smtClean="0">
                              <a:latin typeface="Cambria Math"/>
                              <a:ea typeface="Cambria Math"/>
                            </a:rPr>
                            <m:t>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998" y="1828800"/>
                <a:ext cx="1512402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06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6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237" name="Group 53"/>
          <p:cNvGraphicFramePr>
            <a:graphicFrameLocks noGrp="1"/>
          </p:cNvGraphicFramePr>
          <p:nvPr>
            <p:ph type="tbl" idx="1"/>
          </p:nvPr>
        </p:nvGraphicFramePr>
        <p:xfrm>
          <a:off x="4800600" y="1690688"/>
          <a:ext cx="769938" cy="2044700"/>
        </p:xfrm>
        <a:graphic>
          <a:graphicData uri="http://schemas.openxmlformats.org/drawingml/2006/table">
            <a:tbl>
              <a:tblPr/>
              <a:tblGrid>
                <a:gridCol w="769938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526A-363D-4D10-8F3C-24B66A7F38E2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221187" name="Group 3"/>
          <p:cNvGraphicFramePr>
            <a:graphicFrameLocks noGrp="1"/>
          </p:cNvGraphicFramePr>
          <p:nvPr/>
        </p:nvGraphicFramePr>
        <p:xfrm>
          <a:off x="1500188" y="1679575"/>
          <a:ext cx="3071812" cy="2559051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1219" name="Group 35"/>
          <p:cNvGraphicFramePr>
            <a:graphicFrameLocks noGrp="1"/>
          </p:cNvGraphicFramePr>
          <p:nvPr/>
        </p:nvGraphicFramePr>
        <p:xfrm>
          <a:off x="604838" y="1690688"/>
          <a:ext cx="766762" cy="2557465"/>
        </p:xfrm>
        <a:graphic>
          <a:graphicData uri="http://schemas.openxmlformats.org/drawingml/2006/table">
            <a:tbl>
              <a:tblPr rtl="1"/>
              <a:tblGrid>
                <a:gridCol w="766762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1249" name="Group 65"/>
          <p:cNvGraphicFramePr>
            <a:graphicFrameLocks noGrp="1"/>
          </p:cNvGraphicFramePr>
          <p:nvPr/>
        </p:nvGraphicFramePr>
        <p:xfrm>
          <a:off x="6172200" y="1752600"/>
          <a:ext cx="1063625" cy="2438400"/>
        </p:xfrm>
        <a:graphic>
          <a:graphicData uri="http://schemas.openxmlformats.org/drawingml/2006/table">
            <a:tbl>
              <a:tblPr/>
              <a:tblGrid>
                <a:gridCol w="1063625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s+ 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s+r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1263" name="Text Box 79"/>
          <p:cNvSpPr txBox="1">
            <a:spLocks noChangeArrowheads="1"/>
          </p:cNvSpPr>
          <p:nvPr/>
        </p:nvSpPr>
        <p:spPr bwMode="auto">
          <a:xfrm>
            <a:off x="5651500" y="245110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=</a:t>
            </a:r>
          </a:p>
        </p:txBody>
      </p:sp>
      <p:sp>
        <p:nvSpPr>
          <p:cNvPr id="221264" name="Text Box 80"/>
          <p:cNvSpPr txBox="1">
            <a:spLocks noChangeArrowheads="1"/>
          </p:cNvSpPr>
          <p:nvPr/>
        </p:nvSpPr>
        <p:spPr bwMode="auto">
          <a:xfrm>
            <a:off x="7620000" y="1752600"/>
            <a:ext cx="91440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200" baseline="0" dirty="0"/>
              <a:t>P</a:t>
            </a:r>
            <a:r>
              <a:rPr lang="en-US" sz="2200" baseline="-25000" dirty="0"/>
              <a:t>2</a:t>
            </a:r>
          </a:p>
          <a:p>
            <a:pPr algn="ctr">
              <a:spcBef>
                <a:spcPct val="50000"/>
              </a:spcBef>
            </a:pPr>
            <a:r>
              <a:rPr lang="en-US" sz="2200" baseline="0" dirty="0"/>
              <a:t>P</a:t>
            </a:r>
            <a:r>
              <a:rPr lang="en-US" sz="2200" baseline="-25000" dirty="0"/>
              <a:t>2</a:t>
            </a:r>
          </a:p>
          <a:p>
            <a:pPr algn="ctr">
              <a:spcBef>
                <a:spcPct val="50000"/>
              </a:spcBef>
            </a:pPr>
            <a:r>
              <a:rPr lang="en-US" sz="2200" baseline="0" dirty="0"/>
              <a:t>P</a:t>
            </a:r>
            <a:r>
              <a:rPr lang="en-US" sz="2200" baseline="-25000" dirty="0"/>
              <a:t>1</a:t>
            </a:r>
          </a:p>
          <a:p>
            <a:pPr algn="ctr">
              <a:spcBef>
                <a:spcPct val="50000"/>
              </a:spcBef>
            </a:pPr>
            <a:r>
              <a:rPr lang="en-US" sz="2200" baseline="0" dirty="0"/>
              <a:t>P</a:t>
            </a:r>
            <a:r>
              <a:rPr lang="en-US" sz="2200" baseline="-25000" dirty="0"/>
              <a:t>3</a:t>
            </a:r>
          </a:p>
          <a:p>
            <a:pPr algn="ctr">
              <a:spcBef>
                <a:spcPct val="50000"/>
              </a:spcBef>
            </a:pPr>
            <a:r>
              <a:rPr lang="en-US" sz="2200" baseline="0" dirty="0"/>
              <a:t>P</a:t>
            </a:r>
            <a:r>
              <a:rPr lang="en-US" sz="2200" baseline="-25000" dirty="0"/>
              <a:t>4</a:t>
            </a:r>
          </a:p>
        </p:txBody>
      </p:sp>
      <p:sp>
        <p:nvSpPr>
          <p:cNvPr id="221266" name="Text Box 82"/>
          <p:cNvSpPr txBox="1">
            <a:spLocks noChangeArrowheads="1"/>
          </p:cNvSpPr>
          <p:nvPr/>
        </p:nvSpPr>
        <p:spPr bwMode="auto">
          <a:xfrm>
            <a:off x="1219200" y="4800600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aseline="0" dirty="0"/>
              <a:t>Example </a:t>
            </a:r>
            <a:r>
              <a:rPr lang="en-US" sz="2000" i="1" baseline="0" dirty="0"/>
              <a:t>s</a:t>
            </a:r>
            <a:r>
              <a:rPr lang="en-US" sz="2000" baseline="0" dirty="0"/>
              <a:t>=1,</a:t>
            </a:r>
            <a:r>
              <a:rPr lang="en-US" sz="2000" i="1" baseline="0" dirty="0"/>
              <a:t>r</a:t>
            </a:r>
            <a:r>
              <a:rPr lang="en-US" sz="2000" baseline="-25000" dirty="0"/>
              <a:t>2</a:t>
            </a:r>
            <a:r>
              <a:rPr lang="en-US" sz="2000" baseline="0" dirty="0"/>
              <a:t>=</a:t>
            </a:r>
            <a:r>
              <a:rPr lang="en-US" sz="2000" i="1" baseline="0" dirty="0"/>
              <a:t>r</a:t>
            </a:r>
            <a:r>
              <a:rPr lang="en-US" sz="2000" baseline="-25000" dirty="0"/>
              <a:t>3</a:t>
            </a:r>
            <a:r>
              <a:rPr lang="en-US" sz="2000" baseline="0" dirty="0"/>
              <a:t>=0, </a:t>
            </a:r>
            <a:r>
              <a:rPr lang="en-US" sz="2000" i="1" baseline="0" dirty="0"/>
              <a:t>r</a:t>
            </a:r>
            <a:r>
              <a:rPr lang="en-US" sz="2000" baseline="-25000" dirty="0"/>
              <a:t>4</a:t>
            </a:r>
            <a:r>
              <a:rPr lang="en-US" sz="2000" baseline="0" dirty="0"/>
              <a:t>=1 </a:t>
            </a:r>
          </a:p>
        </p:txBody>
      </p:sp>
      <p:graphicFrame>
        <p:nvGraphicFramePr>
          <p:cNvPr id="221300" name="Group 116"/>
          <p:cNvGraphicFramePr>
            <a:graphicFrameLocks noGrp="1"/>
          </p:cNvGraphicFramePr>
          <p:nvPr/>
        </p:nvGraphicFramePr>
        <p:xfrm>
          <a:off x="4979988" y="4343400"/>
          <a:ext cx="590550" cy="1981200"/>
        </p:xfrm>
        <a:graphic>
          <a:graphicData uri="http://schemas.openxmlformats.org/drawingml/2006/table">
            <a:tbl>
              <a:tblPr/>
              <a:tblGrid>
                <a:gridCol w="59055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1301" name="Text Box 117"/>
          <p:cNvSpPr txBox="1">
            <a:spLocks noChangeArrowheads="1"/>
          </p:cNvSpPr>
          <p:nvPr/>
        </p:nvSpPr>
        <p:spPr bwMode="auto">
          <a:xfrm>
            <a:off x="5715000" y="4308475"/>
            <a:ext cx="9144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 baseline="0" dirty="0"/>
              <a:t>P</a:t>
            </a:r>
            <a:r>
              <a:rPr lang="en-US" sz="1800" baseline="-25000" dirty="0"/>
              <a:t>2</a:t>
            </a:r>
          </a:p>
          <a:p>
            <a:pPr algn="ctr">
              <a:spcBef>
                <a:spcPct val="50000"/>
              </a:spcBef>
            </a:pPr>
            <a:r>
              <a:rPr lang="en-US" sz="1800" baseline="0" dirty="0"/>
              <a:t>P</a:t>
            </a:r>
            <a:r>
              <a:rPr lang="en-US" sz="1800" baseline="-25000" dirty="0"/>
              <a:t>2</a:t>
            </a:r>
          </a:p>
          <a:p>
            <a:pPr algn="ctr">
              <a:spcBef>
                <a:spcPct val="50000"/>
              </a:spcBef>
            </a:pPr>
            <a:r>
              <a:rPr lang="en-US" sz="1800" baseline="0" dirty="0"/>
              <a:t>P</a:t>
            </a:r>
            <a:r>
              <a:rPr lang="en-US" sz="1800" baseline="-25000" dirty="0"/>
              <a:t>1</a:t>
            </a:r>
          </a:p>
          <a:p>
            <a:pPr algn="ctr">
              <a:spcBef>
                <a:spcPct val="50000"/>
              </a:spcBef>
            </a:pPr>
            <a:r>
              <a:rPr lang="en-US" sz="1800" baseline="0" dirty="0"/>
              <a:t>P</a:t>
            </a:r>
            <a:r>
              <a:rPr lang="en-US" sz="1800" baseline="-25000" dirty="0"/>
              <a:t>3</a:t>
            </a:r>
          </a:p>
          <a:p>
            <a:pPr algn="ctr">
              <a:spcBef>
                <a:spcPct val="50000"/>
              </a:spcBef>
            </a:pPr>
            <a:r>
              <a:rPr lang="en-US" sz="1800" baseline="0" dirty="0"/>
              <a:t>P</a:t>
            </a:r>
            <a:r>
              <a:rPr lang="en-US" sz="1800" baseline="-25000" dirty="0"/>
              <a:t>4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457200" y="551688"/>
            <a:ext cx="8305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lvl="0" algn="ctr" eaLnBrk="0" hangingPunct="0">
              <a:defRPr/>
            </a:pPr>
            <a:r>
              <a:rPr lang="en-US" sz="3500" dirty="0" smtClean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Span Programs </a:t>
            </a:r>
            <a:r>
              <a:rPr lang="en-US" sz="3500" dirty="0" smtClean="0">
                <a:solidFill>
                  <a:srgbClr val="4603CD"/>
                </a:solidFill>
                <a:latin typeface="+mj-lt"/>
                <a:ea typeface="+mj-ea"/>
                <a:cs typeface="+mj-cs"/>
                <a:sym typeface="Euclid Symbol" pitchFamily="18" charset="2"/>
              </a:rPr>
              <a:t> Secret Sharing</a:t>
            </a:r>
            <a:endParaRPr lang="en-US" sz="3500" dirty="0">
              <a:solidFill>
                <a:srgbClr val="4603C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0" y="472440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Span program accepts </a:t>
            </a:r>
            <a:r>
              <a:rPr lang="en-US" sz="2800" i="1" dirty="0" smtClean="0"/>
              <a:t>B</a:t>
            </a:r>
          </a:p>
          <a:p>
            <a:pPr algn="ctr"/>
            <a:r>
              <a:rPr lang="en-US" sz="2800" dirty="0" smtClean="0"/>
              <a:t>iff</a:t>
            </a:r>
          </a:p>
          <a:p>
            <a:pPr algn="ctr"/>
            <a:r>
              <a:rPr lang="en-US" sz="2800" dirty="0" smtClean="0"/>
              <a:t>B can reconstruct </a:t>
            </a:r>
            <a:r>
              <a:rPr lang="en-US" sz="2800" i="1" dirty="0" smtClean="0"/>
              <a:t>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22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21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21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264" grpId="0"/>
      <p:bldP spid="221266" grpId="0"/>
      <p:bldP spid="221266" grpId="1"/>
      <p:bldP spid="221301" grpId="0"/>
      <p:bldP spid="221301" grpId="1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1095" name="Group 151"/>
          <p:cNvGraphicFramePr>
            <a:graphicFrameLocks noGrp="1"/>
          </p:cNvGraphicFramePr>
          <p:nvPr>
            <p:ph type="tbl" idx="1"/>
          </p:nvPr>
        </p:nvGraphicFramePr>
        <p:xfrm>
          <a:off x="4800600" y="1690688"/>
          <a:ext cx="769938" cy="2044700"/>
        </p:xfrm>
        <a:graphic>
          <a:graphicData uri="http://schemas.openxmlformats.org/drawingml/2006/table">
            <a:tbl>
              <a:tblPr/>
              <a:tblGrid>
                <a:gridCol w="769938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E5AC0-795F-4617-A61D-35F5CDA7D541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210947" name="Group 3"/>
          <p:cNvGraphicFramePr>
            <a:graphicFrameLocks noGrp="1"/>
          </p:cNvGraphicFramePr>
          <p:nvPr/>
        </p:nvGraphicFramePr>
        <p:xfrm>
          <a:off x="1500188" y="1679575"/>
          <a:ext cx="3071812" cy="2559051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979" name="Group 35"/>
          <p:cNvGraphicFramePr>
            <a:graphicFrameLocks noGrp="1"/>
          </p:cNvGraphicFramePr>
          <p:nvPr/>
        </p:nvGraphicFramePr>
        <p:xfrm>
          <a:off x="604838" y="1690688"/>
          <a:ext cx="766762" cy="2557465"/>
        </p:xfrm>
        <a:graphic>
          <a:graphicData uri="http://schemas.openxmlformats.org/drawingml/2006/table">
            <a:tbl>
              <a:tblPr rtl="1"/>
              <a:tblGrid>
                <a:gridCol w="766762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1430" name="Group 486"/>
          <p:cNvGraphicFramePr>
            <a:graphicFrameLocks noGrp="1"/>
          </p:cNvGraphicFramePr>
          <p:nvPr/>
        </p:nvGraphicFramePr>
        <p:xfrm>
          <a:off x="6172200" y="1752600"/>
          <a:ext cx="1066800" cy="2438400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s+r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136" name="Text Box 192"/>
          <p:cNvSpPr txBox="1">
            <a:spLocks noChangeArrowheads="1"/>
          </p:cNvSpPr>
          <p:nvPr/>
        </p:nvSpPr>
        <p:spPr bwMode="auto">
          <a:xfrm>
            <a:off x="5651500" y="245110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=</a:t>
            </a:r>
          </a:p>
        </p:txBody>
      </p:sp>
      <p:sp>
        <p:nvSpPr>
          <p:cNvPr id="211329" name="Text Box 385"/>
          <p:cNvSpPr txBox="1">
            <a:spLocks noChangeArrowheads="1"/>
          </p:cNvSpPr>
          <p:nvPr/>
        </p:nvSpPr>
        <p:spPr bwMode="auto">
          <a:xfrm>
            <a:off x="7620000" y="1752600"/>
            <a:ext cx="91440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200" baseline="0" dirty="0"/>
              <a:t>P</a:t>
            </a:r>
            <a:r>
              <a:rPr lang="en-US" sz="2200" baseline="-25000" dirty="0"/>
              <a:t>2</a:t>
            </a:r>
          </a:p>
          <a:p>
            <a:pPr algn="ctr">
              <a:spcBef>
                <a:spcPct val="50000"/>
              </a:spcBef>
            </a:pPr>
            <a:r>
              <a:rPr lang="en-US" sz="2200" baseline="0" dirty="0"/>
              <a:t>P</a:t>
            </a:r>
            <a:r>
              <a:rPr lang="en-US" sz="2200" baseline="-25000" dirty="0"/>
              <a:t>2</a:t>
            </a:r>
          </a:p>
          <a:p>
            <a:pPr algn="ctr">
              <a:spcBef>
                <a:spcPct val="50000"/>
              </a:spcBef>
            </a:pPr>
            <a:r>
              <a:rPr lang="en-US" sz="2200" baseline="0" dirty="0"/>
              <a:t>P</a:t>
            </a:r>
            <a:r>
              <a:rPr lang="en-US" sz="2200" baseline="-25000" dirty="0"/>
              <a:t>1</a:t>
            </a:r>
          </a:p>
          <a:p>
            <a:pPr algn="ctr">
              <a:spcBef>
                <a:spcPct val="50000"/>
              </a:spcBef>
            </a:pPr>
            <a:r>
              <a:rPr lang="en-US" sz="2200" baseline="0" dirty="0"/>
              <a:t>P</a:t>
            </a:r>
            <a:r>
              <a:rPr lang="en-US" sz="2200" baseline="-25000" dirty="0"/>
              <a:t>3</a:t>
            </a:r>
          </a:p>
          <a:p>
            <a:pPr algn="ctr">
              <a:spcBef>
                <a:spcPct val="50000"/>
              </a:spcBef>
            </a:pPr>
            <a:r>
              <a:rPr lang="en-US" sz="2200" baseline="0" dirty="0"/>
              <a:t>P</a:t>
            </a:r>
            <a:r>
              <a:rPr lang="en-US" sz="2200" baseline="-25000" dirty="0"/>
              <a:t>4</a:t>
            </a:r>
          </a:p>
        </p:txBody>
      </p:sp>
      <p:sp>
        <p:nvSpPr>
          <p:cNvPr id="211330" name="Text Box 386"/>
          <p:cNvSpPr txBox="1">
            <a:spLocks noChangeArrowheads="1"/>
          </p:cNvSpPr>
          <p:nvPr/>
        </p:nvSpPr>
        <p:spPr bwMode="auto">
          <a:xfrm>
            <a:off x="1066800" y="52578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aseline="0" dirty="0"/>
              <a:t>{P</a:t>
            </a:r>
            <a:r>
              <a:rPr lang="en-US" sz="2400" baseline="-25000" dirty="0"/>
              <a:t>2</a:t>
            </a:r>
            <a:r>
              <a:rPr lang="en-US" sz="2400" baseline="0" dirty="0"/>
              <a:t>,P</a:t>
            </a:r>
            <a:r>
              <a:rPr lang="en-US" sz="2400" baseline="-25000" dirty="0"/>
              <a:t>4</a:t>
            </a:r>
            <a:r>
              <a:rPr lang="en-US" sz="2400" baseline="0" dirty="0"/>
              <a:t>}</a:t>
            </a:r>
          </a:p>
        </p:txBody>
      </p:sp>
      <p:graphicFrame>
        <p:nvGraphicFramePr>
          <p:cNvPr id="211424" name="Group 480"/>
          <p:cNvGraphicFramePr>
            <a:graphicFrameLocks noGrp="1"/>
          </p:cNvGraphicFramePr>
          <p:nvPr/>
        </p:nvGraphicFramePr>
        <p:xfrm>
          <a:off x="1524000" y="4438650"/>
          <a:ext cx="3048000" cy="51435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</a:tblGrid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427" name="Text Box 483"/>
          <p:cNvSpPr txBox="1">
            <a:spLocks noChangeArrowheads="1"/>
          </p:cNvSpPr>
          <p:nvPr/>
        </p:nvSpPr>
        <p:spPr bwMode="auto">
          <a:xfrm>
            <a:off x="6172200" y="443865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 baseline="0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457200" y="551688"/>
            <a:ext cx="8305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</a:bodyPr>
          <a:lstStyle/>
          <a:p>
            <a:pPr lvl="0" algn="ctr" eaLnBrk="0" hangingPunct="0">
              <a:defRPr/>
            </a:pPr>
            <a:r>
              <a:rPr lang="en-US" sz="3500" dirty="0" smtClean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Span Programs </a:t>
            </a:r>
            <a:r>
              <a:rPr lang="en-US" sz="3500" dirty="0" smtClean="0">
                <a:solidFill>
                  <a:srgbClr val="4603CD"/>
                </a:solidFill>
                <a:latin typeface="+mj-lt"/>
                <a:ea typeface="+mj-ea"/>
                <a:cs typeface="+mj-cs"/>
                <a:sym typeface="Euclid Symbol" pitchFamily="18" charset="2"/>
              </a:rPr>
              <a:t> Secret Sharing</a:t>
            </a:r>
            <a:endParaRPr lang="en-US" sz="3500" dirty="0">
              <a:solidFill>
                <a:srgbClr val="4603CD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4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4603CD"/>
                </a:solidFill>
              </a:rPr>
              <a:t>Construction III: Multi-Linear Schemes</a:t>
            </a:r>
            <a:br>
              <a:rPr lang="en-US" sz="3600" dirty="0" smtClean="0">
                <a:solidFill>
                  <a:srgbClr val="4603CD"/>
                </a:solidFill>
              </a:rPr>
            </a:br>
            <a:r>
              <a:rPr lang="en-US" sz="3200">
                <a:solidFill>
                  <a:srgbClr val="4603CD"/>
                </a:solidFill>
              </a:rPr>
              <a:t>[</a:t>
            </a:r>
            <a:r>
              <a:rPr lang="en-US" sz="3200" smtClean="0">
                <a:solidFill>
                  <a:srgbClr val="4603CD"/>
                </a:solidFill>
              </a:rPr>
              <a:t>BertilssonIngemarsson93</a:t>
            </a:r>
            <a:r>
              <a:rPr lang="en-US" sz="3200" smtClean="0">
                <a:solidFill>
                  <a:srgbClr val="4603CD"/>
                </a:solidFill>
              </a:rPr>
              <a:t>,vanDijk97</a:t>
            </a:r>
            <a:r>
              <a:rPr lang="en-US" sz="3200" dirty="0">
                <a:solidFill>
                  <a:srgbClr val="4603CD"/>
                </a:solidFill>
              </a:rPr>
              <a:t>] </a:t>
            </a:r>
            <a:endParaRPr lang="en-US" sz="3200" dirty="0">
              <a:solidFill>
                <a:srgbClr val="4603CD"/>
              </a:solidFill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en-US" sz="2800" dirty="0"/>
          </a:p>
          <a:p>
            <a:pPr>
              <a:spcBef>
                <a:spcPct val="0"/>
              </a:spcBef>
              <a:buClrTx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Multi-linear secret sharing schemes – use a linear mapping to share the secret.</a:t>
            </a:r>
          </a:p>
          <a:p>
            <a:pPr>
              <a:spcBef>
                <a:spcPct val="0"/>
              </a:spcBef>
              <a:buClrTx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Secret – Few field elements</a:t>
            </a:r>
          </a:p>
          <a:p>
            <a:pPr marL="273050" lvl="1" indent="-273050">
              <a:spcBef>
                <a:spcPct val="0"/>
              </a:spcBef>
              <a:buClrTx/>
              <a:buSzPct val="95000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Equivalent to multi-target monotone span programs.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2F8CF-64BE-46CE-B316-1261485DD9B3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3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C6BFE-AE96-4395-8492-C0CDDB30217E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210014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652448"/>
              </p:ext>
            </p:extLst>
          </p:nvPr>
        </p:nvGraphicFramePr>
        <p:xfrm>
          <a:off x="2193925" y="1679575"/>
          <a:ext cx="3071813" cy="3071814"/>
        </p:xfrm>
        <a:graphic>
          <a:graphicData uri="http://schemas.openxmlformats.org/drawingml/2006/table">
            <a:tbl>
              <a:tblPr rtl="1"/>
              <a:tblGrid>
                <a:gridCol w="766763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09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399773"/>
              </p:ext>
            </p:extLst>
          </p:nvPr>
        </p:nvGraphicFramePr>
        <p:xfrm>
          <a:off x="1428750" y="1690688"/>
          <a:ext cx="766763" cy="3070228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12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345478"/>
              </p:ext>
            </p:extLst>
          </p:nvPr>
        </p:nvGraphicFramePr>
        <p:xfrm>
          <a:off x="2200275" y="5029200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0015" name="Text Box 95"/>
          <p:cNvSpPr txBox="1">
            <a:spLocks noChangeArrowheads="1"/>
          </p:cNvSpPr>
          <p:nvPr/>
        </p:nvSpPr>
        <p:spPr bwMode="auto">
          <a:xfrm>
            <a:off x="5791201" y="2667000"/>
            <a:ext cx="31241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/>
              <a:t>A</a:t>
            </a:r>
            <a:r>
              <a:rPr lang="en-US" sz="2000" baseline="0" dirty="0" smtClean="0"/>
              <a:t>ccepts  </a:t>
            </a:r>
            <a:r>
              <a:rPr lang="en-US" sz="2000" i="1" baseline="0" dirty="0"/>
              <a:t>B </a:t>
            </a:r>
            <a:r>
              <a:rPr lang="en-US" sz="2000" i="1" dirty="0" smtClean="0"/>
              <a:t> </a:t>
            </a:r>
            <a:r>
              <a:rPr lang="en-US" sz="2000" baseline="0" dirty="0" err="1" smtClean="0"/>
              <a:t>iff</a:t>
            </a:r>
            <a:r>
              <a:rPr lang="en-US" sz="2000" baseline="0" dirty="0" smtClean="0"/>
              <a:t> rows </a:t>
            </a:r>
            <a:r>
              <a:rPr lang="en-US" sz="2000" baseline="0" dirty="0"/>
              <a:t>labeled by </a:t>
            </a:r>
            <a:r>
              <a:rPr lang="en-US" sz="2000" i="1" baseline="0" dirty="0"/>
              <a:t>B </a:t>
            </a:r>
            <a:r>
              <a:rPr lang="en-US" sz="2000" i="1" baseline="0" dirty="0" smtClean="0"/>
              <a:t> </a:t>
            </a:r>
            <a:r>
              <a:rPr lang="en-US" sz="2000" baseline="0" dirty="0" smtClean="0"/>
              <a:t>span </a:t>
            </a:r>
            <a:r>
              <a:rPr lang="en-US" sz="2000" baseline="0" dirty="0"/>
              <a:t>the target </a:t>
            </a:r>
            <a:r>
              <a:rPr lang="en-US" sz="2000" baseline="0" dirty="0" smtClean="0"/>
              <a:t>vector</a:t>
            </a:r>
            <a:endParaRPr lang="en-US" sz="2000" baseline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667000" y="627888"/>
            <a:ext cx="5257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Span Programs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Field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l-GR" sz="2800" b="0" i="1" smtClean="0">
                              <a:latin typeface="Cambria Math"/>
                              <a:ea typeface="Cambria Math"/>
                            </a:rPr>
                            <m:t>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822634"/>
              </p:ext>
            </p:extLst>
          </p:nvPr>
        </p:nvGraphicFramePr>
        <p:xfrm>
          <a:off x="2200275" y="5659437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Text Box 95"/>
          <p:cNvSpPr txBox="1">
            <a:spLocks noChangeArrowheads="1"/>
          </p:cNvSpPr>
          <p:nvPr/>
        </p:nvSpPr>
        <p:spPr bwMode="auto">
          <a:xfrm>
            <a:off x="5791200" y="2667216"/>
            <a:ext cx="31241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baseline="0" dirty="0" smtClean="0"/>
              <a:t>ccepts  </a:t>
            </a:r>
            <a:r>
              <a:rPr lang="en-US" sz="2000" i="1" baseline="0" dirty="0"/>
              <a:t>B </a:t>
            </a:r>
            <a:r>
              <a:rPr lang="en-US" sz="2000" i="1" dirty="0" smtClean="0"/>
              <a:t> </a:t>
            </a:r>
            <a:r>
              <a:rPr lang="en-US" sz="2000" baseline="0" dirty="0" err="1" smtClean="0"/>
              <a:t>iff</a:t>
            </a:r>
            <a:r>
              <a:rPr lang="en-US" sz="2000" baseline="0" dirty="0" smtClean="0"/>
              <a:t> rows </a:t>
            </a:r>
            <a:r>
              <a:rPr lang="en-US" sz="2000" baseline="0" dirty="0"/>
              <a:t>labeled by </a:t>
            </a:r>
            <a:r>
              <a:rPr lang="en-US" sz="2000" i="1" baseline="0" dirty="0"/>
              <a:t>B </a:t>
            </a:r>
            <a:r>
              <a:rPr lang="en-US" sz="2000" i="1" baseline="0" dirty="0" smtClean="0"/>
              <a:t> </a:t>
            </a:r>
            <a:r>
              <a:rPr lang="en-US" sz="2000" baseline="0" dirty="0" smtClean="0"/>
              <a:t>span </a:t>
            </a:r>
            <a:r>
              <a:rPr lang="en-US" sz="2000" i="1" baseline="0" dirty="0" smtClean="0"/>
              <a:t>all</a:t>
            </a:r>
            <a:r>
              <a:rPr lang="en-US" sz="2000" baseline="0" dirty="0" smtClean="0"/>
              <a:t>  target vectors</a:t>
            </a:r>
            <a:endParaRPr lang="en-US" sz="2000" baseline="0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6200" y="627888"/>
            <a:ext cx="2590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Multi-target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4459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015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C6BFE-AE96-4395-8492-C0CDDB30217E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210014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25129"/>
              </p:ext>
            </p:extLst>
          </p:nvPr>
        </p:nvGraphicFramePr>
        <p:xfrm>
          <a:off x="2193925" y="1679575"/>
          <a:ext cx="3071813" cy="3071814"/>
        </p:xfrm>
        <a:graphic>
          <a:graphicData uri="http://schemas.openxmlformats.org/drawingml/2006/table">
            <a:tbl>
              <a:tblPr rtl="1"/>
              <a:tblGrid>
                <a:gridCol w="766763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09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831328"/>
              </p:ext>
            </p:extLst>
          </p:nvPr>
        </p:nvGraphicFramePr>
        <p:xfrm>
          <a:off x="1428750" y="1690688"/>
          <a:ext cx="766763" cy="3070228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12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803987"/>
              </p:ext>
            </p:extLst>
          </p:nvPr>
        </p:nvGraphicFramePr>
        <p:xfrm>
          <a:off x="2200275" y="5029200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667000" y="660544"/>
            <a:ext cx="64770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0" hangingPunct="0">
              <a:lnSpc>
                <a:spcPct val="110000"/>
              </a:lnSpc>
              <a:defRPr/>
            </a:pPr>
            <a:r>
              <a:rPr lang="en-US" sz="3500" dirty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Span Programs </a:t>
            </a:r>
            <a:r>
              <a:rPr lang="en-US" sz="3500" dirty="0">
                <a:solidFill>
                  <a:srgbClr val="4603CD"/>
                </a:solidFill>
                <a:latin typeface="+mj-lt"/>
                <a:ea typeface="+mj-ea"/>
                <a:cs typeface="+mj-cs"/>
                <a:sym typeface="Euclid Symbol" pitchFamily="18" charset="2"/>
              </a:rPr>
              <a:t> Secret Sharing</a:t>
            </a:r>
            <a:endParaRPr lang="en-US" sz="3500" dirty="0">
              <a:solidFill>
                <a:srgbClr val="4603CD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Field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l-GR" sz="2800" b="0" i="1" smtClean="0">
                              <a:latin typeface="Cambria Math"/>
                              <a:ea typeface="Cambria Math"/>
                            </a:rPr>
                            <m:t>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46158"/>
              </p:ext>
            </p:extLst>
          </p:nvPr>
        </p:nvGraphicFramePr>
        <p:xfrm>
          <a:off x="2200275" y="5659437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6200" y="627888"/>
            <a:ext cx="2590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Multi-target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7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858265"/>
              </p:ext>
            </p:extLst>
          </p:nvPr>
        </p:nvGraphicFramePr>
        <p:xfrm>
          <a:off x="5486400" y="1690688"/>
          <a:ext cx="769938" cy="2044700"/>
        </p:xfrm>
        <a:graphic>
          <a:graphicData uri="http://schemas.openxmlformats.org/drawingml/2006/table">
            <a:tbl>
              <a:tblPr/>
              <a:tblGrid>
                <a:gridCol w="769938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045968"/>
              </p:ext>
            </p:extLst>
          </p:nvPr>
        </p:nvGraphicFramePr>
        <p:xfrm>
          <a:off x="6858000" y="1752600"/>
          <a:ext cx="1063625" cy="2971800"/>
        </p:xfrm>
        <a:graphic>
          <a:graphicData uri="http://schemas.openxmlformats.org/drawingml/2006/table">
            <a:tbl>
              <a:tblPr/>
              <a:tblGrid>
                <a:gridCol w="1063625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2s</a:t>
                      </a:r>
                      <a:r>
                        <a:rPr kumimoji="0" lang="en-US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+5r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+7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Text Box 79"/>
          <p:cNvSpPr txBox="1">
            <a:spLocks noChangeArrowheads="1"/>
          </p:cNvSpPr>
          <p:nvPr/>
        </p:nvSpPr>
        <p:spPr bwMode="auto">
          <a:xfrm>
            <a:off x="6337300" y="245110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=</a:t>
            </a:r>
          </a:p>
        </p:txBody>
      </p:sp>
      <p:graphicFrame>
        <p:nvGraphicFramePr>
          <p:cNvPr id="26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025862"/>
              </p:ext>
            </p:extLst>
          </p:nvPr>
        </p:nvGraphicFramePr>
        <p:xfrm>
          <a:off x="7996237" y="1752600"/>
          <a:ext cx="766763" cy="3070228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63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33" name="AutoShape 41"/>
          <p:cNvSpPr>
            <a:spLocks noChangeArrowheads="1"/>
          </p:cNvSpPr>
          <p:nvPr/>
        </p:nvSpPr>
        <p:spPr bwMode="auto">
          <a:xfrm>
            <a:off x="3124200" y="609600"/>
            <a:ext cx="1676400" cy="762000"/>
          </a:xfrm>
          <a:prstGeom prst="cloudCallout">
            <a:avLst>
              <a:gd name="adj1" fmla="val -8523"/>
              <a:gd name="adj2" fmla="val 12883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800" b="1" dirty="0">
              <a:latin typeface="Consolas" pitchFamily="49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</a:rPr>
              <a:t> </a:t>
            </a:r>
            <a:r>
              <a:rPr lang="he-IL" sz="2000" b="1" dirty="0">
                <a:latin typeface="Consolas" pitchFamily="49" charset="0"/>
              </a:rPr>
              <a:t>3742</a:t>
            </a:r>
            <a:endParaRPr lang="en-US" sz="2000" b="1" dirty="0">
              <a:latin typeface="Consolas" pitchFamily="49" charset="0"/>
            </a:endParaRPr>
          </a:p>
        </p:txBody>
      </p:sp>
      <p:sp>
        <p:nvSpPr>
          <p:cNvPr id="238634" name="Text Box 42"/>
          <p:cNvSpPr txBox="1">
            <a:spLocks noChangeArrowheads="1"/>
          </p:cNvSpPr>
          <p:nvPr/>
        </p:nvSpPr>
        <p:spPr bwMode="auto">
          <a:xfrm>
            <a:off x="3962400" y="2952750"/>
            <a:ext cx="762000" cy="396875"/>
          </a:xfrm>
          <a:prstGeom prst="rect">
            <a:avLst/>
          </a:prstGeom>
          <a:solidFill>
            <a:schemeClr val="tx1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 rtl="1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</a:rPr>
              <a:t>2538</a:t>
            </a:r>
          </a:p>
        </p:txBody>
      </p:sp>
      <p:sp>
        <p:nvSpPr>
          <p:cNvPr id="238635" name="Text Box 43"/>
          <p:cNvSpPr txBox="1">
            <a:spLocks noChangeArrowheads="1"/>
          </p:cNvSpPr>
          <p:nvPr/>
        </p:nvSpPr>
        <p:spPr bwMode="auto">
          <a:xfrm>
            <a:off x="3200400" y="2955925"/>
            <a:ext cx="762000" cy="396875"/>
          </a:xfrm>
          <a:prstGeom prst="rect">
            <a:avLst/>
          </a:prstGeom>
          <a:solidFill>
            <a:schemeClr val="tx1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 rtl="1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</a:rPr>
              <a:t>3441</a:t>
            </a:r>
          </a:p>
        </p:txBody>
      </p:sp>
      <p:sp>
        <p:nvSpPr>
          <p:cNvPr id="238636" name="Text Box 44"/>
          <p:cNvSpPr txBox="1">
            <a:spLocks noChangeArrowheads="1"/>
          </p:cNvSpPr>
          <p:nvPr/>
        </p:nvSpPr>
        <p:spPr bwMode="auto">
          <a:xfrm>
            <a:off x="4724400" y="2955925"/>
            <a:ext cx="762000" cy="396875"/>
          </a:xfrm>
          <a:prstGeom prst="rect">
            <a:avLst/>
          </a:prstGeom>
          <a:solidFill>
            <a:schemeClr val="tx1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 rtl="1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</a:rPr>
              <a:t>1329</a:t>
            </a:r>
          </a:p>
        </p:txBody>
      </p:sp>
      <p:sp>
        <p:nvSpPr>
          <p:cNvPr id="238637" name="Text Box 45"/>
          <p:cNvSpPr txBox="1">
            <a:spLocks noChangeArrowheads="1"/>
          </p:cNvSpPr>
          <p:nvPr/>
        </p:nvSpPr>
        <p:spPr bwMode="auto">
          <a:xfrm>
            <a:off x="2514600" y="2955925"/>
            <a:ext cx="762000" cy="396875"/>
          </a:xfrm>
          <a:prstGeom prst="rect">
            <a:avLst/>
          </a:prstGeom>
          <a:solidFill>
            <a:schemeClr val="tx1">
              <a:alpha val="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 rtl="1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</a:rPr>
              <a:t>6634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52400" y="152400"/>
            <a:ext cx="8305800" cy="6858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2800" kern="0" dirty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Secret </a:t>
            </a:r>
            <a:r>
              <a:rPr lang="en-US" sz="2800" kern="0" dirty="0" smtClean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Sharing</a:t>
            </a:r>
            <a:endParaRPr lang="en-US" kern="0" dirty="0">
              <a:solidFill>
                <a:srgbClr val="4603C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1C2F-711D-4F45-958E-835870B03368}" type="slidenum">
              <a:rPr lang="he-IL" smtClean="0"/>
              <a:pPr/>
              <a:t>2</a:t>
            </a:fld>
            <a:endParaRPr lang="en-US" dirty="0"/>
          </a:p>
        </p:txBody>
      </p:sp>
      <p:pic>
        <p:nvPicPr>
          <p:cNvPr id="18452" name="Picture 20" descr="250px-MadlHatterByTenniel">
            <a:hlinkClick r:id="rId3" tooltip="הכובען המטורף מדקלם את שיר האיגיון &quot;קרוץ לי קרוץ לי עטלף&quot;. איור מעשה ידי סר ג'ון טניאל.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572000"/>
            <a:ext cx="184467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4" name="Picture 22" descr="120px-Cheshire_Cat_Tenniel">
            <a:hlinkClick r:id="rId5" tooltip="Cheshire Cat Tenniel.jpg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8400" y="4724400"/>
            <a:ext cx="20574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6" name="Picture 24" descr="150px-Down_the_Rabbit_Hole">
            <a:hlinkClick r:id="rId7" tooltip="Down the Rabbit Hole.png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46650" y="4343400"/>
            <a:ext cx="16827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2" name="Picture 30" descr="alice-2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38800" y="838200"/>
            <a:ext cx="3048000" cy="2438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8458" name="Picture 26" descr="150px-Alice_par_John_Tenniel_15">
            <a:hlinkClick r:id="rId10" tooltip="Alice par John Tenniel 15.png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162800" y="4343400"/>
            <a:ext cx="171767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8" name="Picture 36" descr="5376097_std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2400" y="914400"/>
            <a:ext cx="25146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0" name="Picture 38" descr="masterloc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0" y="2057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24" dur="2000" fill="hold"/>
                                        <p:tgtEl>
                                          <p:spTgt spid="184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8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8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86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0.02709 C -0.00052 0.0301 -0.00139 0.03311 -0.00139 0.03635 C -0.00226 0.0838 0.00191 0.13172 -0.00278 0.17894 C -0.0033 0.18449 -0.01111 0.17732 -0.01528 0.17709 C -0.03976 0.17593 -0.06441 0.17593 -0.08889 0.17524 C -0.17466 0.17269 -0.10313 0.17338 -0.19723 0.17338 " pathEditMode="relative" rAng="0" ptsTypes="fffffA">
                                      <p:cBhvr>
                                        <p:cTn id="54" dur="1000" fill="hold"/>
                                        <p:tgtEl>
                                          <p:spTgt spid="2386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79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C -0.00052 0.02963 -0.00052 0.05926 -0.00139 0.08889 C -0.00156 0.09375 -0.00243 0.09884 -0.00278 0.10371 C -0.00382 0.12292 -0.00469 0.1419 -0.00556 0.16111 C -0.00573 0.16505 -0.01111 0.17037 -0.01111 0.17037 " pathEditMode="relative" ptsTypes="ffffA">
                                      <p:cBhvr>
                                        <p:cTn id="56" dur="1000" fill="hold"/>
                                        <p:tgtEl>
                                          <p:spTgt spid="2386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-7.40741E-7 C -0.01024 0.05718 -0.02031 0.11458 0.00712 0.13866 C 0.0349 0.16273 0.10052 0.15324 0.16667 0.14375 " pathEditMode="relative" rAng="0" ptsTypes="aaA">
                                      <p:cBhvr>
                                        <p:cTn id="58" dur="1000" fill="hold"/>
                                        <p:tgtEl>
                                          <p:spTgt spid="238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81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C 0.00729 0.03565 0.01475 0.07153 0.04861 0.08148 C 0.08246 0.09143 0.15781 0.05926 0.20278 0.05926 C 0.24774 0.05926 0.29878 0.06875 0.31805 0.08148 C 0.33732 0.09421 0.31719 0.12407 0.31805 0.13518 C 0.31892 0.14629 0.32118 0.14722 0.32361 0.14815 " pathEditMode="relative" rAng="0" ptsTypes="aaaaaA">
                                      <p:cBhvr>
                                        <p:cTn id="60" dur="1000" fill="hold"/>
                                        <p:tgtEl>
                                          <p:spTgt spid="2386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3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C6BFE-AE96-4395-8492-C0CDDB30217E}" type="slidenum">
              <a:rPr lang="en-US"/>
              <a:pPr/>
              <a:t>20</a:t>
            </a:fld>
            <a:endParaRPr lang="en-US"/>
          </a:p>
        </p:txBody>
      </p:sp>
      <p:graphicFrame>
        <p:nvGraphicFramePr>
          <p:cNvPr id="210014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743423"/>
              </p:ext>
            </p:extLst>
          </p:nvPr>
        </p:nvGraphicFramePr>
        <p:xfrm>
          <a:off x="2193925" y="1679575"/>
          <a:ext cx="3071813" cy="2559051"/>
        </p:xfrm>
        <a:graphic>
          <a:graphicData uri="http://schemas.openxmlformats.org/drawingml/2006/table">
            <a:tbl>
              <a:tblPr rtl="1"/>
              <a:tblGrid>
                <a:gridCol w="766763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09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292311"/>
              </p:ext>
            </p:extLst>
          </p:nvPr>
        </p:nvGraphicFramePr>
        <p:xfrm>
          <a:off x="1428750" y="1690688"/>
          <a:ext cx="766763" cy="2557465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12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47054"/>
              </p:ext>
            </p:extLst>
          </p:nvPr>
        </p:nvGraphicFramePr>
        <p:xfrm>
          <a:off x="2200275" y="5029200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667000" y="660544"/>
            <a:ext cx="64770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0" hangingPunct="0">
              <a:lnSpc>
                <a:spcPct val="110000"/>
              </a:lnSpc>
              <a:defRPr/>
            </a:pPr>
            <a:r>
              <a:rPr lang="en-US" sz="3500" dirty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Span </a:t>
            </a:r>
            <a:r>
              <a:rPr lang="en-US" sz="3500" dirty="0" smtClean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Programs: Problem</a:t>
            </a:r>
            <a:endParaRPr lang="en-US" sz="3500" dirty="0">
              <a:solidFill>
                <a:srgbClr val="4603CD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Field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l-GR" sz="2800" b="0" i="1" smtClean="0">
                              <a:latin typeface="Cambria Math"/>
                              <a:ea typeface="Cambria Math"/>
                            </a:rPr>
                            <m:t>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299008"/>
              </p:ext>
            </p:extLst>
          </p:nvPr>
        </p:nvGraphicFramePr>
        <p:xfrm>
          <a:off x="2200275" y="5659437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6200" y="627888"/>
            <a:ext cx="2590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Multi-target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7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430149"/>
              </p:ext>
            </p:extLst>
          </p:nvPr>
        </p:nvGraphicFramePr>
        <p:xfrm>
          <a:off x="5486400" y="1690688"/>
          <a:ext cx="769938" cy="2044700"/>
        </p:xfrm>
        <a:graphic>
          <a:graphicData uri="http://schemas.openxmlformats.org/drawingml/2006/table">
            <a:tbl>
              <a:tblPr/>
              <a:tblGrid>
                <a:gridCol w="769938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920499"/>
              </p:ext>
            </p:extLst>
          </p:nvPr>
        </p:nvGraphicFramePr>
        <p:xfrm>
          <a:off x="6858000" y="1752600"/>
          <a:ext cx="1063625" cy="2514600"/>
        </p:xfrm>
        <a:graphic>
          <a:graphicData uri="http://schemas.openxmlformats.org/drawingml/2006/table">
            <a:tbl>
              <a:tblPr/>
              <a:tblGrid>
                <a:gridCol w="1063625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2s</a:t>
                      </a:r>
                      <a:r>
                        <a:rPr kumimoji="0" lang="en-US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+5r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Text Box 79"/>
          <p:cNvSpPr txBox="1">
            <a:spLocks noChangeArrowheads="1"/>
          </p:cNvSpPr>
          <p:nvPr/>
        </p:nvSpPr>
        <p:spPr bwMode="auto">
          <a:xfrm>
            <a:off x="6337300" y="245110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=</a:t>
            </a:r>
          </a:p>
        </p:txBody>
      </p:sp>
      <p:graphicFrame>
        <p:nvGraphicFramePr>
          <p:cNvPr id="26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21735"/>
              </p:ext>
            </p:extLst>
          </p:nvPr>
        </p:nvGraphicFramePr>
        <p:xfrm>
          <a:off x="7996237" y="1752600"/>
          <a:ext cx="766763" cy="2557465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032499"/>
              </p:ext>
            </p:extLst>
          </p:nvPr>
        </p:nvGraphicFramePr>
        <p:xfrm>
          <a:off x="2193925" y="1679575"/>
          <a:ext cx="3071813" cy="3071814"/>
        </p:xfrm>
        <a:graphic>
          <a:graphicData uri="http://schemas.openxmlformats.org/drawingml/2006/table">
            <a:tbl>
              <a:tblPr rtl="1"/>
              <a:tblGrid>
                <a:gridCol w="766763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504071"/>
              </p:ext>
            </p:extLst>
          </p:nvPr>
        </p:nvGraphicFramePr>
        <p:xfrm>
          <a:off x="1428750" y="1690688"/>
          <a:ext cx="766763" cy="3070228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804849"/>
              </p:ext>
            </p:extLst>
          </p:nvPr>
        </p:nvGraphicFramePr>
        <p:xfrm>
          <a:off x="6858000" y="1752600"/>
          <a:ext cx="1063625" cy="2971800"/>
        </p:xfrm>
        <a:graphic>
          <a:graphicData uri="http://schemas.openxmlformats.org/drawingml/2006/table">
            <a:tbl>
              <a:tblPr/>
              <a:tblGrid>
                <a:gridCol w="1063625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2s</a:t>
                      </a:r>
                      <a:r>
                        <a:rPr kumimoji="0" lang="en-US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+5r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+7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379188"/>
              </p:ext>
            </p:extLst>
          </p:nvPr>
        </p:nvGraphicFramePr>
        <p:xfrm>
          <a:off x="7996237" y="1752600"/>
          <a:ext cx="766763" cy="3070228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57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C6BFE-AE96-4395-8492-C0CDDB30217E}" type="slidenum">
              <a:rPr lang="en-US"/>
              <a:pPr/>
              <a:t>21</a:t>
            </a:fld>
            <a:endParaRPr lang="en-US"/>
          </a:p>
        </p:txBody>
      </p:sp>
      <p:graphicFrame>
        <p:nvGraphicFramePr>
          <p:cNvPr id="210014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00134"/>
              </p:ext>
            </p:extLst>
          </p:nvPr>
        </p:nvGraphicFramePr>
        <p:xfrm>
          <a:off x="2193925" y="1679575"/>
          <a:ext cx="3071813" cy="2559051"/>
        </p:xfrm>
        <a:graphic>
          <a:graphicData uri="http://schemas.openxmlformats.org/drawingml/2006/table">
            <a:tbl>
              <a:tblPr rtl="1"/>
              <a:tblGrid>
                <a:gridCol w="766763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09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464642"/>
              </p:ext>
            </p:extLst>
          </p:nvPr>
        </p:nvGraphicFramePr>
        <p:xfrm>
          <a:off x="1428750" y="1690688"/>
          <a:ext cx="766763" cy="2557465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12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248687"/>
              </p:ext>
            </p:extLst>
          </p:nvPr>
        </p:nvGraphicFramePr>
        <p:xfrm>
          <a:off x="2200275" y="5029200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667000" y="660544"/>
            <a:ext cx="64770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0" hangingPunct="0">
              <a:lnSpc>
                <a:spcPct val="110000"/>
              </a:lnSpc>
              <a:defRPr/>
            </a:pPr>
            <a:r>
              <a:rPr lang="en-US" sz="3500" dirty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Span </a:t>
            </a:r>
            <a:r>
              <a:rPr lang="en-US" sz="3500" dirty="0" smtClean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Programs: Problem</a:t>
            </a:r>
            <a:endParaRPr lang="en-US" sz="3500" dirty="0">
              <a:solidFill>
                <a:srgbClr val="4603CD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Field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l-GR" sz="2800" b="0" i="1" smtClean="0">
                              <a:latin typeface="Cambria Math"/>
                              <a:ea typeface="Cambria Math"/>
                            </a:rPr>
                            <m:t>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880756"/>
              </p:ext>
            </p:extLst>
          </p:nvPr>
        </p:nvGraphicFramePr>
        <p:xfrm>
          <a:off x="2200275" y="5659437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6200" y="627888"/>
            <a:ext cx="2590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Multi-target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7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4566325"/>
              </p:ext>
            </p:extLst>
          </p:nvPr>
        </p:nvGraphicFramePr>
        <p:xfrm>
          <a:off x="5486400" y="1690688"/>
          <a:ext cx="769938" cy="2044700"/>
        </p:xfrm>
        <a:graphic>
          <a:graphicData uri="http://schemas.openxmlformats.org/drawingml/2006/table">
            <a:tbl>
              <a:tblPr/>
              <a:tblGrid>
                <a:gridCol w="769938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94786"/>
              </p:ext>
            </p:extLst>
          </p:nvPr>
        </p:nvGraphicFramePr>
        <p:xfrm>
          <a:off x="6858000" y="1752600"/>
          <a:ext cx="1063625" cy="2514600"/>
        </p:xfrm>
        <a:graphic>
          <a:graphicData uri="http://schemas.openxmlformats.org/drawingml/2006/table">
            <a:tbl>
              <a:tblPr/>
              <a:tblGrid>
                <a:gridCol w="1063625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+2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2s</a:t>
                      </a:r>
                      <a:r>
                        <a:rPr kumimoji="0" lang="en-US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+5r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Text Box 79"/>
          <p:cNvSpPr txBox="1">
            <a:spLocks noChangeArrowheads="1"/>
          </p:cNvSpPr>
          <p:nvPr/>
        </p:nvSpPr>
        <p:spPr bwMode="auto">
          <a:xfrm>
            <a:off x="6337300" y="245110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=</a:t>
            </a:r>
          </a:p>
        </p:txBody>
      </p:sp>
      <p:graphicFrame>
        <p:nvGraphicFramePr>
          <p:cNvPr id="26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378541"/>
              </p:ext>
            </p:extLst>
          </p:nvPr>
        </p:nvGraphicFramePr>
        <p:xfrm>
          <a:off x="7996237" y="1752600"/>
          <a:ext cx="766763" cy="2557465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2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C6BFE-AE96-4395-8492-C0CDDB30217E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210014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25881"/>
              </p:ext>
            </p:extLst>
          </p:nvPr>
        </p:nvGraphicFramePr>
        <p:xfrm>
          <a:off x="2193925" y="1679575"/>
          <a:ext cx="3071813" cy="3071814"/>
        </p:xfrm>
        <a:graphic>
          <a:graphicData uri="http://schemas.openxmlformats.org/drawingml/2006/table">
            <a:tbl>
              <a:tblPr rtl="1"/>
              <a:tblGrid>
                <a:gridCol w="766763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09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482323"/>
              </p:ext>
            </p:extLst>
          </p:nvPr>
        </p:nvGraphicFramePr>
        <p:xfrm>
          <a:off x="1428750" y="1690688"/>
          <a:ext cx="766763" cy="3070228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12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273003"/>
              </p:ext>
            </p:extLst>
          </p:nvPr>
        </p:nvGraphicFramePr>
        <p:xfrm>
          <a:off x="2200275" y="5029200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0015" name="Text Box 95"/>
          <p:cNvSpPr txBox="1">
            <a:spLocks noChangeArrowheads="1"/>
          </p:cNvSpPr>
          <p:nvPr/>
        </p:nvSpPr>
        <p:spPr bwMode="auto">
          <a:xfrm>
            <a:off x="5791201" y="2667000"/>
            <a:ext cx="31241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/>
              <a:t>A</a:t>
            </a:r>
            <a:r>
              <a:rPr lang="en-US" sz="2000" baseline="0" dirty="0" smtClean="0"/>
              <a:t>ccepts  </a:t>
            </a:r>
            <a:r>
              <a:rPr lang="en-US" sz="2000" i="1" baseline="0" dirty="0"/>
              <a:t>B </a:t>
            </a:r>
            <a:r>
              <a:rPr lang="en-US" sz="2000" i="1" dirty="0" smtClean="0"/>
              <a:t> </a:t>
            </a:r>
            <a:r>
              <a:rPr lang="en-US" sz="2000" baseline="0" dirty="0" err="1" smtClean="0"/>
              <a:t>iff</a:t>
            </a:r>
            <a:r>
              <a:rPr lang="en-US" sz="2000" baseline="0" dirty="0" smtClean="0"/>
              <a:t> rows </a:t>
            </a:r>
            <a:r>
              <a:rPr lang="en-US" sz="2000" baseline="0" dirty="0"/>
              <a:t>labeled by </a:t>
            </a:r>
            <a:r>
              <a:rPr lang="en-US" sz="2000" i="1" baseline="0" dirty="0"/>
              <a:t>B </a:t>
            </a:r>
            <a:r>
              <a:rPr lang="en-US" sz="2000" i="1" baseline="0" dirty="0" smtClean="0"/>
              <a:t> </a:t>
            </a:r>
            <a:r>
              <a:rPr lang="en-US" sz="2000" baseline="0" dirty="0" smtClean="0"/>
              <a:t>span </a:t>
            </a:r>
            <a:r>
              <a:rPr lang="en-US" sz="2000" i="1" baseline="0" dirty="0" smtClean="0"/>
              <a:t>all</a:t>
            </a:r>
            <a:r>
              <a:rPr lang="en-US" sz="2000" baseline="0" dirty="0" smtClean="0"/>
              <a:t>  the </a:t>
            </a:r>
            <a:r>
              <a:rPr lang="en-US" sz="2000" baseline="0" dirty="0"/>
              <a:t>target </a:t>
            </a:r>
            <a:r>
              <a:rPr lang="en-US" sz="2000" baseline="0" dirty="0" smtClean="0"/>
              <a:t>vectors</a:t>
            </a:r>
            <a:endParaRPr lang="en-US" sz="2000" baseline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667000" y="627888"/>
            <a:ext cx="5257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Span Programs: Corrected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Field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l-GR" sz="2800" b="0" i="1" smtClean="0">
                              <a:latin typeface="Cambria Math"/>
                              <a:ea typeface="Cambria Math"/>
                            </a:rPr>
                            <m:t>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276481"/>
              </p:ext>
            </p:extLst>
          </p:nvPr>
        </p:nvGraphicFramePr>
        <p:xfrm>
          <a:off x="2200275" y="5659437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6200" y="627888"/>
            <a:ext cx="2590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Multi-target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xt Box 95"/>
          <p:cNvSpPr txBox="1">
            <a:spLocks noChangeArrowheads="1"/>
          </p:cNvSpPr>
          <p:nvPr/>
        </p:nvSpPr>
        <p:spPr bwMode="auto">
          <a:xfrm>
            <a:off x="5791200" y="4168914"/>
            <a:ext cx="312419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Reject</a:t>
            </a:r>
            <a:r>
              <a:rPr lang="en-US" sz="2000" baseline="0" dirty="0" smtClean="0"/>
              <a:t>s  </a:t>
            </a:r>
            <a:r>
              <a:rPr lang="en-US" sz="2000" i="1" baseline="0" dirty="0"/>
              <a:t>B </a:t>
            </a:r>
            <a:r>
              <a:rPr lang="en-US" sz="2000" i="1" dirty="0" smtClean="0"/>
              <a:t> </a:t>
            </a:r>
            <a:r>
              <a:rPr lang="en-US" sz="2000" baseline="0" dirty="0" err="1" smtClean="0"/>
              <a:t>iff</a:t>
            </a:r>
            <a:r>
              <a:rPr lang="en-US" sz="2000" baseline="0" dirty="0" smtClean="0"/>
              <a:t> rows </a:t>
            </a:r>
            <a:r>
              <a:rPr lang="en-US" sz="2000" baseline="0" dirty="0"/>
              <a:t>labeled by </a:t>
            </a:r>
            <a:r>
              <a:rPr lang="en-US" sz="2000" i="1" baseline="0" dirty="0" smtClean="0"/>
              <a:t>B  </a:t>
            </a:r>
            <a:r>
              <a:rPr lang="en-US" sz="2000" baseline="0" dirty="0" smtClean="0"/>
              <a:t>do not </a:t>
            </a:r>
            <a:r>
              <a:rPr lang="en-US" sz="2000" baseline="0" dirty="0"/>
              <a:t>span </a:t>
            </a:r>
            <a:r>
              <a:rPr lang="en-US" sz="2000" baseline="0" dirty="0" smtClean="0"/>
              <a:t>any </a:t>
            </a:r>
            <a:r>
              <a:rPr lang="en-US" sz="2000" baseline="0" dirty="0"/>
              <a:t>target </a:t>
            </a:r>
            <a:r>
              <a:rPr lang="en-US" sz="2000" baseline="0" dirty="0" smtClean="0"/>
              <a:t>vector</a:t>
            </a:r>
            <a:endParaRPr lang="en-US" sz="2000" baseline="0" dirty="0"/>
          </a:p>
        </p:txBody>
      </p:sp>
    </p:spTree>
    <p:extLst>
      <p:ext uri="{BB962C8B-B14F-4D97-AF65-F5344CB8AC3E}">
        <p14:creationId xmlns:p14="http://schemas.microsoft.com/office/powerpoint/2010/main" val="209479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C6BFE-AE96-4395-8492-C0CDDB30217E}" type="slidenum">
              <a:rPr lang="en-US"/>
              <a:pPr/>
              <a:t>23</a:t>
            </a:fld>
            <a:endParaRPr lang="en-US"/>
          </a:p>
        </p:txBody>
      </p:sp>
      <p:graphicFrame>
        <p:nvGraphicFramePr>
          <p:cNvPr id="210014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60924"/>
              </p:ext>
            </p:extLst>
          </p:nvPr>
        </p:nvGraphicFramePr>
        <p:xfrm>
          <a:off x="2193925" y="1679575"/>
          <a:ext cx="3071813" cy="3071814"/>
        </p:xfrm>
        <a:graphic>
          <a:graphicData uri="http://schemas.openxmlformats.org/drawingml/2006/table">
            <a:tbl>
              <a:tblPr rtl="1"/>
              <a:tblGrid>
                <a:gridCol w="766763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09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796468"/>
              </p:ext>
            </p:extLst>
          </p:nvPr>
        </p:nvGraphicFramePr>
        <p:xfrm>
          <a:off x="1428750" y="1690688"/>
          <a:ext cx="766763" cy="3070228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12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723843"/>
              </p:ext>
            </p:extLst>
          </p:nvPr>
        </p:nvGraphicFramePr>
        <p:xfrm>
          <a:off x="2200275" y="5029200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667000" y="660544"/>
            <a:ext cx="64770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0" hangingPunct="0">
              <a:lnSpc>
                <a:spcPct val="110000"/>
              </a:lnSpc>
              <a:defRPr/>
            </a:pPr>
            <a:r>
              <a:rPr lang="en-US" sz="3500" dirty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Span </a:t>
            </a:r>
            <a:r>
              <a:rPr lang="en-US" sz="3500" dirty="0" smtClean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Programs: Problem 2</a:t>
            </a:r>
            <a:endParaRPr lang="en-US" sz="3500" dirty="0">
              <a:solidFill>
                <a:srgbClr val="4603CD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Field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l-GR" sz="2800" b="0" i="1" smtClean="0">
                              <a:latin typeface="Cambria Math"/>
                              <a:ea typeface="Cambria Math"/>
                            </a:rPr>
                            <m:t>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060868"/>
              </p:ext>
            </p:extLst>
          </p:nvPr>
        </p:nvGraphicFramePr>
        <p:xfrm>
          <a:off x="2200275" y="5659437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6200" y="627888"/>
            <a:ext cx="2590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Multi-target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7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5844769"/>
              </p:ext>
            </p:extLst>
          </p:nvPr>
        </p:nvGraphicFramePr>
        <p:xfrm>
          <a:off x="5486400" y="1690688"/>
          <a:ext cx="769938" cy="2044700"/>
        </p:xfrm>
        <a:graphic>
          <a:graphicData uri="http://schemas.openxmlformats.org/drawingml/2006/table">
            <a:tbl>
              <a:tblPr/>
              <a:tblGrid>
                <a:gridCol w="769938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12590"/>
              </p:ext>
            </p:extLst>
          </p:nvPr>
        </p:nvGraphicFramePr>
        <p:xfrm>
          <a:off x="6729414" y="1752600"/>
          <a:ext cx="1192212" cy="2971800"/>
        </p:xfrm>
        <a:graphic>
          <a:graphicData uri="http://schemas.openxmlformats.org/drawingml/2006/table">
            <a:tbl>
              <a:tblPr/>
              <a:tblGrid>
                <a:gridCol w="119221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2s</a:t>
                      </a:r>
                      <a:r>
                        <a:rPr kumimoji="0" lang="en-US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+5r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+7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Text Box 79"/>
          <p:cNvSpPr txBox="1">
            <a:spLocks noChangeArrowheads="1"/>
          </p:cNvSpPr>
          <p:nvPr/>
        </p:nvSpPr>
        <p:spPr bwMode="auto">
          <a:xfrm>
            <a:off x="6337300" y="245110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=</a:t>
            </a:r>
          </a:p>
        </p:txBody>
      </p:sp>
      <p:graphicFrame>
        <p:nvGraphicFramePr>
          <p:cNvPr id="26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611966"/>
              </p:ext>
            </p:extLst>
          </p:nvPr>
        </p:nvGraphicFramePr>
        <p:xfrm>
          <a:off x="7996237" y="1752600"/>
          <a:ext cx="766763" cy="3070228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35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C6BFE-AE96-4395-8492-C0CDDB30217E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210014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503237"/>
              </p:ext>
            </p:extLst>
          </p:nvPr>
        </p:nvGraphicFramePr>
        <p:xfrm>
          <a:off x="2193925" y="1679575"/>
          <a:ext cx="3071813" cy="3071814"/>
        </p:xfrm>
        <a:graphic>
          <a:graphicData uri="http://schemas.openxmlformats.org/drawingml/2006/table">
            <a:tbl>
              <a:tblPr rtl="1"/>
              <a:tblGrid>
                <a:gridCol w="766763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09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605588"/>
              </p:ext>
            </p:extLst>
          </p:nvPr>
        </p:nvGraphicFramePr>
        <p:xfrm>
          <a:off x="1428750" y="1690688"/>
          <a:ext cx="766763" cy="3070228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12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979667"/>
              </p:ext>
            </p:extLst>
          </p:nvPr>
        </p:nvGraphicFramePr>
        <p:xfrm>
          <a:off x="2200275" y="5029200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667000" y="660544"/>
            <a:ext cx="64770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0" hangingPunct="0">
              <a:lnSpc>
                <a:spcPct val="110000"/>
              </a:lnSpc>
              <a:defRPr/>
            </a:pPr>
            <a:r>
              <a:rPr lang="en-US" sz="3500" dirty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Span </a:t>
            </a:r>
            <a:r>
              <a:rPr lang="en-US" sz="3500" dirty="0" smtClean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Programs: Problem 2</a:t>
            </a:r>
            <a:endParaRPr lang="en-US" sz="3500" dirty="0">
              <a:solidFill>
                <a:srgbClr val="4603CD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Field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l-GR" sz="2800" b="0" i="1" smtClean="0">
                              <a:latin typeface="Cambria Math"/>
                              <a:ea typeface="Cambria Math"/>
                            </a:rPr>
                            <m:t>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194388"/>
              </p:ext>
            </p:extLst>
          </p:nvPr>
        </p:nvGraphicFramePr>
        <p:xfrm>
          <a:off x="2200275" y="5659437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6200" y="627888"/>
            <a:ext cx="2590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Multi-target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7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5218288"/>
              </p:ext>
            </p:extLst>
          </p:nvPr>
        </p:nvGraphicFramePr>
        <p:xfrm>
          <a:off x="5486400" y="1690688"/>
          <a:ext cx="769938" cy="2044700"/>
        </p:xfrm>
        <a:graphic>
          <a:graphicData uri="http://schemas.openxmlformats.org/drawingml/2006/table">
            <a:tbl>
              <a:tblPr/>
              <a:tblGrid>
                <a:gridCol w="769938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706869"/>
              </p:ext>
            </p:extLst>
          </p:nvPr>
        </p:nvGraphicFramePr>
        <p:xfrm>
          <a:off x="6729414" y="1752600"/>
          <a:ext cx="1192212" cy="2971800"/>
        </p:xfrm>
        <a:graphic>
          <a:graphicData uri="http://schemas.openxmlformats.org/drawingml/2006/table">
            <a:tbl>
              <a:tblPr/>
              <a:tblGrid>
                <a:gridCol w="119221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2s</a:t>
                      </a:r>
                      <a:r>
                        <a:rPr kumimoji="0" lang="en-US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+5r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4s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+7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Text Box 79"/>
          <p:cNvSpPr txBox="1">
            <a:spLocks noChangeArrowheads="1"/>
          </p:cNvSpPr>
          <p:nvPr/>
        </p:nvSpPr>
        <p:spPr bwMode="auto">
          <a:xfrm>
            <a:off x="6337300" y="245110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aseline="0"/>
              <a:t>=</a:t>
            </a:r>
          </a:p>
        </p:txBody>
      </p:sp>
      <p:graphicFrame>
        <p:nvGraphicFramePr>
          <p:cNvPr id="26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793254"/>
              </p:ext>
            </p:extLst>
          </p:nvPr>
        </p:nvGraphicFramePr>
        <p:xfrm>
          <a:off x="7996237" y="1752600"/>
          <a:ext cx="766763" cy="3070228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48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C6BFE-AE96-4395-8492-C0CDDB30217E}" type="slidenum">
              <a:rPr lang="en-US"/>
              <a:pPr/>
              <a:t>25</a:t>
            </a:fld>
            <a:endParaRPr lang="en-US"/>
          </a:p>
        </p:txBody>
      </p:sp>
      <p:graphicFrame>
        <p:nvGraphicFramePr>
          <p:cNvPr id="210014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255529"/>
              </p:ext>
            </p:extLst>
          </p:nvPr>
        </p:nvGraphicFramePr>
        <p:xfrm>
          <a:off x="2193925" y="1679575"/>
          <a:ext cx="3071813" cy="3071814"/>
        </p:xfrm>
        <a:graphic>
          <a:graphicData uri="http://schemas.openxmlformats.org/drawingml/2006/table">
            <a:tbl>
              <a:tblPr rtl="1"/>
              <a:tblGrid>
                <a:gridCol w="766763"/>
                <a:gridCol w="768350"/>
                <a:gridCol w="768350"/>
                <a:gridCol w="7683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09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784868"/>
              </p:ext>
            </p:extLst>
          </p:nvPr>
        </p:nvGraphicFramePr>
        <p:xfrm>
          <a:off x="1428750" y="1690688"/>
          <a:ext cx="766763" cy="3070228"/>
        </p:xfrm>
        <a:graphic>
          <a:graphicData uri="http://schemas.openxmlformats.org/drawingml/2006/table">
            <a:tbl>
              <a:tblPr rtl="1"/>
              <a:tblGrid>
                <a:gridCol w="766763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0012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134089"/>
              </p:ext>
            </p:extLst>
          </p:nvPr>
        </p:nvGraphicFramePr>
        <p:xfrm>
          <a:off x="2200275" y="5029200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0015" name="Text Box 95"/>
          <p:cNvSpPr txBox="1">
            <a:spLocks noChangeArrowheads="1"/>
          </p:cNvSpPr>
          <p:nvPr/>
        </p:nvSpPr>
        <p:spPr bwMode="auto">
          <a:xfrm>
            <a:off x="5791201" y="2667000"/>
            <a:ext cx="31241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/>
              <a:t>A</a:t>
            </a:r>
            <a:r>
              <a:rPr lang="en-US" sz="2000" baseline="0" dirty="0" smtClean="0"/>
              <a:t>ccepts  </a:t>
            </a:r>
            <a:r>
              <a:rPr lang="en-US" sz="2000" i="1" baseline="0" dirty="0"/>
              <a:t>B </a:t>
            </a:r>
            <a:r>
              <a:rPr lang="en-US" sz="2000" i="1" dirty="0" smtClean="0"/>
              <a:t> </a:t>
            </a:r>
            <a:r>
              <a:rPr lang="en-US" sz="2000" baseline="0" dirty="0" err="1" smtClean="0"/>
              <a:t>iff</a:t>
            </a:r>
            <a:r>
              <a:rPr lang="en-US" sz="2000" baseline="0" dirty="0" smtClean="0"/>
              <a:t> rows </a:t>
            </a:r>
            <a:r>
              <a:rPr lang="en-US" sz="2000" baseline="0" dirty="0"/>
              <a:t>labeled by </a:t>
            </a:r>
            <a:r>
              <a:rPr lang="en-US" sz="2000" i="1" baseline="0" dirty="0"/>
              <a:t>B </a:t>
            </a:r>
            <a:r>
              <a:rPr lang="en-US" sz="2000" i="1" baseline="0" dirty="0" smtClean="0"/>
              <a:t> </a:t>
            </a:r>
            <a:r>
              <a:rPr lang="en-US" sz="2000" baseline="0" dirty="0" smtClean="0"/>
              <a:t>span </a:t>
            </a:r>
            <a:r>
              <a:rPr lang="en-US" sz="2000" i="1" baseline="0" dirty="0" smtClean="0"/>
              <a:t>all</a:t>
            </a:r>
            <a:r>
              <a:rPr lang="en-US" sz="2000" baseline="0" dirty="0" smtClean="0"/>
              <a:t>  the </a:t>
            </a:r>
            <a:r>
              <a:rPr lang="en-US" sz="2000" baseline="0" dirty="0"/>
              <a:t>target </a:t>
            </a:r>
            <a:r>
              <a:rPr lang="en-US" sz="2000" baseline="0" dirty="0" smtClean="0"/>
              <a:t>vectors</a:t>
            </a:r>
            <a:endParaRPr lang="en-US" sz="2000" baseline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667000" y="627888"/>
            <a:ext cx="5257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Span Programs: Corrected!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Field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l-GR" sz="2800" b="0" i="1" smtClean="0">
                              <a:latin typeface="Cambria Math"/>
                              <a:ea typeface="Cambria Math"/>
                            </a:rPr>
                            <m:t>𝔽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28800"/>
                <a:ext cx="1504386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150969"/>
              </p:ext>
            </p:extLst>
          </p:nvPr>
        </p:nvGraphicFramePr>
        <p:xfrm>
          <a:off x="2200275" y="5659437"/>
          <a:ext cx="3057525" cy="512763"/>
        </p:xfrm>
        <a:graphic>
          <a:graphicData uri="http://schemas.openxmlformats.org/drawingml/2006/table">
            <a:tbl>
              <a:tblPr rtl="1"/>
              <a:tblGrid>
                <a:gridCol w="766762"/>
                <a:gridCol w="768350"/>
                <a:gridCol w="766763"/>
                <a:gridCol w="75565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6200" y="627888"/>
            <a:ext cx="2590800" cy="5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03C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Multi-target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4603C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xt Box 95"/>
          <p:cNvSpPr txBox="1">
            <a:spLocks noChangeArrowheads="1"/>
          </p:cNvSpPr>
          <p:nvPr/>
        </p:nvSpPr>
        <p:spPr bwMode="auto">
          <a:xfrm>
            <a:off x="5791200" y="4168914"/>
            <a:ext cx="312419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Reject</a:t>
            </a:r>
            <a:r>
              <a:rPr lang="en-US" sz="2000" baseline="0" dirty="0" smtClean="0"/>
              <a:t>s  </a:t>
            </a:r>
            <a:r>
              <a:rPr lang="en-US" sz="2000" i="1" baseline="0" dirty="0"/>
              <a:t>B </a:t>
            </a:r>
            <a:r>
              <a:rPr lang="en-US" sz="2000" i="1" dirty="0" smtClean="0"/>
              <a:t> </a:t>
            </a:r>
            <a:r>
              <a:rPr lang="en-US" sz="2000" baseline="0" dirty="0" err="1" smtClean="0"/>
              <a:t>iff</a:t>
            </a:r>
            <a:r>
              <a:rPr lang="en-US" sz="2000" baseline="0" dirty="0" smtClean="0"/>
              <a:t> rows </a:t>
            </a:r>
            <a:r>
              <a:rPr lang="en-US" sz="2000" baseline="0" dirty="0"/>
              <a:t>labeled by </a:t>
            </a:r>
            <a:r>
              <a:rPr lang="en-US" sz="2000" i="1" baseline="0" dirty="0" smtClean="0"/>
              <a:t>B  </a:t>
            </a:r>
            <a:r>
              <a:rPr lang="en-US" sz="2000" baseline="0" dirty="0" smtClean="0"/>
              <a:t>do not </a:t>
            </a:r>
            <a:r>
              <a:rPr lang="en-US" sz="2000" baseline="0" dirty="0"/>
              <a:t>span </a:t>
            </a:r>
            <a:r>
              <a:rPr lang="en-US" sz="2000" baseline="0" dirty="0" smtClean="0"/>
              <a:t>any combination of target vectors</a:t>
            </a:r>
            <a:endParaRPr lang="en-US" sz="2000" baseline="0" dirty="0"/>
          </a:p>
        </p:txBody>
      </p:sp>
    </p:spTree>
    <p:extLst>
      <p:ext uri="{BB962C8B-B14F-4D97-AF65-F5344CB8AC3E}">
        <p14:creationId xmlns:p14="http://schemas.microsoft.com/office/powerpoint/2010/main" val="419956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0485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Linear vs. Multi-Linear Secret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7963"/>
            <a:ext cx="8534400" cy="4389437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None/>
            </a:pPr>
            <a:r>
              <a:rPr lang="en-US" sz="2000" b="1" dirty="0" smtClean="0">
                <a:latin typeface="Consolas" pitchFamily="49" charset="0"/>
                <a:cs typeface="Guttman Aharoni" pitchFamily="2" charset="-79"/>
              </a:rPr>
              <a:t>[</a:t>
            </a:r>
            <a:r>
              <a:rPr lang="en-US" sz="2000" b="1" dirty="0">
                <a:latin typeface="Consolas" pitchFamily="49" charset="0"/>
                <a:cs typeface="Guttman Aharoni" pitchFamily="2" charset="-79"/>
              </a:rPr>
              <a:t>SimonisAshikhmin98] </a:t>
            </a:r>
            <a:r>
              <a:rPr lang="en-US" sz="2800" b="1" dirty="0">
                <a:latin typeface="Consolas" pitchFamily="49" charset="0"/>
                <a:cs typeface="Guttman Aharoni" pitchFamily="2" charset="-79"/>
              </a:rPr>
              <a:t>∃ </a:t>
            </a: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access structure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</a:pP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Does not have ideal linear scheme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</a:pP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Has ideal multi-linear scheme</a:t>
            </a:r>
          </a:p>
          <a:p>
            <a:pPr lvl="2"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</a:pP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Secret – 2 field elements </a:t>
            </a:r>
            <a:endParaRPr lang="en-US" b="1" dirty="0">
              <a:latin typeface="Consolas" pitchFamily="49" charset="0"/>
              <a:cs typeface="Guttman Aharoni" pitchFamily="2" charset="-79"/>
            </a:endParaRPr>
          </a:p>
          <a:p>
            <a:pPr marL="0" indent="0">
              <a:lnSpc>
                <a:spcPct val="120000"/>
              </a:lnSpc>
              <a:spcBef>
                <a:spcPct val="50000"/>
              </a:spcBef>
              <a:buClrTx/>
              <a:buSzPct val="90000"/>
              <a:buNone/>
            </a:pPr>
            <a:r>
              <a:rPr lang="nl-NL" sz="2000" b="1" dirty="0">
                <a:latin typeface="Consolas" pitchFamily="49" charset="0"/>
                <a:cs typeface="Guttman Aharoni" pitchFamily="2" charset="-79"/>
              </a:rPr>
              <a:t>[</a:t>
            </a:r>
            <a:r>
              <a:rPr lang="nl-NL" sz="2000" b="1" dirty="0" smtClean="0">
                <a:latin typeface="Consolas" pitchFamily="49" charset="0"/>
                <a:cs typeface="Guttman Aharoni" pitchFamily="2" charset="-79"/>
              </a:rPr>
              <a:t>PendavinghvanZwam13] </a:t>
            </a:r>
            <a:r>
              <a:rPr lang="nl-NL" sz="2400" b="1" dirty="0" smtClean="0">
                <a:latin typeface="Consolas" pitchFamily="49" charset="0"/>
                <a:cs typeface="Guttman Aharoni" pitchFamily="2" charset="-79"/>
              </a:rPr>
              <a:t>Another example</a:t>
            </a:r>
            <a:endParaRPr lang="en-US" b="1" dirty="0">
              <a:latin typeface="Consolas" pitchFamily="49" charset="0"/>
              <a:cs typeface="Guttman Aharoni" pitchFamily="2" charset="-79"/>
            </a:endParaRPr>
          </a:p>
          <a:p>
            <a:pPr marL="0" indent="0">
              <a:lnSpc>
                <a:spcPct val="120000"/>
              </a:lnSpc>
              <a:spcBef>
                <a:spcPct val="50000"/>
              </a:spcBef>
              <a:buClrTx/>
              <a:buSzPct val="90000"/>
              <a:buNone/>
            </a:pPr>
            <a:r>
              <a:rPr lang="en-US" sz="2000" b="1" dirty="0" smtClean="0">
                <a:latin typeface="Consolas" pitchFamily="49" charset="0"/>
                <a:cs typeface="Guttman Aharoni" pitchFamily="2" charset="-79"/>
              </a:rPr>
              <a:t>[BeimelBenEfraimPadroTyomkin13] </a:t>
            </a:r>
            <a:r>
              <a:rPr lang="nl-NL" sz="2000" b="1" dirty="0" smtClean="0">
                <a:latin typeface="Consolas" pitchFamily="49" charset="0"/>
                <a:cs typeface="Guttman Aharoni" pitchFamily="2" charset="-79"/>
              </a:rPr>
              <a:t>More examples</a:t>
            </a:r>
          </a:p>
          <a:p>
            <a:pPr marL="273050" lvl="2" indent="-273050">
              <a:lnSpc>
                <a:spcPct val="120000"/>
              </a:lnSpc>
              <a:spcBef>
                <a:spcPct val="50000"/>
              </a:spcBef>
              <a:buClrTx/>
              <a:buSzPct val="90000"/>
            </a:pPr>
            <a:r>
              <a:rPr lang="en-US" b="1" dirty="0">
                <a:latin typeface="Consolas" pitchFamily="49" charset="0"/>
                <a:cs typeface="Guttman Aharoni" pitchFamily="2" charset="-79"/>
              </a:rPr>
              <a:t>Secret – </a:t>
            </a:r>
            <a:r>
              <a:rPr lang="en-US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</a:rPr>
              <a:t>p</a:t>
            </a: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 </a:t>
            </a:r>
            <a:r>
              <a:rPr lang="en-US" b="1" dirty="0">
                <a:latin typeface="Consolas" pitchFamily="49" charset="0"/>
                <a:cs typeface="Guttman Aharoni" pitchFamily="2" charset="-79"/>
              </a:rPr>
              <a:t>field elements </a:t>
            </a: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(for any prime)</a:t>
            </a:r>
            <a:endParaRPr lang="en-US" b="1" dirty="0">
              <a:latin typeface="Consolas" pitchFamily="49" charset="0"/>
              <a:cs typeface="Guttman Aharoni" pitchFamily="2" charset="-79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</a:pPr>
            <a:endParaRPr lang="nl-NL" sz="2000" b="1" dirty="0" smtClean="0">
              <a:latin typeface="Consolas" pitchFamily="49" charset="0"/>
              <a:cs typeface="Guttman Aharoni" pitchFamily="2" charset="-79"/>
            </a:endParaRPr>
          </a:p>
          <a:p>
            <a:pPr marL="0" indent="0">
              <a:lnSpc>
                <a:spcPct val="120000"/>
              </a:lnSpc>
              <a:spcBef>
                <a:spcPct val="50000"/>
              </a:spcBef>
              <a:buClrTx/>
              <a:buSzPct val="90000"/>
              <a:buNone/>
            </a:pPr>
            <a:endParaRPr lang="en-US" sz="2000" b="1" dirty="0">
              <a:latin typeface="Consolas" pitchFamily="49" charset="0"/>
              <a:cs typeface="Guttman Aharoni" pitchFamily="2" charset="-79"/>
            </a:endParaRPr>
          </a:p>
          <a:p>
            <a:pPr marL="0" indent="0">
              <a:lnSpc>
                <a:spcPct val="120000"/>
              </a:lnSpc>
              <a:spcBef>
                <a:spcPct val="50000"/>
              </a:spcBef>
              <a:buClrTx/>
              <a:buSzPct val="90000"/>
              <a:buNone/>
            </a:pPr>
            <a:endParaRPr lang="en-US" sz="2400" b="1" dirty="0">
              <a:latin typeface="Consolas" pitchFamily="49" charset="0"/>
              <a:cs typeface="Guttman Aharoni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D8B31-D63B-4E95-8A6D-CE7AC666AB88}" type="slidenum">
              <a:rPr lang="he-IL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82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0485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Lecture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7963"/>
            <a:ext cx="8534400" cy="4389437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endParaRPr lang="en-US" sz="2800" b="1" dirty="0" smtClean="0">
              <a:latin typeface="Consolas" pitchFamily="49" charset="0"/>
              <a:cs typeface="Guttman Aharoni" pitchFamily="2" charset="-79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Introduction and motivation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Constructions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Secure protocols from secret sharing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Lower bounds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D8B31-D63B-4E95-8A6D-CE7AC666AB88}" type="slidenum">
              <a:rPr lang="he-IL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4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47688"/>
            <a:ext cx="7772400" cy="519112"/>
          </a:xfrm>
        </p:spPr>
        <p:txBody>
          <a:bodyPr/>
          <a:lstStyle/>
          <a:p>
            <a:pPr algn="ctr">
              <a:defRPr/>
            </a:pPr>
            <a:r>
              <a:rPr lang="en-US" sz="3500" dirty="0">
                <a:solidFill>
                  <a:srgbClr val="4603CD"/>
                </a:solidFill>
              </a:rPr>
              <a:t>Homomorphism of Linear </a:t>
            </a:r>
            <a:r>
              <a:rPr lang="en-US" sz="3500" dirty="0">
                <a:solidFill>
                  <a:srgbClr val="4603CD"/>
                </a:solidFill>
                <a:sym typeface="Euclid Symbol" pitchFamily="18" charset="2"/>
              </a:rPr>
              <a:t>Secret Sharing</a:t>
            </a:r>
          </a:p>
        </p:txBody>
      </p:sp>
      <p:sp>
        <p:nvSpPr>
          <p:cNvPr id="2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96874-E7D2-4897-B525-CB93C50AD77D}" type="slidenum">
              <a:rPr lang="en-US"/>
              <a:pPr/>
              <a:t>28</a:t>
            </a:fld>
            <a:endParaRPr lang="en-US"/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604838" y="1698625"/>
            <a:ext cx="6630987" cy="2568575"/>
            <a:chOff x="381" y="1058"/>
            <a:chExt cx="4177" cy="1618"/>
          </a:xfrm>
        </p:grpSpPr>
        <p:sp>
          <p:nvSpPr>
            <p:cNvPr id="228356" name="Rectangle 4"/>
            <p:cNvSpPr>
              <a:spLocks noChangeArrowheads="1"/>
            </p:cNvSpPr>
            <p:nvPr/>
          </p:nvSpPr>
          <p:spPr bwMode="auto">
            <a:xfrm>
              <a:off x="2397" y="2347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357" name="Rectangle 5"/>
            <p:cNvSpPr>
              <a:spLocks noChangeArrowheads="1"/>
            </p:cNvSpPr>
            <p:nvPr/>
          </p:nvSpPr>
          <p:spPr bwMode="auto">
            <a:xfrm>
              <a:off x="1913" y="234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358" name="Rectangle 6"/>
            <p:cNvSpPr>
              <a:spLocks noChangeArrowheads="1"/>
            </p:cNvSpPr>
            <p:nvPr/>
          </p:nvSpPr>
          <p:spPr bwMode="auto">
            <a:xfrm>
              <a:off x="1429" y="234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359" name="Rectangle 7"/>
            <p:cNvSpPr>
              <a:spLocks noChangeArrowheads="1"/>
            </p:cNvSpPr>
            <p:nvPr/>
          </p:nvSpPr>
          <p:spPr bwMode="auto">
            <a:xfrm>
              <a:off x="945" y="234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360" name="Rectangle 8"/>
            <p:cNvSpPr>
              <a:spLocks noChangeArrowheads="1"/>
            </p:cNvSpPr>
            <p:nvPr/>
          </p:nvSpPr>
          <p:spPr bwMode="auto">
            <a:xfrm>
              <a:off x="2397" y="2025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361" name="Rectangle 9"/>
            <p:cNvSpPr>
              <a:spLocks noChangeArrowheads="1"/>
            </p:cNvSpPr>
            <p:nvPr/>
          </p:nvSpPr>
          <p:spPr bwMode="auto">
            <a:xfrm>
              <a:off x="1913" y="202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362" name="Rectangle 10"/>
            <p:cNvSpPr>
              <a:spLocks noChangeArrowheads="1"/>
            </p:cNvSpPr>
            <p:nvPr/>
          </p:nvSpPr>
          <p:spPr bwMode="auto">
            <a:xfrm>
              <a:off x="1429" y="202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363" name="Rectangle 11"/>
            <p:cNvSpPr>
              <a:spLocks noChangeArrowheads="1"/>
            </p:cNvSpPr>
            <p:nvPr/>
          </p:nvSpPr>
          <p:spPr bwMode="auto">
            <a:xfrm>
              <a:off x="945" y="202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364" name="Rectangle 12"/>
            <p:cNvSpPr>
              <a:spLocks noChangeArrowheads="1"/>
            </p:cNvSpPr>
            <p:nvPr/>
          </p:nvSpPr>
          <p:spPr bwMode="auto">
            <a:xfrm>
              <a:off x="2397" y="1703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365" name="Rectangle 13"/>
            <p:cNvSpPr>
              <a:spLocks noChangeArrowheads="1"/>
            </p:cNvSpPr>
            <p:nvPr/>
          </p:nvSpPr>
          <p:spPr bwMode="auto">
            <a:xfrm>
              <a:off x="1913" y="170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366" name="Rectangle 14"/>
            <p:cNvSpPr>
              <a:spLocks noChangeArrowheads="1"/>
            </p:cNvSpPr>
            <p:nvPr/>
          </p:nvSpPr>
          <p:spPr bwMode="auto">
            <a:xfrm>
              <a:off x="1429" y="170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367" name="Rectangle 15"/>
            <p:cNvSpPr>
              <a:spLocks noChangeArrowheads="1"/>
            </p:cNvSpPr>
            <p:nvPr/>
          </p:nvSpPr>
          <p:spPr bwMode="auto">
            <a:xfrm>
              <a:off x="945" y="170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368" name="Rectangle 16"/>
            <p:cNvSpPr>
              <a:spLocks noChangeArrowheads="1"/>
            </p:cNvSpPr>
            <p:nvPr/>
          </p:nvSpPr>
          <p:spPr bwMode="auto">
            <a:xfrm>
              <a:off x="2397" y="1381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369" name="Rectangle 17"/>
            <p:cNvSpPr>
              <a:spLocks noChangeArrowheads="1"/>
            </p:cNvSpPr>
            <p:nvPr/>
          </p:nvSpPr>
          <p:spPr bwMode="auto">
            <a:xfrm>
              <a:off x="1913" y="138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370" name="Rectangle 18"/>
            <p:cNvSpPr>
              <a:spLocks noChangeArrowheads="1"/>
            </p:cNvSpPr>
            <p:nvPr/>
          </p:nvSpPr>
          <p:spPr bwMode="auto">
            <a:xfrm>
              <a:off x="1429" y="138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371" name="Rectangle 19"/>
            <p:cNvSpPr>
              <a:spLocks noChangeArrowheads="1"/>
            </p:cNvSpPr>
            <p:nvPr/>
          </p:nvSpPr>
          <p:spPr bwMode="auto">
            <a:xfrm>
              <a:off x="945" y="138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372" name="Rectangle 20"/>
            <p:cNvSpPr>
              <a:spLocks noChangeArrowheads="1"/>
            </p:cNvSpPr>
            <p:nvPr/>
          </p:nvSpPr>
          <p:spPr bwMode="auto">
            <a:xfrm>
              <a:off x="2397" y="1058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373" name="Rectangle 21"/>
            <p:cNvSpPr>
              <a:spLocks noChangeArrowheads="1"/>
            </p:cNvSpPr>
            <p:nvPr/>
          </p:nvSpPr>
          <p:spPr bwMode="auto">
            <a:xfrm>
              <a:off x="1913" y="105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374" name="Rectangle 22"/>
            <p:cNvSpPr>
              <a:spLocks noChangeArrowheads="1"/>
            </p:cNvSpPr>
            <p:nvPr/>
          </p:nvSpPr>
          <p:spPr bwMode="auto">
            <a:xfrm>
              <a:off x="1429" y="105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375" name="Rectangle 23"/>
            <p:cNvSpPr>
              <a:spLocks noChangeArrowheads="1"/>
            </p:cNvSpPr>
            <p:nvPr/>
          </p:nvSpPr>
          <p:spPr bwMode="auto">
            <a:xfrm>
              <a:off x="945" y="105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376" name="Line 24"/>
            <p:cNvSpPr>
              <a:spLocks noChangeShapeType="1"/>
            </p:cNvSpPr>
            <p:nvPr/>
          </p:nvSpPr>
          <p:spPr bwMode="auto">
            <a:xfrm>
              <a:off x="945" y="1058"/>
              <a:ext cx="19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77" name="Line 25"/>
            <p:cNvSpPr>
              <a:spLocks noChangeShapeType="1"/>
            </p:cNvSpPr>
            <p:nvPr/>
          </p:nvSpPr>
          <p:spPr bwMode="auto">
            <a:xfrm>
              <a:off x="945" y="1381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78" name="Line 26"/>
            <p:cNvSpPr>
              <a:spLocks noChangeShapeType="1"/>
            </p:cNvSpPr>
            <p:nvPr/>
          </p:nvSpPr>
          <p:spPr bwMode="auto">
            <a:xfrm>
              <a:off x="945" y="1703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79" name="Line 27"/>
            <p:cNvSpPr>
              <a:spLocks noChangeShapeType="1"/>
            </p:cNvSpPr>
            <p:nvPr/>
          </p:nvSpPr>
          <p:spPr bwMode="auto">
            <a:xfrm>
              <a:off x="945" y="2025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80" name="Line 28"/>
            <p:cNvSpPr>
              <a:spLocks noChangeShapeType="1"/>
            </p:cNvSpPr>
            <p:nvPr/>
          </p:nvSpPr>
          <p:spPr bwMode="auto">
            <a:xfrm>
              <a:off x="945" y="2347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81" name="Line 29"/>
            <p:cNvSpPr>
              <a:spLocks noChangeShapeType="1"/>
            </p:cNvSpPr>
            <p:nvPr/>
          </p:nvSpPr>
          <p:spPr bwMode="auto">
            <a:xfrm>
              <a:off x="945" y="2670"/>
              <a:ext cx="19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82" name="Line 30"/>
            <p:cNvSpPr>
              <a:spLocks noChangeShapeType="1"/>
            </p:cNvSpPr>
            <p:nvPr/>
          </p:nvSpPr>
          <p:spPr bwMode="auto">
            <a:xfrm>
              <a:off x="945" y="1058"/>
              <a:ext cx="0" cy="1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83" name="Line 31"/>
            <p:cNvSpPr>
              <a:spLocks noChangeShapeType="1"/>
            </p:cNvSpPr>
            <p:nvPr/>
          </p:nvSpPr>
          <p:spPr bwMode="auto">
            <a:xfrm>
              <a:off x="1429" y="105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84" name="Line 32"/>
            <p:cNvSpPr>
              <a:spLocks noChangeShapeType="1"/>
            </p:cNvSpPr>
            <p:nvPr/>
          </p:nvSpPr>
          <p:spPr bwMode="auto">
            <a:xfrm>
              <a:off x="1913" y="105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85" name="Line 33"/>
            <p:cNvSpPr>
              <a:spLocks noChangeShapeType="1"/>
            </p:cNvSpPr>
            <p:nvPr/>
          </p:nvSpPr>
          <p:spPr bwMode="auto">
            <a:xfrm>
              <a:off x="2397" y="105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86" name="Line 34"/>
            <p:cNvSpPr>
              <a:spLocks noChangeShapeType="1"/>
            </p:cNvSpPr>
            <p:nvPr/>
          </p:nvSpPr>
          <p:spPr bwMode="auto">
            <a:xfrm>
              <a:off x="2880" y="1058"/>
              <a:ext cx="0" cy="1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88" name="Rectangle 36"/>
            <p:cNvSpPr>
              <a:spLocks noChangeArrowheads="1"/>
            </p:cNvSpPr>
            <p:nvPr/>
          </p:nvSpPr>
          <p:spPr bwMode="auto">
            <a:xfrm>
              <a:off x="381" y="2353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4</a:t>
              </a:r>
            </a:p>
          </p:txBody>
        </p:sp>
        <p:sp>
          <p:nvSpPr>
            <p:cNvPr id="228389" name="Rectangle 37"/>
            <p:cNvSpPr>
              <a:spLocks noChangeArrowheads="1"/>
            </p:cNvSpPr>
            <p:nvPr/>
          </p:nvSpPr>
          <p:spPr bwMode="auto">
            <a:xfrm>
              <a:off x="381" y="2032"/>
              <a:ext cx="483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3</a:t>
              </a:r>
            </a:p>
          </p:txBody>
        </p:sp>
        <p:sp>
          <p:nvSpPr>
            <p:cNvPr id="228390" name="Rectangle 38"/>
            <p:cNvSpPr>
              <a:spLocks noChangeArrowheads="1"/>
            </p:cNvSpPr>
            <p:nvPr/>
          </p:nvSpPr>
          <p:spPr bwMode="auto">
            <a:xfrm>
              <a:off x="381" y="1709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1</a:t>
              </a:r>
            </a:p>
          </p:txBody>
        </p:sp>
        <p:sp>
          <p:nvSpPr>
            <p:cNvPr id="228391" name="Rectangle 39"/>
            <p:cNvSpPr>
              <a:spLocks noChangeArrowheads="1"/>
            </p:cNvSpPr>
            <p:nvPr/>
          </p:nvSpPr>
          <p:spPr bwMode="auto">
            <a:xfrm>
              <a:off x="381" y="1388"/>
              <a:ext cx="483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2</a:t>
              </a:r>
            </a:p>
          </p:txBody>
        </p:sp>
        <p:sp>
          <p:nvSpPr>
            <p:cNvPr id="228392" name="Rectangle 40"/>
            <p:cNvSpPr>
              <a:spLocks noChangeArrowheads="1"/>
            </p:cNvSpPr>
            <p:nvPr/>
          </p:nvSpPr>
          <p:spPr bwMode="auto">
            <a:xfrm>
              <a:off x="381" y="1065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2</a:t>
              </a:r>
            </a:p>
          </p:txBody>
        </p:sp>
        <p:sp>
          <p:nvSpPr>
            <p:cNvPr id="228393" name="Line 41"/>
            <p:cNvSpPr>
              <a:spLocks noChangeShapeType="1"/>
            </p:cNvSpPr>
            <p:nvPr/>
          </p:nvSpPr>
          <p:spPr bwMode="auto">
            <a:xfrm>
              <a:off x="381" y="1065"/>
              <a:ext cx="483" cy="0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94" name="Line 42"/>
            <p:cNvSpPr>
              <a:spLocks noChangeShapeType="1"/>
            </p:cNvSpPr>
            <p:nvPr/>
          </p:nvSpPr>
          <p:spPr bwMode="auto">
            <a:xfrm>
              <a:off x="381" y="2676"/>
              <a:ext cx="483" cy="0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95" name="Line 43"/>
            <p:cNvSpPr>
              <a:spLocks noChangeShapeType="1"/>
            </p:cNvSpPr>
            <p:nvPr/>
          </p:nvSpPr>
          <p:spPr bwMode="auto">
            <a:xfrm>
              <a:off x="381" y="1065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96" name="Line 44"/>
            <p:cNvSpPr>
              <a:spLocks noChangeShapeType="1"/>
            </p:cNvSpPr>
            <p:nvPr/>
          </p:nvSpPr>
          <p:spPr bwMode="auto">
            <a:xfrm>
              <a:off x="864" y="1065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97" name="Line 45"/>
            <p:cNvSpPr>
              <a:spLocks noChangeShapeType="1"/>
            </p:cNvSpPr>
            <p:nvPr/>
          </p:nvSpPr>
          <p:spPr bwMode="auto">
            <a:xfrm>
              <a:off x="381" y="1388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98" name="Line 46"/>
            <p:cNvSpPr>
              <a:spLocks noChangeShapeType="1"/>
            </p:cNvSpPr>
            <p:nvPr/>
          </p:nvSpPr>
          <p:spPr bwMode="auto">
            <a:xfrm>
              <a:off x="864" y="1388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399" name="Line 47"/>
            <p:cNvSpPr>
              <a:spLocks noChangeShapeType="1"/>
            </p:cNvSpPr>
            <p:nvPr/>
          </p:nvSpPr>
          <p:spPr bwMode="auto">
            <a:xfrm>
              <a:off x="381" y="1709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00" name="Line 48"/>
            <p:cNvSpPr>
              <a:spLocks noChangeShapeType="1"/>
            </p:cNvSpPr>
            <p:nvPr/>
          </p:nvSpPr>
          <p:spPr bwMode="auto">
            <a:xfrm>
              <a:off x="864" y="1709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01" name="Line 49"/>
            <p:cNvSpPr>
              <a:spLocks noChangeShapeType="1"/>
            </p:cNvSpPr>
            <p:nvPr/>
          </p:nvSpPr>
          <p:spPr bwMode="auto">
            <a:xfrm>
              <a:off x="381" y="2032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02" name="Line 50"/>
            <p:cNvSpPr>
              <a:spLocks noChangeShapeType="1"/>
            </p:cNvSpPr>
            <p:nvPr/>
          </p:nvSpPr>
          <p:spPr bwMode="auto">
            <a:xfrm>
              <a:off x="864" y="2032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03" name="Line 51"/>
            <p:cNvSpPr>
              <a:spLocks noChangeShapeType="1"/>
            </p:cNvSpPr>
            <p:nvPr/>
          </p:nvSpPr>
          <p:spPr bwMode="auto">
            <a:xfrm>
              <a:off x="381" y="2353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04" name="Line 52"/>
            <p:cNvSpPr>
              <a:spLocks noChangeShapeType="1"/>
            </p:cNvSpPr>
            <p:nvPr/>
          </p:nvSpPr>
          <p:spPr bwMode="auto">
            <a:xfrm>
              <a:off x="864" y="2353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06" name="Rectangle 54"/>
            <p:cNvSpPr>
              <a:spLocks noChangeArrowheads="1"/>
            </p:cNvSpPr>
            <p:nvPr/>
          </p:nvSpPr>
          <p:spPr bwMode="auto">
            <a:xfrm>
              <a:off x="3024" y="2031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/>
                <a:t>r</a:t>
              </a:r>
              <a:r>
                <a:rPr lang="en-US" sz="2000" baseline="-25000" dirty="0"/>
                <a:t>4</a:t>
              </a:r>
            </a:p>
          </p:txBody>
        </p:sp>
        <p:sp>
          <p:nvSpPr>
            <p:cNvPr id="228407" name="Rectangle 55"/>
            <p:cNvSpPr>
              <a:spLocks noChangeArrowheads="1"/>
            </p:cNvSpPr>
            <p:nvPr/>
          </p:nvSpPr>
          <p:spPr bwMode="auto">
            <a:xfrm>
              <a:off x="3024" y="1709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/>
                <a:t>r</a:t>
              </a:r>
              <a:r>
                <a:rPr lang="en-US" sz="2000" baseline="-25000" dirty="0"/>
                <a:t>3</a:t>
              </a:r>
            </a:p>
          </p:txBody>
        </p:sp>
        <p:sp>
          <p:nvSpPr>
            <p:cNvPr id="228408" name="Rectangle 56"/>
            <p:cNvSpPr>
              <a:spLocks noChangeArrowheads="1"/>
            </p:cNvSpPr>
            <p:nvPr/>
          </p:nvSpPr>
          <p:spPr bwMode="auto">
            <a:xfrm>
              <a:off x="3024" y="1387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/>
                <a:t>r</a:t>
              </a:r>
              <a:r>
                <a:rPr lang="en-US" sz="2000" baseline="-25000" dirty="0"/>
                <a:t>2</a:t>
              </a:r>
              <a:endParaRPr lang="en-US" sz="2000" i="1" baseline="-25000" dirty="0"/>
            </a:p>
          </p:txBody>
        </p:sp>
        <p:sp>
          <p:nvSpPr>
            <p:cNvPr id="228409" name="Rectangle 57"/>
            <p:cNvSpPr>
              <a:spLocks noChangeArrowheads="1"/>
            </p:cNvSpPr>
            <p:nvPr/>
          </p:nvSpPr>
          <p:spPr bwMode="auto">
            <a:xfrm>
              <a:off x="3024" y="1065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/>
                <a:t>s</a:t>
              </a:r>
            </a:p>
          </p:txBody>
        </p:sp>
        <p:sp>
          <p:nvSpPr>
            <p:cNvPr id="228410" name="Line 58"/>
            <p:cNvSpPr>
              <a:spLocks noChangeShapeType="1"/>
            </p:cNvSpPr>
            <p:nvPr/>
          </p:nvSpPr>
          <p:spPr bwMode="auto">
            <a:xfrm>
              <a:off x="3024" y="1065"/>
              <a:ext cx="48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11" name="Line 59"/>
            <p:cNvSpPr>
              <a:spLocks noChangeShapeType="1"/>
            </p:cNvSpPr>
            <p:nvPr/>
          </p:nvSpPr>
          <p:spPr bwMode="auto">
            <a:xfrm>
              <a:off x="3024" y="1387"/>
              <a:ext cx="4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12" name="Line 60"/>
            <p:cNvSpPr>
              <a:spLocks noChangeShapeType="1"/>
            </p:cNvSpPr>
            <p:nvPr/>
          </p:nvSpPr>
          <p:spPr bwMode="auto">
            <a:xfrm>
              <a:off x="3024" y="1709"/>
              <a:ext cx="4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13" name="Line 61"/>
            <p:cNvSpPr>
              <a:spLocks noChangeShapeType="1"/>
            </p:cNvSpPr>
            <p:nvPr/>
          </p:nvSpPr>
          <p:spPr bwMode="auto">
            <a:xfrm>
              <a:off x="3024" y="2031"/>
              <a:ext cx="4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14" name="Line 62"/>
            <p:cNvSpPr>
              <a:spLocks noChangeShapeType="1"/>
            </p:cNvSpPr>
            <p:nvPr/>
          </p:nvSpPr>
          <p:spPr bwMode="auto">
            <a:xfrm>
              <a:off x="3024" y="2353"/>
              <a:ext cx="48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15" name="Line 63"/>
            <p:cNvSpPr>
              <a:spLocks noChangeShapeType="1"/>
            </p:cNvSpPr>
            <p:nvPr/>
          </p:nvSpPr>
          <p:spPr bwMode="auto">
            <a:xfrm>
              <a:off x="3024" y="1065"/>
              <a:ext cx="0" cy="1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16" name="Line 64"/>
            <p:cNvSpPr>
              <a:spLocks noChangeShapeType="1"/>
            </p:cNvSpPr>
            <p:nvPr/>
          </p:nvSpPr>
          <p:spPr bwMode="auto">
            <a:xfrm>
              <a:off x="3509" y="1065"/>
              <a:ext cx="0" cy="1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18" name="Rectangle 66"/>
            <p:cNvSpPr>
              <a:spLocks noChangeArrowheads="1"/>
            </p:cNvSpPr>
            <p:nvPr/>
          </p:nvSpPr>
          <p:spPr bwMode="auto">
            <a:xfrm>
              <a:off x="3888" y="2352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/>
                <a:t>y</a:t>
              </a:r>
              <a:r>
                <a:rPr lang="en-US" sz="2000" baseline="-25000" dirty="0"/>
                <a:t>5</a:t>
              </a:r>
            </a:p>
          </p:txBody>
        </p:sp>
        <p:sp>
          <p:nvSpPr>
            <p:cNvPr id="228419" name="Rectangle 67"/>
            <p:cNvSpPr>
              <a:spLocks noChangeArrowheads="1"/>
            </p:cNvSpPr>
            <p:nvPr/>
          </p:nvSpPr>
          <p:spPr bwMode="auto">
            <a:xfrm>
              <a:off x="3888" y="2016"/>
              <a:ext cx="67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/>
                <a:t>y</a:t>
              </a:r>
              <a:r>
                <a:rPr lang="en-US" sz="2000" baseline="-25000" dirty="0"/>
                <a:t>4</a:t>
              </a:r>
            </a:p>
          </p:txBody>
        </p:sp>
        <p:sp>
          <p:nvSpPr>
            <p:cNvPr id="228420" name="Rectangle 68"/>
            <p:cNvSpPr>
              <a:spLocks noChangeArrowheads="1"/>
            </p:cNvSpPr>
            <p:nvPr/>
          </p:nvSpPr>
          <p:spPr bwMode="auto">
            <a:xfrm>
              <a:off x="3888" y="1680"/>
              <a:ext cx="67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/>
                <a:t>y</a:t>
              </a:r>
              <a:r>
                <a:rPr lang="en-US" sz="2000" baseline="-25000" dirty="0"/>
                <a:t>3</a:t>
              </a:r>
            </a:p>
          </p:txBody>
        </p:sp>
        <p:sp>
          <p:nvSpPr>
            <p:cNvPr id="228421" name="Rectangle 69"/>
            <p:cNvSpPr>
              <a:spLocks noChangeArrowheads="1"/>
            </p:cNvSpPr>
            <p:nvPr/>
          </p:nvSpPr>
          <p:spPr bwMode="auto">
            <a:xfrm>
              <a:off x="3888" y="1392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/>
                <a:t>y</a:t>
              </a:r>
              <a:r>
                <a:rPr lang="en-US" sz="2000" baseline="-25000" dirty="0"/>
                <a:t>2</a:t>
              </a:r>
            </a:p>
          </p:txBody>
        </p:sp>
        <p:sp>
          <p:nvSpPr>
            <p:cNvPr id="228422" name="Rectangle 70"/>
            <p:cNvSpPr>
              <a:spLocks noChangeArrowheads="1"/>
            </p:cNvSpPr>
            <p:nvPr/>
          </p:nvSpPr>
          <p:spPr bwMode="auto">
            <a:xfrm>
              <a:off x="3888" y="1104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/>
                <a:t>y</a:t>
              </a:r>
              <a:r>
                <a:rPr lang="en-US" sz="2000" baseline="-25000" dirty="0"/>
                <a:t>1</a:t>
              </a:r>
            </a:p>
          </p:txBody>
        </p:sp>
        <p:sp>
          <p:nvSpPr>
            <p:cNvPr id="228423" name="Line 71"/>
            <p:cNvSpPr>
              <a:spLocks noChangeShapeType="1"/>
            </p:cNvSpPr>
            <p:nvPr/>
          </p:nvSpPr>
          <p:spPr bwMode="auto">
            <a:xfrm>
              <a:off x="3888" y="1104"/>
              <a:ext cx="67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24" name="Line 72"/>
            <p:cNvSpPr>
              <a:spLocks noChangeShapeType="1"/>
            </p:cNvSpPr>
            <p:nvPr/>
          </p:nvSpPr>
          <p:spPr bwMode="auto">
            <a:xfrm>
              <a:off x="3888" y="1392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25" name="Line 73"/>
            <p:cNvSpPr>
              <a:spLocks noChangeShapeType="1"/>
            </p:cNvSpPr>
            <p:nvPr/>
          </p:nvSpPr>
          <p:spPr bwMode="auto">
            <a:xfrm>
              <a:off x="3888" y="1680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26" name="Line 74"/>
            <p:cNvSpPr>
              <a:spLocks noChangeShapeType="1"/>
            </p:cNvSpPr>
            <p:nvPr/>
          </p:nvSpPr>
          <p:spPr bwMode="auto">
            <a:xfrm>
              <a:off x="3888" y="2016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27" name="Line 75"/>
            <p:cNvSpPr>
              <a:spLocks noChangeShapeType="1"/>
            </p:cNvSpPr>
            <p:nvPr/>
          </p:nvSpPr>
          <p:spPr bwMode="auto">
            <a:xfrm>
              <a:off x="3888" y="2352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28" name="Line 76"/>
            <p:cNvSpPr>
              <a:spLocks noChangeShapeType="1"/>
            </p:cNvSpPr>
            <p:nvPr/>
          </p:nvSpPr>
          <p:spPr bwMode="auto">
            <a:xfrm>
              <a:off x="3888" y="2640"/>
              <a:ext cx="67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29" name="Line 77"/>
            <p:cNvSpPr>
              <a:spLocks noChangeShapeType="1"/>
            </p:cNvSpPr>
            <p:nvPr/>
          </p:nvSpPr>
          <p:spPr bwMode="auto">
            <a:xfrm>
              <a:off x="3888" y="1104"/>
              <a:ext cx="0" cy="15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30" name="Line 78"/>
            <p:cNvSpPr>
              <a:spLocks noChangeShapeType="1"/>
            </p:cNvSpPr>
            <p:nvPr/>
          </p:nvSpPr>
          <p:spPr bwMode="auto">
            <a:xfrm>
              <a:off x="4558" y="1104"/>
              <a:ext cx="0" cy="15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31" name="Text Box 79"/>
            <p:cNvSpPr txBox="1">
              <a:spLocks noChangeArrowheads="1"/>
            </p:cNvSpPr>
            <p:nvPr/>
          </p:nvSpPr>
          <p:spPr bwMode="auto">
            <a:xfrm>
              <a:off x="3560" y="1544"/>
              <a:ext cx="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=</a:t>
              </a:r>
            </a:p>
          </p:txBody>
        </p:sp>
      </p:grpSp>
      <p:grpSp>
        <p:nvGrpSpPr>
          <p:cNvPr id="3" name="Group 157"/>
          <p:cNvGrpSpPr>
            <a:grpSpLocks/>
          </p:cNvGrpSpPr>
          <p:nvPr/>
        </p:nvGrpSpPr>
        <p:grpSpPr bwMode="auto">
          <a:xfrm>
            <a:off x="606425" y="3505200"/>
            <a:ext cx="6630988" cy="2568575"/>
            <a:chOff x="382" y="2208"/>
            <a:chExt cx="4177" cy="1618"/>
          </a:xfrm>
        </p:grpSpPr>
        <p:sp>
          <p:nvSpPr>
            <p:cNvPr id="228435" name="Rectangle 83"/>
            <p:cNvSpPr>
              <a:spLocks noChangeArrowheads="1"/>
            </p:cNvSpPr>
            <p:nvPr/>
          </p:nvSpPr>
          <p:spPr bwMode="auto">
            <a:xfrm>
              <a:off x="2398" y="3497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436" name="Rectangle 84"/>
            <p:cNvSpPr>
              <a:spLocks noChangeArrowheads="1"/>
            </p:cNvSpPr>
            <p:nvPr/>
          </p:nvSpPr>
          <p:spPr bwMode="auto">
            <a:xfrm>
              <a:off x="1914" y="349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437" name="Rectangle 85"/>
            <p:cNvSpPr>
              <a:spLocks noChangeArrowheads="1"/>
            </p:cNvSpPr>
            <p:nvPr/>
          </p:nvSpPr>
          <p:spPr bwMode="auto">
            <a:xfrm>
              <a:off x="1430" y="349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438" name="Rectangle 86"/>
            <p:cNvSpPr>
              <a:spLocks noChangeArrowheads="1"/>
            </p:cNvSpPr>
            <p:nvPr/>
          </p:nvSpPr>
          <p:spPr bwMode="auto">
            <a:xfrm>
              <a:off x="946" y="349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439" name="Rectangle 87"/>
            <p:cNvSpPr>
              <a:spLocks noChangeArrowheads="1"/>
            </p:cNvSpPr>
            <p:nvPr/>
          </p:nvSpPr>
          <p:spPr bwMode="auto">
            <a:xfrm>
              <a:off x="2398" y="3175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440" name="Rectangle 88"/>
            <p:cNvSpPr>
              <a:spLocks noChangeArrowheads="1"/>
            </p:cNvSpPr>
            <p:nvPr/>
          </p:nvSpPr>
          <p:spPr bwMode="auto">
            <a:xfrm>
              <a:off x="1914" y="317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441" name="Rectangle 89"/>
            <p:cNvSpPr>
              <a:spLocks noChangeArrowheads="1"/>
            </p:cNvSpPr>
            <p:nvPr/>
          </p:nvSpPr>
          <p:spPr bwMode="auto">
            <a:xfrm>
              <a:off x="1430" y="317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442" name="Rectangle 90"/>
            <p:cNvSpPr>
              <a:spLocks noChangeArrowheads="1"/>
            </p:cNvSpPr>
            <p:nvPr/>
          </p:nvSpPr>
          <p:spPr bwMode="auto">
            <a:xfrm>
              <a:off x="946" y="317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443" name="Rectangle 91"/>
            <p:cNvSpPr>
              <a:spLocks noChangeArrowheads="1"/>
            </p:cNvSpPr>
            <p:nvPr/>
          </p:nvSpPr>
          <p:spPr bwMode="auto">
            <a:xfrm>
              <a:off x="2398" y="2853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444" name="Rectangle 92"/>
            <p:cNvSpPr>
              <a:spLocks noChangeArrowheads="1"/>
            </p:cNvSpPr>
            <p:nvPr/>
          </p:nvSpPr>
          <p:spPr bwMode="auto">
            <a:xfrm>
              <a:off x="1914" y="285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445" name="Rectangle 93"/>
            <p:cNvSpPr>
              <a:spLocks noChangeArrowheads="1"/>
            </p:cNvSpPr>
            <p:nvPr/>
          </p:nvSpPr>
          <p:spPr bwMode="auto">
            <a:xfrm>
              <a:off x="1430" y="285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446" name="Rectangle 94"/>
            <p:cNvSpPr>
              <a:spLocks noChangeArrowheads="1"/>
            </p:cNvSpPr>
            <p:nvPr/>
          </p:nvSpPr>
          <p:spPr bwMode="auto">
            <a:xfrm>
              <a:off x="946" y="285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447" name="Rectangle 95"/>
            <p:cNvSpPr>
              <a:spLocks noChangeArrowheads="1"/>
            </p:cNvSpPr>
            <p:nvPr/>
          </p:nvSpPr>
          <p:spPr bwMode="auto">
            <a:xfrm>
              <a:off x="2398" y="2531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448" name="Rectangle 96"/>
            <p:cNvSpPr>
              <a:spLocks noChangeArrowheads="1"/>
            </p:cNvSpPr>
            <p:nvPr/>
          </p:nvSpPr>
          <p:spPr bwMode="auto">
            <a:xfrm>
              <a:off x="1914" y="253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449" name="Rectangle 97"/>
            <p:cNvSpPr>
              <a:spLocks noChangeArrowheads="1"/>
            </p:cNvSpPr>
            <p:nvPr/>
          </p:nvSpPr>
          <p:spPr bwMode="auto">
            <a:xfrm>
              <a:off x="1430" y="253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450" name="Rectangle 98"/>
            <p:cNvSpPr>
              <a:spLocks noChangeArrowheads="1"/>
            </p:cNvSpPr>
            <p:nvPr/>
          </p:nvSpPr>
          <p:spPr bwMode="auto">
            <a:xfrm>
              <a:off x="946" y="253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451" name="Rectangle 99"/>
            <p:cNvSpPr>
              <a:spLocks noChangeArrowheads="1"/>
            </p:cNvSpPr>
            <p:nvPr/>
          </p:nvSpPr>
          <p:spPr bwMode="auto">
            <a:xfrm>
              <a:off x="2398" y="2208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452" name="Rectangle 100"/>
            <p:cNvSpPr>
              <a:spLocks noChangeArrowheads="1"/>
            </p:cNvSpPr>
            <p:nvPr/>
          </p:nvSpPr>
          <p:spPr bwMode="auto">
            <a:xfrm>
              <a:off x="1914" y="220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453" name="Rectangle 101"/>
            <p:cNvSpPr>
              <a:spLocks noChangeArrowheads="1"/>
            </p:cNvSpPr>
            <p:nvPr/>
          </p:nvSpPr>
          <p:spPr bwMode="auto">
            <a:xfrm>
              <a:off x="1430" y="220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454" name="Rectangle 102"/>
            <p:cNvSpPr>
              <a:spLocks noChangeArrowheads="1"/>
            </p:cNvSpPr>
            <p:nvPr/>
          </p:nvSpPr>
          <p:spPr bwMode="auto">
            <a:xfrm>
              <a:off x="946" y="220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455" name="Line 103"/>
            <p:cNvSpPr>
              <a:spLocks noChangeShapeType="1"/>
            </p:cNvSpPr>
            <p:nvPr/>
          </p:nvSpPr>
          <p:spPr bwMode="auto">
            <a:xfrm>
              <a:off x="946" y="2208"/>
              <a:ext cx="19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56" name="Line 104"/>
            <p:cNvSpPr>
              <a:spLocks noChangeShapeType="1"/>
            </p:cNvSpPr>
            <p:nvPr/>
          </p:nvSpPr>
          <p:spPr bwMode="auto">
            <a:xfrm>
              <a:off x="946" y="2531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57" name="Line 105"/>
            <p:cNvSpPr>
              <a:spLocks noChangeShapeType="1"/>
            </p:cNvSpPr>
            <p:nvPr/>
          </p:nvSpPr>
          <p:spPr bwMode="auto">
            <a:xfrm>
              <a:off x="946" y="2853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58" name="Line 106"/>
            <p:cNvSpPr>
              <a:spLocks noChangeShapeType="1"/>
            </p:cNvSpPr>
            <p:nvPr/>
          </p:nvSpPr>
          <p:spPr bwMode="auto">
            <a:xfrm>
              <a:off x="946" y="3175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59" name="Line 107"/>
            <p:cNvSpPr>
              <a:spLocks noChangeShapeType="1"/>
            </p:cNvSpPr>
            <p:nvPr/>
          </p:nvSpPr>
          <p:spPr bwMode="auto">
            <a:xfrm>
              <a:off x="946" y="3497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60" name="Line 108"/>
            <p:cNvSpPr>
              <a:spLocks noChangeShapeType="1"/>
            </p:cNvSpPr>
            <p:nvPr/>
          </p:nvSpPr>
          <p:spPr bwMode="auto">
            <a:xfrm>
              <a:off x="946" y="3820"/>
              <a:ext cx="19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61" name="Line 109"/>
            <p:cNvSpPr>
              <a:spLocks noChangeShapeType="1"/>
            </p:cNvSpPr>
            <p:nvPr/>
          </p:nvSpPr>
          <p:spPr bwMode="auto">
            <a:xfrm>
              <a:off x="946" y="2208"/>
              <a:ext cx="0" cy="1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62" name="Line 110"/>
            <p:cNvSpPr>
              <a:spLocks noChangeShapeType="1"/>
            </p:cNvSpPr>
            <p:nvPr/>
          </p:nvSpPr>
          <p:spPr bwMode="auto">
            <a:xfrm>
              <a:off x="1430" y="220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63" name="Line 111"/>
            <p:cNvSpPr>
              <a:spLocks noChangeShapeType="1"/>
            </p:cNvSpPr>
            <p:nvPr/>
          </p:nvSpPr>
          <p:spPr bwMode="auto">
            <a:xfrm>
              <a:off x="1914" y="220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64" name="Line 112"/>
            <p:cNvSpPr>
              <a:spLocks noChangeShapeType="1"/>
            </p:cNvSpPr>
            <p:nvPr/>
          </p:nvSpPr>
          <p:spPr bwMode="auto">
            <a:xfrm>
              <a:off x="2398" y="220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65" name="Line 113"/>
            <p:cNvSpPr>
              <a:spLocks noChangeShapeType="1"/>
            </p:cNvSpPr>
            <p:nvPr/>
          </p:nvSpPr>
          <p:spPr bwMode="auto">
            <a:xfrm>
              <a:off x="2881" y="2208"/>
              <a:ext cx="0" cy="1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66" name="Rectangle 114"/>
            <p:cNvSpPr>
              <a:spLocks noChangeArrowheads="1"/>
            </p:cNvSpPr>
            <p:nvPr/>
          </p:nvSpPr>
          <p:spPr bwMode="auto">
            <a:xfrm>
              <a:off x="382" y="3503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4</a:t>
              </a:r>
            </a:p>
          </p:txBody>
        </p:sp>
        <p:sp>
          <p:nvSpPr>
            <p:cNvPr id="228467" name="Rectangle 115"/>
            <p:cNvSpPr>
              <a:spLocks noChangeArrowheads="1"/>
            </p:cNvSpPr>
            <p:nvPr/>
          </p:nvSpPr>
          <p:spPr bwMode="auto">
            <a:xfrm>
              <a:off x="382" y="3182"/>
              <a:ext cx="483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3</a:t>
              </a:r>
            </a:p>
          </p:txBody>
        </p:sp>
        <p:sp>
          <p:nvSpPr>
            <p:cNvPr id="228468" name="Rectangle 116"/>
            <p:cNvSpPr>
              <a:spLocks noChangeArrowheads="1"/>
            </p:cNvSpPr>
            <p:nvPr/>
          </p:nvSpPr>
          <p:spPr bwMode="auto">
            <a:xfrm>
              <a:off x="382" y="2859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1</a:t>
              </a:r>
            </a:p>
          </p:txBody>
        </p:sp>
        <p:sp>
          <p:nvSpPr>
            <p:cNvPr id="228469" name="Rectangle 117"/>
            <p:cNvSpPr>
              <a:spLocks noChangeArrowheads="1"/>
            </p:cNvSpPr>
            <p:nvPr/>
          </p:nvSpPr>
          <p:spPr bwMode="auto">
            <a:xfrm>
              <a:off x="382" y="2538"/>
              <a:ext cx="483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2</a:t>
              </a:r>
            </a:p>
          </p:txBody>
        </p:sp>
        <p:sp>
          <p:nvSpPr>
            <p:cNvPr id="228470" name="Rectangle 118"/>
            <p:cNvSpPr>
              <a:spLocks noChangeArrowheads="1"/>
            </p:cNvSpPr>
            <p:nvPr/>
          </p:nvSpPr>
          <p:spPr bwMode="auto">
            <a:xfrm>
              <a:off x="382" y="2215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2</a:t>
              </a:r>
            </a:p>
          </p:txBody>
        </p:sp>
        <p:sp>
          <p:nvSpPr>
            <p:cNvPr id="228471" name="Line 119"/>
            <p:cNvSpPr>
              <a:spLocks noChangeShapeType="1"/>
            </p:cNvSpPr>
            <p:nvPr/>
          </p:nvSpPr>
          <p:spPr bwMode="auto">
            <a:xfrm>
              <a:off x="382" y="2215"/>
              <a:ext cx="483" cy="0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72" name="Line 120"/>
            <p:cNvSpPr>
              <a:spLocks noChangeShapeType="1"/>
            </p:cNvSpPr>
            <p:nvPr/>
          </p:nvSpPr>
          <p:spPr bwMode="auto">
            <a:xfrm>
              <a:off x="382" y="3826"/>
              <a:ext cx="483" cy="0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73" name="Line 121"/>
            <p:cNvSpPr>
              <a:spLocks noChangeShapeType="1"/>
            </p:cNvSpPr>
            <p:nvPr/>
          </p:nvSpPr>
          <p:spPr bwMode="auto">
            <a:xfrm>
              <a:off x="382" y="2215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74" name="Line 122"/>
            <p:cNvSpPr>
              <a:spLocks noChangeShapeType="1"/>
            </p:cNvSpPr>
            <p:nvPr/>
          </p:nvSpPr>
          <p:spPr bwMode="auto">
            <a:xfrm>
              <a:off x="865" y="2215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75" name="Line 123"/>
            <p:cNvSpPr>
              <a:spLocks noChangeShapeType="1"/>
            </p:cNvSpPr>
            <p:nvPr/>
          </p:nvSpPr>
          <p:spPr bwMode="auto">
            <a:xfrm>
              <a:off x="382" y="2538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76" name="Line 124"/>
            <p:cNvSpPr>
              <a:spLocks noChangeShapeType="1"/>
            </p:cNvSpPr>
            <p:nvPr/>
          </p:nvSpPr>
          <p:spPr bwMode="auto">
            <a:xfrm>
              <a:off x="865" y="2538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77" name="Line 125"/>
            <p:cNvSpPr>
              <a:spLocks noChangeShapeType="1"/>
            </p:cNvSpPr>
            <p:nvPr/>
          </p:nvSpPr>
          <p:spPr bwMode="auto">
            <a:xfrm>
              <a:off x="382" y="2859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78" name="Line 126"/>
            <p:cNvSpPr>
              <a:spLocks noChangeShapeType="1"/>
            </p:cNvSpPr>
            <p:nvPr/>
          </p:nvSpPr>
          <p:spPr bwMode="auto">
            <a:xfrm>
              <a:off x="865" y="2859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79" name="Line 127"/>
            <p:cNvSpPr>
              <a:spLocks noChangeShapeType="1"/>
            </p:cNvSpPr>
            <p:nvPr/>
          </p:nvSpPr>
          <p:spPr bwMode="auto">
            <a:xfrm>
              <a:off x="382" y="3182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80" name="Line 128"/>
            <p:cNvSpPr>
              <a:spLocks noChangeShapeType="1"/>
            </p:cNvSpPr>
            <p:nvPr/>
          </p:nvSpPr>
          <p:spPr bwMode="auto">
            <a:xfrm>
              <a:off x="865" y="3182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81" name="Line 129"/>
            <p:cNvSpPr>
              <a:spLocks noChangeShapeType="1"/>
            </p:cNvSpPr>
            <p:nvPr/>
          </p:nvSpPr>
          <p:spPr bwMode="auto">
            <a:xfrm>
              <a:off x="382" y="3503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82" name="Line 130"/>
            <p:cNvSpPr>
              <a:spLocks noChangeShapeType="1"/>
            </p:cNvSpPr>
            <p:nvPr/>
          </p:nvSpPr>
          <p:spPr bwMode="auto">
            <a:xfrm>
              <a:off x="865" y="3503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483" name="Rectangle 131"/>
            <p:cNvSpPr>
              <a:spLocks noChangeArrowheads="1"/>
            </p:cNvSpPr>
            <p:nvPr/>
          </p:nvSpPr>
          <p:spPr bwMode="auto">
            <a:xfrm>
              <a:off x="3025" y="3181"/>
              <a:ext cx="485" cy="32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>
                  <a:solidFill>
                    <a:srgbClr val="6699FF"/>
                  </a:solidFill>
                </a:rPr>
                <a:t>r’</a:t>
              </a:r>
              <a:r>
                <a:rPr lang="en-US" sz="2000" baseline="-25000" dirty="0">
                  <a:solidFill>
                    <a:srgbClr val="6699FF"/>
                  </a:solidFill>
                </a:rPr>
                <a:t>4</a:t>
              </a:r>
            </a:p>
          </p:txBody>
        </p:sp>
        <p:sp>
          <p:nvSpPr>
            <p:cNvPr id="228484" name="Rectangle 132"/>
            <p:cNvSpPr>
              <a:spLocks noChangeArrowheads="1"/>
            </p:cNvSpPr>
            <p:nvPr/>
          </p:nvSpPr>
          <p:spPr bwMode="auto">
            <a:xfrm>
              <a:off x="3025" y="2859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>
                  <a:solidFill>
                    <a:srgbClr val="6699FF"/>
                  </a:solidFill>
                </a:rPr>
                <a:t>r’</a:t>
              </a:r>
              <a:r>
                <a:rPr lang="en-US" sz="2000" baseline="-25000" dirty="0">
                  <a:solidFill>
                    <a:srgbClr val="6699FF"/>
                  </a:solidFill>
                </a:rPr>
                <a:t>3</a:t>
              </a:r>
            </a:p>
          </p:txBody>
        </p:sp>
        <p:sp>
          <p:nvSpPr>
            <p:cNvPr id="228485" name="Rectangle 133"/>
            <p:cNvSpPr>
              <a:spLocks noChangeArrowheads="1"/>
            </p:cNvSpPr>
            <p:nvPr/>
          </p:nvSpPr>
          <p:spPr bwMode="auto">
            <a:xfrm>
              <a:off x="3025" y="2537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>
                  <a:solidFill>
                    <a:srgbClr val="6699FF"/>
                  </a:solidFill>
                </a:rPr>
                <a:t>r’</a:t>
              </a:r>
              <a:r>
                <a:rPr lang="en-US" sz="2000" baseline="-25000" dirty="0">
                  <a:solidFill>
                    <a:srgbClr val="6699FF"/>
                  </a:solidFill>
                </a:rPr>
                <a:t>2</a:t>
              </a:r>
              <a:endParaRPr lang="en-US" sz="2000" i="1" baseline="-25000" dirty="0">
                <a:solidFill>
                  <a:srgbClr val="6699FF"/>
                </a:solidFill>
              </a:endParaRPr>
            </a:p>
          </p:txBody>
        </p:sp>
        <p:sp>
          <p:nvSpPr>
            <p:cNvPr id="228486" name="Rectangle 134"/>
            <p:cNvSpPr>
              <a:spLocks noChangeArrowheads="1"/>
            </p:cNvSpPr>
            <p:nvPr/>
          </p:nvSpPr>
          <p:spPr bwMode="auto">
            <a:xfrm>
              <a:off x="3025" y="2215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>
                  <a:solidFill>
                    <a:srgbClr val="6699FF"/>
                  </a:solidFill>
                </a:rPr>
                <a:t>s’</a:t>
              </a:r>
            </a:p>
          </p:txBody>
        </p:sp>
        <p:sp>
          <p:nvSpPr>
            <p:cNvPr id="228487" name="Line 135"/>
            <p:cNvSpPr>
              <a:spLocks noChangeShapeType="1"/>
            </p:cNvSpPr>
            <p:nvPr/>
          </p:nvSpPr>
          <p:spPr bwMode="auto">
            <a:xfrm>
              <a:off x="3025" y="2215"/>
              <a:ext cx="48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88" name="Line 136"/>
            <p:cNvSpPr>
              <a:spLocks noChangeShapeType="1"/>
            </p:cNvSpPr>
            <p:nvPr/>
          </p:nvSpPr>
          <p:spPr bwMode="auto">
            <a:xfrm>
              <a:off x="3025" y="2537"/>
              <a:ext cx="4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89" name="Line 137"/>
            <p:cNvSpPr>
              <a:spLocks noChangeShapeType="1"/>
            </p:cNvSpPr>
            <p:nvPr/>
          </p:nvSpPr>
          <p:spPr bwMode="auto">
            <a:xfrm>
              <a:off x="3025" y="2859"/>
              <a:ext cx="4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90" name="Line 138"/>
            <p:cNvSpPr>
              <a:spLocks noChangeShapeType="1"/>
            </p:cNvSpPr>
            <p:nvPr/>
          </p:nvSpPr>
          <p:spPr bwMode="auto">
            <a:xfrm>
              <a:off x="3025" y="3181"/>
              <a:ext cx="4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91" name="Line 139"/>
            <p:cNvSpPr>
              <a:spLocks noChangeShapeType="1"/>
            </p:cNvSpPr>
            <p:nvPr/>
          </p:nvSpPr>
          <p:spPr bwMode="auto">
            <a:xfrm>
              <a:off x="3025" y="3503"/>
              <a:ext cx="48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92" name="Line 140"/>
            <p:cNvSpPr>
              <a:spLocks noChangeShapeType="1"/>
            </p:cNvSpPr>
            <p:nvPr/>
          </p:nvSpPr>
          <p:spPr bwMode="auto">
            <a:xfrm>
              <a:off x="3025" y="2215"/>
              <a:ext cx="0" cy="1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93" name="Line 141"/>
            <p:cNvSpPr>
              <a:spLocks noChangeShapeType="1"/>
            </p:cNvSpPr>
            <p:nvPr/>
          </p:nvSpPr>
          <p:spPr bwMode="auto">
            <a:xfrm>
              <a:off x="3510" y="2215"/>
              <a:ext cx="0" cy="1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494" name="Rectangle 142"/>
            <p:cNvSpPr>
              <a:spLocks noChangeArrowheads="1"/>
            </p:cNvSpPr>
            <p:nvPr/>
          </p:nvSpPr>
          <p:spPr bwMode="auto">
            <a:xfrm>
              <a:off x="3889" y="3502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>
                  <a:solidFill>
                    <a:srgbClr val="6699FF"/>
                  </a:solidFill>
                </a:rPr>
                <a:t>y’</a:t>
              </a:r>
              <a:r>
                <a:rPr lang="en-US" sz="2000" baseline="-25000" dirty="0">
                  <a:solidFill>
                    <a:srgbClr val="6699FF"/>
                  </a:solidFill>
                </a:rPr>
                <a:t>5</a:t>
              </a:r>
            </a:p>
          </p:txBody>
        </p:sp>
        <p:sp>
          <p:nvSpPr>
            <p:cNvPr id="228495" name="Rectangle 143"/>
            <p:cNvSpPr>
              <a:spLocks noChangeArrowheads="1"/>
            </p:cNvSpPr>
            <p:nvPr/>
          </p:nvSpPr>
          <p:spPr bwMode="auto">
            <a:xfrm>
              <a:off x="3889" y="3166"/>
              <a:ext cx="67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>
                  <a:solidFill>
                    <a:srgbClr val="6699FF"/>
                  </a:solidFill>
                </a:rPr>
                <a:t>y’</a:t>
              </a:r>
              <a:r>
                <a:rPr lang="en-US" sz="2000" baseline="-25000" dirty="0">
                  <a:solidFill>
                    <a:srgbClr val="6699FF"/>
                  </a:solidFill>
                </a:rPr>
                <a:t>4</a:t>
              </a:r>
            </a:p>
          </p:txBody>
        </p:sp>
        <p:sp>
          <p:nvSpPr>
            <p:cNvPr id="228496" name="Rectangle 144"/>
            <p:cNvSpPr>
              <a:spLocks noChangeArrowheads="1"/>
            </p:cNvSpPr>
            <p:nvPr/>
          </p:nvSpPr>
          <p:spPr bwMode="auto">
            <a:xfrm>
              <a:off x="3889" y="2830"/>
              <a:ext cx="67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>
                  <a:solidFill>
                    <a:srgbClr val="6699FF"/>
                  </a:solidFill>
                </a:rPr>
                <a:t>y’</a:t>
              </a:r>
              <a:r>
                <a:rPr lang="en-US" sz="2000" baseline="-25000" dirty="0">
                  <a:solidFill>
                    <a:srgbClr val="6699FF"/>
                  </a:solidFill>
                </a:rPr>
                <a:t>3</a:t>
              </a:r>
            </a:p>
          </p:txBody>
        </p:sp>
        <p:sp>
          <p:nvSpPr>
            <p:cNvPr id="228497" name="Rectangle 145"/>
            <p:cNvSpPr>
              <a:spLocks noChangeArrowheads="1"/>
            </p:cNvSpPr>
            <p:nvPr/>
          </p:nvSpPr>
          <p:spPr bwMode="auto">
            <a:xfrm>
              <a:off x="3889" y="2542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>
                  <a:solidFill>
                    <a:srgbClr val="6699FF"/>
                  </a:solidFill>
                </a:rPr>
                <a:t>y’</a:t>
              </a:r>
              <a:r>
                <a:rPr lang="en-US" sz="2000" baseline="-25000" dirty="0">
                  <a:solidFill>
                    <a:srgbClr val="6699FF"/>
                  </a:solidFill>
                </a:rPr>
                <a:t>2</a:t>
              </a:r>
            </a:p>
          </p:txBody>
        </p:sp>
        <p:sp>
          <p:nvSpPr>
            <p:cNvPr id="228498" name="Rectangle 146"/>
            <p:cNvSpPr>
              <a:spLocks noChangeArrowheads="1"/>
            </p:cNvSpPr>
            <p:nvPr/>
          </p:nvSpPr>
          <p:spPr bwMode="auto">
            <a:xfrm>
              <a:off x="3889" y="2254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i="1" baseline="0" dirty="0">
                  <a:solidFill>
                    <a:srgbClr val="6699FF"/>
                  </a:solidFill>
                </a:rPr>
                <a:t>y’</a:t>
              </a:r>
              <a:r>
                <a:rPr lang="en-US" sz="2000" i="1" baseline="-25000" dirty="0">
                  <a:solidFill>
                    <a:srgbClr val="6699FF"/>
                  </a:solidFill>
                </a:rPr>
                <a:t>1</a:t>
              </a:r>
              <a:endParaRPr lang="en-US" sz="2000" baseline="-25000" dirty="0">
                <a:solidFill>
                  <a:srgbClr val="6699FF"/>
                </a:solidFill>
              </a:endParaRPr>
            </a:p>
          </p:txBody>
        </p:sp>
        <p:sp>
          <p:nvSpPr>
            <p:cNvPr id="228499" name="Line 147"/>
            <p:cNvSpPr>
              <a:spLocks noChangeShapeType="1"/>
            </p:cNvSpPr>
            <p:nvPr/>
          </p:nvSpPr>
          <p:spPr bwMode="auto">
            <a:xfrm>
              <a:off x="3889" y="2254"/>
              <a:ext cx="67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00" name="Line 148"/>
            <p:cNvSpPr>
              <a:spLocks noChangeShapeType="1"/>
            </p:cNvSpPr>
            <p:nvPr/>
          </p:nvSpPr>
          <p:spPr bwMode="auto">
            <a:xfrm>
              <a:off x="3889" y="2542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01" name="Line 149"/>
            <p:cNvSpPr>
              <a:spLocks noChangeShapeType="1"/>
            </p:cNvSpPr>
            <p:nvPr/>
          </p:nvSpPr>
          <p:spPr bwMode="auto">
            <a:xfrm>
              <a:off x="3889" y="2830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02" name="Line 150"/>
            <p:cNvSpPr>
              <a:spLocks noChangeShapeType="1"/>
            </p:cNvSpPr>
            <p:nvPr/>
          </p:nvSpPr>
          <p:spPr bwMode="auto">
            <a:xfrm>
              <a:off x="3889" y="3166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03" name="Line 151"/>
            <p:cNvSpPr>
              <a:spLocks noChangeShapeType="1"/>
            </p:cNvSpPr>
            <p:nvPr/>
          </p:nvSpPr>
          <p:spPr bwMode="auto">
            <a:xfrm>
              <a:off x="3889" y="3502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04" name="Line 152"/>
            <p:cNvSpPr>
              <a:spLocks noChangeShapeType="1"/>
            </p:cNvSpPr>
            <p:nvPr/>
          </p:nvSpPr>
          <p:spPr bwMode="auto">
            <a:xfrm>
              <a:off x="3889" y="3790"/>
              <a:ext cx="67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05" name="Line 153"/>
            <p:cNvSpPr>
              <a:spLocks noChangeShapeType="1"/>
            </p:cNvSpPr>
            <p:nvPr/>
          </p:nvSpPr>
          <p:spPr bwMode="auto">
            <a:xfrm>
              <a:off x="3889" y="2254"/>
              <a:ext cx="0" cy="15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06" name="Line 154"/>
            <p:cNvSpPr>
              <a:spLocks noChangeShapeType="1"/>
            </p:cNvSpPr>
            <p:nvPr/>
          </p:nvSpPr>
          <p:spPr bwMode="auto">
            <a:xfrm>
              <a:off x="4559" y="2254"/>
              <a:ext cx="0" cy="15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07" name="Text Box 155"/>
            <p:cNvSpPr txBox="1">
              <a:spLocks noChangeArrowheads="1"/>
            </p:cNvSpPr>
            <p:nvPr/>
          </p:nvSpPr>
          <p:spPr bwMode="auto">
            <a:xfrm>
              <a:off x="3561" y="2694"/>
              <a:ext cx="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=</a:t>
              </a:r>
            </a:p>
          </p:txBody>
        </p:sp>
      </p:grpSp>
      <p:sp>
        <p:nvSpPr>
          <p:cNvPr id="228511" name="Text Box 159"/>
          <p:cNvSpPr txBox="1">
            <a:spLocks noChangeArrowheads="1"/>
          </p:cNvSpPr>
          <p:nvPr/>
        </p:nvSpPr>
        <p:spPr bwMode="auto">
          <a:xfrm>
            <a:off x="3429000" y="3276600"/>
            <a:ext cx="850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+</a:t>
            </a:r>
          </a:p>
        </p:txBody>
      </p:sp>
      <p:grpSp>
        <p:nvGrpSpPr>
          <p:cNvPr id="4" name="Group 309"/>
          <p:cNvGrpSpPr>
            <a:grpSpLocks noChangeAspect="1"/>
          </p:cNvGrpSpPr>
          <p:nvPr/>
        </p:nvGrpSpPr>
        <p:grpSpPr bwMode="auto">
          <a:xfrm>
            <a:off x="4724400" y="2209800"/>
            <a:ext cx="4176713" cy="1617663"/>
            <a:chOff x="2208" y="1598"/>
            <a:chExt cx="4177" cy="1619"/>
          </a:xfrm>
        </p:grpSpPr>
        <p:sp>
          <p:nvSpPr>
            <p:cNvPr id="228513" name="Rectangle 161"/>
            <p:cNvSpPr>
              <a:spLocks noChangeAspect="1" noChangeArrowheads="1"/>
            </p:cNvSpPr>
            <p:nvPr/>
          </p:nvSpPr>
          <p:spPr bwMode="auto">
            <a:xfrm>
              <a:off x="4224" y="2887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514" name="Rectangle 162"/>
            <p:cNvSpPr>
              <a:spLocks noChangeAspect="1" noChangeArrowheads="1"/>
            </p:cNvSpPr>
            <p:nvPr/>
          </p:nvSpPr>
          <p:spPr bwMode="auto">
            <a:xfrm>
              <a:off x="3740" y="288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515" name="Rectangle 163"/>
            <p:cNvSpPr>
              <a:spLocks noChangeAspect="1" noChangeArrowheads="1"/>
            </p:cNvSpPr>
            <p:nvPr/>
          </p:nvSpPr>
          <p:spPr bwMode="auto">
            <a:xfrm>
              <a:off x="3256" y="288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516" name="Rectangle 164"/>
            <p:cNvSpPr>
              <a:spLocks noChangeAspect="1" noChangeArrowheads="1"/>
            </p:cNvSpPr>
            <p:nvPr/>
          </p:nvSpPr>
          <p:spPr bwMode="auto">
            <a:xfrm>
              <a:off x="2772" y="288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517" name="Rectangle 165"/>
            <p:cNvSpPr>
              <a:spLocks noChangeAspect="1" noChangeArrowheads="1"/>
            </p:cNvSpPr>
            <p:nvPr/>
          </p:nvSpPr>
          <p:spPr bwMode="auto">
            <a:xfrm>
              <a:off x="4224" y="2565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518" name="Rectangle 166"/>
            <p:cNvSpPr>
              <a:spLocks noChangeAspect="1" noChangeArrowheads="1"/>
            </p:cNvSpPr>
            <p:nvPr/>
          </p:nvSpPr>
          <p:spPr bwMode="auto">
            <a:xfrm>
              <a:off x="3740" y="256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519" name="Rectangle 167"/>
            <p:cNvSpPr>
              <a:spLocks noChangeAspect="1" noChangeArrowheads="1"/>
            </p:cNvSpPr>
            <p:nvPr/>
          </p:nvSpPr>
          <p:spPr bwMode="auto">
            <a:xfrm>
              <a:off x="3256" y="256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520" name="Rectangle 168"/>
            <p:cNvSpPr>
              <a:spLocks noChangeAspect="1" noChangeArrowheads="1"/>
            </p:cNvSpPr>
            <p:nvPr/>
          </p:nvSpPr>
          <p:spPr bwMode="auto">
            <a:xfrm>
              <a:off x="2772" y="256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521" name="Rectangle 169"/>
            <p:cNvSpPr>
              <a:spLocks noChangeAspect="1" noChangeArrowheads="1"/>
            </p:cNvSpPr>
            <p:nvPr/>
          </p:nvSpPr>
          <p:spPr bwMode="auto">
            <a:xfrm>
              <a:off x="4224" y="2243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522" name="Rectangle 170"/>
            <p:cNvSpPr>
              <a:spLocks noChangeAspect="1" noChangeArrowheads="1"/>
            </p:cNvSpPr>
            <p:nvPr/>
          </p:nvSpPr>
          <p:spPr bwMode="auto">
            <a:xfrm>
              <a:off x="3740" y="224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523" name="Rectangle 171"/>
            <p:cNvSpPr>
              <a:spLocks noChangeAspect="1" noChangeArrowheads="1"/>
            </p:cNvSpPr>
            <p:nvPr/>
          </p:nvSpPr>
          <p:spPr bwMode="auto">
            <a:xfrm>
              <a:off x="3256" y="224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524" name="Rectangle 172"/>
            <p:cNvSpPr>
              <a:spLocks noChangeAspect="1" noChangeArrowheads="1"/>
            </p:cNvSpPr>
            <p:nvPr/>
          </p:nvSpPr>
          <p:spPr bwMode="auto">
            <a:xfrm>
              <a:off x="2772" y="224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525" name="Rectangle 173"/>
            <p:cNvSpPr>
              <a:spLocks noChangeAspect="1" noChangeArrowheads="1"/>
            </p:cNvSpPr>
            <p:nvPr/>
          </p:nvSpPr>
          <p:spPr bwMode="auto">
            <a:xfrm>
              <a:off x="4224" y="1921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526" name="Rectangle 174"/>
            <p:cNvSpPr>
              <a:spLocks noChangeAspect="1" noChangeArrowheads="1"/>
            </p:cNvSpPr>
            <p:nvPr/>
          </p:nvSpPr>
          <p:spPr bwMode="auto">
            <a:xfrm>
              <a:off x="3740" y="192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527" name="Rectangle 175"/>
            <p:cNvSpPr>
              <a:spLocks noChangeAspect="1" noChangeArrowheads="1"/>
            </p:cNvSpPr>
            <p:nvPr/>
          </p:nvSpPr>
          <p:spPr bwMode="auto">
            <a:xfrm>
              <a:off x="3256" y="192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528" name="Rectangle 176"/>
            <p:cNvSpPr>
              <a:spLocks noChangeAspect="1" noChangeArrowheads="1"/>
            </p:cNvSpPr>
            <p:nvPr/>
          </p:nvSpPr>
          <p:spPr bwMode="auto">
            <a:xfrm>
              <a:off x="2772" y="192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529" name="Rectangle 177"/>
            <p:cNvSpPr>
              <a:spLocks noChangeAspect="1" noChangeArrowheads="1"/>
            </p:cNvSpPr>
            <p:nvPr/>
          </p:nvSpPr>
          <p:spPr bwMode="auto">
            <a:xfrm>
              <a:off x="4224" y="1598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530" name="Rectangle 178"/>
            <p:cNvSpPr>
              <a:spLocks noChangeAspect="1" noChangeArrowheads="1"/>
            </p:cNvSpPr>
            <p:nvPr/>
          </p:nvSpPr>
          <p:spPr bwMode="auto">
            <a:xfrm>
              <a:off x="3740" y="159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8531" name="Rectangle 179"/>
            <p:cNvSpPr>
              <a:spLocks noChangeAspect="1" noChangeArrowheads="1"/>
            </p:cNvSpPr>
            <p:nvPr/>
          </p:nvSpPr>
          <p:spPr bwMode="auto">
            <a:xfrm>
              <a:off x="3256" y="159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532" name="Rectangle 180"/>
            <p:cNvSpPr>
              <a:spLocks noChangeAspect="1" noChangeArrowheads="1"/>
            </p:cNvSpPr>
            <p:nvPr/>
          </p:nvSpPr>
          <p:spPr bwMode="auto">
            <a:xfrm>
              <a:off x="2772" y="159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8533" name="Line 181"/>
            <p:cNvSpPr>
              <a:spLocks noChangeAspect="1" noChangeShapeType="1"/>
            </p:cNvSpPr>
            <p:nvPr/>
          </p:nvSpPr>
          <p:spPr bwMode="auto">
            <a:xfrm>
              <a:off x="2772" y="1598"/>
              <a:ext cx="1935" cy="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34" name="Line 182"/>
            <p:cNvSpPr>
              <a:spLocks noChangeAspect="1" noChangeShapeType="1"/>
            </p:cNvSpPr>
            <p:nvPr/>
          </p:nvSpPr>
          <p:spPr bwMode="auto">
            <a:xfrm>
              <a:off x="2772" y="1921"/>
              <a:ext cx="193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35" name="Line 183"/>
            <p:cNvSpPr>
              <a:spLocks noChangeAspect="1" noChangeShapeType="1"/>
            </p:cNvSpPr>
            <p:nvPr/>
          </p:nvSpPr>
          <p:spPr bwMode="auto">
            <a:xfrm>
              <a:off x="2772" y="2243"/>
              <a:ext cx="193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36" name="Line 184"/>
            <p:cNvSpPr>
              <a:spLocks noChangeAspect="1" noChangeShapeType="1"/>
            </p:cNvSpPr>
            <p:nvPr/>
          </p:nvSpPr>
          <p:spPr bwMode="auto">
            <a:xfrm>
              <a:off x="2772" y="2565"/>
              <a:ext cx="193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37" name="Line 185"/>
            <p:cNvSpPr>
              <a:spLocks noChangeAspect="1" noChangeShapeType="1"/>
            </p:cNvSpPr>
            <p:nvPr/>
          </p:nvSpPr>
          <p:spPr bwMode="auto">
            <a:xfrm>
              <a:off x="2772" y="2887"/>
              <a:ext cx="193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38" name="Line 186"/>
            <p:cNvSpPr>
              <a:spLocks noChangeAspect="1" noChangeShapeType="1"/>
            </p:cNvSpPr>
            <p:nvPr/>
          </p:nvSpPr>
          <p:spPr bwMode="auto">
            <a:xfrm>
              <a:off x="2772" y="3210"/>
              <a:ext cx="1935" cy="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39" name="Line 187"/>
            <p:cNvSpPr>
              <a:spLocks noChangeAspect="1" noChangeShapeType="1"/>
            </p:cNvSpPr>
            <p:nvPr/>
          </p:nvSpPr>
          <p:spPr bwMode="auto">
            <a:xfrm>
              <a:off x="2772" y="1598"/>
              <a:ext cx="0" cy="1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40" name="Line 188"/>
            <p:cNvSpPr>
              <a:spLocks noChangeAspect="1" noChangeShapeType="1"/>
            </p:cNvSpPr>
            <p:nvPr/>
          </p:nvSpPr>
          <p:spPr bwMode="auto">
            <a:xfrm>
              <a:off x="3256" y="159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41" name="Line 189"/>
            <p:cNvSpPr>
              <a:spLocks noChangeAspect="1" noChangeShapeType="1"/>
            </p:cNvSpPr>
            <p:nvPr/>
          </p:nvSpPr>
          <p:spPr bwMode="auto">
            <a:xfrm>
              <a:off x="3740" y="159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42" name="Line 190"/>
            <p:cNvSpPr>
              <a:spLocks noChangeAspect="1" noChangeShapeType="1"/>
            </p:cNvSpPr>
            <p:nvPr/>
          </p:nvSpPr>
          <p:spPr bwMode="auto">
            <a:xfrm>
              <a:off x="4224" y="159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43" name="Line 191"/>
            <p:cNvSpPr>
              <a:spLocks noChangeAspect="1" noChangeShapeType="1"/>
            </p:cNvSpPr>
            <p:nvPr/>
          </p:nvSpPr>
          <p:spPr bwMode="auto">
            <a:xfrm>
              <a:off x="4707" y="1598"/>
              <a:ext cx="0" cy="1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49" name="Line 197"/>
            <p:cNvSpPr>
              <a:spLocks noChangeAspect="1" noChangeShapeType="1"/>
            </p:cNvSpPr>
            <p:nvPr/>
          </p:nvSpPr>
          <p:spPr bwMode="auto">
            <a:xfrm>
              <a:off x="2208" y="1605"/>
              <a:ext cx="483" cy="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50" name="Line 198"/>
            <p:cNvSpPr>
              <a:spLocks noChangeAspect="1" noChangeShapeType="1"/>
            </p:cNvSpPr>
            <p:nvPr/>
          </p:nvSpPr>
          <p:spPr bwMode="auto">
            <a:xfrm>
              <a:off x="2208" y="3216"/>
              <a:ext cx="483" cy="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51" name="Line 199"/>
            <p:cNvSpPr>
              <a:spLocks noChangeAspect="1" noChangeShapeType="1"/>
            </p:cNvSpPr>
            <p:nvPr/>
          </p:nvSpPr>
          <p:spPr bwMode="auto">
            <a:xfrm>
              <a:off x="2208" y="1605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52" name="Line 200"/>
            <p:cNvSpPr>
              <a:spLocks noChangeAspect="1" noChangeShapeType="1"/>
            </p:cNvSpPr>
            <p:nvPr/>
          </p:nvSpPr>
          <p:spPr bwMode="auto">
            <a:xfrm>
              <a:off x="2691" y="1605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53" name="Line 201"/>
            <p:cNvSpPr>
              <a:spLocks noChangeAspect="1" noChangeShapeType="1"/>
            </p:cNvSpPr>
            <p:nvPr/>
          </p:nvSpPr>
          <p:spPr bwMode="auto">
            <a:xfrm>
              <a:off x="2208" y="1928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54" name="Line 202"/>
            <p:cNvSpPr>
              <a:spLocks noChangeAspect="1" noChangeShapeType="1"/>
            </p:cNvSpPr>
            <p:nvPr/>
          </p:nvSpPr>
          <p:spPr bwMode="auto">
            <a:xfrm>
              <a:off x="2691" y="1928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55" name="Line 203"/>
            <p:cNvSpPr>
              <a:spLocks noChangeAspect="1" noChangeShapeType="1"/>
            </p:cNvSpPr>
            <p:nvPr/>
          </p:nvSpPr>
          <p:spPr bwMode="auto">
            <a:xfrm>
              <a:off x="2208" y="2249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56" name="Line 204"/>
            <p:cNvSpPr>
              <a:spLocks noChangeAspect="1" noChangeShapeType="1"/>
            </p:cNvSpPr>
            <p:nvPr/>
          </p:nvSpPr>
          <p:spPr bwMode="auto">
            <a:xfrm>
              <a:off x="2691" y="2249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57" name="Line 205"/>
            <p:cNvSpPr>
              <a:spLocks noChangeAspect="1" noChangeShapeType="1"/>
            </p:cNvSpPr>
            <p:nvPr/>
          </p:nvSpPr>
          <p:spPr bwMode="auto">
            <a:xfrm>
              <a:off x="2208" y="2572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58" name="Line 206"/>
            <p:cNvSpPr>
              <a:spLocks noChangeAspect="1" noChangeShapeType="1"/>
            </p:cNvSpPr>
            <p:nvPr/>
          </p:nvSpPr>
          <p:spPr bwMode="auto">
            <a:xfrm>
              <a:off x="2691" y="2572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59" name="Line 207"/>
            <p:cNvSpPr>
              <a:spLocks noChangeAspect="1" noChangeShapeType="1"/>
            </p:cNvSpPr>
            <p:nvPr/>
          </p:nvSpPr>
          <p:spPr bwMode="auto">
            <a:xfrm>
              <a:off x="2208" y="2893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60" name="Line 208"/>
            <p:cNvSpPr>
              <a:spLocks noChangeAspect="1" noChangeShapeType="1"/>
            </p:cNvSpPr>
            <p:nvPr/>
          </p:nvSpPr>
          <p:spPr bwMode="auto">
            <a:xfrm>
              <a:off x="2691" y="2893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8561" name="Rectangle 209"/>
            <p:cNvSpPr>
              <a:spLocks noChangeAspect="1" noChangeArrowheads="1"/>
            </p:cNvSpPr>
            <p:nvPr/>
          </p:nvSpPr>
          <p:spPr bwMode="auto">
            <a:xfrm>
              <a:off x="4851" y="2571"/>
              <a:ext cx="621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1200" i="1" baseline="0" smtClean="0"/>
                <a:t>r</a:t>
              </a:r>
              <a:r>
                <a:rPr lang="en-US" sz="1200" baseline="-25000" smtClean="0"/>
                <a:t>4</a:t>
              </a:r>
              <a:r>
                <a:rPr lang="en-US" sz="1200" baseline="0" smtClean="0"/>
                <a:t>+</a:t>
              </a:r>
              <a:r>
                <a:rPr lang="en-US" sz="1200" i="1" baseline="0" smtClean="0">
                  <a:solidFill>
                    <a:srgbClr val="6699FF"/>
                  </a:solidFill>
                </a:rPr>
                <a:t>r’</a:t>
              </a:r>
              <a:r>
                <a:rPr lang="en-US" sz="1200" baseline="-25000" smtClean="0">
                  <a:solidFill>
                    <a:srgbClr val="6699FF"/>
                  </a:solidFill>
                </a:rPr>
                <a:t>4</a:t>
              </a:r>
              <a:endParaRPr lang="en-US" sz="1200" baseline="-25000" dirty="0">
                <a:solidFill>
                  <a:srgbClr val="6699FF"/>
                </a:solidFill>
              </a:endParaRPr>
            </a:p>
          </p:txBody>
        </p:sp>
        <p:sp>
          <p:nvSpPr>
            <p:cNvPr id="228562" name="Rectangle 210"/>
            <p:cNvSpPr>
              <a:spLocks noChangeAspect="1" noChangeArrowheads="1"/>
            </p:cNvSpPr>
            <p:nvPr/>
          </p:nvSpPr>
          <p:spPr bwMode="auto">
            <a:xfrm>
              <a:off x="4851" y="2249"/>
              <a:ext cx="621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1200" i="1" baseline="0" dirty="0" smtClean="0"/>
                <a:t>r</a:t>
              </a:r>
              <a:r>
                <a:rPr lang="en-US" sz="1200" baseline="-25000" dirty="0" smtClean="0"/>
                <a:t>3</a:t>
              </a:r>
              <a:r>
                <a:rPr lang="en-US" sz="1200" baseline="0" dirty="0" smtClean="0"/>
                <a:t>+</a:t>
              </a:r>
              <a:r>
                <a:rPr lang="en-US" sz="1200" i="1" baseline="0" dirty="0" smtClean="0">
                  <a:solidFill>
                    <a:srgbClr val="6699FF"/>
                  </a:solidFill>
                </a:rPr>
                <a:t>r’</a:t>
              </a:r>
              <a:r>
                <a:rPr lang="en-US" sz="1200" baseline="-25000" dirty="0" smtClean="0">
                  <a:solidFill>
                    <a:srgbClr val="6699FF"/>
                  </a:solidFill>
                </a:rPr>
                <a:t>3</a:t>
              </a:r>
              <a:endParaRPr lang="en-US" sz="1200" baseline="-25000" dirty="0">
                <a:solidFill>
                  <a:srgbClr val="6699FF"/>
                </a:solidFill>
              </a:endParaRPr>
            </a:p>
          </p:txBody>
        </p:sp>
        <p:sp>
          <p:nvSpPr>
            <p:cNvPr id="228563" name="Rectangle 211"/>
            <p:cNvSpPr>
              <a:spLocks noChangeAspect="1" noChangeArrowheads="1"/>
            </p:cNvSpPr>
            <p:nvPr/>
          </p:nvSpPr>
          <p:spPr bwMode="auto">
            <a:xfrm>
              <a:off x="4851" y="1927"/>
              <a:ext cx="621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1200" i="1" baseline="0" dirty="0" smtClean="0"/>
                <a:t>r</a:t>
              </a:r>
              <a:r>
                <a:rPr lang="en-US" sz="1200" baseline="-25000" dirty="0" smtClean="0"/>
                <a:t>2</a:t>
              </a:r>
              <a:r>
                <a:rPr lang="en-US" sz="1200" baseline="0" dirty="0" smtClean="0">
                  <a:solidFill>
                    <a:srgbClr val="6699FF"/>
                  </a:solidFill>
                </a:rPr>
                <a:t>+</a:t>
              </a:r>
              <a:r>
                <a:rPr lang="en-US" sz="1200" i="1" baseline="0" dirty="0" smtClean="0">
                  <a:solidFill>
                    <a:srgbClr val="6699FF"/>
                  </a:solidFill>
                </a:rPr>
                <a:t>r’</a:t>
              </a:r>
              <a:r>
                <a:rPr lang="en-US" sz="1200" baseline="-25000" dirty="0" smtClean="0">
                  <a:solidFill>
                    <a:srgbClr val="6699FF"/>
                  </a:solidFill>
                </a:rPr>
                <a:t>2</a:t>
              </a:r>
              <a:endParaRPr lang="en-US" sz="1200" baseline="-25000" dirty="0">
                <a:solidFill>
                  <a:srgbClr val="6699FF"/>
                </a:solidFill>
              </a:endParaRPr>
            </a:p>
          </p:txBody>
        </p:sp>
        <p:sp>
          <p:nvSpPr>
            <p:cNvPr id="228564" name="Rectangle 212"/>
            <p:cNvSpPr>
              <a:spLocks noChangeAspect="1" noChangeArrowheads="1"/>
            </p:cNvSpPr>
            <p:nvPr/>
          </p:nvSpPr>
          <p:spPr bwMode="auto">
            <a:xfrm>
              <a:off x="4851" y="1605"/>
              <a:ext cx="621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1200" i="1" baseline="0"/>
                <a:t>s+</a:t>
              </a:r>
              <a:r>
                <a:rPr lang="en-US" sz="1200" i="1" baseline="0">
                  <a:solidFill>
                    <a:srgbClr val="6699FF"/>
                  </a:solidFill>
                </a:rPr>
                <a:t>s’</a:t>
              </a:r>
            </a:p>
          </p:txBody>
        </p:sp>
        <p:sp>
          <p:nvSpPr>
            <p:cNvPr id="228565" name="Line 213"/>
            <p:cNvSpPr>
              <a:spLocks noChangeAspect="1" noChangeShapeType="1"/>
            </p:cNvSpPr>
            <p:nvPr/>
          </p:nvSpPr>
          <p:spPr bwMode="auto">
            <a:xfrm>
              <a:off x="4851" y="1605"/>
              <a:ext cx="485" cy="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66" name="Line 214"/>
            <p:cNvSpPr>
              <a:spLocks noChangeAspect="1" noChangeShapeType="1"/>
            </p:cNvSpPr>
            <p:nvPr/>
          </p:nvSpPr>
          <p:spPr bwMode="auto">
            <a:xfrm>
              <a:off x="4851" y="1927"/>
              <a:ext cx="48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67" name="Line 215"/>
            <p:cNvSpPr>
              <a:spLocks noChangeAspect="1" noChangeShapeType="1"/>
            </p:cNvSpPr>
            <p:nvPr/>
          </p:nvSpPr>
          <p:spPr bwMode="auto">
            <a:xfrm>
              <a:off x="4851" y="2249"/>
              <a:ext cx="48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68" name="Line 216"/>
            <p:cNvSpPr>
              <a:spLocks noChangeAspect="1" noChangeShapeType="1"/>
            </p:cNvSpPr>
            <p:nvPr/>
          </p:nvSpPr>
          <p:spPr bwMode="auto">
            <a:xfrm>
              <a:off x="4851" y="2571"/>
              <a:ext cx="48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69" name="Line 217"/>
            <p:cNvSpPr>
              <a:spLocks noChangeAspect="1" noChangeShapeType="1"/>
            </p:cNvSpPr>
            <p:nvPr/>
          </p:nvSpPr>
          <p:spPr bwMode="auto">
            <a:xfrm>
              <a:off x="4851" y="2893"/>
              <a:ext cx="485" cy="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70" name="Line 218"/>
            <p:cNvSpPr>
              <a:spLocks noChangeAspect="1" noChangeShapeType="1"/>
            </p:cNvSpPr>
            <p:nvPr/>
          </p:nvSpPr>
          <p:spPr bwMode="auto">
            <a:xfrm>
              <a:off x="4851" y="1605"/>
              <a:ext cx="0" cy="1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71" name="Line 219"/>
            <p:cNvSpPr>
              <a:spLocks noChangeAspect="1" noChangeShapeType="1"/>
            </p:cNvSpPr>
            <p:nvPr/>
          </p:nvSpPr>
          <p:spPr bwMode="auto">
            <a:xfrm>
              <a:off x="5336" y="1605"/>
              <a:ext cx="0" cy="1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72" name="Rectangle 220"/>
            <p:cNvSpPr>
              <a:spLocks noChangeAspect="1" noChangeArrowheads="1"/>
            </p:cNvSpPr>
            <p:nvPr/>
          </p:nvSpPr>
          <p:spPr bwMode="auto">
            <a:xfrm>
              <a:off x="5715" y="2892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/>
                <a:t>y</a:t>
              </a:r>
              <a:r>
                <a:rPr lang="en-US" sz="1400" baseline="-25000" dirty="0"/>
                <a:t>5</a:t>
              </a:r>
              <a:r>
                <a:rPr lang="en-US" sz="1400" baseline="0" dirty="0"/>
                <a:t>+</a:t>
              </a:r>
              <a:r>
                <a:rPr lang="en-US" sz="1400" i="1" baseline="0" dirty="0">
                  <a:solidFill>
                    <a:srgbClr val="6699FF"/>
                  </a:solidFill>
                </a:rPr>
                <a:t>y</a:t>
              </a:r>
              <a:r>
                <a:rPr lang="en-US" sz="1400" baseline="0" dirty="0">
                  <a:solidFill>
                    <a:srgbClr val="6699FF"/>
                  </a:solidFill>
                </a:rPr>
                <a:t>’</a:t>
              </a:r>
              <a:r>
                <a:rPr lang="en-US" sz="1400" baseline="-25000" dirty="0">
                  <a:solidFill>
                    <a:srgbClr val="6699FF"/>
                  </a:solidFill>
                </a:rPr>
                <a:t>5</a:t>
              </a:r>
            </a:p>
          </p:txBody>
        </p:sp>
        <p:sp>
          <p:nvSpPr>
            <p:cNvPr id="228573" name="Rectangle 221"/>
            <p:cNvSpPr>
              <a:spLocks noChangeAspect="1" noChangeArrowheads="1"/>
            </p:cNvSpPr>
            <p:nvPr/>
          </p:nvSpPr>
          <p:spPr bwMode="auto">
            <a:xfrm>
              <a:off x="5715" y="2556"/>
              <a:ext cx="67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/>
                <a:t>y</a:t>
              </a:r>
              <a:r>
                <a:rPr lang="en-US" sz="1400" baseline="-25000" dirty="0"/>
                <a:t>4</a:t>
              </a:r>
              <a:r>
                <a:rPr lang="en-US" sz="1400" baseline="0" dirty="0"/>
                <a:t>+</a:t>
              </a:r>
              <a:r>
                <a:rPr lang="en-US" sz="1400" i="1" baseline="0" dirty="0">
                  <a:solidFill>
                    <a:srgbClr val="6699FF"/>
                  </a:solidFill>
                </a:rPr>
                <a:t>y</a:t>
              </a:r>
              <a:r>
                <a:rPr lang="en-US" sz="1400" baseline="0" dirty="0">
                  <a:solidFill>
                    <a:srgbClr val="6699FF"/>
                  </a:solidFill>
                </a:rPr>
                <a:t>’</a:t>
              </a:r>
              <a:r>
                <a:rPr lang="en-US" sz="1400" baseline="-25000" dirty="0">
                  <a:solidFill>
                    <a:srgbClr val="6699FF"/>
                  </a:solidFill>
                </a:rPr>
                <a:t>4</a:t>
              </a:r>
            </a:p>
          </p:txBody>
        </p:sp>
        <p:sp>
          <p:nvSpPr>
            <p:cNvPr id="228574" name="Rectangle 222"/>
            <p:cNvSpPr>
              <a:spLocks noChangeAspect="1" noChangeArrowheads="1"/>
            </p:cNvSpPr>
            <p:nvPr/>
          </p:nvSpPr>
          <p:spPr bwMode="auto">
            <a:xfrm>
              <a:off x="5715" y="2220"/>
              <a:ext cx="67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/>
                <a:t>y</a:t>
              </a:r>
              <a:r>
                <a:rPr lang="en-US" sz="1400" baseline="-25000" dirty="0"/>
                <a:t>3</a:t>
              </a:r>
              <a:r>
                <a:rPr lang="en-US" sz="1400" baseline="0" dirty="0"/>
                <a:t>+</a:t>
              </a:r>
              <a:r>
                <a:rPr lang="en-US" sz="1400" i="1" baseline="0" dirty="0">
                  <a:solidFill>
                    <a:srgbClr val="6699FF"/>
                  </a:solidFill>
                </a:rPr>
                <a:t>y</a:t>
              </a:r>
              <a:r>
                <a:rPr lang="en-US" sz="1400" baseline="0" dirty="0">
                  <a:solidFill>
                    <a:srgbClr val="6699FF"/>
                  </a:solidFill>
                </a:rPr>
                <a:t>’</a:t>
              </a:r>
              <a:r>
                <a:rPr lang="en-US" sz="1400" baseline="-25000" dirty="0">
                  <a:solidFill>
                    <a:srgbClr val="6699FF"/>
                  </a:solidFill>
                </a:rPr>
                <a:t>3</a:t>
              </a:r>
            </a:p>
          </p:txBody>
        </p:sp>
        <p:sp>
          <p:nvSpPr>
            <p:cNvPr id="228575" name="Rectangle 223"/>
            <p:cNvSpPr>
              <a:spLocks noChangeAspect="1" noChangeArrowheads="1"/>
            </p:cNvSpPr>
            <p:nvPr/>
          </p:nvSpPr>
          <p:spPr bwMode="auto">
            <a:xfrm>
              <a:off x="5715" y="1932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/>
                <a:t>y</a:t>
              </a:r>
              <a:r>
                <a:rPr lang="en-US" sz="1400" baseline="-25000" dirty="0"/>
                <a:t>2</a:t>
              </a:r>
              <a:r>
                <a:rPr lang="en-US" sz="1400" baseline="0" dirty="0"/>
                <a:t>+</a:t>
              </a:r>
              <a:r>
                <a:rPr lang="en-US" sz="1400" i="1" baseline="0" dirty="0">
                  <a:solidFill>
                    <a:srgbClr val="6699FF"/>
                  </a:solidFill>
                </a:rPr>
                <a:t>y</a:t>
              </a:r>
              <a:r>
                <a:rPr lang="en-US" sz="1400" baseline="0" dirty="0">
                  <a:solidFill>
                    <a:srgbClr val="6699FF"/>
                  </a:solidFill>
                </a:rPr>
                <a:t>’</a:t>
              </a:r>
              <a:r>
                <a:rPr lang="en-US" sz="1400" baseline="-25000" dirty="0">
                  <a:solidFill>
                    <a:srgbClr val="6699FF"/>
                  </a:solidFill>
                </a:rPr>
                <a:t>2</a:t>
              </a:r>
            </a:p>
          </p:txBody>
        </p:sp>
        <p:sp>
          <p:nvSpPr>
            <p:cNvPr id="228576" name="Rectangle 224"/>
            <p:cNvSpPr>
              <a:spLocks noChangeAspect="1" noChangeArrowheads="1"/>
            </p:cNvSpPr>
            <p:nvPr/>
          </p:nvSpPr>
          <p:spPr bwMode="auto">
            <a:xfrm>
              <a:off x="5715" y="1644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/>
                <a:t>y</a:t>
              </a:r>
              <a:r>
                <a:rPr lang="en-US" sz="1400" baseline="-25000" dirty="0"/>
                <a:t>1</a:t>
              </a:r>
              <a:r>
                <a:rPr lang="en-US" sz="1400" baseline="0" dirty="0"/>
                <a:t>+</a:t>
              </a:r>
              <a:r>
                <a:rPr lang="en-US" sz="1400" i="1" baseline="0" dirty="0">
                  <a:solidFill>
                    <a:srgbClr val="6699FF"/>
                  </a:solidFill>
                </a:rPr>
                <a:t>y</a:t>
              </a:r>
              <a:r>
                <a:rPr lang="en-US" sz="1400" baseline="0" dirty="0">
                  <a:solidFill>
                    <a:srgbClr val="6699FF"/>
                  </a:solidFill>
                </a:rPr>
                <a:t>’</a:t>
              </a:r>
              <a:r>
                <a:rPr lang="en-US" sz="1400" baseline="-25000" dirty="0">
                  <a:solidFill>
                    <a:srgbClr val="6699FF"/>
                  </a:solidFill>
                </a:rPr>
                <a:t>1</a:t>
              </a:r>
              <a:endParaRPr lang="en-US" sz="1400" baseline="-25000" dirty="0"/>
            </a:p>
          </p:txBody>
        </p:sp>
        <p:sp>
          <p:nvSpPr>
            <p:cNvPr id="228577" name="Line 225"/>
            <p:cNvSpPr>
              <a:spLocks noChangeAspect="1" noChangeShapeType="1"/>
            </p:cNvSpPr>
            <p:nvPr/>
          </p:nvSpPr>
          <p:spPr bwMode="auto">
            <a:xfrm>
              <a:off x="5715" y="1644"/>
              <a:ext cx="670" cy="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78" name="Line 226"/>
            <p:cNvSpPr>
              <a:spLocks noChangeAspect="1" noChangeShapeType="1"/>
            </p:cNvSpPr>
            <p:nvPr/>
          </p:nvSpPr>
          <p:spPr bwMode="auto">
            <a:xfrm>
              <a:off x="5715" y="1932"/>
              <a:ext cx="670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79" name="Line 227"/>
            <p:cNvSpPr>
              <a:spLocks noChangeAspect="1" noChangeShapeType="1"/>
            </p:cNvSpPr>
            <p:nvPr/>
          </p:nvSpPr>
          <p:spPr bwMode="auto">
            <a:xfrm>
              <a:off x="5715" y="2220"/>
              <a:ext cx="670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80" name="Line 228"/>
            <p:cNvSpPr>
              <a:spLocks noChangeAspect="1" noChangeShapeType="1"/>
            </p:cNvSpPr>
            <p:nvPr/>
          </p:nvSpPr>
          <p:spPr bwMode="auto">
            <a:xfrm>
              <a:off x="5715" y="2556"/>
              <a:ext cx="670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81" name="Line 229"/>
            <p:cNvSpPr>
              <a:spLocks noChangeAspect="1" noChangeShapeType="1"/>
            </p:cNvSpPr>
            <p:nvPr/>
          </p:nvSpPr>
          <p:spPr bwMode="auto">
            <a:xfrm>
              <a:off x="5715" y="2892"/>
              <a:ext cx="670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82" name="Line 230"/>
            <p:cNvSpPr>
              <a:spLocks noChangeAspect="1" noChangeShapeType="1"/>
            </p:cNvSpPr>
            <p:nvPr/>
          </p:nvSpPr>
          <p:spPr bwMode="auto">
            <a:xfrm>
              <a:off x="5715" y="3180"/>
              <a:ext cx="670" cy="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83" name="Line 231"/>
            <p:cNvSpPr>
              <a:spLocks noChangeAspect="1" noChangeShapeType="1"/>
            </p:cNvSpPr>
            <p:nvPr/>
          </p:nvSpPr>
          <p:spPr bwMode="auto">
            <a:xfrm>
              <a:off x="5715" y="1644"/>
              <a:ext cx="0" cy="15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84" name="Line 232"/>
            <p:cNvSpPr>
              <a:spLocks noChangeAspect="1" noChangeShapeType="1"/>
            </p:cNvSpPr>
            <p:nvPr/>
          </p:nvSpPr>
          <p:spPr bwMode="auto">
            <a:xfrm>
              <a:off x="6385" y="1644"/>
              <a:ext cx="0" cy="15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8585" name="Text Box 233"/>
            <p:cNvSpPr txBox="1">
              <a:spLocks noChangeAspect="1" noChangeArrowheads="1"/>
            </p:cNvSpPr>
            <p:nvPr/>
          </p:nvSpPr>
          <p:spPr bwMode="auto">
            <a:xfrm>
              <a:off x="5386" y="2084"/>
              <a:ext cx="393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-0.11198 -0.08774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7 L -0.11215 3.7037E-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5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E3F7-F578-4BDE-99E8-13AD915C8F3A}" type="slidenum">
              <a:rPr lang="en-US"/>
              <a:pPr/>
              <a:t>29</a:t>
            </a:fld>
            <a:endParaRPr 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47688"/>
            <a:ext cx="8001000" cy="1143000"/>
          </a:xfrm>
        </p:spPr>
        <p:txBody>
          <a:bodyPr/>
          <a:lstStyle/>
          <a:p>
            <a:r>
              <a:rPr lang="en-US" sz="2800" dirty="0">
                <a:solidFill>
                  <a:srgbClr val="4603CD"/>
                </a:solidFill>
              </a:rPr>
              <a:t>Multiplicative Homomorphism of Linear </a:t>
            </a:r>
            <a:r>
              <a:rPr lang="en-US" sz="2800" dirty="0">
                <a:solidFill>
                  <a:srgbClr val="4603CD"/>
                </a:solidFill>
                <a:sym typeface="Euclid Symbol" pitchFamily="18" charset="2"/>
              </a:rPr>
              <a:t>Secret Sharing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604838" y="1698625"/>
            <a:ext cx="3986212" cy="1544638"/>
            <a:chOff x="381" y="1058"/>
            <a:chExt cx="4177" cy="1618"/>
          </a:xfrm>
        </p:grpSpPr>
        <p:sp>
          <p:nvSpPr>
            <p:cNvPr id="229380" name="Rectangle 4"/>
            <p:cNvSpPr>
              <a:spLocks noChangeAspect="1" noChangeArrowheads="1"/>
            </p:cNvSpPr>
            <p:nvPr/>
          </p:nvSpPr>
          <p:spPr bwMode="auto">
            <a:xfrm>
              <a:off x="2397" y="2347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381" name="Rectangle 5"/>
            <p:cNvSpPr>
              <a:spLocks noChangeAspect="1" noChangeArrowheads="1"/>
            </p:cNvSpPr>
            <p:nvPr/>
          </p:nvSpPr>
          <p:spPr bwMode="auto">
            <a:xfrm>
              <a:off x="1913" y="234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382" name="Rectangle 6"/>
            <p:cNvSpPr>
              <a:spLocks noChangeAspect="1" noChangeArrowheads="1"/>
            </p:cNvSpPr>
            <p:nvPr/>
          </p:nvSpPr>
          <p:spPr bwMode="auto">
            <a:xfrm>
              <a:off x="1429" y="234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383" name="Rectangle 7"/>
            <p:cNvSpPr>
              <a:spLocks noChangeAspect="1" noChangeArrowheads="1"/>
            </p:cNvSpPr>
            <p:nvPr/>
          </p:nvSpPr>
          <p:spPr bwMode="auto">
            <a:xfrm>
              <a:off x="945" y="234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384" name="Rectangle 8"/>
            <p:cNvSpPr>
              <a:spLocks noChangeAspect="1" noChangeArrowheads="1"/>
            </p:cNvSpPr>
            <p:nvPr/>
          </p:nvSpPr>
          <p:spPr bwMode="auto">
            <a:xfrm>
              <a:off x="2397" y="2025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385" name="Rectangle 9"/>
            <p:cNvSpPr>
              <a:spLocks noChangeAspect="1" noChangeArrowheads="1"/>
            </p:cNvSpPr>
            <p:nvPr/>
          </p:nvSpPr>
          <p:spPr bwMode="auto">
            <a:xfrm>
              <a:off x="1913" y="202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386" name="Rectangle 10"/>
            <p:cNvSpPr>
              <a:spLocks noChangeAspect="1" noChangeArrowheads="1"/>
            </p:cNvSpPr>
            <p:nvPr/>
          </p:nvSpPr>
          <p:spPr bwMode="auto">
            <a:xfrm>
              <a:off x="1429" y="202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387" name="Rectangle 11"/>
            <p:cNvSpPr>
              <a:spLocks noChangeAspect="1" noChangeArrowheads="1"/>
            </p:cNvSpPr>
            <p:nvPr/>
          </p:nvSpPr>
          <p:spPr bwMode="auto">
            <a:xfrm>
              <a:off x="945" y="202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388" name="Rectangle 12"/>
            <p:cNvSpPr>
              <a:spLocks noChangeAspect="1" noChangeArrowheads="1"/>
            </p:cNvSpPr>
            <p:nvPr/>
          </p:nvSpPr>
          <p:spPr bwMode="auto">
            <a:xfrm>
              <a:off x="2397" y="1703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389" name="Rectangle 13"/>
            <p:cNvSpPr>
              <a:spLocks noChangeAspect="1" noChangeArrowheads="1"/>
            </p:cNvSpPr>
            <p:nvPr/>
          </p:nvSpPr>
          <p:spPr bwMode="auto">
            <a:xfrm>
              <a:off x="1913" y="170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390" name="Rectangle 14"/>
            <p:cNvSpPr>
              <a:spLocks noChangeAspect="1" noChangeArrowheads="1"/>
            </p:cNvSpPr>
            <p:nvPr/>
          </p:nvSpPr>
          <p:spPr bwMode="auto">
            <a:xfrm>
              <a:off x="1429" y="170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391" name="Rectangle 15"/>
            <p:cNvSpPr>
              <a:spLocks noChangeAspect="1" noChangeArrowheads="1"/>
            </p:cNvSpPr>
            <p:nvPr/>
          </p:nvSpPr>
          <p:spPr bwMode="auto">
            <a:xfrm>
              <a:off x="945" y="170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392" name="Rectangle 16"/>
            <p:cNvSpPr>
              <a:spLocks noChangeAspect="1" noChangeArrowheads="1"/>
            </p:cNvSpPr>
            <p:nvPr/>
          </p:nvSpPr>
          <p:spPr bwMode="auto">
            <a:xfrm>
              <a:off x="2397" y="1381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393" name="Rectangle 17"/>
            <p:cNvSpPr>
              <a:spLocks noChangeAspect="1" noChangeArrowheads="1"/>
            </p:cNvSpPr>
            <p:nvPr/>
          </p:nvSpPr>
          <p:spPr bwMode="auto">
            <a:xfrm>
              <a:off x="1913" y="138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394" name="Rectangle 18"/>
            <p:cNvSpPr>
              <a:spLocks noChangeAspect="1" noChangeArrowheads="1"/>
            </p:cNvSpPr>
            <p:nvPr/>
          </p:nvSpPr>
          <p:spPr bwMode="auto">
            <a:xfrm>
              <a:off x="1429" y="138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395" name="Rectangle 19"/>
            <p:cNvSpPr>
              <a:spLocks noChangeAspect="1" noChangeArrowheads="1"/>
            </p:cNvSpPr>
            <p:nvPr/>
          </p:nvSpPr>
          <p:spPr bwMode="auto">
            <a:xfrm>
              <a:off x="945" y="138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396" name="Rectangle 20"/>
            <p:cNvSpPr>
              <a:spLocks noChangeAspect="1" noChangeArrowheads="1"/>
            </p:cNvSpPr>
            <p:nvPr/>
          </p:nvSpPr>
          <p:spPr bwMode="auto">
            <a:xfrm>
              <a:off x="2397" y="1058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397" name="Rectangle 21"/>
            <p:cNvSpPr>
              <a:spLocks noChangeAspect="1" noChangeArrowheads="1"/>
            </p:cNvSpPr>
            <p:nvPr/>
          </p:nvSpPr>
          <p:spPr bwMode="auto">
            <a:xfrm>
              <a:off x="1913" y="105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398" name="Rectangle 22"/>
            <p:cNvSpPr>
              <a:spLocks noChangeAspect="1" noChangeArrowheads="1"/>
            </p:cNvSpPr>
            <p:nvPr/>
          </p:nvSpPr>
          <p:spPr bwMode="auto">
            <a:xfrm>
              <a:off x="1429" y="105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399" name="Rectangle 23"/>
            <p:cNvSpPr>
              <a:spLocks noChangeAspect="1" noChangeArrowheads="1"/>
            </p:cNvSpPr>
            <p:nvPr/>
          </p:nvSpPr>
          <p:spPr bwMode="auto">
            <a:xfrm>
              <a:off x="945" y="105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400" name="Line 24"/>
            <p:cNvSpPr>
              <a:spLocks noChangeAspect="1" noChangeShapeType="1"/>
            </p:cNvSpPr>
            <p:nvPr/>
          </p:nvSpPr>
          <p:spPr bwMode="auto">
            <a:xfrm>
              <a:off x="945" y="1058"/>
              <a:ext cx="19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01" name="Line 25"/>
            <p:cNvSpPr>
              <a:spLocks noChangeAspect="1" noChangeShapeType="1"/>
            </p:cNvSpPr>
            <p:nvPr/>
          </p:nvSpPr>
          <p:spPr bwMode="auto">
            <a:xfrm>
              <a:off x="945" y="1381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02" name="Line 26"/>
            <p:cNvSpPr>
              <a:spLocks noChangeAspect="1" noChangeShapeType="1"/>
            </p:cNvSpPr>
            <p:nvPr/>
          </p:nvSpPr>
          <p:spPr bwMode="auto">
            <a:xfrm>
              <a:off x="945" y="1703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03" name="Line 27"/>
            <p:cNvSpPr>
              <a:spLocks noChangeAspect="1" noChangeShapeType="1"/>
            </p:cNvSpPr>
            <p:nvPr/>
          </p:nvSpPr>
          <p:spPr bwMode="auto">
            <a:xfrm>
              <a:off x="945" y="2025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04" name="Line 28"/>
            <p:cNvSpPr>
              <a:spLocks noChangeAspect="1" noChangeShapeType="1"/>
            </p:cNvSpPr>
            <p:nvPr/>
          </p:nvSpPr>
          <p:spPr bwMode="auto">
            <a:xfrm>
              <a:off x="945" y="2347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05" name="Line 29"/>
            <p:cNvSpPr>
              <a:spLocks noChangeAspect="1" noChangeShapeType="1"/>
            </p:cNvSpPr>
            <p:nvPr/>
          </p:nvSpPr>
          <p:spPr bwMode="auto">
            <a:xfrm>
              <a:off x="945" y="2670"/>
              <a:ext cx="19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06" name="Line 30"/>
            <p:cNvSpPr>
              <a:spLocks noChangeAspect="1" noChangeShapeType="1"/>
            </p:cNvSpPr>
            <p:nvPr/>
          </p:nvSpPr>
          <p:spPr bwMode="auto">
            <a:xfrm>
              <a:off x="945" y="1058"/>
              <a:ext cx="0" cy="1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07" name="Line 31"/>
            <p:cNvSpPr>
              <a:spLocks noChangeAspect="1" noChangeShapeType="1"/>
            </p:cNvSpPr>
            <p:nvPr/>
          </p:nvSpPr>
          <p:spPr bwMode="auto">
            <a:xfrm>
              <a:off x="1429" y="105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08" name="Line 32"/>
            <p:cNvSpPr>
              <a:spLocks noChangeAspect="1" noChangeShapeType="1"/>
            </p:cNvSpPr>
            <p:nvPr/>
          </p:nvSpPr>
          <p:spPr bwMode="auto">
            <a:xfrm>
              <a:off x="1913" y="105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09" name="Line 33"/>
            <p:cNvSpPr>
              <a:spLocks noChangeAspect="1" noChangeShapeType="1"/>
            </p:cNvSpPr>
            <p:nvPr/>
          </p:nvSpPr>
          <p:spPr bwMode="auto">
            <a:xfrm>
              <a:off x="2397" y="105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10" name="Line 34"/>
            <p:cNvSpPr>
              <a:spLocks noChangeAspect="1" noChangeShapeType="1"/>
            </p:cNvSpPr>
            <p:nvPr/>
          </p:nvSpPr>
          <p:spPr bwMode="auto">
            <a:xfrm>
              <a:off x="2880" y="1058"/>
              <a:ext cx="0" cy="1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11" name="Rectangle 35"/>
            <p:cNvSpPr>
              <a:spLocks noChangeAspect="1" noChangeArrowheads="1"/>
            </p:cNvSpPr>
            <p:nvPr/>
          </p:nvSpPr>
          <p:spPr bwMode="auto">
            <a:xfrm>
              <a:off x="381" y="2353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4</a:t>
              </a:r>
            </a:p>
          </p:txBody>
        </p:sp>
        <p:sp>
          <p:nvSpPr>
            <p:cNvPr id="229412" name="Rectangle 36"/>
            <p:cNvSpPr>
              <a:spLocks noChangeAspect="1" noChangeArrowheads="1"/>
            </p:cNvSpPr>
            <p:nvPr/>
          </p:nvSpPr>
          <p:spPr bwMode="auto">
            <a:xfrm>
              <a:off x="381" y="2032"/>
              <a:ext cx="483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3</a:t>
              </a:r>
            </a:p>
          </p:txBody>
        </p:sp>
        <p:sp>
          <p:nvSpPr>
            <p:cNvPr id="229413" name="Rectangle 37"/>
            <p:cNvSpPr>
              <a:spLocks noChangeAspect="1" noChangeArrowheads="1"/>
            </p:cNvSpPr>
            <p:nvPr/>
          </p:nvSpPr>
          <p:spPr bwMode="auto">
            <a:xfrm>
              <a:off x="381" y="1709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1</a:t>
              </a:r>
            </a:p>
          </p:txBody>
        </p:sp>
        <p:sp>
          <p:nvSpPr>
            <p:cNvPr id="229414" name="Rectangle 38"/>
            <p:cNvSpPr>
              <a:spLocks noChangeAspect="1" noChangeArrowheads="1"/>
            </p:cNvSpPr>
            <p:nvPr/>
          </p:nvSpPr>
          <p:spPr bwMode="auto">
            <a:xfrm>
              <a:off x="381" y="1388"/>
              <a:ext cx="483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2</a:t>
              </a:r>
            </a:p>
          </p:txBody>
        </p:sp>
        <p:sp>
          <p:nvSpPr>
            <p:cNvPr id="229415" name="Rectangle 39"/>
            <p:cNvSpPr>
              <a:spLocks noChangeAspect="1" noChangeArrowheads="1"/>
            </p:cNvSpPr>
            <p:nvPr/>
          </p:nvSpPr>
          <p:spPr bwMode="auto">
            <a:xfrm>
              <a:off x="381" y="1065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2</a:t>
              </a:r>
            </a:p>
          </p:txBody>
        </p:sp>
        <p:sp>
          <p:nvSpPr>
            <p:cNvPr id="229416" name="Line 40"/>
            <p:cNvSpPr>
              <a:spLocks noChangeAspect="1" noChangeShapeType="1"/>
            </p:cNvSpPr>
            <p:nvPr/>
          </p:nvSpPr>
          <p:spPr bwMode="auto">
            <a:xfrm>
              <a:off x="381" y="1065"/>
              <a:ext cx="483" cy="0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17" name="Line 41"/>
            <p:cNvSpPr>
              <a:spLocks noChangeAspect="1" noChangeShapeType="1"/>
            </p:cNvSpPr>
            <p:nvPr/>
          </p:nvSpPr>
          <p:spPr bwMode="auto">
            <a:xfrm>
              <a:off x="381" y="2676"/>
              <a:ext cx="483" cy="0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18" name="Line 42"/>
            <p:cNvSpPr>
              <a:spLocks noChangeAspect="1" noChangeShapeType="1"/>
            </p:cNvSpPr>
            <p:nvPr/>
          </p:nvSpPr>
          <p:spPr bwMode="auto">
            <a:xfrm>
              <a:off x="381" y="1065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19" name="Line 43"/>
            <p:cNvSpPr>
              <a:spLocks noChangeAspect="1" noChangeShapeType="1"/>
            </p:cNvSpPr>
            <p:nvPr/>
          </p:nvSpPr>
          <p:spPr bwMode="auto">
            <a:xfrm>
              <a:off x="864" y="1065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20" name="Line 44"/>
            <p:cNvSpPr>
              <a:spLocks noChangeAspect="1" noChangeShapeType="1"/>
            </p:cNvSpPr>
            <p:nvPr/>
          </p:nvSpPr>
          <p:spPr bwMode="auto">
            <a:xfrm>
              <a:off x="381" y="1388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21" name="Line 45"/>
            <p:cNvSpPr>
              <a:spLocks noChangeAspect="1" noChangeShapeType="1"/>
            </p:cNvSpPr>
            <p:nvPr/>
          </p:nvSpPr>
          <p:spPr bwMode="auto">
            <a:xfrm>
              <a:off x="864" y="1388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22" name="Line 46"/>
            <p:cNvSpPr>
              <a:spLocks noChangeAspect="1" noChangeShapeType="1"/>
            </p:cNvSpPr>
            <p:nvPr/>
          </p:nvSpPr>
          <p:spPr bwMode="auto">
            <a:xfrm>
              <a:off x="381" y="1709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23" name="Line 47"/>
            <p:cNvSpPr>
              <a:spLocks noChangeAspect="1" noChangeShapeType="1"/>
            </p:cNvSpPr>
            <p:nvPr/>
          </p:nvSpPr>
          <p:spPr bwMode="auto">
            <a:xfrm>
              <a:off x="864" y="1709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24" name="Line 48"/>
            <p:cNvSpPr>
              <a:spLocks noChangeAspect="1" noChangeShapeType="1"/>
            </p:cNvSpPr>
            <p:nvPr/>
          </p:nvSpPr>
          <p:spPr bwMode="auto">
            <a:xfrm>
              <a:off x="381" y="2032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25" name="Line 49"/>
            <p:cNvSpPr>
              <a:spLocks noChangeAspect="1" noChangeShapeType="1"/>
            </p:cNvSpPr>
            <p:nvPr/>
          </p:nvSpPr>
          <p:spPr bwMode="auto">
            <a:xfrm>
              <a:off x="864" y="2032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26" name="Line 50"/>
            <p:cNvSpPr>
              <a:spLocks noChangeAspect="1" noChangeShapeType="1"/>
            </p:cNvSpPr>
            <p:nvPr/>
          </p:nvSpPr>
          <p:spPr bwMode="auto">
            <a:xfrm>
              <a:off x="381" y="2353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27" name="Line 51"/>
            <p:cNvSpPr>
              <a:spLocks noChangeAspect="1" noChangeShapeType="1"/>
            </p:cNvSpPr>
            <p:nvPr/>
          </p:nvSpPr>
          <p:spPr bwMode="auto">
            <a:xfrm>
              <a:off x="864" y="2353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28" name="Rectangle 52"/>
            <p:cNvSpPr>
              <a:spLocks noChangeAspect="1" noChangeArrowheads="1"/>
            </p:cNvSpPr>
            <p:nvPr/>
          </p:nvSpPr>
          <p:spPr bwMode="auto">
            <a:xfrm>
              <a:off x="3024" y="2031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/>
                <a:t>r</a:t>
              </a:r>
              <a:r>
                <a:rPr lang="en-US" sz="1400" baseline="-25000" dirty="0"/>
                <a:t>4</a:t>
              </a:r>
            </a:p>
          </p:txBody>
        </p:sp>
        <p:sp>
          <p:nvSpPr>
            <p:cNvPr id="229429" name="Rectangle 53"/>
            <p:cNvSpPr>
              <a:spLocks noChangeAspect="1" noChangeArrowheads="1"/>
            </p:cNvSpPr>
            <p:nvPr/>
          </p:nvSpPr>
          <p:spPr bwMode="auto">
            <a:xfrm>
              <a:off x="3024" y="1709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/>
                <a:t>r</a:t>
              </a:r>
              <a:r>
                <a:rPr lang="en-US" sz="1400" baseline="-25000" dirty="0"/>
                <a:t>3</a:t>
              </a:r>
            </a:p>
          </p:txBody>
        </p:sp>
        <p:sp>
          <p:nvSpPr>
            <p:cNvPr id="229430" name="Rectangle 54"/>
            <p:cNvSpPr>
              <a:spLocks noChangeAspect="1" noChangeArrowheads="1"/>
            </p:cNvSpPr>
            <p:nvPr/>
          </p:nvSpPr>
          <p:spPr bwMode="auto">
            <a:xfrm>
              <a:off x="3024" y="1387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/>
                <a:t>r</a:t>
              </a:r>
              <a:r>
                <a:rPr lang="en-US" sz="1400" baseline="-25000" dirty="0"/>
                <a:t>2</a:t>
              </a:r>
              <a:endParaRPr lang="en-US" sz="1400" i="1" baseline="-25000" dirty="0"/>
            </a:p>
          </p:txBody>
        </p:sp>
        <p:sp>
          <p:nvSpPr>
            <p:cNvPr id="229431" name="Rectangle 55"/>
            <p:cNvSpPr>
              <a:spLocks noChangeAspect="1" noChangeArrowheads="1"/>
            </p:cNvSpPr>
            <p:nvPr/>
          </p:nvSpPr>
          <p:spPr bwMode="auto">
            <a:xfrm>
              <a:off x="3024" y="1065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/>
                <a:t>s</a:t>
              </a:r>
            </a:p>
          </p:txBody>
        </p:sp>
        <p:sp>
          <p:nvSpPr>
            <p:cNvPr id="229432" name="Line 56"/>
            <p:cNvSpPr>
              <a:spLocks noChangeAspect="1" noChangeShapeType="1"/>
            </p:cNvSpPr>
            <p:nvPr/>
          </p:nvSpPr>
          <p:spPr bwMode="auto">
            <a:xfrm>
              <a:off x="3024" y="1065"/>
              <a:ext cx="48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33" name="Line 57"/>
            <p:cNvSpPr>
              <a:spLocks noChangeAspect="1" noChangeShapeType="1"/>
            </p:cNvSpPr>
            <p:nvPr/>
          </p:nvSpPr>
          <p:spPr bwMode="auto">
            <a:xfrm>
              <a:off x="3024" y="1387"/>
              <a:ext cx="4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34" name="Line 58"/>
            <p:cNvSpPr>
              <a:spLocks noChangeAspect="1" noChangeShapeType="1"/>
            </p:cNvSpPr>
            <p:nvPr/>
          </p:nvSpPr>
          <p:spPr bwMode="auto">
            <a:xfrm>
              <a:off x="3024" y="1709"/>
              <a:ext cx="4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35" name="Line 59"/>
            <p:cNvSpPr>
              <a:spLocks noChangeAspect="1" noChangeShapeType="1"/>
            </p:cNvSpPr>
            <p:nvPr/>
          </p:nvSpPr>
          <p:spPr bwMode="auto">
            <a:xfrm>
              <a:off x="3024" y="2031"/>
              <a:ext cx="4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36" name="Line 60"/>
            <p:cNvSpPr>
              <a:spLocks noChangeAspect="1" noChangeShapeType="1"/>
            </p:cNvSpPr>
            <p:nvPr/>
          </p:nvSpPr>
          <p:spPr bwMode="auto">
            <a:xfrm>
              <a:off x="3024" y="2353"/>
              <a:ext cx="48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37" name="Line 61"/>
            <p:cNvSpPr>
              <a:spLocks noChangeAspect="1" noChangeShapeType="1"/>
            </p:cNvSpPr>
            <p:nvPr/>
          </p:nvSpPr>
          <p:spPr bwMode="auto">
            <a:xfrm>
              <a:off x="3024" y="1065"/>
              <a:ext cx="0" cy="1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38" name="Line 62"/>
            <p:cNvSpPr>
              <a:spLocks noChangeAspect="1" noChangeShapeType="1"/>
            </p:cNvSpPr>
            <p:nvPr/>
          </p:nvSpPr>
          <p:spPr bwMode="auto">
            <a:xfrm>
              <a:off x="3509" y="1065"/>
              <a:ext cx="0" cy="1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39" name="Rectangle 63"/>
            <p:cNvSpPr>
              <a:spLocks noChangeAspect="1" noChangeArrowheads="1"/>
            </p:cNvSpPr>
            <p:nvPr/>
          </p:nvSpPr>
          <p:spPr bwMode="auto">
            <a:xfrm>
              <a:off x="3888" y="2352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 smtClean="0"/>
                <a:t>y</a:t>
              </a:r>
              <a:r>
                <a:rPr lang="en-US" sz="1400" i="1" baseline="-25000" dirty="0" smtClean="0"/>
                <a:t>5</a:t>
              </a:r>
              <a:endParaRPr lang="en-US" sz="1400" baseline="-25000" dirty="0"/>
            </a:p>
          </p:txBody>
        </p:sp>
        <p:sp>
          <p:nvSpPr>
            <p:cNvPr id="229440" name="Rectangle 64"/>
            <p:cNvSpPr>
              <a:spLocks noChangeAspect="1" noChangeArrowheads="1"/>
            </p:cNvSpPr>
            <p:nvPr/>
          </p:nvSpPr>
          <p:spPr bwMode="auto">
            <a:xfrm>
              <a:off x="3888" y="2016"/>
              <a:ext cx="67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/>
                <a:t>y</a:t>
              </a:r>
              <a:r>
                <a:rPr lang="en-US" sz="1400" i="1" baseline="-25000" dirty="0"/>
                <a:t>4</a:t>
              </a:r>
            </a:p>
          </p:txBody>
        </p:sp>
        <p:sp>
          <p:nvSpPr>
            <p:cNvPr id="229441" name="Rectangle 65"/>
            <p:cNvSpPr>
              <a:spLocks noChangeAspect="1" noChangeArrowheads="1"/>
            </p:cNvSpPr>
            <p:nvPr/>
          </p:nvSpPr>
          <p:spPr bwMode="auto">
            <a:xfrm>
              <a:off x="3888" y="1680"/>
              <a:ext cx="67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/>
                <a:t>y</a:t>
              </a:r>
              <a:r>
                <a:rPr lang="en-US" sz="1400" i="1" baseline="-25000" dirty="0"/>
                <a:t>3</a:t>
              </a:r>
            </a:p>
          </p:txBody>
        </p:sp>
        <p:sp>
          <p:nvSpPr>
            <p:cNvPr id="229442" name="Rectangle 66"/>
            <p:cNvSpPr>
              <a:spLocks noChangeAspect="1" noChangeArrowheads="1"/>
            </p:cNvSpPr>
            <p:nvPr/>
          </p:nvSpPr>
          <p:spPr bwMode="auto">
            <a:xfrm>
              <a:off x="3888" y="1392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/>
                <a:t>y</a:t>
              </a:r>
              <a:r>
                <a:rPr lang="en-US" sz="1400" i="1" baseline="-25000" dirty="0"/>
                <a:t>2</a:t>
              </a:r>
            </a:p>
          </p:txBody>
        </p:sp>
        <p:sp>
          <p:nvSpPr>
            <p:cNvPr id="229443" name="Rectangle 67"/>
            <p:cNvSpPr>
              <a:spLocks noChangeAspect="1" noChangeArrowheads="1"/>
            </p:cNvSpPr>
            <p:nvPr/>
          </p:nvSpPr>
          <p:spPr bwMode="auto">
            <a:xfrm>
              <a:off x="3888" y="1104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/>
                <a:t>y</a:t>
              </a:r>
              <a:r>
                <a:rPr lang="en-US" sz="1400" i="1" baseline="-25000" dirty="0"/>
                <a:t>1</a:t>
              </a:r>
              <a:endParaRPr lang="en-US" sz="1400" baseline="-25000" dirty="0"/>
            </a:p>
          </p:txBody>
        </p:sp>
        <p:sp>
          <p:nvSpPr>
            <p:cNvPr id="229444" name="Line 68"/>
            <p:cNvSpPr>
              <a:spLocks noChangeAspect="1" noChangeShapeType="1"/>
            </p:cNvSpPr>
            <p:nvPr/>
          </p:nvSpPr>
          <p:spPr bwMode="auto">
            <a:xfrm>
              <a:off x="3888" y="1104"/>
              <a:ext cx="67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45" name="Line 69"/>
            <p:cNvSpPr>
              <a:spLocks noChangeAspect="1" noChangeShapeType="1"/>
            </p:cNvSpPr>
            <p:nvPr/>
          </p:nvSpPr>
          <p:spPr bwMode="auto">
            <a:xfrm>
              <a:off x="3888" y="1392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46" name="Line 70"/>
            <p:cNvSpPr>
              <a:spLocks noChangeAspect="1" noChangeShapeType="1"/>
            </p:cNvSpPr>
            <p:nvPr/>
          </p:nvSpPr>
          <p:spPr bwMode="auto">
            <a:xfrm>
              <a:off x="3888" y="1680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47" name="Line 71"/>
            <p:cNvSpPr>
              <a:spLocks noChangeAspect="1" noChangeShapeType="1"/>
            </p:cNvSpPr>
            <p:nvPr/>
          </p:nvSpPr>
          <p:spPr bwMode="auto">
            <a:xfrm>
              <a:off x="3888" y="2016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48" name="Line 72"/>
            <p:cNvSpPr>
              <a:spLocks noChangeAspect="1" noChangeShapeType="1"/>
            </p:cNvSpPr>
            <p:nvPr/>
          </p:nvSpPr>
          <p:spPr bwMode="auto">
            <a:xfrm>
              <a:off x="3888" y="2352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49" name="Line 73"/>
            <p:cNvSpPr>
              <a:spLocks noChangeAspect="1" noChangeShapeType="1"/>
            </p:cNvSpPr>
            <p:nvPr/>
          </p:nvSpPr>
          <p:spPr bwMode="auto">
            <a:xfrm>
              <a:off x="3888" y="2640"/>
              <a:ext cx="67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50" name="Line 74"/>
            <p:cNvSpPr>
              <a:spLocks noChangeAspect="1" noChangeShapeType="1"/>
            </p:cNvSpPr>
            <p:nvPr/>
          </p:nvSpPr>
          <p:spPr bwMode="auto">
            <a:xfrm>
              <a:off x="3888" y="1104"/>
              <a:ext cx="0" cy="15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51" name="Line 75"/>
            <p:cNvSpPr>
              <a:spLocks noChangeAspect="1" noChangeShapeType="1"/>
            </p:cNvSpPr>
            <p:nvPr/>
          </p:nvSpPr>
          <p:spPr bwMode="auto">
            <a:xfrm>
              <a:off x="4558" y="1104"/>
              <a:ext cx="0" cy="15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452" name="Text Box 76"/>
            <p:cNvSpPr txBox="1">
              <a:spLocks noChangeAspect="1" noChangeArrowheads="1"/>
            </p:cNvSpPr>
            <p:nvPr/>
          </p:nvSpPr>
          <p:spPr bwMode="auto">
            <a:xfrm>
              <a:off x="3560" y="1544"/>
              <a:ext cx="41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=</a:t>
              </a:r>
            </a:p>
          </p:txBody>
        </p:sp>
      </p:grpSp>
      <p:grpSp>
        <p:nvGrpSpPr>
          <p:cNvPr id="3" name="Group 77"/>
          <p:cNvGrpSpPr>
            <a:grpSpLocks noChangeAspect="1"/>
          </p:cNvGrpSpPr>
          <p:nvPr/>
        </p:nvGrpSpPr>
        <p:grpSpPr bwMode="auto">
          <a:xfrm>
            <a:off x="606425" y="3962400"/>
            <a:ext cx="3986213" cy="1544638"/>
            <a:chOff x="382" y="2208"/>
            <a:chExt cx="4177" cy="1618"/>
          </a:xfrm>
        </p:grpSpPr>
        <p:sp>
          <p:nvSpPr>
            <p:cNvPr id="229454" name="Rectangle 78"/>
            <p:cNvSpPr>
              <a:spLocks noChangeAspect="1" noChangeArrowheads="1"/>
            </p:cNvSpPr>
            <p:nvPr/>
          </p:nvSpPr>
          <p:spPr bwMode="auto">
            <a:xfrm>
              <a:off x="2398" y="3497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455" name="Rectangle 79"/>
            <p:cNvSpPr>
              <a:spLocks noChangeAspect="1" noChangeArrowheads="1"/>
            </p:cNvSpPr>
            <p:nvPr/>
          </p:nvSpPr>
          <p:spPr bwMode="auto">
            <a:xfrm>
              <a:off x="1914" y="349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456" name="Rectangle 80"/>
            <p:cNvSpPr>
              <a:spLocks noChangeAspect="1" noChangeArrowheads="1"/>
            </p:cNvSpPr>
            <p:nvPr/>
          </p:nvSpPr>
          <p:spPr bwMode="auto">
            <a:xfrm>
              <a:off x="1430" y="349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457" name="Rectangle 81"/>
            <p:cNvSpPr>
              <a:spLocks noChangeAspect="1" noChangeArrowheads="1"/>
            </p:cNvSpPr>
            <p:nvPr/>
          </p:nvSpPr>
          <p:spPr bwMode="auto">
            <a:xfrm>
              <a:off x="946" y="3497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458" name="Rectangle 82"/>
            <p:cNvSpPr>
              <a:spLocks noChangeAspect="1" noChangeArrowheads="1"/>
            </p:cNvSpPr>
            <p:nvPr/>
          </p:nvSpPr>
          <p:spPr bwMode="auto">
            <a:xfrm>
              <a:off x="2398" y="3175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459" name="Rectangle 83"/>
            <p:cNvSpPr>
              <a:spLocks noChangeAspect="1" noChangeArrowheads="1"/>
            </p:cNvSpPr>
            <p:nvPr/>
          </p:nvSpPr>
          <p:spPr bwMode="auto">
            <a:xfrm>
              <a:off x="1914" y="317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460" name="Rectangle 84"/>
            <p:cNvSpPr>
              <a:spLocks noChangeAspect="1" noChangeArrowheads="1"/>
            </p:cNvSpPr>
            <p:nvPr/>
          </p:nvSpPr>
          <p:spPr bwMode="auto">
            <a:xfrm>
              <a:off x="1430" y="317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461" name="Rectangle 85"/>
            <p:cNvSpPr>
              <a:spLocks noChangeAspect="1" noChangeArrowheads="1"/>
            </p:cNvSpPr>
            <p:nvPr/>
          </p:nvSpPr>
          <p:spPr bwMode="auto">
            <a:xfrm>
              <a:off x="946" y="3175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462" name="Rectangle 86"/>
            <p:cNvSpPr>
              <a:spLocks noChangeAspect="1" noChangeArrowheads="1"/>
            </p:cNvSpPr>
            <p:nvPr/>
          </p:nvSpPr>
          <p:spPr bwMode="auto">
            <a:xfrm>
              <a:off x="2398" y="2853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463" name="Rectangle 87"/>
            <p:cNvSpPr>
              <a:spLocks noChangeAspect="1" noChangeArrowheads="1"/>
            </p:cNvSpPr>
            <p:nvPr/>
          </p:nvSpPr>
          <p:spPr bwMode="auto">
            <a:xfrm>
              <a:off x="1914" y="285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464" name="Rectangle 88"/>
            <p:cNvSpPr>
              <a:spLocks noChangeAspect="1" noChangeArrowheads="1"/>
            </p:cNvSpPr>
            <p:nvPr/>
          </p:nvSpPr>
          <p:spPr bwMode="auto">
            <a:xfrm>
              <a:off x="1430" y="285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465" name="Rectangle 89"/>
            <p:cNvSpPr>
              <a:spLocks noChangeAspect="1" noChangeArrowheads="1"/>
            </p:cNvSpPr>
            <p:nvPr/>
          </p:nvSpPr>
          <p:spPr bwMode="auto">
            <a:xfrm>
              <a:off x="946" y="2853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466" name="Rectangle 90"/>
            <p:cNvSpPr>
              <a:spLocks noChangeAspect="1" noChangeArrowheads="1"/>
            </p:cNvSpPr>
            <p:nvPr/>
          </p:nvSpPr>
          <p:spPr bwMode="auto">
            <a:xfrm>
              <a:off x="2398" y="2531"/>
              <a:ext cx="48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467" name="Rectangle 91"/>
            <p:cNvSpPr>
              <a:spLocks noChangeAspect="1" noChangeArrowheads="1"/>
            </p:cNvSpPr>
            <p:nvPr/>
          </p:nvSpPr>
          <p:spPr bwMode="auto">
            <a:xfrm>
              <a:off x="1914" y="253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468" name="Rectangle 92"/>
            <p:cNvSpPr>
              <a:spLocks noChangeAspect="1" noChangeArrowheads="1"/>
            </p:cNvSpPr>
            <p:nvPr/>
          </p:nvSpPr>
          <p:spPr bwMode="auto">
            <a:xfrm>
              <a:off x="1430" y="253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469" name="Rectangle 93"/>
            <p:cNvSpPr>
              <a:spLocks noChangeAspect="1" noChangeArrowheads="1"/>
            </p:cNvSpPr>
            <p:nvPr/>
          </p:nvSpPr>
          <p:spPr bwMode="auto">
            <a:xfrm>
              <a:off x="946" y="2531"/>
              <a:ext cx="48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470" name="Rectangle 94"/>
            <p:cNvSpPr>
              <a:spLocks noChangeAspect="1" noChangeArrowheads="1"/>
            </p:cNvSpPr>
            <p:nvPr/>
          </p:nvSpPr>
          <p:spPr bwMode="auto">
            <a:xfrm>
              <a:off x="2398" y="2208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471" name="Rectangle 95"/>
            <p:cNvSpPr>
              <a:spLocks noChangeAspect="1" noChangeArrowheads="1"/>
            </p:cNvSpPr>
            <p:nvPr/>
          </p:nvSpPr>
          <p:spPr bwMode="auto">
            <a:xfrm>
              <a:off x="1914" y="220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0</a:t>
              </a:r>
            </a:p>
          </p:txBody>
        </p:sp>
        <p:sp>
          <p:nvSpPr>
            <p:cNvPr id="229472" name="Rectangle 96"/>
            <p:cNvSpPr>
              <a:spLocks noChangeAspect="1" noChangeArrowheads="1"/>
            </p:cNvSpPr>
            <p:nvPr/>
          </p:nvSpPr>
          <p:spPr bwMode="auto">
            <a:xfrm>
              <a:off x="1430" y="220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473" name="Rectangle 97"/>
            <p:cNvSpPr>
              <a:spLocks noChangeAspect="1" noChangeArrowheads="1"/>
            </p:cNvSpPr>
            <p:nvPr/>
          </p:nvSpPr>
          <p:spPr bwMode="auto">
            <a:xfrm>
              <a:off x="946" y="2208"/>
              <a:ext cx="48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US" sz="2000" baseline="0"/>
                <a:t>1</a:t>
              </a:r>
            </a:p>
          </p:txBody>
        </p:sp>
        <p:sp>
          <p:nvSpPr>
            <p:cNvPr id="229474" name="Line 98"/>
            <p:cNvSpPr>
              <a:spLocks noChangeAspect="1" noChangeShapeType="1"/>
            </p:cNvSpPr>
            <p:nvPr/>
          </p:nvSpPr>
          <p:spPr bwMode="auto">
            <a:xfrm>
              <a:off x="946" y="2208"/>
              <a:ext cx="19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75" name="Line 99"/>
            <p:cNvSpPr>
              <a:spLocks noChangeAspect="1" noChangeShapeType="1"/>
            </p:cNvSpPr>
            <p:nvPr/>
          </p:nvSpPr>
          <p:spPr bwMode="auto">
            <a:xfrm>
              <a:off x="946" y="2531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76" name="Line 100"/>
            <p:cNvSpPr>
              <a:spLocks noChangeAspect="1" noChangeShapeType="1"/>
            </p:cNvSpPr>
            <p:nvPr/>
          </p:nvSpPr>
          <p:spPr bwMode="auto">
            <a:xfrm>
              <a:off x="946" y="2853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77" name="Line 101"/>
            <p:cNvSpPr>
              <a:spLocks noChangeAspect="1" noChangeShapeType="1"/>
            </p:cNvSpPr>
            <p:nvPr/>
          </p:nvSpPr>
          <p:spPr bwMode="auto">
            <a:xfrm>
              <a:off x="946" y="3175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78" name="Line 102"/>
            <p:cNvSpPr>
              <a:spLocks noChangeAspect="1" noChangeShapeType="1"/>
            </p:cNvSpPr>
            <p:nvPr/>
          </p:nvSpPr>
          <p:spPr bwMode="auto">
            <a:xfrm>
              <a:off x="946" y="3497"/>
              <a:ext cx="19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79" name="Line 103"/>
            <p:cNvSpPr>
              <a:spLocks noChangeAspect="1" noChangeShapeType="1"/>
            </p:cNvSpPr>
            <p:nvPr/>
          </p:nvSpPr>
          <p:spPr bwMode="auto">
            <a:xfrm>
              <a:off x="946" y="3820"/>
              <a:ext cx="193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80" name="Line 104"/>
            <p:cNvSpPr>
              <a:spLocks noChangeAspect="1" noChangeShapeType="1"/>
            </p:cNvSpPr>
            <p:nvPr/>
          </p:nvSpPr>
          <p:spPr bwMode="auto">
            <a:xfrm>
              <a:off x="946" y="2208"/>
              <a:ext cx="0" cy="1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81" name="Line 105"/>
            <p:cNvSpPr>
              <a:spLocks noChangeAspect="1" noChangeShapeType="1"/>
            </p:cNvSpPr>
            <p:nvPr/>
          </p:nvSpPr>
          <p:spPr bwMode="auto">
            <a:xfrm>
              <a:off x="1430" y="220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82" name="Line 106"/>
            <p:cNvSpPr>
              <a:spLocks noChangeAspect="1" noChangeShapeType="1"/>
            </p:cNvSpPr>
            <p:nvPr/>
          </p:nvSpPr>
          <p:spPr bwMode="auto">
            <a:xfrm>
              <a:off x="1914" y="220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83" name="Line 107"/>
            <p:cNvSpPr>
              <a:spLocks noChangeAspect="1" noChangeShapeType="1"/>
            </p:cNvSpPr>
            <p:nvPr/>
          </p:nvSpPr>
          <p:spPr bwMode="auto">
            <a:xfrm>
              <a:off x="2398" y="2208"/>
              <a:ext cx="0" cy="1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84" name="Line 108"/>
            <p:cNvSpPr>
              <a:spLocks noChangeAspect="1" noChangeShapeType="1"/>
            </p:cNvSpPr>
            <p:nvPr/>
          </p:nvSpPr>
          <p:spPr bwMode="auto">
            <a:xfrm>
              <a:off x="2881" y="2208"/>
              <a:ext cx="0" cy="161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85" name="Rectangle 109"/>
            <p:cNvSpPr>
              <a:spLocks noChangeAspect="1" noChangeArrowheads="1"/>
            </p:cNvSpPr>
            <p:nvPr/>
          </p:nvSpPr>
          <p:spPr bwMode="auto">
            <a:xfrm>
              <a:off x="382" y="3503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4</a:t>
              </a:r>
            </a:p>
          </p:txBody>
        </p:sp>
        <p:sp>
          <p:nvSpPr>
            <p:cNvPr id="229486" name="Rectangle 110"/>
            <p:cNvSpPr>
              <a:spLocks noChangeAspect="1" noChangeArrowheads="1"/>
            </p:cNvSpPr>
            <p:nvPr/>
          </p:nvSpPr>
          <p:spPr bwMode="auto">
            <a:xfrm>
              <a:off x="382" y="3182"/>
              <a:ext cx="483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3</a:t>
              </a:r>
            </a:p>
          </p:txBody>
        </p:sp>
        <p:sp>
          <p:nvSpPr>
            <p:cNvPr id="229487" name="Rectangle 111"/>
            <p:cNvSpPr>
              <a:spLocks noChangeAspect="1" noChangeArrowheads="1"/>
            </p:cNvSpPr>
            <p:nvPr/>
          </p:nvSpPr>
          <p:spPr bwMode="auto">
            <a:xfrm>
              <a:off x="382" y="2859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1</a:t>
              </a:r>
            </a:p>
          </p:txBody>
        </p:sp>
        <p:sp>
          <p:nvSpPr>
            <p:cNvPr id="229488" name="Rectangle 112"/>
            <p:cNvSpPr>
              <a:spLocks noChangeAspect="1" noChangeArrowheads="1"/>
            </p:cNvSpPr>
            <p:nvPr/>
          </p:nvSpPr>
          <p:spPr bwMode="auto">
            <a:xfrm>
              <a:off x="382" y="2538"/>
              <a:ext cx="483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2</a:t>
              </a:r>
            </a:p>
          </p:txBody>
        </p:sp>
        <p:sp>
          <p:nvSpPr>
            <p:cNvPr id="229489" name="Rectangle 113"/>
            <p:cNvSpPr>
              <a:spLocks noChangeAspect="1" noChangeArrowheads="1"/>
            </p:cNvSpPr>
            <p:nvPr/>
          </p:nvSpPr>
          <p:spPr bwMode="auto">
            <a:xfrm>
              <a:off x="382" y="2215"/>
              <a:ext cx="48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000" baseline="0" dirty="0"/>
                <a:t>P</a:t>
              </a:r>
              <a:r>
                <a:rPr lang="en-US" sz="2000" baseline="-25000" dirty="0"/>
                <a:t>2</a:t>
              </a:r>
            </a:p>
          </p:txBody>
        </p:sp>
        <p:sp>
          <p:nvSpPr>
            <p:cNvPr id="229490" name="Line 114"/>
            <p:cNvSpPr>
              <a:spLocks noChangeAspect="1" noChangeShapeType="1"/>
            </p:cNvSpPr>
            <p:nvPr/>
          </p:nvSpPr>
          <p:spPr bwMode="auto">
            <a:xfrm>
              <a:off x="382" y="2215"/>
              <a:ext cx="483" cy="0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91" name="Line 115"/>
            <p:cNvSpPr>
              <a:spLocks noChangeAspect="1" noChangeShapeType="1"/>
            </p:cNvSpPr>
            <p:nvPr/>
          </p:nvSpPr>
          <p:spPr bwMode="auto">
            <a:xfrm>
              <a:off x="382" y="3826"/>
              <a:ext cx="483" cy="0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92" name="Line 116"/>
            <p:cNvSpPr>
              <a:spLocks noChangeAspect="1" noChangeShapeType="1"/>
            </p:cNvSpPr>
            <p:nvPr/>
          </p:nvSpPr>
          <p:spPr bwMode="auto">
            <a:xfrm>
              <a:off x="382" y="2215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93" name="Line 117"/>
            <p:cNvSpPr>
              <a:spLocks noChangeAspect="1" noChangeShapeType="1"/>
            </p:cNvSpPr>
            <p:nvPr/>
          </p:nvSpPr>
          <p:spPr bwMode="auto">
            <a:xfrm>
              <a:off x="865" y="2215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94" name="Line 118"/>
            <p:cNvSpPr>
              <a:spLocks noChangeAspect="1" noChangeShapeType="1"/>
            </p:cNvSpPr>
            <p:nvPr/>
          </p:nvSpPr>
          <p:spPr bwMode="auto">
            <a:xfrm>
              <a:off x="382" y="2538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95" name="Line 119"/>
            <p:cNvSpPr>
              <a:spLocks noChangeAspect="1" noChangeShapeType="1"/>
            </p:cNvSpPr>
            <p:nvPr/>
          </p:nvSpPr>
          <p:spPr bwMode="auto">
            <a:xfrm>
              <a:off x="865" y="2538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96" name="Line 120"/>
            <p:cNvSpPr>
              <a:spLocks noChangeAspect="1" noChangeShapeType="1"/>
            </p:cNvSpPr>
            <p:nvPr/>
          </p:nvSpPr>
          <p:spPr bwMode="auto">
            <a:xfrm>
              <a:off x="382" y="2859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97" name="Line 121"/>
            <p:cNvSpPr>
              <a:spLocks noChangeAspect="1" noChangeShapeType="1"/>
            </p:cNvSpPr>
            <p:nvPr/>
          </p:nvSpPr>
          <p:spPr bwMode="auto">
            <a:xfrm>
              <a:off x="865" y="2859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98" name="Line 122"/>
            <p:cNvSpPr>
              <a:spLocks noChangeAspect="1" noChangeShapeType="1"/>
            </p:cNvSpPr>
            <p:nvPr/>
          </p:nvSpPr>
          <p:spPr bwMode="auto">
            <a:xfrm>
              <a:off x="382" y="3182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499" name="Line 123"/>
            <p:cNvSpPr>
              <a:spLocks noChangeAspect="1" noChangeShapeType="1"/>
            </p:cNvSpPr>
            <p:nvPr/>
          </p:nvSpPr>
          <p:spPr bwMode="auto">
            <a:xfrm>
              <a:off x="865" y="3182"/>
              <a:ext cx="0" cy="321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500" name="Line 124"/>
            <p:cNvSpPr>
              <a:spLocks noChangeAspect="1" noChangeShapeType="1"/>
            </p:cNvSpPr>
            <p:nvPr/>
          </p:nvSpPr>
          <p:spPr bwMode="auto">
            <a:xfrm>
              <a:off x="382" y="3503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501" name="Line 125"/>
            <p:cNvSpPr>
              <a:spLocks noChangeAspect="1" noChangeShapeType="1"/>
            </p:cNvSpPr>
            <p:nvPr/>
          </p:nvSpPr>
          <p:spPr bwMode="auto">
            <a:xfrm>
              <a:off x="865" y="3503"/>
              <a:ext cx="0" cy="323"/>
            </a:xfrm>
            <a:prstGeom prst="line">
              <a:avLst/>
            </a:prstGeom>
            <a:noFill/>
            <a:ln w="28575" cap="sq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502" name="Rectangle 126"/>
            <p:cNvSpPr>
              <a:spLocks noChangeAspect="1" noChangeArrowheads="1"/>
            </p:cNvSpPr>
            <p:nvPr/>
          </p:nvSpPr>
          <p:spPr bwMode="auto">
            <a:xfrm>
              <a:off x="3025" y="3181"/>
              <a:ext cx="485" cy="32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>
                  <a:solidFill>
                    <a:srgbClr val="6699FF"/>
                  </a:solidFill>
                </a:rPr>
                <a:t>r’</a:t>
              </a:r>
              <a:r>
                <a:rPr lang="en-US" sz="1400" baseline="-25000" dirty="0">
                  <a:solidFill>
                    <a:srgbClr val="6699FF"/>
                  </a:solidFill>
                </a:rPr>
                <a:t>4</a:t>
              </a:r>
            </a:p>
          </p:txBody>
        </p:sp>
        <p:sp>
          <p:nvSpPr>
            <p:cNvPr id="229503" name="Rectangle 127"/>
            <p:cNvSpPr>
              <a:spLocks noChangeAspect="1" noChangeArrowheads="1"/>
            </p:cNvSpPr>
            <p:nvPr/>
          </p:nvSpPr>
          <p:spPr bwMode="auto">
            <a:xfrm>
              <a:off x="3025" y="2859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>
                  <a:solidFill>
                    <a:srgbClr val="6699FF"/>
                  </a:solidFill>
                </a:rPr>
                <a:t>r’</a:t>
              </a:r>
              <a:r>
                <a:rPr lang="en-US" sz="1400" baseline="-25000" dirty="0">
                  <a:solidFill>
                    <a:srgbClr val="6699FF"/>
                  </a:solidFill>
                </a:rPr>
                <a:t>3</a:t>
              </a:r>
            </a:p>
          </p:txBody>
        </p:sp>
        <p:sp>
          <p:nvSpPr>
            <p:cNvPr id="229504" name="Rectangle 128"/>
            <p:cNvSpPr>
              <a:spLocks noChangeAspect="1" noChangeArrowheads="1"/>
            </p:cNvSpPr>
            <p:nvPr/>
          </p:nvSpPr>
          <p:spPr bwMode="auto">
            <a:xfrm>
              <a:off x="3025" y="2537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>
                  <a:solidFill>
                    <a:srgbClr val="6699FF"/>
                  </a:solidFill>
                </a:rPr>
                <a:t>r’</a:t>
              </a:r>
              <a:r>
                <a:rPr lang="en-US" sz="1400" baseline="-25000" dirty="0">
                  <a:solidFill>
                    <a:srgbClr val="6699FF"/>
                  </a:solidFill>
                </a:rPr>
                <a:t>2</a:t>
              </a:r>
              <a:endParaRPr lang="en-US" sz="1400" i="1" baseline="-25000" dirty="0">
                <a:solidFill>
                  <a:srgbClr val="6699FF"/>
                </a:solidFill>
              </a:endParaRPr>
            </a:p>
          </p:txBody>
        </p:sp>
        <p:sp>
          <p:nvSpPr>
            <p:cNvPr id="229505" name="Rectangle 129"/>
            <p:cNvSpPr>
              <a:spLocks noChangeAspect="1" noChangeArrowheads="1"/>
            </p:cNvSpPr>
            <p:nvPr/>
          </p:nvSpPr>
          <p:spPr bwMode="auto">
            <a:xfrm>
              <a:off x="3025" y="2215"/>
              <a:ext cx="48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>
                  <a:solidFill>
                    <a:srgbClr val="6699FF"/>
                  </a:solidFill>
                </a:rPr>
                <a:t>s’</a:t>
              </a:r>
            </a:p>
          </p:txBody>
        </p:sp>
        <p:sp>
          <p:nvSpPr>
            <p:cNvPr id="229506" name="Line 130"/>
            <p:cNvSpPr>
              <a:spLocks noChangeAspect="1" noChangeShapeType="1"/>
            </p:cNvSpPr>
            <p:nvPr/>
          </p:nvSpPr>
          <p:spPr bwMode="auto">
            <a:xfrm>
              <a:off x="3025" y="2215"/>
              <a:ext cx="48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07" name="Line 131"/>
            <p:cNvSpPr>
              <a:spLocks noChangeAspect="1" noChangeShapeType="1"/>
            </p:cNvSpPr>
            <p:nvPr/>
          </p:nvSpPr>
          <p:spPr bwMode="auto">
            <a:xfrm>
              <a:off x="3025" y="2537"/>
              <a:ext cx="4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08" name="Line 132"/>
            <p:cNvSpPr>
              <a:spLocks noChangeAspect="1" noChangeShapeType="1"/>
            </p:cNvSpPr>
            <p:nvPr/>
          </p:nvSpPr>
          <p:spPr bwMode="auto">
            <a:xfrm>
              <a:off x="3025" y="2859"/>
              <a:ext cx="4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09" name="Line 133"/>
            <p:cNvSpPr>
              <a:spLocks noChangeAspect="1" noChangeShapeType="1"/>
            </p:cNvSpPr>
            <p:nvPr/>
          </p:nvSpPr>
          <p:spPr bwMode="auto">
            <a:xfrm>
              <a:off x="3025" y="3181"/>
              <a:ext cx="4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10" name="Line 134"/>
            <p:cNvSpPr>
              <a:spLocks noChangeAspect="1" noChangeShapeType="1"/>
            </p:cNvSpPr>
            <p:nvPr/>
          </p:nvSpPr>
          <p:spPr bwMode="auto">
            <a:xfrm>
              <a:off x="3025" y="3503"/>
              <a:ext cx="48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11" name="Line 135"/>
            <p:cNvSpPr>
              <a:spLocks noChangeAspect="1" noChangeShapeType="1"/>
            </p:cNvSpPr>
            <p:nvPr/>
          </p:nvSpPr>
          <p:spPr bwMode="auto">
            <a:xfrm>
              <a:off x="3025" y="2215"/>
              <a:ext cx="0" cy="1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12" name="Line 136"/>
            <p:cNvSpPr>
              <a:spLocks noChangeAspect="1" noChangeShapeType="1"/>
            </p:cNvSpPr>
            <p:nvPr/>
          </p:nvSpPr>
          <p:spPr bwMode="auto">
            <a:xfrm>
              <a:off x="3510" y="2215"/>
              <a:ext cx="0" cy="1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13" name="Rectangle 137"/>
            <p:cNvSpPr>
              <a:spLocks noChangeAspect="1" noChangeArrowheads="1"/>
            </p:cNvSpPr>
            <p:nvPr/>
          </p:nvSpPr>
          <p:spPr bwMode="auto">
            <a:xfrm>
              <a:off x="3889" y="3502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>
                  <a:solidFill>
                    <a:srgbClr val="6699FF"/>
                  </a:solidFill>
                </a:rPr>
                <a:t>y’</a:t>
              </a:r>
              <a:r>
                <a:rPr lang="en-US" sz="1400" baseline="-25000" dirty="0">
                  <a:solidFill>
                    <a:srgbClr val="6699FF"/>
                  </a:solidFill>
                </a:rPr>
                <a:t>5</a:t>
              </a:r>
            </a:p>
          </p:txBody>
        </p:sp>
        <p:sp>
          <p:nvSpPr>
            <p:cNvPr id="229514" name="Rectangle 138"/>
            <p:cNvSpPr>
              <a:spLocks noChangeAspect="1" noChangeArrowheads="1"/>
            </p:cNvSpPr>
            <p:nvPr/>
          </p:nvSpPr>
          <p:spPr bwMode="auto">
            <a:xfrm>
              <a:off x="3889" y="3166"/>
              <a:ext cx="67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>
                  <a:solidFill>
                    <a:srgbClr val="6699FF"/>
                  </a:solidFill>
                </a:rPr>
                <a:t>y’</a:t>
              </a:r>
              <a:r>
                <a:rPr lang="en-US" sz="1400" baseline="-25000" dirty="0">
                  <a:solidFill>
                    <a:srgbClr val="6699FF"/>
                  </a:solidFill>
                </a:rPr>
                <a:t>4</a:t>
              </a:r>
            </a:p>
          </p:txBody>
        </p:sp>
        <p:sp>
          <p:nvSpPr>
            <p:cNvPr id="229515" name="Rectangle 139"/>
            <p:cNvSpPr>
              <a:spLocks noChangeAspect="1" noChangeArrowheads="1"/>
            </p:cNvSpPr>
            <p:nvPr/>
          </p:nvSpPr>
          <p:spPr bwMode="auto">
            <a:xfrm>
              <a:off x="3889" y="2830"/>
              <a:ext cx="67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>
                  <a:solidFill>
                    <a:srgbClr val="6699FF"/>
                  </a:solidFill>
                </a:rPr>
                <a:t>y’</a:t>
              </a:r>
              <a:r>
                <a:rPr lang="en-US" sz="1400" baseline="-25000" dirty="0">
                  <a:solidFill>
                    <a:srgbClr val="6699FF"/>
                  </a:solidFill>
                </a:rPr>
                <a:t>3</a:t>
              </a:r>
            </a:p>
          </p:txBody>
        </p:sp>
        <p:sp>
          <p:nvSpPr>
            <p:cNvPr id="229516" name="Rectangle 140"/>
            <p:cNvSpPr>
              <a:spLocks noChangeAspect="1" noChangeArrowheads="1"/>
            </p:cNvSpPr>
            <p:nvPr/>
          </p:nvSpPr>
          <p:spPr bwMode="auto">
            <a:xfrm>
              <a:off x="3889" y="2542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>
                  <a:solidFill>
                    <a:srgbClr val="6699FF"/>
                  </a:solidFill>
                </a:rPr>
                <a:t>y’</a:t>
              </a:r>
              <a:r>
                <a:rPr lang="en-US" sz="1400" baseline="-25000" dirty="0">
                  <a:solidFill>
                    <a:srgbClr val="6699FF"/>
                  </a:solidFill>
                </a:rPr>
                <a:t>2</a:t>
              </a:r>
            </a:p>
          </p:txBody>
        </p:sp>
        <p:sp>
          <p:nvSpPr>
            <p:cNvPr id="229517" name="Rectangle 141"/>
            <p:cNvSpPr>
              <a:spLocks noChangeAspect="1" noChangeArrowheads="1"/>
            </p:cNvSpPr>
            <p:nvPr/>
          </p:nvSpPr>
          <p:spPr bwMode="auto">
            <a:xfrm>
              <a:off x="3889" y="2254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400" i="1" baseline="0" dirty="0">
                  <a:solidFill>
                    <a:srgbClr val="6699FF"/>
                  </a:solidFill>
                </a:rPr>
                <a:t>y’</a:t>
              </a:r>
              <a:r>
                <a:rPr lang="en-US" sz="1400" i="1" baseline="-25000" dirty="0">
                  <a:solidFill>
                    <a:srgbClr val="6699FF"/>
                  </a:solidFill>
                </a:rPr>
                <a:t>1</a:t>
              </a:r>
              <a:endParaRPr lang="en-US" sz="1400" baseline="-25000" dirty="0">
                <a:solidFill>
                  <a:srgbClr val="6699FF"/>
                </a:solidFill>
              </a:endParaRPr>
            </a:p>
          </p:txBody>
        </p:sp>
        <p:sp>
          <p:nvSpPr>
            <p:cNvPr id="229518" name="Line 142"/>
            <p:cNvSpPr>
              <a:spLocks noChangeAspect="1" noChangeShapeType="1"/>
            </p:cNvSpPr>
            <p:nvPr/>
          </p:nvSpPr>
          <p:spPr bwMode="auto">
            <a:xfrm>
              <a:off x="3889" y="2254"/>
              <a:ext cx="67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19" name="Line 143"/>
            <p:cNvSpPr>
              <a:spLocks noChangeAspect="1" noChangeShapeType="1"/>
            </p:cNvSpPr>
            <p:nvPr/>
          </p:nvSpPr>
          <p:spPr bwMode="auto">
            <a:xfrm>
              <a:off x="3889" y="2542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20" name="Line 144"/>
            <p:cNvSpPr>
              <a:spLocks noChangeAspect="1" noChangeShapeType="1"/>
            </p:cNvSpPr>
            <p:nvPr/>
          </p:nvSpPr>
          <p:spPr bwMode="auto">
            <a:xfrm>
              <a:off x="3889" y="2830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21" name="Line 145"/>
            <p:cNvSpPr>
              <a:spLocks noChangeAspect="1" noChangeShapeType="1"/>
            </p:cNvSpPr>
            <p:nvPr/>
          </p:nvSpPr>
          <p:spPr bwMode="auto">
            <a:xfrm>
              <a:off x="3889" y="3166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22" name="Line 146"/>
            <p:cNvSpPr>
              <a:spLocks noChangeAspect="1" noChangeShapeType="1"/>
            </p:cNvSpPr>
            <p:nvPr/>
          </p:nvSpPr>
          <p:spPr bwMode="auto">
            <a:xfrm>
              <a:off x="3889" y="3502"/>
              <a:ext cx="6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23" name="Line 147"/>
            <p:cNvSpPr>
              <a:spLocks noChangeAspect="1" noChangeShapeType="1"/>
            </p:cNvSpPr>
            <p:nvPr/>
          </p:nvSpPr>
          <p:spPr bwMode="auto">
            <a:xfrm>
              <a:off x="3889" y="3790"/>
              <a:ext cx="67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24" name="Line 148"/>
            <p:cNvSpPr>
              <a:spLocks noChangeAspect="1" noChangeShapeType="1"/>
            </p:cNvSpPr>
            <p:nvPr/>
          </p:nvSpPr>
          <p:spPr bwMode="auto">
            <a:xfrm>
              <a:off x="3889" y="2254"/>
              <a:ext cx="0" cy="15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25" name="Line 149"/>
            <p:cNvSpPr>
              <a:spLocks noChangeAspect="1" noChangeShapeType="1"/>
            </p:cNvSpPr>
            <p:nvPr/>
          </p:nvSpPr>
          <p:spPr bwMode="auto">
            <a:xfrm>
              <a:off x="4559" y="2254"/>
              <a:ext cx="0" cy="15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9526" name="Text Box 150"/>
            <p:cNvSpPr txBox="1">
              <a:spLocks noChangeAspect="1" noChangeArrowheads="1"/>
            </p:cNvSpPr>
            <p:nvPr/>
          </p:nvSpPr>
          <p:spPr bwMode="auto">
            <a:xfrm>
              <a:off x="3561" y="2694"/>
              <a:ext cx="41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aseline="0"/>
                <a:t>=</a:t>
              </a:r>
            </a:p>
          </p:txBody>
        </p:sp>
      </p:grpSp>
      <p:sp>
        <p:nvSpPr>
          <p:cNvPr id="229527" name="Text Box 151"/>
          <p:cNvSpPr txBox="1">
            <a:spLocks noChangeArrowheads="1"/>
          </p:cNvSpPr>
          <p:nvPr/>
        </p:nvSpPr>
        <p:spPr bwMode="auto">
          <a:xfrm>
            <a:off x="3187700" y="3419475"/>
            <a:ext cx="850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0"/>
              <a:t>*</a:t>
            </a:r>
          </a:p>
        </p:txBody>
      </p:sp>
      <p:sp>
        <p:nvSpPr>
          <p:cNvPr id="229597" name="AutoShape 221"/>
          <p:cNvSpPr>
            <a:spLocks noChangeArrowheads="1"/>
          </p:cNvSpPr>
          <p:nvPr/>
        </p:nvSpPr>
        <p:spPr bwMode="auto">
          <a:xfrm rot="16200000">
            <a:off x="5046662" y="2879726"/>
            <a:ext cx="1871663" cy="144621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2000" baseline="0"/>
              <a:t>PROTOCOL</a:t>
            </a:r>
          </a:p>
        </p:txBody>
      </p:sp>
      <p:graphicFrame>
        <p:nvGraphicFramePr>
          <p:cNvPr id="229618" name="Group 242"/>
          <p:cNvGraphicFramePr>
            <a:graphicFrameLocks noGrp="1"/>
          </p:cNvGraphicFramePr>
          <p:nvPr>
            <p:ph idx="1"/>
          </p:nvPr>
        </p:nvGraphicFramePr>
        <p:xfrm>
          <a:off x="7142163" y="2824163"/>
          <a:ext cx="630237" cy="1981200"/>
        </p:xfrm>
        <a:graphic>
          <a:graphicData uri="http://schemas.openxmlformats.org/drawingml/2006/table">
            <a:tbl>
              <a:tblPr/>
              <a:tblGrid>
                <a:gridCol w="630237"/>
              </a:tblGrid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9619" name="Text Box 243"/>
          <p:cNvSpPr txBox="1">
            <a:spLocks noChangeArrowheads="1"/>
          </p:cNvSpPr>
          <p:nvPr/>
        </p:nvSpPr>
        <p:spPr bwMode="auto">
          <a:xfrm>
            <a:off x="6705600" y="5199063"/>
            <a:ext cx="205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aseline="0"/>
              <a:t>Shares for</a:t>
            </a:r>
            <a:r>
              <a:rPr lang="en-US" baseline="0"/>
              <a:t> </a:t>
            </a:r>
            <a:r>
              <a:rPr lang="en-US" sz="2000" i="1" baseline="0"/>
              <a:t>s</a:t>
            </a:r>
            <a:r>
              <a:rPr lang="en-US" sz="1400" i="1" baseline="0"/>
              <a:t> </a:t>
            </a:r>
            <a:r>
              <a:rPr lang="en-US" sz="1200" i="1" baseline="0"/>
              <a:t>* </a:t>
            </a:r>
            <a:r>
              <a:rPr lang="en-US" sz="2000" baseline="0">
                <a:solidFill>
                  <a:srgbClr val="6699FF"/>
                </a:solidFill>
              </a:rPr>
              <a:t>s’</a:t>
            </a:r>
            <a:endParaRPr lang="en-US" sz="2000" i="1" baseline="0"/>
          </a:p>
        </p:txBody>
      </p:sp>
      <p:sp>
        <p:nvSpPr>
          <p:cNvPr id="229620" name="Text Box 244"/>
          <p:cNvSpPr txBox="1">
            <a:spLocks noChangeArrowheads="1"/>
          </p:cNvSpPr>
          <p:nvPr/>
        </p:nvSpPr>
        <p:spPr bwMode="auto">
          <a:xfrm>
            <a:off x="2989263" y="5791200"/>
            <a:ext cx="3716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aseline="0"/>
              <a:t>Access structure must be Q</a:t>
            </a:r>
            <a:r>
              <a:rPr lang="en-US" sz="2000" baseline="3000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9560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597" grpId="0" animBg="1"/>
      <p:bldP spid="229619" grpId="0"/>
      <p:bldP spid="2296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41"/>
          <p:cNvSpPr>
            <a:spLocks noChangeArrowheads="1"/>
          </p:cNvSpPr>
          <p:nvPr/>
        </p:nvSpPr>
        <p:spPr bwMode="auto">
          <a:xfrm>
            <a:off x="3124200" y="609600"/>
            <a:ext cx="1676400" cy="762000"/>
          </a:xfrm>
          <a:prstGeom prst="cloudCallout">
            <a:avLst>
              <a:gd name="adj1" fmla="val -8523"/>
              <a:gd name="adj2" fmla="val 12883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800" b="1" dirty="0">
              <a:latin typeface="Consolas" pitchFamily="49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</a:rPr>
              <a:t> </a:t>
            </a:r>
            <a:r>
              <a:rPr lang="he-IL" sz="2000" b="1" dirty="0">
                <a:latin typeface="Consolas" pitchFamily="49" charset="0"/>
              </a:rPr>
              <a:t>3742</a:t>
            </a:r>
            <a:endParaRPr lang="en-US" sz="2000" b="1" dirty="0">
              <a:latin typeface="Consolas" pitchFamily="49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52400" y="152400"/>
            <a:ext cx="8305800" cy="6858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2800" kern="0" dirty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Secret </a:t>
            </a:r>
            <a:r>
              <a:rPr lang="en-US" sz="2800" kern="0" dirty="0" smtClean="0">
                <a:solidFill>
                  <a:srgbClr val="4603CD"/>
                </a:solidFill>
                <a:latin typeface="+mj-lt"/>
                <a:ea typeface="+mj-ea"/>
                <a:cs typeface="+mj-cs"/>
              </a:rPr>
              <a:t>Sharing</a:t>
            </a:r>
            <a:endParaRPr lang="en-US" kern="0" dirty="0">
              <a:solidFill>
                <a:srgbClr val="4603C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Slide Number Placeholder 17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22E092A0-6B5F-4B4F-AE23-F8E541C0D92E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3</a:t>
            </a:fld>
            <a:endParaRPr lang="en-US" sz="1200" dirty="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  <p:pic>
        <p:nvPicPr>
          <p:cNvPr id="18437" name="Picture 9" descr="250px-MadlHatterByTenniel">
            <a:hlinkClick r:id="rId3" tooltip="הכובען המטורף מדקלם את שיר האיגיון &quot;קרוץ לי קרוץ לי עטלף&quot;. איור מעשה ידי סר ג'ון טניאל.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572000"/>
            <a:ext cx="184467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0" descr="120px-Cheshire_Cat_Tenniel">
            <a:hlinkClick r:id="rId5" tooltip="Cheshire Cat Tenniel.jpg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8400" y="4724400"/>
            <a:ext cx="20574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11" descr="150px-Down_the_Rabbit_Hole">
            <a:hlinkClick r:id="rId7" tooltip="Down the Rabbit Hole.png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46650" y="4343400"/>
            <a:ext cx="16827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3" descr="150px-Alice_par_John_Tenniel_15">
            <a:hlinkClick r:id="rId9" tooltip="Alice par John Tenniel 15.png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62800" y="4343400"/>
            <a:ext cx="171767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14" descr="5376097_std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52400" y="914400"/>
            <a:ext cx="25146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15" descr="masterlock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429000" y="2057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1872" name="Picture 16" descr="2399462276_abbf94b00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914400"/>
            <a:ext cx="2743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utoShape 41"/>
          <p:cNvSpPr>
            <a:spLocks noChangeArrowheads="1"/>
          </p:cNvSpPr>
          <p:nvPr/>
        </p:nvSpPr>
        <p:spPr bwMode="auto">
          <a:xfrm>
            <a:off x="533400" y="3200400"/>
            <a:ext cx="1676400" cy="762000"/>
          </a:xfrm>
          <a:prstGeom prst="cloudCallout">
            <a:avLst>
              <a:gd name="adj1" fmla="val -8523"/>
              <a:gd name="adj2" fmla="val 12883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800" b="1" dirty="0">
              <a:latin typeface="Consolas" pitchFamily="49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</a:rPr>
              <a:t> </a:t>
            </a:r>
            <a:r>
              <a:rPr lang="he-IL" sz="2000" b="1" dirty="0">
                <a:latin typeface="Consolas" pitchFamily="49" charset="0"/>
              </a:rPr>
              <a:t>6634</a:t>
            </a:r>
            <a:endParaRPr lang="en-US" sz="2000" b="1" dirty="0">
              <a:latin typeface="Consolas" pitchFamily="49" charset="0"/>
            </a:endParaRPr>
          </a:p>
        </p:txBody>
      </p:sp>
      <p:sp>
        <p:nvSpPr>
          <p:cNvPr id="3" name="AutoShape 41"/>
          <p:cNvSpPr>
            <a:spLocks noChangeArrowheads="1"/>
          </p:cNvSpPr>
          <p:nvPr/>
        </p:nvSpPr>
        <p:spPr bwMode="auto">
          <a:xfrm>
            <a:off x="2514600" y="3352800"/>
            <a:ext cx="1676400" cy="762000"/>
          </a:xfrm>
          <a:prstGeom prst="cloudCallout">
            <a:avLst>
              <a:gd name="adj1" fmla="val -8523"/>
              <a:gd name="adj2" fmla="val 12883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algn="ct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800" b="1" dirty="0">
              <a:latin typeface="Consolas" pitchFamily="49" charset="0"/>
            </a:endParaRPr>
          </a:p>
          <a:p>
            <a:pPr marL="342900" indent="-342900" algn="ct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</a:rPr>
              <a:t> </a:t>
            </a:r>
            <a:r>
              <a:rPr lang="he-IL" sz="2000" b="1" dirty="0">
                <a:latin typeface="Consolas" pitchFamily="49" charset="0"/>
              </a:rPr>
              <a:t>3441</a:t>
            </a:r>
            <a:endParaRPr lang="en-US" sz="2000" b="1" dirty="0">
              <a:latin typeface="Consolas" pitchFamily="49" charset="0"/>
            </a:endParaRPr>
          </a:p>
        </p:txBody>
      </p:sp>
      <p:sp>
        <p:nvSpPr>
          <p:cNvPr id="4" name="AutoShape 41"/>
          <p:cNvSpPr>
            <a:spLocks noChangeArrowheads="1"/>
          </p:cNvSpPr>
          <p:nvPr/>
        </p:nvSpPr>
        <p:spPr bwMode="auto">
          <a:xfrm>
            <a:off x="4876800" y="3352800"/>
            <a:ext cx="1676400" cy="762000"/>
          </a:xfrm>
          <a:prstGeom prst="cloudCallout">
            <a:avLst>
              <a:gd name="adj1" fmla="val -8523"/>
              <a:gd name="adj2" fmla="val 12883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algn="ct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800" b="1" dirty="0">
              <a:latin typeface="Consolas" pitchFamily="49" charset="0"/>
            </a:endParaRPr>
          </a:p>
          <a:p>
            <a:pPr marL="342900" indent="-342900" algn="ct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</a:rPr>
              <a:t> </a:t>
            </a:r>
            <a:r>
              <a:rPr lang="he-IL" sz="2000" b="1" dirty="0">
                <a:latin typeface="Consolas" pitchFamily="49" charset="0"/>
              </a:rPr>
              <a:t>2538</a:t>
            </a:r>
            <a:endParaRPr lang="en-US" sz="2000" b="1" dirty="0">
              <a:latin typeface="Consolas" pitchFamily="49" charset="0"/>
            </a:endParaRPr>
          </a:p>
        </p:txBody>
      </p:sp>
      <p:sp>
        <p:nvSpPr>
          <p:cNvPr id="5" name="AutoShape 41"/>
          <p:cNvSpPr>
            <a:spLocks noChangeArrowheads="1"/>
          </p:cNvSpPr>
          <p:nvPr/>
        </p:nvSpPr>
        <p:spPr bwMode="auto">
          <a:xfrm>
            <a:off x="7086600" y="3352800"/>
            <a:ext cx="1676400" cy="762000"/>
          </a:xfrm>
          <a:prstGeom prst="cloudCallout">
            <a:avLst>
              <a:gd name="adj1" fmla="val -8523"/>
              <a:gd name="adj2" fmla="val 12883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algn="ct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800" b="1" dirty="0">
              <a:latin typeface="Consolas" pitchFamily="49" charset="0"/>
            </a:endParaRPr>
          </a:p>
          <a:p>
            <a:pPr marL="342900" indent="-342900" algn="ct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nsolas" pitchFamily="49" charset="0"/>
              </a:rPr>
              <a:t> </a:t>
            </a:r>
            <a:r>
              <a:rPr lang="he-IL" sz="2000" b="1" dirty="0">
                <a:latin typeface="Consolas" pitchFamily="49" charset="0"/>
              </a:rPr>
              <a:t>1329</a:t>
            </a:r>
            <a:endParaRPr lang="en-US" sz="2000" b="1" dirty="0">
              <a:latin typeface="Consolas" pitchFamily="49" charset="0"/>
            </a:endParaRPr>
          </a:p>
        </p:txBody>
      </p:sp>
      <p:pic>
        <p:nvPicPr>
          <p:cNvPr id="121882" name="Picture 26" descr="light_bulb_w-hands_and_feet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343400" y="1781175"/>
            <a:ext cx="10763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3467F-8737-479B-A39D-8E70A6FD2970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1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1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1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1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3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z="4800" dirty="0" smtClean="0"/>
              <a:t>Application: Computing a Sum</a:t>
            </a: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71376775"/>
              </p:ext>
            </p:extLst>
          </p:nvPr>
        </p:nvGraphicFramePr>
        <p:xfrm>
          <a:off x="3027600" y="1981200"/>
          <a:ext cx="630000" cy="12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49" name="Photo Editor Photo" r:id="rId3" imgW="1238423" imgH="2476190" progId="MSPhotoEd.3">
                  <p:embed/>
                </p:oleObj>
              </mc:Choice>
              <mc:Fallback>
                <p:oleObj name="Photo Editor Photo" r:id="rId3" imgW="1238423" imgH="2476190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7600" y="1981200"/>
                        <a:ext cx="630000" cy="126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957763" y="1981200"/>
          <a:ext cx="460375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50" name="Photo Editor Photo" r:id="rId5" imgW="876190" imgH="2381582" progId="MSPhotoEd.3">
                  <p:embed/>
                </p:oleObj>
              </mc:Choice>
              <mc:Fallback>
                <p:oleObj name="Photo Editor Photo" r:id="rId5" imgW="876190" imgH="2381582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7763" y="1981200"/>
                        <a:ext cx="460375" cy="124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52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033463" y="4229100"/>
          <a:ext cx="4000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51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3" y="4229100"/>
                        <a:ext cx="40005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DF230-FEDF-4870-877C-485B510F1F17}" type="slidenum">
              <a:rPr lang="en-US"/>
              <a:pPr>
                <a:defRPr/>
              </a:pPr>
              <a:t>30</a:t>
            </a:fld>
            <a:endParaRPr lang="en-US"/>
          </a:p>
        </p:txBody>
      </p:sp>
      <p:pic>
        <p:nvPicPr>
          <p:cNvPr id="3117" name="Picture 5" descr="Homer_Simpson_200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213" y="4143375"/>
            <a:ext cx="8905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2843213" y="5343525"/>
          <a:ext cx="430212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52" name="Equation" r:id="rId10" imgW="114120" imgH="139680" progId="Equation.DSMT4">
                  <p:embed/>
                </p:oleObj>
              </mc:Choice>
              <mc:Fallback>
                <p:oleObj name="Equation" r:id="rId10" imgW="11412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5343525"/>
                        <a:ext cx="430212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23" name="Object 7"/>
          <p:cNvGraphicFramePr>
            <a:graphicFrameLocks noChangeAspect="1"/>
          </p:cNvGraphicFramePr>
          <p:nvPr/>
        </p:nvGraphicFramePr>
        <p:xfrm>
          <a:off x="3124200" y="5391150"/>
          <a:ext cx="477838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53" name="Equation" r:id="rId12" imgW="126720" imgH="114120" progId="Equation.DSMT4">
                  <p:embed/>
                </p:oleObj>
              </mc:Choice>
              <mc:Fallback>
                <p:oleObj name="Equation" r:id="rId12" imgW="126720" imgH="114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391150"/>
                        <a:ext cx="477838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24" name="Object 8"/>
          <p:cNvGraphicFramePr>
            <a:graphicFrameLocks noChangeAspect="1"/>
          </p:cNvGraphicFramePr>
          <p:nvPr/>
        </p:nvGraphicFramePr>
        <p:xfrm>
          <a:off x="3581400" y="5170488"/>
          <a:ext cx="525463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54" name="Equation" r:id="rId14" imgW="139680" imgH="228600" progId="Equation.DSMT4">
                  <p:embed/>
                </p:oleObj>
              </mc:Choice>
              <mc:Fallback>
                <p:oleObj name="Equation" r:id="rId14" imgW="139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170488"/>
                        <a:ext cx="525463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25" name="Object 9"/>
          <p:cNvGraphicFramePr>
            <a:graphicFrameLocks noChangeAspect="1"/>
          </p:cNvGraphicFramePr>
          <p:nvPr/>
        </p:nvGraphicFramePr>
        <p:xfrm>
          <a:off x="4395788" y="5172075"/>
          <a:ext cx="573087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55" name="Equation" r:id="rId16" imgW="152280" imgH="228600" progId="Equation.DSMT4">
                  <p:embed/>
                </p:oleObj>
              </mc:Choice>
              <mc:Fallback>
                <p:oleObj name="Equation" r:id="rId16" imgW="152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5788" y="5172075"/>
                        <a:ext cx="573087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26" name="Object 10"/>
          <p:cNvGraphicFramePr>
            <a:graphicFrameLocks noChangeAspect="1"/>
          </p:cNvGraphicFramePr>
          <p:nvPr/>
        </p:nvGraphicFramePr>
        <p:xfrm>
          <a:off x="5165725" y="5181600"/>
          <a:ext cx="57467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56" name="Equation" r:id="rId18" imgW="152280" imgH="228600" progId="Equation.DSMT4">
                  <p:embed/>
                </p:oleObj>
              </mc:Choice>
              <mc:Fallback>
                <p:oleObj name="Equation" r:id="rId18" imgW="152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5725" y="5181600"/>
                        <a:ext cx="574675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27" name="Object 11"/>
          <p:cNvGraphicFramePr>
            <a:graphicFrameLocks noChangeAspect="1"/>
          </p:cNvGraphicFramePr>
          <p:nvPr/>
        </p:nvGraphicFramePr>
        <p:xfrm>
          <a:off x="4038600" y="5343525"/>
          <a:ext cx="52546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57" name="Equation" r:id="rId20" imgW="139680" imgH="139680" progId="Equation.DSMT4">
                  <p:embed/>
                </p:oleObj>
              </mc:Choice>
              <mc:Fallback>
                <p:oleObj name="Equation" r:id="rId20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343525"/>
                        <a:ext cx="525463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28" name="Object 12"/>
          <p:cNvGraphicFramePr>
            <a:graphicFrameLocks noChangeAspect="1"/>
          </p:cNvGraphicFramePr>
          <p:nvPr/>
        </p:nvGraphicFramePr>
        <p:xfrm>
          <a:off x="4808538" y="5343525"/>
          <a:ext cx="525462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58" name="Equation" r:id="rId22" imgW="139680" imgH="139680" progId="Equation.DSMT4">
                  <p:embed/>
                </p:oleObj>
              </mc:Choice>
              <mc:Fallback>
                <p:oleObj name="Equation" r:id="rId22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8538" y="5343525"/>
                        <a:ext cx="525462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3"/>
          <p:cNvGraphicFramePr>
            <a:graphicFrameLocks noChangeAspect="1"/>
          </p:cNvGraphicFramePr>
          <p:nvPr/>
        </p:nvGraphicFramePr>
        <p:xfrm>
          <a:off x="4724400" y="1385888"/>
          <a:ext cx="477838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59" name="Equation" r:id="rId23" imgW="126720" imgH="177480" progId="Equation.DSMT4">
                  <p:embed/>
                </p:oleObj>
              </mc:Choice>
              <mc:Fallback>
                <p:oleObj name="Equation" r:id="rId23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385888"/>
                        <a:ext cx="477838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30" name="Object 14"/>
          <p:cNvGraphicFramePr>
            <a:graphicFrameLocks noChangeAspect="1"/>
          </p:cNvGraphicFramePr>
          <p:nvPr/>
        </p:nvGraphicFramePr>
        <p:xfrm>
          <a:off x="5029200" y="1504950"/>
          <a:ext cx="477838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60" name="Equation" r:id="rId25" imgW="126720" imgH="114120" progId="Equation.DSMT4">
                  <p:embed/>
                </p:oleObj>
              </mc:Choice>
              <mc:Fallback>
                <p:oleObj name="Equation" r:id="rId25" imgW="126720" imgH="114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504950"/>
                        <a:ext cx="477838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31" name="Object 15"/>
          <p:cNvGraphicFramePr>
            <a:graphicFrameLocks noChangeAspect="1"/>
          </p:cNvGraphicFramePr>
          <p:nvPr/>
        </p:nvGraphicFramePr>
        <p:xfrm>
          <a:off x="5486400" y="1350963"/>
          <a:ext cx="525463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61" name="Equation" r:id="rId26" imgW="139680" imgH="228600" progId="Equation.DSMT4">
                  <p:embed/>
                </p:oleObj>
              </mc:Choice>
              <mc:Fallback>
                <p:oleObj name="Equation" r:id="rId26" imgW="139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350963"/>
                        <a:ext cx="525463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32" name="Object 16"/>
          <p:cNvGraphicFramePr>
            <a:graphicFrameLocks noChangeAspect="1"/>
          </p:cNvGraphicFramePr>
          <p:nvPr/>
        </p:nvGraphicFramePr>
        <p:xfrm>
          <a:off x="6300788" y="1343025"/>
          <a:ext cx="573087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62" name="Equation" r:id="rId28" imgW="152280" imgH="228600" progId="Equation.DSMT4">
                  <p:embed/>
                </p:oleObj>
              </mc:Choice>
              <mc:Fallback>
                <p:oleObj name="Equation" r:id="rId28" imgW="152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1343025"/>
                        <a:ext cx="573087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33" name="Object 17"/>
          <p:cNvGraphicFramePr>
            <a:graphicFrameLocks noChangeAspect="1"/>
          </p:cNvGraphicFramePr>
          <p:nvPr/>
        </p:nvGraphicFramePr>
        <p:xfrm>
          <a:off x="7070725" y="1343025"/>
          <a:ext cx="57467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63" name="Equation" r:id="rId30" imgW="152280" imgH="228600" progId="Equation.DSMT4">
                  <p:embed/>
                </p:oleObj>
              </mc:Choice>
              <mc:Fallback>
                <p:oleObj name="Equation" r:id="rId30" imgW="152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0725" y="1343025"/>
                        <a:ext cx="574675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34" name="Object 18"/>
          <p:cNvGraphicFramePr>
            <a:graphicFrameLocks noChangeAspect="1"/>
          </p:cNvGraphicFramePr>
          <p:nvPr/>
        </p:nvGraphicFramePr>
        <p:xfrm>
          <a:off x="5943600" y="1457325"/>
          <a:ext cx="52546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64" name="Equation" r:id="rId32" imgW="139680" imgH="139680" progId="Equation.DSMT4">
                  <p:embed/>
                </p:oleObj>
              </mc:Choice>
              <mc:Fallback>
                <p:oleObj name="Equation" r:id="rId32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457325"/>
                        <a:ext cx="525463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35" name="Object 19"/>
          <p:cNvGraphicFramePr>
            <a:graphicFrameLocks noChangeAspect="1"/>
          </p:cNvGraphicFramePr>
          <p:nvPr/>
        </p:nvGraphicFramePr>
        <p:xfrm>
          <a:off x="6713538" y="1457325"/>
          <a:ext cx="525462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65" name="Equation" r:id="rId33" imgW="139680" imgH="139680" progId="Equation.DSMT4">
                  <p:embed/>
                </p:oleObj>
              </mc:Choice>
              <mc:Fallback>
                <p:oleObj name="Equation" r:id="rId33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3538" y="1457325"/>
                        <a:ext cx="525462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0" name="Object 20"/>
          <p:cNvGraphicFramePr>
            <a:graphicFrameLocks noChangeAspect="1"/>
          </p:cNvGraphicFramePr>
          <p:nvPr/>
        </p:nvGraphicFramePr>
        <p:xfrm>
          <a:off x="990600" y="1381125"/>
          <a:ext cx="4778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66" name="Equation" r:id="rId34" imgW="126720" imgH="139680" progId="Equation.DSMT4">
                  <p:embed/>
                </p:oleObj>
              </mc:Choice>
              <mc:Fallback>
                <p:oleObj name="Equation" r:id="rId34" imgW="12672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381125"/>
                        <a:ext cx="477838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37" name="Object 21"/>
          <p:cNvGraphicFramePr>
            <a:graphicFrameLocks noChangeAspect="1"/>
          </p:cNvGraphicFramePr>
          <p:nvPr/>
        </p:nvGraphicFramePr>
        <p:xfrm>
          <a:off x="1295400" y="1428750"/>
          <a:ext cx="477838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67" name="Equation" r:id="rId36" imgW="126720" imgH="114120" progId="Equation.DSMT4">
                  <p:embed/>
                </p:oleObj>
              </mc:Choice>
              <mc:Fallback>
                <p:oleObj name="Equation" r:id="rId36" imgW="126720" imgH="114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428750"/>
                        <a:ext cx="477838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38" name="Object 22"/>
          <p:cNvGraphicFramePr>
            <a:graphicFrameLocks noChangeAspect="1"/>
          </p:cNvGraphicFramePr>
          <p:nvPr/>
        </p:nvGraphicFramePr>
        <p:xfrm>
          <a:off x="1728788" y="1208088"/>
          <a:ext cx="573087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68" name="Equation" r:id="rId37" imgW="152280" imgH="228600" progId="Equation.DSMT4">
                  <p:embed/>
                </p:oleObj>
              </mc:Choice>
              <mc:Fallback>
                <p:oleObj name="Equation" r:id="rId37" imgW="152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788" y="1208088"/>
                        <a:ext cx="573087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39" name="Object 23"/>
          <p:cNvGraphicFramePr>
            <a:graphicFrameLocks noChangeAspect="1"/>
          </p:cNvGraphicFramePr>
          <p:nvPr/>
        </p:nvGraphicFramePr>
        <p:xfrm>
          <a:off x="2543175" y="1228725"/>
          <a:ext cx="620713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69" name="Equation" r:id="rId39" imgW="164880" imgH="228600" progId="Equation.DSMT4">
                  <p:embed/>
                </p:oleObj>
              </mc:Choice>
              <mc:Fallback>
                <p:oleObj name="Equation" r:id="rId39" imgW="164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175" y="1228725"/>
                        <a:ext cx="620713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40" name="Object 24"/>
          <p:cNvGraphicFramePr>
            <a:graphicFrameLocks noChangeAspect="1"/>
          </p:cNvGraphicFramePr>
          <p:nvPr/>
        </p:nvGraphicFramePr>
        <p:xfrm>
          <a:off x="3313113" y="1228725"/>
          <a:ext cx="62230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70" name="Equation" r:id="rId41" imgW="164880" imgH="228600" progId="Equation.DSMT4">
                  <p:embed/>
                </p:oleObj>
              </mc:Choice>
              <mc:Fallback>
                <p:oleObj name="Equation" r:id="rId41" imgW="164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3113" y="1228725"/>
                        <a:ext cx="622300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41" name="Object 25"/>
          <p:cNvGraphicFramePr>
            <a:graphicFrameLocks noChangeAspect="1"/>
          </p:cNvGraphicFramePr>
          <p:nvPr/>
        </p:nvGraphicFramePr>
        <p:xfrm>
          <a:off x="2209800" y="1381125"/>
          <a:ext cx="52546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71" name="Equation" r:id="rId43" imgW="139680" imgH="139680" progId="Equation.DSMT4">
                  <p:embed/>
                </p:oleObj>
              </mc:Choice>
              <mc:Fallback>
                <p:oleObj name="Equation" r:id="rId43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381125"/>
                        <a:ext cx="525463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42" name="Object 26"/>
          <p:cNvGraphicFramePr>
            <a:graphicFrameLocks noChangeAspect="1"/>
          </p:cNvGraphicFramePr>
          <p:nvPr/>
        </p:nvGraphicFramePr>
        <p:xfrm>
          <a:off x="2979738" y="1381125"/>
          <a:ext cx="525462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72" name="Equation" r:id="rId44" imgW="139680" imgH="139680" progId="Equation.DSMT4">
                  <p:embed/>
                </p:oleObj>
              </mc:Choice>
              <mc:Fallback>
                <p:oleObj name="Equation" r:id="rId44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9738" y="1381125"/>
                        <a:ext cx="525462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33400" y="2362200"/>
            <a:ext cx="1781175" cy="458788"/>
            <a:chOff x="336" y="1488"/>
            <a:chExt cx="1122" cy="289"/>
          </a:xfrm>
        </p:grpSpPr>
        <p:graphicFrame>
          <p:nvGraphicFramePr>
            <p:cNvPr id="3110" name="Object 28"/>
            <p:cNvGraphicFramePr>
              <a:graphicFrameLocks noChangeAspect="1"/>
            </p:cNvGraphicFramePr>
            <p:nvPr/>
          </p:nvGraphicFramePr>
          <p:xfrm>
            <a:off x="761" y="1488"/>
            <a:ext cx="289" cy="2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73" name="Equation" r:id="rId45" imgW="139680" imgH="139680" progId="Equation.DSMT4">
                    <p:embed/>
                  </p:oleObj>
                </mc:Choice>
                <mc:Fallback>
                  <p:oleObj name="Equation" r:id="rId45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1" y="1488"/>
                          <a:ext cx="289" cy="2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11" name="Object 29"/>
            <p:cNvGraphicFramePr>
              <a:graphicFrameLocks noChangeAspect="1"/>
            </p:cNvGraphicFramePr>
            <p:nvPr/>
          </p:nvGraphicFramePr>
          <p:xfrm>
            <a:off x="336" y="1557"/>
            <a:ext cx="224" cy="2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74" name="Equation" r:id="rId46" imgW="126720" imgH="114120" progId="Equation.DSMT4">
                    <p:embed/>
                  </p:oleObj>
                </mc:Choice>
                <mc:Fallback>
                  <p:oleObj name="Equation" r:id="rId46" imgW="126720" imgH="114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" y="1557"/>
                          <a:ext cx="224" cy="2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12" name="Object 30"/>
            <p:cNvGraphicFramePr>
              <a:graphicFrameLocks noChangeAspect="1"/>
            </p:cNvGraphicFramePr>
            <p:nvPr/>
          </p:nvGraphicFramePr>
          <p:xfrm>
            <a:off x="1212" y="1512"/>
            <a:ext cx="24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75" name="Equation" r:id="rId48" imgW="139680" imgH="139680" progId="Equation.DSMT4">
                    <p:embed/>
                  </p:oleObj>
                </mc:Choice>
                <mc:Fallback>
                  <p:oleObj name="Equation" r:id="rId48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2" y="1512"/>
                          <a:ext cx="246" cy="2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1371600" y="4286250"/>
            <a:ext cx="1914525" cy="458788"/>
            <a:chOff x="864" y="2700"/>
            <a:chExt cx="1206" cy="289"/>
          </a:xfrm>
        </p:grpSpPr>
        <p:graphicFrame>
          <p:nvGraphicFramePr>
            <p:cNvPr id="3107" name="Object 32"/>
            <p:cNvGraphicFramePr>
              <a:graphicFrameLocks noChangeAspect="1"/>
            </p:cNvGraphicFramePr>
            <p:nvPr/>
          </p:nvGraphicFramePr>
          <p:xfrm>
            <a:off x="1271" y="2700"/>
            <a:ext cx="289" cy="2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76" name="Equation" r:id="rId49" imgW="139680" imgH="139680" progId="Equation.DSMT4">
                    <p:embed/>
                  </p:oleObj>
                </mc:Choice>
                <mc:Fallback>
                  <p:oleObj name="Equation" r:id="rId49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1" y="2700"/>
                          <a:ext cx="289" cy="2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8" name="Object 33"/>
            <p:cNvGraphicFramePr>
              <a:graphicFrameLocks noChangeAspect="1"/>
            </p:cNvGraphicFramePr>
            <p:nvPr/>
          </p:nvGraphicFramePr>
          <p:xfrm>
            <a:off x="864" y="2769"/>
            <a:ext cx="224" cy="2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77" name="Equation" r:id="rId50" imgW="126720" imgH="114120" progId="Equation.DSMT4">
                    <p:embed/>
                  </p:oleObj>
                </mc:Choice>
                <mc:Fallback>
                  <p:oleObj name="Equation" r:id="rId50" imgW="126720" imgH="114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2769"/>
                          <a:ext cx="224" cy="2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9" name="Object 34"/>
            <p:cNvGraphicFramePr>
              <a:graphicFrameLocks noChangeAspect="1"/>
            </p:cNvGraphicFramePr>
            <p:nvPr/>
          </p:nvGraphicFramePr>
          <p:xfrm>
            <a:off x="1824" y="2724"/>
            <a:ext cx="24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78" name="Equation" r:id="rId51" imgW="139680" imgH="139680" progId="Equation.DSMT4">
                    <p:embed/>
                  </p:oleObj>
                </mc:Choice>
                <mc:Fallback>
                  <p:oleObj name="Equation" r:id="rId51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2724"/>
                          <a:ext cx="246" cy="2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65251" name="Object 35"/>
          <p:cNvGraphicFramePr>
            <a:graphicFrameLocks noChangeAspect="1"/>
          </p:cNvGraphicFramePr>
          <p:nvPr/>
        </p:nvGraphicFramePr>
        <p:xfrm>
          <a:off x="228600" y="2286000"/>
          <a:ext cx="3905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79" name="Equation" r:id="rId52" imgW="139680" imgH="228600" progId="Equation.DSMT4">
                  <p:embed/>
                </p:oleObj>
              </mc:Choice>
              <mc:Fallback>
                <p:oleObj name="Equation" r:id="rId52" imgW="139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0"/>
                        <a:ext cx="3905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53" name="Object 37"/>
          <p:cNvGraphicFramePr>
            <a:graphicFrameLocks noChangeAspect="1"/>
          </p:cNvGraphicFramePr>
          <p:nvPr/>
        </p:nvGraphicFramePr>
        <p:xfrm>
          <a:off x="5334000" y="2314575"/>
          <a:ext cx="457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0" name="Equation" r:id="rId54" imgW="152280" imgH="228600" progId="Equation.DSMT4">
                  <p:embed/>
                </p:oleObj>
              </mc:Choice>
              <mc:Fallback>
                <p:oleObj name="Equation" r:id="rId54" imgW="152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314575"/>
                        <a:ext cx="457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5629275" y="2360613"/>
            <a:ext cx="1866900" cy="458787"/>
            <a:chOff x="3546" y="1487"/>
            <a:chExt cx="1176" cy="289"/>
          </a:xfrm>
        </p:grpSpPr>
        <p:graphicFrame>
          <p:nvGraphicFramePr>
            <p:cNvPr id="3104" name="Object 39"/>
            <p:cNvGraphicFramePr>
              <a:graphicFrameLocks noChangeAspect="1"/>
            </p:cNvGraphicFramePr>
            <p:nvPr/>
          </p:nvGraphicFramePr>
          <p:xfrm>
            <a:off x="3935" y="1487"/>
            <a:ext cx="289" cy="2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81" name="Equation" r:id="rId56" imgW="139680" imgH="139680" progId="Equation.DSMT4">
                    <p:embed/>
                  </p:oleObj>
                </mc:Choice>
                <mc:Fallback>
                  <p:oleObj name="Equation" r:id="rId56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5" y="1487"/>
                          <a:ext cx="289" cy="2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5" name="Object 40"/>
            <p:cNvGraphicFramePr>
              <a:graphicFrameLocks noChangeAspect="1"/>
            </p:cNvGraphicFramePr>
            <p:nvPr/>
          </p:nvGraphicFramePr>
          <p:xfrm>
            <a:off x="3546" y="1556"/>
            <a:ext cx="224" cy="2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82" name="Equation" r:id="rId57" imgW="126720" imgH="114120" progId="Equation.DSMT4">
                    <p:embed/>
                  </p:oleObj>
                </mc:Choice>
                <mc:Fallback>
                  <p:oleObj name="Equation" r:id="rId57" imgW="126720" imgH="114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6" y="1556"/>
                          <a:ext cx="224" cy="2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6" name="Object 41"/>
            <p:cNvGraphicFramePr>
              <a:graphicFrameLocks noChangeAspect="1"/>
            </p:cNvGraphicFramePr>
            <p:nvPr/>
          </p:nvGraphicFramePr>
          <p:xfrm>
            <a:off x="4476" y="1511"/>
            <a:ext cx="24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83" name="Equation" r:id="rId58" imgW="139680" imgH="139680" progId="Equation.DSMT4">
                    <p:embed/>
                  </p:oleObj>
                </mc:Choice>
                <mc:Fallback>
                  <p:oleObj name="Equation" r:id="rId58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6" y="1511"/>
                          <a:ext cx="246" cy="2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4953000" y="4284663"/>
            <a:ext cx="1866900" cy="458787"/>
            <a:chOff x="3546" y="1487"/>
            <a:chExt cx="1176" cy="289"/>
          </a:xfrm>
        </p:grpSpPr>
        <p:graphicFrame>
          <p:nvGraphicFramePr>
            <p:cNvPr id="3101" name="Object 43"/>
            <p:cNvGraphicFramePr>
              <a:graphicFrameLocks noChangeAspect="1"/>
            </p:cNvGraphicFramePr>
            <p:nvPr/>
          </p:nvGraphicFramePr>
          <p:xfrm>
            <a:off x="3935" y="1487"/>
            <a:ext cx="289" cy="2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84" name="Equation" r:id="rId59" imgW="139680" imgH="139680" progId="Equation.DSMT4">
                    <p:embed/>
                  </p:oleObj>
                </mc:Choice>
                <mc:Fallback>
                  <p:oleObj name="Equation" r:id="rId59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5" y="1487"/>
                          <a:ext cx="289" cy="2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2" name="Object 44"/>
            <p:cNvGraphicFramePr>
              <a:graphicFrameLocks noChangeAspect="1"/>
            </p:cNvGraphicFramePr>
            <p:nvPr/>
          </p:nvGraphicFramePr>
          <p:xfrm>
            <a:off x="3546" y="1556"/>
            <a:ext cx="224" cy="2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85" name="Equation" r:id="rId60" imgW="126720" imgH="114120" progId="Equation.DSMT4">
                    <p:embed/>
                  </p:oleObj>
                </mc:Choice>
                <mc:Fallback>
                  <p:oleObj name="Equation" r:id="rId60" imgW="126720" imgH="114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6" y="1556"/>
                          <a:ext cx="224" cy="2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3" name="Object 45"/>
            <p:cNvGraphicFramePr>
              <a:graphicFrameLocks noChangeAspect="1"/>
            </p:cNvGraphicFramePr>
            <p:nvPr/>
          </p:nvGraphicFramePr>
          <p:xfrm>
            <a:off x="4476" y="1511"/>
            <a:ext cx="24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86" name="Equation" r:id="rId61" imgW="139680" imgH="139680" progId="Equation.DSMT4">
                    <p:embed/>
                  </p:oleObj>
                </mc:Choice>
                <mc:Fallback>
                  <p:oleObj name="Equation" r:id="rId61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6" y="1511"/>
                          <a:ext cx="246" cy="2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65262" name="Object 46"/>
          <p:cNvGraphicFramePr>
            <a:graphicFrameLocks noChangeAspect="1"/>
          </p:cNvGraphicFramePr>
          <p:nvPr/>
        </p:nvGraphicFramePr>
        <p:xfrm>
          <a:off x="4648200" y="4343400"/>
          <a:ext cx="342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7" name="Equation" r:id="rId62" imgW="114120" imgH="139680" progId="Equation.DSMT4">
                  <p:embed/>
                </p:oleObj>
              </mc:Choice>
              <mc:Fallback>
                <p:oleObj name="Equation" r:id="rId62" imgW="11412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343400"/>
                        <a:ext cx="342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25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0.36302 0.136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65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42" y="680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-0.17604 0.41875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65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02" y="20926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0.10364 0.13912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65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91" y="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40741E-7 L -0.42865 0.1182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65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41" y="5903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03802 0.12917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65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2" y="6458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50469 0.40834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65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43" y="2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81481E-6 L -0.15364 -0.43866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91" y="-21944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0.32969 -0.43681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65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76" y="-21852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44444E-6 L -0.22135 -0.15139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65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76" y="-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11111E-6 L 0.55 0.28681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265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00" y="14329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0.63159 3.33333E-6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2652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80" y="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148E-6 L 0.07326 0.27917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652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3" y="1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2000" fill="hold"/>
                                        <p:tgtEl>
                                          <p:spTgt spid="2652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0485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Lecture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7963"/>
            <a:ext cx="8534400" cy="4389437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endParaRPr lang="en-US" sz="2800" b="1" dirty="0" smtClean="0">
              <a:latin typeface="Consolas" pitchFamily="49" charset="0"/>
              <a:cs typeface="Guttman Aharoni" pitchFamily="2" charset="-79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Introduction and motivation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Constructions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r>
              <a:rPr lang="en-US" sz="2800" b="1" dirty="0">
                <a:latin typeface="Consolas" pitchFamily="49" charset="0"/>
                <a:cs typeface="Guttman Aharoni" pitchFamily="2" charset="-79"/>
              </a:rPr>
              <a:t>Secure protocols from secret </a:t>
            </a: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sharing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Lower bounds 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D8B31-D63B-4E95-8A6D-CE7AC666AB88}" type="slidenum">
              <a:rPr lang="he-IL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924800" cy="762000"/>
          </a:xfrm>
        </p:spPr>
        <p:txBody>
          <a:bodyPr/>
          <a:lstStyle/>
          <a:p>
            <a:pPr algn="ctr"/>
            <a:r>
              <a:rPr lang="en-US" sz="3400" dirty="0" smtClean="0">
                <a:solidFill>
                  <a:srgbClr val="4603CD"/>
                </a:solidFill>
              </a:rPr>
              <a:t>Are There Efficient Secret Sharing Schemes?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066800"/>
            <a:ext cx="7848600" cy="4876800"/>
          </a:xfrm>
          <a:noFill/>
        </p:spPr>
        <p:txBody>
          <a:bodyPr/>
          <a:lstStyle/>
          <a:p>
            <a:pPr marL="169863" indent="-169863">
              <a:lnSpc>
                <a:spcPct val="90000"/>
              </a:lnSpc>
              <a:buNone/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  <a:p>
            <a:pPr marL="169863" indent="-169863">
              <a:lnSpc>
                <a:spcPct val="90000"/>
              </a:lnSpc>
            </a:pPr>
            <a:r>
              <a:rPr lang="en-US" sz="2800" b="1" dirty="0" smtClean="0">
                <a:latin typeface="Consolas" pitchFamily="49" charset="0"/>
              </a:rPr>
              <a:t>Every monotone access structure can be realized</a:t>
            </a:r>
          </a:p>
          <a:p>
            <a:pPr marL="169863" indent="-169863">
              <a:lnSpc>
                <a:spcPct val="90000"/>
              </a:lnSpc>
            </a:pPr>
            <a:r>
              <a:rPr lang="en-US" sz="2800" b="1" dirty="0" smtClean="0">
                <a:latin typeface="Consolas" pitchFamily="49" charset="0"/>
              </a:rPr>
              <a:t>The known schemes for general access structures have shares of size </a:t>
            </a:r>
            <a:r>
              <a:rPr lang="en-US" sz="2800" b="1" i="1" dirty="0" smtClean="0">
                <a:solidFill>
                  <a:schemeClr val="hlink"/>
                </a:solidFill>
                <a:latin typeface="Consolas" pitchFamily="49" charset="0"/>
              </a:rPr>
              <a:t>ℓ</a:t>
            </a:r>
            <a:r>
              <a:rPr lang="en-US" sz="2800" b="1" i="1" dirty="0" smtClean="0">
                <a:solidFill>
                  <a:schemeClr val="hlink"/>
                </a:solidFill>
                <a:latin typeface="Cambria Math"/>
                <a:ea typeface="Cambria Math"/>
              </a:rPr>
              <a:t>·</a:t>
            </a:r>
            <a:r>
              <a:rPr lang="en-US" sz="2800" b="1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sz="2800" b="1" i="1" baseline="30000" dirty="0" smtClean="0">
                <a:solidFill>
                  <a:schemeClr val="hlink"/>
                </a:solidFill>
                <a:latin typeface="Consolas" pitchFamily="49" charset="0"/>
              </a:rPr>
              <a:t>O</a:t>
            </a:r>
            <a:r>
              <a:rPr lang="en-US" sz="2800" b="1" baseline="30000" dirty="0" smtClean="0">
                <a:solidFill>
                  <a:schemeClr val="hlink"/>
                </a:solidFill>
                <a:latin typeface="Consolas" pitchFamily="49" charset="0"/>
              </a:rPr>
              <a:t>(</a:t>
            </a:r>
            <a:r>
              <a:rPr lang="en-US" sz="2800" b="1" i="1" baseline="30000" dirty="0" smtClean="0">
                <a:solidFill>
                  <a:schemeClr val="hlink"/>
                </a:solidFill>
                <a:latin typeface="Consolas" pitchFamily="49" charset="0"/>
              </a:rPr>
              <a:t>n</a:t>
            </a:r>
            <a:r>
              <a:rPr lang="en-US" sz="2800" b="1" baseline="30000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</a:p>
          <a:p>
            <a:pPr marL="536576" lvl="1" indent="-169863">
              <a:lnSpc>
                <a:spcPct val="90000"/>
              </a:lnSpc>
            </a:pPr>
            <a:r>
              <a:rPr lang="en-US" sz="2800" b="1" i="1" dirty="0" smtClean="0">
                <a:solidFill>
                  <a:schemeClr val="hlink"/>
                </a:solidFill>
                <a:latin typeface="Consolas" pitchFamily="49" charset="0"/>
              </a:rPr>
              <a:t>n </a:t>
            </a:r>
            <a:r>
              <a:rPr lang="en-US" sz="2800" b="1" dirty="0" smtClean="0">
                <a:latin typeface="Consolas" pitchFamily="49" charset="0"/>
              </a:rPr>
              <a:t>– number of participants</a:t>
            </a:r>
          </a:p>
          <a:p>
            <a:pPr marL="536576" lvl="1" indent="-169863">
              <a:lnSpc>
                <a:spcPct val="90000"/>
              </a:lnSpc>
            </a:pPr>
            <a:r>
              <a:rPr lang="en-US" sz="2800" b="1" i="1" dirty="0" smtClean="0">
                <a:solidFill>
                  <a:schemeClr val="hlink"/>
                </a:solidFill>
                <a:latin typeface="Consolas" pitchFamily="49" charset="0"/>
              </a:rPr>
              <a:t>ℓ </a:t>
            </a:r>
            <a:r>
              <a:rPr lang="en-US" sz="2800" b="1" dirty="0" smtClean="0">
                <a:latin typeface="Consolas" pitchFamily="49" charset="0"/>
              </a:rPr>
              <a:t>– size of secrets in bits</a:t>
            </a:r>
            <a:endParaRPr lang="en-US" sz="2800" b="1" dirty="0" smtClean="0">
              <a:solidFill>
                <a:schemeClr val="hlink"/>
              </a:solidFill>
              <a:latin typeface="Consolas" pitchFamily="49" charset="0"/>
            </a:endParaRPr>
          </a:p>
          <a:p>
            <a:pPr marL="169863" indent="-169863">
              <a:lnSpc>
                <a:spcPct val="90000"/>
              </a:lnSpc>
            </a:pPr>
            <a:r>
              <a:rPr lang="en-US" sz="2800" b="1" dirty="0" smtClean="0">
                <a:latin typeface="Consolas" pitchFamily="49" charset="0"/>
              </a:rPr>
              <a:t>Best lower bound </a:t>
            </a:r>
            <a:r>
              <a:rPr lang="en-US" sz="2400" b="1" dirty="0" smtClean="0">
                <a:latin typeface="Consolas" pitchFamily="49" charset="0"/>
              </a:rPr>
              <a:t>[Csirmaz94]</a:t>
            </a:r>
            <a:r>
              <a:rPr lang="en-US" sz="2800" b="1" dirty="0" smtClean="0">
                <a:latin typeface="Consolas" pitchFamily="49" charset="0"/>
              </a:rPr>
              <a:t>: </a:t>
            </a:r>
            <a:r>
              <a:rPr lang="en-US" sz="2800" b="1" i="1" dirty="0" smtClean="0">
                <a:solidFill>
                  <a:schemeClr val="hlink"/>
                </a:solidFill>
                <a:latin typeface="Consolas" pitchFamily="49" charset="0"/>
              </a:rPr>
              <a:t>ℓ</a:t>
            </a:r>
            <a:r>
              <a:rPr lang="en-US" sz="2800" b="1" i="1" dirty="0" smtClean="0">
                <a:solidFill>
                  <a:schemeClr val="hlink"/>
                </a:solidFill>
                <a:latin typeface="Cambria Math"/>
                <a:ea typeface="Cambria Math"/>
              </a:rPr>
              <a:t>· </a:t>
            </a:r>
            <a:r>
              <a:rPr lang="en-US" sz="2800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n</a:t>
            </a:r>
            <a:r>
              <a:rPr lang="en-US" sz="28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/log </a:t>
            </a:r>
            <a:r>
              <a:rPr lang="en-US" sz="2800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n</a:t>
            </a:r>
            <a:r>
              <a:rPr lang="en-US" sz="28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 </a:t>
            </a:r>
          </a:p>
          <a:p>
            <a:pPr marL="169863" indent="-169863">
              <a:lnSpc>
                <a:spcPct val="90000"/>
              </a:lnSpc>
            </a:pPr>
            <a:r>
              <a:rPr lang="en-US" sz="2800" b="1" dirty="0" smtClean="0">
                <a:latin typeface="Consolas" pitchFamily="49" charset="0"/>
              </a:rPr>
              <a:t>Large gap!</a:t>
            </a:r>
          </a:p>
          <a:p>
            <a:pPr marL="169863" indent="-169863">
              <a:lnSpc>
                <a:spcPct val="90000"/>
              </a:lnSpc>
            </a:pPr>
            <a:r>
              <a:rPr lang="en-US" sz="2800" b="1" dirty="0" smtClean="0">
                <a:latin typeface="Consolas" pitchFamily="49" charset="0"/>
              </a:rPr>
              <a:t>No significant progress made from 94</a:t>
            </a:r>
          </a:p>
          <a:p>
            <a:pPr marL="169863" indent="-169863">
              <a:lnSpc>
                <a:spcPct val="90000"/>
              </a:lnSpc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0CCFC-E4A4-40EC-B380-971659CD6868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371600"/>
          </a:xfrm>
        </p:spPr>
        <p:txBody>
          <a:bodyPr/>
          <a:lstStyle/>
          <a:p>
            <a:pPr algn="ctr"/>
            <a:r>
              <a:rPr lang="en-US" sz="3400" dirty="0" smtClean="0">
                <a:solidFill>
                  <a:srgbClr val="4603CD"/>
                </a:solidFill>
              </a:rPr>
              <a:t>Are There Efficient Secret Sharing Schemes?</a:t>
            </a:r>
            <a:r>
              <a:rPr lang="en-US" sz="3400" b="1" dirty="0" smtClean="0">
                <a:latin typeface="Consolas" pitchFamily="49" charset="0"/>
                <a:cs typeface="Guttman Aharoni" pitchFamily="2" charset="-79"/>
              </a:rPr>
              <a:t> </a:t>
            </a:r>
            <a:endParaRPr lang="en-US" sz="3400" dirty="0" smtClean="0">
              <a:solidFill>
                <a:srgbClr val="4603CD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9507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838200" y="2057400"/>
                <a:ext cx="7848600" cy="4267200"/>
              </a:xfrm>
              <a:noFill/>
            </p:spPr>
            <p:txBody>
              <a:bodyPr/>
              <a:lstStyle/>
              <a:p>
                <a:pPr marL="169863" indent="-169863">
                  <a:lnSpc>
                    <a:spcPct val="90000"/>
                  </a:lnSpc>
                  <a:buNone/>
                </a:pPr>
                <a:r>
                  <a:rPr lang="en-US" sz="2400" b="1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nsolas" pitchFamily="49" charset="0"/>
                  </a:rPr>
                  <a:t>Conjecture</a:t>
                </a:r>
                <a:r>
                  <a:rPr lang="en-US" sz="2400" b="1" dirty="0" smtClean="0">
                    <a:solidFill>
                      <a:schemeClr val="tx2"/>
                    </a:solidFill>
                    <a:latin typeface="Consolas" pitchFamily="49" charset="0"/>
                  </a:rPr>
                  <a:t>: </a:t>
                </a:r>
              </a:p>
              <a:p>
                <a:pPr marL="169863" indent="-169863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b="1" i="1" dirty="0">
                        <a:latin typeface="Cambria Math"/>
                        <a:sym typeface="Euclid Symbol"/>
                      </a:rPr>
                      <m:t>∃</m:t>
                    </m:r>
                  </m:oMath>
                </a14:m>
                <a:r>
                  <a:rPr lang="en-US" sz="2400" b="1" dirty="0" smtClean="0">
                    <a:latin typeface="Consolas" pitchFamily="49" charset="0"/>
                    <a:sym typeface="Euclid Symbol"/>
                  </a:rPr>
                  <a:t> </a:t>
                </a:r>
                <a:r>
                  <a:rPr lang="en-US" sz="2400" b="1" dirty="0" smtClean="0">
                    <a:latin typeface="Consolas" pitchFamily="49" charset="0"/>
                  </a:rPr>
                  <a:t>access structure that requires shares of size </a:t>
                </a:r>
                <a:r>
                  <a:rPr lang="en-US" sz="2400" b="1" i="1" dirty="0" smtClean="0">
                    <a:solidFill>
                      <a:schemeClr val="hlink"/>
                    </a:solidFill>
                    <a:latin typeface="Consolas" pitchFamily="49" charset="0"/>
                  </a:rPr>
                  <a:t>ℓ</a:t>
                </a:r>
                <a:r>
                  <a:rPr lang="en-US" sz="2400" b="1" i="1" dirty="0" smtClean="0">
                    <a:solidFill>
                      <a:schemeClr val="hlink"/>
                    </a:solidFill>
                    <a:latin typeface="Cambria Math"/>
                    <a:ea typeface="Cambria Math"/>
                  </a:rPr>
                  <a:t>·</a:t>
                </a:r>
                <a:r>
                  <a:rPr lang="en-US" sz="2400" b="1" dirty="0" smtClean="0">
                    <a:solidFill>
                      <a:schemeClr val="hlink"/>
                    </a:solidFill>
                    <a:latin typeface="Consolas" pitchFamily="49" charset="0"/>
                  </a:rPr>
                  <a:t>2</a:t>
                </a:r>
                <a:r>
                  <a:rPr lang="el-GR" sz="2400" b="1" baseline="30000" dirty="0" smtClean="0">
                    <a:solidFill>
                      <a:schemeClr val="hlink"/>
                    </a:solidFill>
                    <a:latin typeface="Consolas" pitchFamily="49" charset="0"/>
                    <a:cs typeface="Arial" pitchFamily="34" charset="0"/>
                  </a:rPr>
                  <a:t>Ω</a:t>
                </a:r>
                <a:r>
                  <a:rPr lang="en-US" sz="2400" b="1" baseline="30000" dirty="0" smtClean="0">
                    <a:solidFill>
                      <a:schemeClr val="hlink"/>
                    </a:solidFill>
                    <a:latin typeface="Consolas" pitchFamily="49" charset="0"/>
                  </a:rPr>
                  <a:t>(</a:t>
                </a:r>
                <a:r>
                  <a:rPr lang="en-US" sz="2400" b="1" i="1" baseline="30000" dirty="0" smtClean="0">
                    <a:solidFill>
                      <a:schemeClr val="hlink"/>
                    </a:solidFill>
                    <a:latin typeface="Consolas" pitchFamily="49" charset="0"/>
                  </a:rPr>
                  <a:t>n</a:t>
                </a:r>
                <a:r>
                  <a:rPr lang="en-US" sz="2400" b="1" baseline="30000" dirty="0" smtClean="0">
                    <a:solidFill>
                      <a:schemeClr val="hlink"/>
                    </a:solidFill>
                    <a:latin typeface="Consolas" pitchFamily="49" charset="0"/>
                  </a:rPr>
                  <a:t>) </a:t>
                </a:r>
                <a:r>
                  <a:rPr lang="en-US" sz="2400" b="1" dirty="0" smtClean="0">
                    <a:latin typeface="Consolas" pitchFamily="49" charset="0"/>
                  </a:rPr>
                  <a:t>for sharing an </a:t>
                </a:r>
                <a:r>
                  <a:rPr lang="en-US" sz="2400" b="1" i="1" dirty="0" smtClean="0">
                    <a:solidFill>
                      <a:schemeClr val="hlink"/>
                    </a:solidFill>
                    <a:latin typeface="Consolas" pitchFamily="49" charset="0"/>
                  </a:rPr>
                  <a:t>ℓ</a:t>
                </a:r>
                <a:r>
                  <a:rPr lang="en-US" sz="2400" b="1" dirty="0" smtClean="0">
                    <a:latin typeface="Consolas" pitchFamily="49" charset="0"/>
                  </a:rPr>
                  <a:t>-bit secret </a:t>
                </a:r>
                <a:endParaRPr lang="en-US" sz="2400" b="1" baseline="30000" dirty="0" smtClean="0">
                  <a:solidFill>
                    <a:schemeClr val="hlink"/>
                  </a:solidFill>
                  <a:latin typeface="Consolas" pitchFamily="49" charset="0"/>
                </a:endParaRPr>
              </a:p>
              <a:p>
                <a:pPr marL="169863" indent="-169863">
                  <a:lnSpc>
                    <a:spcPct val="90000"/>
                  </a:lnSpc>
                  <a:buNone/>
                </a:pPr>
                <a:endParaRPr lang="en-US" sz="24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endParaRPr>
              </a:p>
              <a:p>
                <a:pPr marL="169863" indent="-169863">
                  <a:lnSpc>
                    <a:spcPct val="90000"/>
                  </a:lnSpc>
                  <a:buNone/>
                </a:pPr>
                <a:r>
                  <a:rPr lang="en-US" sz="2400" b="1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nsolas" pitchFamily="49" charset="0"/>
                  </a:rPr>
                  <a:t>Conjecture (short secrets)</a:t>
                </a:r>
                <a:r>
                  <a:rPr lang="en-US" sz="2400" b="1" dirty="0" smtClean="0">
                    <a:solidFill>
                      <a:schemeClr val="tx2"/>
                    </a:solidFill>
                    <a:latin typeface="Consolas" pitchFamily="49" charset="0"/>
                  </a:rPr>
                  <a:t>: </a:t>
                </a:r>
              </a:p>
              <a:p>
                <a:pPr marL="169863" indent="-169863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Euclid Symbol"/>
                      </a:rPr>
                      <m:t>∃</m:t>
                    </m:r>
                  </m:oMath>
                </a14:m>
                <a:r>
                  <a:rPr lang="en-US" sz="2400" b="1" dirty="0" smtClean="0">
                    <a:solidFill>
                      <a:srgbClr val="0000FF"/>
                    </a:solidFill>
                    <a:latin typeface="Consolas" pitchFamily="49" charset="0"/>
                    <a:sym typeface="Euclid Symbol"/>
                  </a:rPr>
                  <a:t> </a:t>
                </a:r>
                <a:r>
                  <a:rPr lang="en-US" sz="2400" b="1" dirty="0" smtClean="0">
                    <a:latin typeface="Consolas" pitchFamily="49" charset="0"/>
                  </a:rPr>
                  <a:t>access structure that requires shares of size </a:t>
                </a:r>
                <a:r>
                  <a:rPr lang="en-US" sz="2400" b="1" dirty="0" smtClean="0">
                    <a:solidFill>
                      <a:schemeClr val="hlink"/>
                    </a:solidFill>
                    <a:latin typeface="Consolas" pitchFamily="49" charset="0"/>
                  </a:rPr>
                  <a:t>2</a:t>
                </a:r>
                <a:r>
                  <a:rPr lang="el-GR" sz="2400" b="1" baseline="30000" dirty="0" smtClean="0">
                    <a:solidFill>
                      <a:schemeClr val="hlink"/>
                    </a:solidFill>
                    <a:latin typeface="Consolas" pitchFamily="49" charset="0"/>
                    <a:cs typeface="Arial" pitchFamily="34" charset="0"/>
                  </a:rPr>
                  <a:t>Ω</a:t>
                </a:r>
                <a:r>
                  <a:rPr lang="en-US" sz="2400" b="1" baseline="30000" dirty="0" smtClean="0">
                    <a:solidFill>
                      <a:schemeClr val="hlink"/>
                    </a:solidFill>
                    <a:latin typeface="Consolas" pitchFamily="49" charset="0"/>
                  </a:rPr>
                  <a:t>(</a:t>
                </a:r>
                <a:r>
                  <a:rPr lang="en-US" sz="2400" b="1" i="1" baseline="30000" dirty="0" smtClean="0">
                    <a:solidFill>
                      <a:schemeClr val="hlink"/>
                    </a:solidFill>
                    <a:latin typeface="Consolas" pitchFamily="49" charset="0"/>
                  </a:rPr>
                  <a:t>n</a:t>
                </a:r>
                <a:r>
                  <a:rPr lang="en-US" sz="2400" b="1" baseline="30000" dirty="0" smtClean="0">
                    <a:solidFill>
                      <a:schemeClr val="hlink"/>
                    </a:solidFill>
                    <a:latin typeface="Consolas" pitchFamily="49" charset="0"/>
                  </a:rPr>
                  <a:t>)</a:t>
                </a:r>
                <a:r>
                  <a:rPr lang="en-US" sz="2400" b="1" dirty="0" smtClean="0">
                    <a:latin typeface="Consolas" pitchFamily="49" charset="0"/>
                  </a:rPr>
                  <a:t> for sharing a 1-bit secret </a:t>
                </a:r>
              </a:p>
              <a:p>
                <a:pPr marL="169863" indent="-169863">
                  <a:lnSpc>
                    <a:spcPct val="90000"/>
                  </a:lnSpc>
                </a:pPr>
                <a:endParaRPr lang="en-US" sz="2400" b="1" dirty="0" smtClean="0">
                  <a:latin typeface="Consolas" pitchFamily="49" charset="0"/>
                </a:endParaRPr>
              </a:p>
              <a:p>
                <a:pPr marL="169863" indent="-169863">
                  <a:lnSpc>
                    <a:spcPct val="90000"/>
                  </a:lnSpc>
                </a:pPr>
                <a:r>
                  <a:rPr lang="en-US" sz="2400" b="1" dirty="0" smtClean="0">
                    <a:latin typeface="Consolas" pitchFamily="49" charset="0"/>
                  </a:rPr>
                  <a:t>Prove conjectures for implicit or explicit access structures </a:t>
                </a:r>
              </a:p>
              <a:p>
                <a:pPr marL="234950" indent="-234950" eaLnBrk="1" hangingPunct="1">
                  <a:lnSpc>
                    <a:spcPct val="110000"/>
                  </a:lnSpc>
                  <a:buFontTx/>
                  <a:buNone/>
                  <a:defRPr/>
                </a:pPr>
                <a:endParaRPr lang="en-US" sz="21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nsolas" pitchFamily="49" charset="0"/>
                </a:endParaRPr>
              </a:p>
              <a:p>
                <a:pPr marL="234950" indent="-234950" eaLnBrk="1" hangingPunct="1">
                  <a:lnSpc>
                    <a:spcPct val="110000"/>
                  </a:lnSpc>
                  <a:buFontTx/>
                  <a:buNone/>
                  <a:defRPr/>
                </a:pPr>
                <a:endParaRPr lang="en-US" sz="2100" b="1" baseline="30000" dirty="0" smtClean="0">
                  <a:solidFill>
                    <a:schemeClr val="hlink"/>
                  </a:solidFill>
                  <a:latin typeface="Consolas" pitchFamily="49" charset="0"/>
                </a:endParaRPr>
              </a:p>
              <a:p>
                <a:pPr marL="169863" indent="-169863">
                  <a:lnSpc>
                    <a:spcPct val="90000"/>
                  </a:lnSpc>
                </a:pPr>
                <a:endParaRPr lang="en-US" sz="2100" b="1" dirty="0" smtClean="0">
                  <a:latin typeface="Consolas" pitchFamily="49" charset="0"/>
                  <a:cs typeface="Guttman Aharoni" pitchFamily="2" charset="-79"/>
                </a:endParaRPr>
              </a:p>
              <a:p>
                <a:pPr marL="169863" indent="-169863">
                  <a:lnSpc>
                    <a:spcPct val="90000"/>
                  </a:lnSpc>
                </a:pPr>
                <a:endParaRPr lang="en-US" sz="2100" b="1" dirty="0" smtClean="0">
                  <a:latin typeface="Consolas" pitchFamily="49" charset="0"/>
                  <a:cs typeface="Guttman Aharoni" pitchFamily="2" charset="-79"/>
                </a:endParaRPr>
              </a:p>
            </p:txBody>
          </p:sp>
        </mc:Choice>
        <mc:Fallback xmlns="">
          <p:sp>
            <p:nvSpPr>
              <p:cNvPr id="1495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057400"/>
                <a:ext cx="7848600" cy="4267200"/>
              </a:xfrm>
              <a:blipFill rotWithShape="1">
                <a:blip r:embed="rId2"/>
                <a:stretch>
                  <a:fillRect l="-1321" t="-214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0CCFC-E4A4-40EC-B380-971659CD6868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uiExpand="1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762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Techniques for Proving Lower Bounds</a:t>
            </a:r>
            <a:r>
              <a:rPr lang="en-US" sz="3600" b="1" dirty="0" smtClean="0">
                <a:latin typeface="Consolas" pitchFamily="49" charset="0"/>
                <a:cs typeface="Guttman Aharoni" pitchFamily="2" charset="-79"/>
              </a:rPr>
              <a:t> </a:t>
            </a:r>
            <a:endParaRPr lang="en-US" sz="3600" dirty="0" smtClean="0">
              <a:solidFill>
                <a:srgbClr val="4603CD"/>
              </a:solidFill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066800"/>
            <a:ext cx="7848600" cy="4876800"/>
          </a:xfrm>
          <a:noFill/>
        </p:spPr>
        <p:txBody>
          <a:bodyPr/>
          <a:lstStyle/>
          <a:p>
            <a:pPr marL="169863" indent="-169863">
              <a:lnSpc>
                <a:spcPct val="90000"/>
              </a:lnSpc>
            </a:pPr>
            <a:endParaRPr lang="en-US" sz="2400" b="1" dirty="0" smtClean="0">
              <a:latin typeface="Consolas" pitchFamily="49" charset="0"/>
              <a:cs typeface="Guttman Aharoni" pitchFamily="2" charset="-79"/>
            </a:endParaRPr>
          </a:p>
          <a:p>
            <a:pPr marL="169863" indent="-169863">
              <a:lnSpc>
                <a:spcPct val="90000"/>
              </a:lnSpc>
            </a:pP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Counting arguments </a:t>
            </a:r>
          </a:p>
          <a:p>
            <a:pPr marL="536576" lvl="1" indent="-169863">
              <a:lnSpc>
                <a:spcPct val="90000"/>
              </a:lnSpc>
            </a:pP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Connected to counting the number of representable matroids </a:t>
            </a:r>
          </a:p>
          <a:p>
            <a:pPr marL="169863" indent="-169863">
              <a:lnSpc>
                <a:spcPct val="90000"/>
              </a:lnSpc>
            </a:pP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Combinatorial arguments</a:t>
            </a:r>
          </a:p>
          <a:p>
            <a:pPr marL="536576" lvl="1" indent="-169863">
              <a:lnSpc>
                <a:spcPct val="90000"/>
              </a:lnSpc>
            </a:pP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 Cannot help – There are efficient weakly-private schemes</a:t>
            </a:r>
          </a:p>
          <a:p>
            <a:pPr marL="169863" indent="-169863">
              <a:lnSpc>
                <a:spcPct val="90000"/>
              </a:lnSpc>
            </a:pPr>
            <a:r>
              <a:rPr lang="en-US" b="1" dirty="0" smtClean="0">
                <a:latin typeface="Consolas" pitchFamily="49" charset="0"/>
              </a:rPr>
              <a:t>Use entropy and information inequalities</a:t>
            </a:r>
          </a:p>
          <a:p>
            <a:pPr marL="536576" lvl="1" indent="-169863">
              <a:lnSpc>
                <a:spcPct val="90000"/>
              </a:lnSpc>
            </a:pPr>
            <a:r>
              <a:rPr lang="en-US" b="1" dirty="0" smtClean="0">
                <a:latin typeface="Consolas" pitchFamily="49" charset="0"/>
              </a:rPr>
              <a:t>Proves 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</a:rPr>
              <a:t>ℓ</a:t>
            </a:r>
            <a:r>
              <a:rPr lang="en-US" b="1" i="1" dirty="0" smtClean="0">
                <a:solidFill>
                  <a:schemeClr val="hlink"/>
                </a:solidFill>
                <a:latin typeface="Cambria Math"/>
                <a:ea typeface="Cambria Math"/>
              </a:rPr>
              <a:t>· 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n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/log 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n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 </a:t>
            </a:r>
            <a:r>
              <a:rPr lang="en-US" sz="2600" b="1" dirty="0" smtClean="0">
                <a:latin typeface="Consolas" pitchFamily="49" charset="0"/>
                <a:sym typeface="Symbol" pitchFamily="18" charset="2"/>
              </a:rPr>
              <a:t>lower bound</a:t>
            </a:r>
            <a:endParaRPr lang="en-US" sz="2600" b="1" dirty="0" smtClean="0">
              <a:latin typeface="Consolas" pitchFamily="49" charset="0"/>
            </a:endParaRPr>
          </a:p>
          <a:p>
            <a:pPr marL="536576" lvl="1" indent="-169863">
              <a:lnSpc>
                <a:spcPct val="90000"/>
              </a:lnSpc>
            </a:pPr>
            <a:r>
              <a:rPr lang="en-US" b="1" dirty="0" smtClean="0">
                <a:latin typeface="Consolas" pitchFamily="49" charset="0"/>
              </a:rPr>
              <a:t>Information Inequalities with up to 5 variables cannot help</a:t>
            </a:r>
          </a:p>
          <a:p>
            <a:pPr marL="169863" indent="-169863">
              <a:lnSpc>
                <a:spcPct val="90000"/>
              </a:lnSpc>
            </a:pPr>
            <a:r>
              <a:rPr lang="en-US" b="1" dirty="0" smtClean="0">
                <a:latin typeface="Consolas" pitchFamily="49" charset="0"/>
              </a:rPr>
              <a:t>Other Techniques?</a:t>
            </a:r>
          </a:p>
          <a:p>
            <a:pPr marL="234950" indent="-234950" eaLnBrk="1" hangingPunct="1">
              <a:lnSpc>
                <a:spcPct val="110000"/>
              </a:lnSpc>
              <a:buFontTx/>
              <a:buNone/>
              <a:defRPr/>
            </a:pPr>
            <a:endParaRPr lang="en-US" sz="21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olas" pitchFamily="49" charset="0"/>
            </a:endParaRPr>
          </a:p>
          <a:p>
            <a:pPr marL="234950" indent="-234950" eaLnBrk="1" hangingPunct="1">
              <a:lnSpc>
                <a:spcPct val="110000"/>
              </a:lnSpc>
              <a:buFontTx/>
              <a:buNone/>
              <a:defRPr/>
            </a:pPr>
            <a:endParaRPr lang="en-US" sz="2100" b="1" baseline="30000" dirty="0" smtClean="0">
              <a:solidFill>
                <a:schemeClr val="hlink"/>
              </a:solidFill>
              <a:latin typeface="Consolas" pitchFamily="49" charset="0"/>
            </a:endParaRPr>
          </a:p>
          <a:p>
            <a:pPr marL="169863" indent="-169863">
              <a:lnSpc>
                <a:spcPct val="90000"/>
              </a:lnSpc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  <a:p>
            <a:pPr marL="169863" indent="-169863">
              <a:lnSpc>
                <a:spcPct val="90000"/>
              </a:lnSpc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0CCFC-E4A4-40EC-B380-971659CD6868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08/30/2007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IBM Crypto Seminar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FD3E-D5D4-47D6-80CA-840F39439D2B}" type="slidenum">
              <a:rPr lang="en-US"/>
              <a:pPr/>
              <a:t>35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458200" cy="78105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4603CD"/>
                </a:solidFill>
              </a:rPr>
              <a:t>Lower Bounds for Linear Secret Sharing Schemes</a:t>
            </a:r>
            <a:endParaRPr lang="en-US" sz="3200" dirty="0">
              <a:solidFill>
                <a:srgbClr val="4603CD"/>
              </a:solidFill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843" y="1828800"/>
            <a:ext cx="8445500" cy="4724400"/>
          </a:xfrm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b="1" dirty="0">
                <a:latin typeface="Consolas" pitchFamily="49" charset="0"/>
                <a:cs typeface="Guttman Aharoni" pitchFamily="2" charset="-79"/>
              </a:rPr>
              <a:t>E</a:t>
            </a: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xplicit </a:t>
            </a:r>
            <a:r>
              <a:rPr lang="en-US" b="1" dirty="0">
                <a:latin typeface="Consolas" pitchFamily="49" charset="0"/>
                <a:cs typeface="Guttman Aharoni" pitchFamily="2" charset="-79"/>
              </a:rPr>
              <a:t>access structures </a:t>
            </a: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[BabaiGalWigderson96,Gal98,GalPudlak03</a:t>
            </a:r>
            <a:r>
              <a:rPr lang="en-US" b="1" dirty="0">
                <a:latin typeface="Consolas" pitchFamily="49" charset="0"/>
                <a:cs typeface="Guttman Aharoni" pitchFamily="2" charset="-79"/>
              </a:rPr>
              <a:t>]: </a:t>
            </a:r>
          </a:p>
          <a:p>
            <a:pPr marL="234950" indent="-234950" algn="ctr">
              <a:lnSpc>
                <a:spcPct val="120000"/>
              </a:lnSpc>
              <a:buFontTx/>
              <a:buNone/>
            </a:pP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</a:rPr>
              <a:t>ℓ</a:t>
            </a:r>
            <a:r>
              <a:rPr lang="en-US" sz="2400" b="1" i="1" dirty="0" smtClean="0">
                <a:solidFill>
                  <a:schemeClr val="hlink"/>
                </a:solidFill>
                <a:latin typeface="Cambria Math"/>
                <a:ea typeface="Cambria Math"/>
              </a:rPr>
              <a:t>· 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n</a:t>
            </a:r>
            <a:r>
              <a:rPr lang="en-US" sz="2400" b="1" baseline="30000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(log </a:t>
            </a:r>
            <a:r>
              <a:rPr lang="en-US" sz="2400" b="1" i="1" baseline="30000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n</a:t>
            </a:r>
            <a:r>
              <a:rPr lang="en-US" sz="2400" b="1" baseline="30000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)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.</a:t>
            </a:r>
            <a:endParaRPr lang="en-US" sz="2400" b="1" dirty="0">
              <a:solidFill>
                <a:schemeClr val="hlink"/>
              </a:solidFill>
              <a:latin typeface="Consolas" pitchFamily="49" charset="0"/>
              <a:sym typeface="Symbol" pitchFamily="18" charset="2"/>
            </a:endParaRPr>
          </a:p>
          <a:p>
            <a:pPr marL="601663" lvl="1" indent="-234950">
              <a:lnSpc>
                <a:spcPct val="120000"/>
              </a:lnSpc>
            </a:pP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Technique: </a:t>
            </a:r>
          </a:p>
          <a:p>
            <a:pPr marL="876300" lvl="2" indent="-234950">
              <a:lnSpc>
                <a:spcPct val="120000"/>
              </a:lnSpc>
            </a:pP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Access structure </a:t>
            </a:r>
            <a:r>
              <a:rPr lang="en-US" b="1" dirty="0" smtClean="0">
                <a:latin typeface="Cambria Math"/>
                <a:ea typeface="Cambria Math"/>
                <a:cs typeface="Guttman Aharoni" pitchFamily="2" charset="-79"/>
              </a:rPr>
              <a:t>⇒ Matrix </a:t>
            </a:r>
            <a:r>
              <a:rPr lang="en-US" sz="2400" b="1" i="1" dirty="0">
                <a:solidFill>
                  <a:schemeClr val="hlink"/>
                </a:solidFill>
                <a:latin typeface="Consolas" pitchFamily="49" charset="0"/>
              </a:rPr>
              <a:t>M</a:t>
            </a:r>
          </a:p>
          <a:p>
            <a:pPr marL="876300" lvl="2" indent="-234950">
              <a:lnSpc>
                <a:spcPct val="120000"/>
              </a:lnSpc>
            </a:pPr>
            <a:r>
              <a:rPr lang="en-US" sz="2000" b="1" dirty="0">
                <a:solidFill>
                  <a:schemeClr val="hlink"/>
                </a:solidFill>
                <a:latin typeface="Consolas" pitchFamily="49" charset="0"/>
              </a:rPr>
              <a:t>Rank(</a:t>
            </a:r>
            <a:r>
              <a:rPr lang="en-US" sz="2000" b="1" i="1" dirty="0" smtClean="0">
                <a:solidFill>
                  <a:schemeClr val="hlink"/>
                </a:solidFill>
                <a:latin typeface="Consolas" pitchFamily="49" charset="0"/>
              </a:rPr>
              <a:t>M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 high </a:t>
            </a:r>
            <a:r>
              <a:rPr lang="en-US" b="1" dirty="0" smtClean="0">
                <a:latin typeface="Cambria Math"/>
                <a:ea typeface="Cambria Math"/>
                <a:cs typeface="Guttman Aharoni" pitchFamily="2" charset="-79"/>
              </a:rPr>
              <a:t>⇒ Size of  MSP big</a:t>
            </a: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 </a:t>
            </a:r>
          </a:p>
          <a:p>
            <a:pPr marL="234950" indent="-234950">
              <a:lnSpc>
                <a:spcPct val="120000"/>
              </a:lnSpc>
            </a:pPr>
            <a:r>
              <a:rPr lang="en-US" b="1" dirty="0">
                <a:latin typeface="Consolas" pitchFamily="49" charset="0"/>
                <a:cs typeface="Guttman Aharoni" pitchFamily="2" charset="-79"/>
              </a:rPr>
              <a:t>E</a:t>
            </a: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xistential </a:t>
            </a:r>
            <a:r>
              <a:rPr lang="en-US" b="1" dirty="0">
                <a:latin typeface="Consolas" pitchFamily="49" charset="0"/>
                <a:cs typeface="Guttman Aharoni" pitchFamily="2" charset="-79"/>
              </a:rPr>
              <a:t>lower </a:t>
            </a:r>
            <a:r>
              <a:rPr lang="en-US" b="1" dirty="0" smtClean="0">
                <a:latin typeface="Consolas" pitchFamily="49" charset="0"/>
                <a:cs typeface="Guttman Aharoni" pitchFamily="2" charset="-79"/>
              </a:rPr>
              <a:t>bounds: </a:t>
            </a:r>
          </a:p>
          <a:p>
            <a:pPr marL="234950" indent="-234950" algn="ctr">
              <a:lnSpc>
                <a:spcPct val="120000"/>
              </a:lnSpc>
            </a:pP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2</a:t>
            </a:r>
            <a:r>
              <a:rPr lang="en-US" sz="2400" b="1" baseline="30000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(</a:t>
            </a:r>
            <a:r>
              <a:rPr lang="en-US" sz="2400" b="1" i="1" baseline="30000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n</a:t>
            </a:r>
            <a:r>
              <a:rPr lang="en-US" sz="2400" b="1" baseline="30000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)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.</a:t>
            </a:r>
          </a:p>
          <a:p>
            <a:pPr marL="601663" lvl="1" indent="-234950">
              <a:lnSpc>
                <a:spcPct val="120000"/>
              </a:lnSpc>
            </a:pPr>
            <a:r>
              <a:rPr lang="en-US" sz="2000" b="1" dirty="0" smtClean="0">
                <a:latin typeface="Consolas" pitchFamily="49" charset="0"/>
                <a:cs typeface="Guttman Aharoni" pitchFamily="2" charset="-79"/>
              </a:rPr>
              <a:t>Counting arguments</a:t>
            </a:r>
            <a:endParaRPr lang="en-US" sz="2200" b="1" i="1" dirty="0">
              <a:solidFill>
                <a:schemeClr val="hlink"/>
              </a:solidFill>
              <a:latin typeface="Consolas" pitchFamily="49" charset="0"/>
            </a:endParaRPr>
          </a:p>
          <a:p>
            <a:pPr marL="627063" lvl="1" indent="-277813">
              <a:lnSpc>
                <a:spcPct val="120000"/>
              </a:lnSpc>
              <a:buFont typeface="Symbol" pitchFamily="18" charset="2"/>
              <a:buChar char="Þ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8206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uiExpand="1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0485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Lecture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7963"/>
            <a:ext cx="8534400" cy="4389437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endParaRPr lang="en-US" sz="2800" b="1" dirty="0" smtClean="0">
              <a:latin typeface="Consolas" pitchFamily="49" charset="0"/>
              <a:cs typeface="Guttman Aharoni" pitchFamily="2" charset="-79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Introduction and motivation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Constructions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r>
              <a:rPr lang="en-US" sz="2800" b="1" dirty="0">
                <a:latin typeface="Consolas" pitchFamily="49" charset="0"/>
                <a:cs typeface="Guttman Aharoni" pitchFamily="2" charset="-79"/>
              </a:rPr>
              <a:t>Secure protocols from secret </a:t>
            </a: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sharing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Lower Bounds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D8B31-D63B-4E95-8A6D-CE7AC666AB88}" type="slidenum">
              <a:rPr lang="he-IL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3467F-8737-479B-A39D-8E70A6FD2970}" type="slidenum">
              <a:rPr lang="he-IL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152400"/>
            <a:ext cx="7772400" cy="8382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4603CD"/>
                </a:solidFill>
              </a:rPr>
              <a:t>Conclusions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762000"/>
            <a:ext cx="8915400" cy="5105400"/>
          </a:xfrm>
        </p:spPr>
        <p:txBody>
          <a:bodyPr/>
          <a:lstStyle/>
          <a:p>
            <a:pPr marL="457200" indent="-457200" eaLnBrk="1" hangingPunct="1">
              <a:lnSpc>
                <a:spcPct val="200000"/>
              </a:lnSpc>
              <a:defRPr/>
            </a:pPr>
            <a:r>
              <a:rPr lang="en-US" b="1" dirty="0" smtClean="0">
                <a:latin typeface="Consolas" pitchFamily="49" charset="0"/>
              </a:rPr>
              <a:t>Secret sharing – useful in cryptography</a:t>
            </a:r>
          </a:p>
          <a:p>
            <a:pPr marL="457200" indent="-457200" eaLnBrk="1" hangingPunct="1">
              <a:lnSpc>
                <a:spcPct val="200000"/>
              </a:lnSpc>
              <a:defRPr/>
            </a:pPr>
            <a:r>
              <a:rPr lang="en-US" b="1" dirty="0" smtClean="0">
                <a:latin typeface="Consolas" pitchFamily="49" charset="0"/>
              </a:rPr>
              <a:t>General constructions based on linear algebra</a:t>
            </a:r>
          </a:p>
          <a:p>
            <a:pPr marL="457200" indent="-457200" eaLnBrk="1" hangingPunct="1">
              <a:lnSpc>
                <a:spcPct val="200000"/>
              </a:lnSpc>
              <a:defRPr/>
            </a:pPr>
            <a:r>
              <a:rPr lang="en-US" b="1" dirty="0" smtClean="0">
                <a:latin typeface="Consolas" pitchFamily="49" charset="0"/>
              </a:rPr>
              <a:t>Constructions are not efficient</a:t>
            </a:r>
          </a:p>
          <a:p>
            <a:pPr marL="457200" indent="-457200" eaLnBrk="1" hangingPunct="1">
              <a:lnSpc>
                <a:spcPct val="200000"/>
              </a:lnSpc>
              <a:defRPr/>
            </a:pPr>
            <a:r>
              <a:rPr lang="en-US" sz="2800" b="1" dirty="0" smtClean="0">
                <a:latin typeface="Consolas" pitchFamily="49" charset="0"/>
              </a:rPr>
              <a:t>Large gap between lower &amp; upper bounds</a:t>
            </a:r>
          </a:p>
          <a:p>
            <a:pPr marL="457200" indent="-457200" eaLnBrk="1" hangingPunct="1">
              <a:lnSpc>
                <a:spcPct val="200000"/>
              </a:lnSpc>
              <a:defRPr/>
            </a:pPr>
            <a:r>
              <a:rPr lang="en-US" sz="2400" b="1" dirty="0" smtClean="0">
                <a:latin typeface="Consolas" pitchFamily="49" charset="0"/>
              </a:rPr>
              <a:t>Secret Sharing: A Survey, IWCC 2011</a:t>
            </a:r>
            <a:endParaRPr lang="en-US" sz="2400" b="1" dirty="0">
              <a:latin typeface="Consolas" pitchFamily="49" charset="0"/>
            </a:endParaRPr>
          </a:p>
          <a:p>
            <a:pPr marL="823913" lvl="1" indent="-457200" eaLnBrk="1" hangingPunct="1">
              <a:lnSpc>
                <a:spcPct val="200000"/>
              </a:lnSpc>
              <a:defRPr/>
            </a:pPr>
            <a:r>
              <a:rPr lang="en-US" sz="2200" dirty="0" smtClean="0"/>
              <a:t>www.cs.bgu.ac.il</a:t>
            </a:r>
            <a:r>
              <a:rPr lang="en-US" sz="2200" dirty="0"/>
              <a:t>/~beimel/pub.html</a:t>
            </a:r>
            <a:endParaRPr lang="en-US" sz="2200" b="1" dirty="0" smtClean="0">
              <a:latin typeface="Consolas" pitchFamily="49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DD7E2CB6-2C1D-4212-840D-C454AAF31C79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37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7038EA-5355-49F6-B09F-787B8582B259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4" name="Picture 3" descr="pnthanx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1200" y="533400"/>
            <a:ext cx="7416800" cy="5562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636587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rgbClr val="4603CD"/>
                </a:solidFill>
              </a:rPr>
              <a:t>Secret Sharing</a:t>
            </a:r>
            <a:r>
              <a:rPr lang="en-US" sz="3200" kern="0" dirty="0" smtClean="0"/>
              <a:t> </a:t>
            </a:r>
            <a:r>
              <a:rPr lang="en-US" sz="2400" kern="0" dirty="0" smtClean="0"/>
              <a:t>[Shamir79,Blakley79,ItoSaitoNishizeki87]</a:t>
            </a:r>
            <a:r>
              <a:rPr lang="en-US" sz="2400" kern="0" dirty="0" smtClean="0">
                <a:solidFill>
                  <a:srgbClr val="4603CD"/>
                </a:solidFill>
              </a:rPr>
              <a:t> </a:t>
            </a:r>
            <a:endParaRPr lang="en-US" sz="2400" dirty="0" smtClean="0">
              <a:solidFill>
                <a:srgbClr val="4603CD"/>
              </a:solidFill>
            </a:endParaRPr>
          </a:p>
        </p:txBody>
      </p:sp>
      <p:sp>
        <p:nvSpPr>
          <p:cNvPr id="147471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3733800"/>
            <a:ext cx="8763000" cy="2667000"/>
          </a:xfrm>
        </p:spPr>
        <p:txBody>
          <a:bodyPr/>
          <a:lstStyle/>
          <a:p>
            <a:pPr marL="169863" indent="-169863" eaLnBrk="1" hangingPunct="1">
              <a:buClrTx/>
              <a:defRPr/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Participants: </a:t>
            </a:r>
            <a:r>
              <a:rPr lang="en-US" sz="2100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P</a:t>
            </a:r>
            <a:r>
              <a:rPr lang="en-US" sz="2100" b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={P</a:t>
            </a:r>
            <a:r>
              <a:rPr lang="en-US" sz="2100" b="1" baseline="-25000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1</a:t>
            </a:r>
            <a:r>
              <a:rPr lang="en-US" sz="2100" b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,…,</a:t>
            </a:r>
            <a:r>
              <a:rPr lang="en-US" sz="2100" b="1" dirty="0" err="1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P</a:t>
            </a:r>
            <a:r>
              <a:rPr lang="en-US" sz="2100" b="1" i="1" baseline="-25000" dirty="0" err="1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n</a:t>
            </a:r>
            <a:r>
              <a:rPr lang="en-US" sz="2100" b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}</a:t>
            </a:r>
          </a:p>
          <a:p>
            <a:pPr marL="169863" indent="-169863" eaLnBrk="1" hangingPunct="1">
              <a:buClrTx/>
              <a:defRPr/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Access Structure</a:t>
            </a:r>
            <a:r>
              <a:rPr lang="en-US" sz="2100" b="1" i="1" dirty="0" smtClean="0">
                <a:latin typeface="Consolas" pitchFamily="49" charset="0"/>
                <a:cs typeface="Guttman Aharoni" pitchFamily="2" charset="-79"/>
              </a:rPr>
              <a:t>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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 pitchFamily="18" charset="2"/>
              </a:rPr>
              <a:t>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 pitchFamily="18" charset="2"/>
              </a:rPr>
              <a:t>2</a:t>
            </a:r>
            <a:r>
              <a:rPr lang="en-US" sz="2100" b="1" i="1" baseline="30000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 pitchFamily="18" charset="2"/>
              </a:rPr>
              <a:t>P</a:t>
            </a:r>
            <a:r>
              <a:rPr lang="en-US" sz="2100" b="1" baseline="30000" dirty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 pitchFamily="18" charset="2"/>
              </a:rPr>
              <a:t>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(collection of sets of parties)</a:t>
            </a:r>
          </a:p>
          <a:p>
            <a:pPr marL="169863" indent="-169863" eaLnBrk="1" hangingPunct="1">
              <a:buClrTx/>
              <a:defRPr/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A scheme </a:t>
            </a:r>
            <a:r>
              <a:rPr lang="en-US" sz="2100" b="1" i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realizes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</a:t>
            </a:r>
            <a:r>
              <a:rPr lang="en-US" sz="2100" b="1" i="1" dirty="0" smtClean="0"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if:</a:t>
            </a:r>
          </a:p>
          <a:p>
            <a:pPr marL="534988" lvl="1" indent="-169863" eaLnBrk="1" hangingPunct="1">
              <a:buClrTx/>
              <a:defRPr/>
            </a:pPr>
            <a:r>
              <a:rPr lang="en-US" sz="21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  <a:cs typeface="Guttman Aharoni" pitchFamily="2" charset="-79"/>
                <a:sym typeface="Symbol" pitchFamily="18" charset="2"/>
              </a:rPr>
              <a:t>Correctness</a:t>
            </a:r>
            <a:r>
              <a:rPr lang="en-US" sz="2100" b="1" dirty="0" smtClean="0">
                <a:solidFill>
                  <a:schemeClr val="tx2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: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 every authorized set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B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 pitchFamily="18" charset="2"/>
              </a:rPr>
              <a:t>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</a:t>
            </a:r>
            <a:r>
              <a:rPr lang="en-US" sz="2100" b="1" i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can recover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s</a:t>
            </a:r>
            <a:endParaRPr lang="en-US" sz="2100" b="1" dirty="0" smtClean="0">
              <a:latin typeface="Consolas" pitchFamily="49" charset="0"/>
              <a:cs typeface="Guttman Aharoni" pitchFamily="2" charset="-79"/>
              <a:sym typeface="Symbol" pitchFamily="18" charset="2"/>
            </a:endParaRPr>
          </a:p>
          <a:p>
            <a:pPr marL="534988" lvl="1" indent="-169863" eaLnBrk="1" hangingPunct="1">
              <a:buClrTx/>
              <a:defRPr/>
            </a:pPr>
            <a:r>
              <a:rPr lang="en-US" sz="21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  <a:cs typeface="Guttman Aharoni" pitchFamily="2" charset="-79"/>
                <a:sym typeface="Symbol" pitchFamily="18" charset="2"/>
              </a:rPr>
              <a:t>Privacy</a:t>
            </a:r>
            <a:r>
              <a:rPr lang="en-US" sz="2100" b="1" dirty="0" smtClean="0">
                <a:solidFill>
                  <a:schemeClr val="tx2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: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every unauthorized set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B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 pitchFamily="18" charset="2"/>
              </a:rPr>
              <a:t>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</a:t>
            </a:r>
            <a:r>
              <a:rPr lang="en-US" sz="2100" b="1" dirty="0" smtClean="0">
                <a:solidFill>
                  <a:srgbClr val="000066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cannot learn anything about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s</a:t>
            </a:r>
            <a:endParaRPr lang="en-US" sz="2100" b="1" dirty="0" smtClean="0">
              <a:latin typeface="Consolas" pitchFamily="49" charset="0"/>
              <a:cs typeface="Guttman Aharoni" pitchFamily="2" charset="-79"/>
              <a:sym typeface="Symbol" pitchFamily="18" charset="2"/>
            </a:endParaRPr>
          </a:p>
        </p:txBody>
      </p:sp>
      <p:sp>
        <p:nvSpPr>
          <p:cNvPr id="102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4D6FE5-0314-4360-955F-E44A45C749A5}" type="slidenum">
              <a:rPr lang="he-IL" smtClean="0">
                <a:solidFill>
                  <a:srgbClr val="1D4577"/>
                </a:solidFill>
                <a:latin typeface="Frutiger SAIN Bd v.1"/>
                <a:cs typeface="Arial" pitchFamily="34" charset="0"/>
              </a:rPr>
              <a:pPr/>
              <a:t>4</a:t>
            </a:fld>
            <a:endParaRPr lang="en-US" smtClean="0">
              <a:solidFill>
                <a:srgbClr val="1D4577"/>
              </a:solidFill>
              <a:latin typeface="Frutiger SAIN Bd v.1"/>
              <a:cs typeface="Arial" pitchFamily="34" charset="0"/>
            </a:endParaRPr>
          </a:p>
        </p:txBody>
      </p:sp>
      <p:sp>
        <p:nvSpPr>
          <p:cNvPr id="1031" name="Oval 2"/>
          <p:cNvSpPr>
            <a:spLocks noChangeArrowheads="1"/>
          </p:cNvSpPr>
          <p:nvPr/>
        </p:nvSpPr>
        <p:spPr bwMode="auto">
          <a:xfrm>
            <a:off x="2462213" y="1638300"/>
            <a:ext cx="609600" cy="328613"/>
          </a:xfrm>
          <a:prstGeom prst="ellipse">
            <a:avLst/>
          </a:prstGeom>
          <a:solidFill>
            <a:srgbClr val="FF9999"/>
          </a:solidFill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he-IL" sz="2000">
              <a:latin typeface="Frutiger SAIN Bd v.1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590800" y="1130300"/>
            <a:ext cx="3505200" cy="469900"/>
            <a:chOff x="1632" y="712"/>
            <a:chExt cx="2208" cy="296"/>
          </a:xfrm>
        </p:grpSpPr>
        <p:sp>
          <p:nvSpPr>
            <p:cNvPr id="1048" name="Rectangle 4"/>
            <p:cNvSpPr>
              <a:spLocks noChangeArrowheads="1"/>
            </p:cNvSpPr>
            <p:nvPr/>
          </p:nvSpPr>
          <p:spPr bwMode="auto">
            <a:xfrm>
              <a:off x="1632" y="714"/>
              <a:ext cx="271" cy="2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sz="2200" dirty="0" smtClean="0">
                  <a:solidFill>
                    <a:srgbClr val="800080"/>
                  </a:solidFill>
                  <a:latin typeface="Times New Roman" pitchFamily="18" charset="0"/>
                  <a:cs typeface="Levenim MT" pitchFamily="2" charset="-79"/>
                </a:rPr>
                <a:t>P</a:t>
              </a:r>
              <a:r>
                <a:rPr lang="en-US" sz="2200" baseline="-25000" dirty="0" smtClean="0">
                  <a:solidFill>
                    <a:srgbClr val="800080"/>
                  </a:solidFill>
                  <a:latin typeface="Times New Roman" pitchFamily="18" charset="0"/>
                  <a:cs typeface="Levenim MT" pitchFamily="2" charset="-79"/>
                </a:rPr>
                <a:t>1</a:t>
              </a:r>
              <a:endParaRPr lang="en-US" sz="1000" baseline="-250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endParaRPr>
            </a:p>
          </p:txBody>
        </p:sp>
        <p:sp>
          <p:nvSpPr>
            <p:cNvPr id="1049" name="Rectangle 5"/>
            <p:cNvSpPr>
              <a:spLocks noChangeArrowheads="1"/>
            </p:cNvSpPr>
            <p:nvPr/>
          </p:nvSpPr>
          <p:spPr bwMode="auto">
            <a:xfrm>
              <a:off x="2160" y="717"/>
              <a:ext cx="271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sz="2200" dirty="0" smtClean="0">
                  <a:solidFill>
                    <a:srgbClr val="800080"/>
                  </a:solidFill>
                  <a:latin typeface="Times New Roman" pitchFamily="18" charset="0"/>
                  <a:cs typeface="Levenim MT" pitchFamily="2" charset="-79"/>
                </a:rPr>
                <a:t>P</a:t>
              </a:r>
              <a:r>
                <a:rPr lang="en-US" sz="2200" baseline="-25000" dirty="0" smtClean="0">
                  <a:solidFill>
                    <a:srgbClr val="800080"/>
                  </a:solidFill>
                  <a:latin typeface="Times New Roman" pitchFamily="18" charset="0"/>
                  <a:cs typeface="Levenim MT" pitchFamily="2" charset="-79"/>
                </a:rPr>
                <a:t>2</a:t>
              </a:r>
              <a:endParaRPr lang="en-US" sz="1000" baseline="-250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endParaRPr>
            </a:p>
          </p:txBody>
        </p:sp>
        <p:sp>
          <p:nvSpPr>
            <p:cNvPr id="1050" name="Rectangle 6"/>
            <p:cNvSpPr>
              <a:spLocks noChangeArrowheads="1"/>
            </p:cNvSpPr>
            <p:nvPr/>
          </p:nvSpPr>
          <p:spPr bwMode="auto">
            <a:xfrm>
              <a:off x="3569" y="712"/>
              <a:ext cx="271" cy="2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sz="2200" dirty="0" err="1" smtClean="0">
                  <a:solidFill>
                    <a:srgbClr val="800080"/>
                  </a:solidFill>
                  <a:latin typeface="Times New Roman" pitchFamily="18" charset="0"/>
                  <a:cs typeface="Levenim MT" pitchFamily="2" charset="-79"/>
                </a:rPr>
                <a:t>P</a:t>
              </a:r>
              <a:r>
                <a:rPr lang="en-US" sz="2200" i="1" baseline="-25000" dirty="0" err="1" smtClean="0">
                  <a:solidFill>
                    <a:srgbClr val="800080"/>
                  </a:solidFill>
                  <a:latin typeface="Times New Roman" pitchFamily="18" charset="0"/>
                  <a:cs typeface="Levenim MT" pitchFamily="2" charset="-79"/>
                </a:rPr>
                <a:t>n</a:t>
              </a:r>
              <a:endParaRPr lang="en-US" sz="1000" baseline="-25000" dirty="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endParaRPr>
            </a:p>
          </p:txBody>
        </p:sp>
      </p:grp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2286000" y="2368550"/>
            <a:ext cx="3962400" cy="524567"/>
          </a:xfrm>
          <a:prstGeom prst="rect">
            <a:avLst/>
          </a:prstGeom>
          <a:solidFill>
            <a:srgbClr val="9999FF">
              <a:alpha val="50195"/>
            </a:srgb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dirty="0" smtClean="0">
                <a:latin typeface="Times New Roman" pitchFamily="18" charset="0"/>
              </a:rPr>
              <a:t>Dealer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33" name="Oval 8"/>
          <p:cNvSpPr>
            <a:spLocks noChangeArrowheads="1"/>
          </p:cNvSpPr>
          <p:nvPr/>
        </p:nvSpPr>
        <p:spPr bwMode="auto">
          <a:xfrm>
            <a:off x="2590800" y="3325813"/>
            <a:ext cx="381000" cy="381000"/>
          </a:xfrm>
          <a:prstGeom prst="ellipse">
            <a:avLst/>
          </a:pr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he-IL" sz="2400">
              <a:latin typeface="Times New Roman" pitchFamily="18" charset="0"/>
            </a:endParaRPr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2614613" y="3249613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i="1" dirty="0">
                <a:latin typeface="Times New Roman" pitchFamily="18" charset="0"/>
              </a:rPr>
              <a:t>s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35" name="Line 10"/>
          <p:cNvSpPr>
            <a:spLocks noChangeShapeType="1"/>
          </p:cNvSpPr>
          <p:nvPr/>
        </p:nvSpPr>
        <p:spPr bwMode="auto">
          <a:xfrm flipV="1">
            <a:off x="2794000" y="2944813"/>
            <a:ext cx="0" cy="33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1"/>
          <p:cNvSpPr>
            <a:spLocks noChangeShapeType="1"/>
          </p:cNvSpPr>
          <p:nvPr/>
        </p:nvSpPr>
        <p:spPr bwMode="auto">
          <a:xfrm flipV="1">
            <a:off x="5791200" y="2106613"/>
            <a:ext cx="0" cy="261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12"/>
          <p:cNvSpPr>
            <a:spLocks noChangeShapeType="1"/>
          </p:cNvSpPr>
          <p:nvPr/>
        </p:nvSpPr>
        <p:spPr bwMode="auto">
          <a:xfrm flipV="1">
            <a:off x="3514725" y="2106613"/>
            <a:ext cx="0" cy="261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V="1">
            <a:off x="2743200" y="2106613"/>
            <a:ext cx="0" cy="261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Text Box 14"/>
          <p:cNvSpPr txBox="1">
            <a:spLocks noChangeArrowheads="1"/>
          </p:cNvSpPr>
          <p:nvPr/>
        </p:nvSpPr>
        <p:spPr bwMode="auto">
          <a:xfrm>
            <a:off x="2501900" y="1524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baseline="-25000"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254500" y="1701800"/>
          <a:ext cx="77470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Equation" r:id="rId4" imgW="177480" imgH="75960" progId="Equation.3">
                  <p:embed/>
                </p:oleObj>
              </mc:Choice>
              <mc:Fallback>
                <p:oleObj name="Equation" r:id="rId4" imgW="177480" imgH="75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0" y="1701800"/>
                        <a:ext cx="774700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7"/>
          <p:cNvSpPr>
            <a:spLocks noChangeArrowheads="1"/>
          </p:cNvSpPr>
          <p:nvPr/>
        </p:nvSpPr>
        <p:spPr bwMode="auto">
          <a:xfrm>
            <a:off x="4495800" y="3325813"/>
            <a:ext cx="17399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he-IL" sz="2000">
              <a:latin typeface="Frutiger SAIN Bd v.1"/>
            </a:endParaRPr>
          </a:p>
        </p:txBody>
      </p:sp>
      <p:sp>
        <p:nvSpPr>
          <p:cNvPr id="1041" name="Text Box 18"/>
          <p:cNvSpPr txBox="1">
            <a:spLocks noChangeArrowheads="1"/>
          </p:cNvSpPr>
          <p:nvPr/>
        </p:nvSpPr>
        <p:spPr bwMode="auto">
          <a:xfrm>
            <a:off x="5168900" y="3249613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i="1">
                <a:latin typeface="Times New Roman" pitchFamily="18" charset="0"/>
              </a:rPr>
              <a:t>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42" name="Line 19"/>
          <p:cNvSpPr>
            <a:spLocks noChangeShapeType="1"/>
          </p:cNvSpPr>
          <p:nvPr/>
        </p:nvSpPr>
        <p:spPr bwMode="auto">
          <a:xfrm flipV="1">
            <a:off x="5321300" y="2944813"/>
            <a:ext cx="0" cy="33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" name="Oval 20"/>
          <p:cNvSpPr>
            <a:spLocks noChangeArrowheads="1"/>
          </p:cNvSpPr>
          <p:nvPr/>
        </p:nvSpPr>
        <p:spPr bwMode="auto">
          <a:xfrm>
            <a:off x="3211513" y="1638300"/>
            <a:ext cx="649287" cy="328613"/>
          </a:xfrm>
          <a:prstGeom prst="ellipse">
            <a:avLst/>
          </a:prstGeom>
          <a:solidFill>
            <a:srgbClr val="FF9999"/>
          </a:solidFill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he-IL" sz="2000">
              <a:latin typeface="Frutiger SAIN Bd v.1"/>
            </a:endParaRP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3276600" y="1524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046" name="Oval 22"/>
          <p:cNvSpPr>
            <a:spLocks noChangeArrowheads="1"/>
          </p:cNvSpPr>
          <p:nvPr/>
        </p:nvSpPr>
        <p:spPr bwMode="auto">
          <a:xfrm>
            <a:off x="5486400" y="1638300"/>
            <a:ext cx="609600" cy="328613"/>
          </a:xfrm>
          <a:prstGeom prst="ellipse">
            <a:avLst/>
          </a:prstGeom>
          <a:solidFill>
            <a:srgbClr val="FF9999"/>
          </a:solidFill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he-IL" sz="2000">
              <a:latin typeface="Frutiger SAIN Bd v.1"/>
            </a:endParaRP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5526088" y="1524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n</a:t>
            </a:r>
            <a:endParaRPr lang="en-US" sz="2400" baseline="-25000">
              <a:latin typeface="Times New Roman" pitchFamily="18" charset="0"/>
            </a:endParaRPr>
          </a:p>
        </p:txBody>
      </p:sp>
      <p:pic>
        <p:nvPicPr>
          <p:cNvPr id="28" name="Picture 30" descr="alice-2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24200" y="2362200"/>
            <a:ext cx="6096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71" grpId="0" uiExpand="1" build="p"/>
      <p:bldP spid="1031" grpId="0" animBg="1"/>
      <p:bldP spid="1032" grpId="0" animBg="1"/>
      <p:bldP spid="1033" grpId="0" animBg="1"/>
      <p:bldP spid="1034" grpId="0"/>
      <p:bldP spid="1035" grpId="0" animBg="1"/>
      <p:bldP spid="1037" grpId="0" animBg="1"/>
      <p:bldP spid="1038" grpId="0" animBg="1"/>
      <p:bldP spid="1039" grpId="0" animBg="1"/>
      <p:bldP spid="1040" grpId="0"/>
      <p:bldP spid="3" grpId="0" animBg="1"/>
      <p:bldP spid="1041" grpId="0"/>
      <p:bldP spid="1042" grpId="0" animBg="1"/>
      <p:bldP spid="1044" grpId="0" animBg="1"/>
      <p:bldP spid="1045" grpId="0"/>
      <p:bldP spid="1046" grpId="0" animBg="1"/>
      <p:bldP spid="10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-762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4603CD"/>
                </a:solidFill>
              </a:rPr>
              <a:t>Applications</a:t>
            </a:r>
          </a:p>
        </p:txBody>
      </p:sp>
      <p:sp>
        <p:nvSpPr>
          <p:cNvPr id="19459" name="Rectangle 16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534400" cy="2514600"/>
          </a:xfrm>
        </p:spPr>
        <p:txBody>
          <a:bodyPr/>
          <a:lstStyle/>
          <a:p>
            <a:pPr marL="169863" indent="-169863" eaLnBrk="1" hangingPunct="1"/>
            <a:endParaRPr lang="en-US" smtClean="0">
              <a:solidFill>
                <a:schemeClr val="accent2"/>
              </a:solidFill>
            </a:endParaRPr>
          </a:p>
          <a:p>
            <a:pPr marL="169863" indent="-169863" eaLnBrk="1" hangingPunct="1"/>
            <a:endParaRPr lang="en-US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15EC18-5CCD-4A20-A831-7F3DEB6E0E61}" type="slidenum">
              <a:rPr lang="he-IL" smtClean="0">
                <a:solidFill>
                  <a:srgbClr val="1D4577"/>
                </a:solidFill>
                <a:latin typeface="Frutiger SAIN Bd v.1"/>
                <a:cs typeface="Arial" pitchFamily="34" charset="0"/>
              </a:rPr>
              <a:pPr/>
              <a:t>5</a:t>
            </a:fld>
            <a:endParaRPr lang="en-US" smtClean="0">
              <a:solidFill>
                <a:srgbClr val="1D4577"/>
              </a:solidFill>
              <a:latin typeface="Frutiger SAIN Bd v.1"/>
              <a:cs typeface="Arial" pitchFamily="34" charset="0"/>
            </a:endParaRPr>
          </a:p>
        </p:txBody>
      </p:sp>
      <p:sp>
        <p:nvSpPr>
          <p:cNvPr id="19461" name="Text Box 35"/>
          <p:cNvSpPr txBox="1">
            <a:spLocks noChangeArrowheads="1"/>
          </p:cNvSpPr>
          <p:nvPr/>
        </p:nvSpPr>
        <p:spPr bwMode="auto">
          <a:xfrm>
            <a:off x="1050924" y="1143000"/>
            <a:ext cx="6645275" cy="5299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3050" indent="-273050" eaLnBrk="0" hangingPunct="0">
              <a:lnSpc>
                <a:spcPct val="120000"/>
              </a:lnSpc>
              <a:spcBef>
                <a:spcPct val="50000"/>
              </a:spcBef>
              <a:buSzPct val="90000"/>
              <a:buFont typeface="Wingdings 2" pitchFamily="18" charset="2"/>
              <a:buChar char=""/>
              <a:defRPr/>
            </a:pPr>
            <a:r>
              <a:rPr lang="en-US" sz="2600" b="1" dirty="0" smtClean="0">
                <a:latin typeface="Consolas" pitchFamily="49" charset="0"/>
                <a:cs typeface="Guttman Aharoni" pitchFamily="2" charset="-79"/>
              </a:rPr>
              <a:t>Secure storage;</a:t>
            </a:r>
          </a:p>
          <a:p>
            <a:pPr marL="273050" indent="-273050" eaLnBrk="0" hangingPunct="0">
              <a:lnSpc>
                <a:spcPct val="120000"/>
              </a:lnSpc>
              <a:spcBef>
                <a:spcPct val="50000"/>
              </a:spcBef>
              <a:buSzPct val="90000"/>
              <a:buFont typeface="Wingdings 2" pitchFamily="18" charset="2"/>
              <a:buChar char=""/>
              <a:defRPr/>
            </a:pPr>
            <a:r>
              <a:rPr lang="en-US" sz="2600" b="1" dirty="0" smtClean="0">
                <a:latin typeface="Consolas" pitchFamily="49" charset="0"/>
                <a:cs typeface="Guttman Aharoni" pitchFamily="2" charset="-79"/>
              </a:rPr>
              <a:t>Secure multiparty computation;</a:t>
            </a:r>
          </a:p>
          <a:p>
            <a:pPr marL="273050" indent="-273050" eaLnBrk="0" hangingPunct="0">
              <a:lnSpc>
                <a:spcPct val="120000"/>
              </a:lnSpc>
              <a:spcBef>
                <a:spcPct val="50000"/>
              </a:spcBef>
              <a:buSzPct val="90000"/>
              <a:buFont typeface="Wingdings 2" pitchFamily="18" charset="2"/>
              <a:buChar char=""/>
              <a:defRPr/>
            </a:pPr>
            <a:r>
              <a:rPr lang="en-US" sz="2600" b="1" dirty="0" smtClean="0">
                <a:latin typeface="Consolas" pitchFamily="49" charset="0"/>
                <a:cs typeface="Guttman Aharoni" pitchFamily="2" charset="-79"/>
              </a:rPr>
              <a:t>Threshold cryptography;</a:t>
            </a:r>
          </a:p>
          <a:p>
            <a:pPr marL="273050" indent="-273050" eaLnBrk="0" hangingPunct="0">
              <a:lnSpc>
                <a:spcPct val="120000"/>
              </a:lnSpc>
              <a:spcBef>
                <a:spcPct val="50000"/>
              </a:spcBef>
              <a:buSzPct val="90000"/>
              <a:buFont typeface="Wingdings 2" pitchFamily="18" charset="2"/>
              <a:buChar char=""/>
              <a:defRPr/>
            </a:pPr>
            <a:r>
              <a:rPr lang="en-US" sz="2600" b="1" dirty="0" smtClean="0">
                <a:latin typeface="Consolas" pitchFamily="49" charset="0"/>
                <a:cs typeface="Guttman Aharoni" pitchFamily="2" charset="-79"/>
              </a:rPr>
              <a:t>Byzantine agreement;</a:t>
            </a:r>
          </a:p>
          <a:p>
            <a:pPr marL="273050" indent="-273050" eaLnBrk="0" hangingPunct="0">
              <a:lnSpc>
                <a:spcPct val="120000"/>
              </a:lnSpc>
              <a:spcBef>
                <a:spcPct val="50000"/>
              </a:spcBef>
              <a:buSzPct val="90000"/>
              <a:buFont typeface="Wingdings 2" pitchFamily="18" charset="2"/>
              <a:buChar char=""/>
              <a:defRPr/>
            </a:pPr>
            <a:r>
              <a:rPr lang="en-US" sz="2600" b="1" dirty="0" smtClean="0">
                <a:latin typeface="Consolas" pitchFamily="49" charset="0"/>
                <a:cs typeface="Guttman Aharoni" pitchFamily="2" charset="-79"/>
              </a:rPr>
              <a:t>Access control;</a:t>
            </a:r>
          </a:p>
          <a:p>
            <a:pPr marL="273050" indent="-273050" eaLnBrk="0" hangingPunct="0">
              <a:lnSpc>
                <a:spcPct val="120000"/>
              </a:lnSpc>
              <a:spcBef>
                <a:spcPct val="50000"/>
              </a:spcBef>
              <a:buSzPct val="90000"/>
              <a:buFont typeface="Wingdings 2" pitchFamily="18" charset="2"/>
              <a:buChar char=""/>
              <a:defRPr/>
            </a:pPr>
            <a:r>
              <a:rPr lang="en-US" sz="2600" b="1" dirty="0" smtClean="0">
                <a:latin typeface="Consolas" pitchFamily="49" charset="0"/>
                <a:cs typeface="Guttman Aharoni" pitchFamily="2" charset="-79"/>
              </a:rPr>
              <a:t>Private information retrieval;</a:t>
            </a:r>
          </a:p>
          <a:p>
            <a:pPr marL="273050" indent="-273050" eaLnBrk="0" hangingPunct="0">
              <a:lnSpc>
                <a:spcPct val="120000"/>
              </a:lnSpc>
              <a:spcBef>
                <a:spcPct val="50000"/>
              </a:spcBef>
              <a:buSzPct val="90000"/>
              <a:buFont typeface="Wingdings 2" pitchFamily="18" charset="2"/>
              <a:buChar char=""/>
              <a:defRPr/>
            </a:pPr>
            <a:r>
              <a:rPr lang="en-US" sz="2600" b="1" smtClean="0">
                <a:latin typeface="Consolas" pitchFamily="49" charset="0"/>
                <a:cs typeface="Guttman Aharoni" pitchFamily="2" charset="-79"/>
              </a:rPr>
              <a:t>Attribute-based encryption;</a:t>
            </a:r>
            <a:endParaRPr lang="en-US" sz="2600" b="1" dirty="0" smtClean="0">
              <a:latin typeface="Consolas" pitchFamily="49" charset="0"/>
              <a:cs typeface="Guttman Aharoni" pitchFamily="2" charset="-79"/>
            </a:endParaRPr>
          </a:p>
          <a:p>
            <a:pPr marL="273050" indent="-273050" eaLnBrk="0" hangingPunct="0">
              <a:lnSpc>
                <a:spcPct val="120000"/>
              </a:lnSpc>
              <a:spcBef>
                <a:spcPct val="50000"/>
              </a:spcBef>
              <a:buSzPct val="90000"/>
              <a:buFont typeface="Wingdings 2" pitchFamily="18" charset="2"/>
              <a:buChar char=""/>
              <a:defRPr/>
            </a:pPr>
            <a:r>
              <a:rPr lang="en-US" sz="2600" b="1" dirty="0" smtClean="0">
                <a:latin typeface="Consolas" pitchFamily="49" charset="0"/>
                <a:cs typeface="Guttman Aharoni" pitchFamily="2" charset="-79"/>
              </a:rPr>
              <a:t>General oblivious transfer…</a:t>
            </a:r>
          </a:p>
        </p:txBody>
      </p:sp>
    </p:spTree>
  </p:cSld>
  <p:clrMapOvr>
    <a:masterClrMapping/>
  </p:clrMapOvr>
  <p:transition advTm="272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0485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Lecture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7963"/>
            <a:ext cx="8534400" cy="4389437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endParaRPr lang="en-US" sz="2800" b="1" dirty="0" smtClean="0">
              <a:latin typeface="Consolas" pitchFamily="49" charset="0"/>
              <a:cs typeface="Guttman Aharoni" pitchFamily="2" charset="-79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0000"/>
              </a:buClr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Introduction and motivation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Constructions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Secure protocols from secret sharing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Lower bounds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D8B31-D63B-4E95-8A6D-CE7AC666AB88}" type="slidenum">
              <a:rPr lang="he-IL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924800" cy="1066800"/>
          </a:xfrm>
        </p:spPr>
        <p:txBody>
          <a:bodyPr/>
          <a:lstStyle/>
          <a:p>
            <a:r>
              <a:rPr lang="en-US" sz="3600" dirty="0" smtClean="0">
                <a:solidFill>
                  <a:srgbClr val="4603CD"/>
                </a:solidFill>
              </a:rPr>
              <a:t>Shamir’s </a:t>
            </a:r>
            <a:r>
              <a:rPr lang="en-US" sz="3600" i="1" dirty="0" smtClean="0">
                <a:solidFill>
                  <a:srgbClr val="4603CD"/>
                </a:solidFill>
              </a:rPr>
              <a:t>t</a:t>
            </a:r>
            <a:r>
              <a:rPr lang="en-US" sz="3600" dirty="0" smtClean="0">
                <a:solidFill>
                  <a:srgbClr val="4603CD"/>
                </a:solidFill>
              </a:rPr>
              <a:t>-out-of-</a:t>
            </a:r>
            <a:r>
              <a:rPr lang="en-US" sz="3600" i="1" dirty="0" smtClean="0">
                <a:solidFill>
                  <a:srgbClr val="4603CD"/>
                </a:solidFill>
              </a:rPr>
              <a:t>n</a:t>
            </a:r>
            <a:r>
              <a:rPr lang="en-US" sz="3600" dirty="0" smtClean="0">
                <a:solidFill>
                  <a:srgbClr val="4603CD"/>
                </a:solidFill>
              </a:rPr>
              <a:t> Secret Sharing Scheme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E556C-F80C-46E7-82AC-AA0CB07BCD4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4195" name="Rectangle 3"/>
          <p:cNvSpPr>
            <a:spLocks noChangeArrowheads="1"/>
          </p:cNvSpPr>
          <p:nvPr/>
        </p:nvSpPr>
        <p:spPr bwMode="auto">
          <a:xfrm>
            <a:off x="838200" y="1295400"/>
            <a:ext cx="8534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9863" indent="-169863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Access structure: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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 pitchFamily="18" charset="2"/>
              </a:rPr>
              <a:t>= { 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 pitchFamily="18" charset="2"/>
              </a:rPr>
              <a:t>A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/>
              </a:rPr>
              <a:t>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/>
              </a:rPr>
              <a:t>P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/>
              </a:rPr>
              <a:t>: |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/>
              </a:rPr>
              <a:t>A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/>
              </a:rPr>
              <a:t>|≥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/>
              </a:rPr>
              <a:t>t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/>
              </a:rPr>
              <a:t> }</a:t>
            </a:r>
          </a:p>
          <a:p>
            <a:pPr marL="169863" indent="-169863"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b="1" baseline="0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/>
              </a:rPr>
              <a:t>Scheme:</a:t>
            </a:r>
            <a:endParaRPr lang="en-US" sz="2100" b="1" dirty="0" smtClean="0">
              <a:latin typeface="Consolas" pitchFamily="49" charset="0"/>
              <a:cs typeface="Guttman Aharoni" pitchFamily="2" charset="-79"/>
              <a:sym typeface="Symbol" pitchFamily="18" charset="2"/>
            </a:endParaRPr>
          </a:p>
          <a:p>
            <a:pPr marL="519113" lvl="1" indent="-234950">
              <a:spcBef>
                <a:spcPct val="20000"/>
              </a:spcBef>
              <a:buFontTx/>
              <a:buChar char="–"/>
            </a:pPr>
            <a:r>
              <a:rPr lang="en-US" sz="26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Input: secret </a:t>
            </a:r>
            <a:r>
              <a:rPr lang="en-US" sz="2600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s</a:t>
            </a:r>
          </a:p>
          <a:p>
            <a:pPr marL="519113" lvl="1" indent="-234950">
              <a:spcBef>
                <a:spcPct val="20000"/>
              </a:spcBef>
              <a:buFontTx/>
              <a:buChar char="–"/>
            </a:pPr>
            <a:r>
              <a:rPr lang="en-US" sz="26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Dealer chooses a random polynomial </a:t>
            </a:r>
          </a:p>
          <a:p>
            <a:pPr marL="519113" lvl="1" indent="-234950" algn="ctr">
              <a:spcBef>
                <a:spcPct val="20000"/>
              </a:spcBef>
            </a:pPr>
            <a:r>
              <a:rPr lang="en-US" sz="2600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Q</a:t>
            </a:r>
            <a:r>
              <a:rPr lang="en-US" sz="2600" b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(</a:t>
            </a:r>
            <a:r>
              <a:rPr lang="en-US" sz="2600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x</a:t>
            </a:r>
            <a:r>
              <a:rPr lang="en-US" sz="2600" b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)=</a:t>
            </a:r>
            <a:r>
              <a:rPr lang="en-US" sz="2600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s</a:t>
            </a:r>
            <a:r>
              <a:rPr lang="en-US" sz="2600" b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+</a:t>
            </a:r>
            <a:r>
              <a:rPr lang="en-US" sz="2600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r</a:t>
            </a:r>
            <a:r>
              <a:rPr lang="en-US" sz="2600" b="1" i="1" baseline="-25000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1</a:t>
            </a:r>
            <a:r>
              <a:rPr lang="en-US" sz="2600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x+r</a:t>
            </a:r>
            <a:r>
              <a:rPr lang="en-US" sz="2600" b="1" i="1" baseline="-25000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2</a:t>
            </a:r>
            <a:r>
              <a:rPr lang="en-US" sz="2600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x</a:t>
            </a:r>
            <a:r>
              <a:rPr lang="en-US" sz="2600" b="1" i="1" baseline="30000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2</a:t>
            </a:r>
            <a:r>
              <a:rPr lang="en-US" sz="2600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+…+r</a:t>
            </a:r>
            <a:r>
              <a:rPr lang="en-US" sz="2600" b="1" i="1" baseline="-25000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t-1</a:t>
            </a:r>
            <a:r>
              <a:rPr lang="en-US" sz="2600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x</a:t>
            </a:r>
            <a:r>
              <a:rPr lang="en-US" sz="2600" b="1" i="1" baseline="30000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t-1</a:t>
            </a:r>
            <a:r>
              <a:rPr lang="en-US" sz="2600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 </a:t>
            </a:r>
          </a:p>
          <a:p>
            <a:pPr marL="519113" lvl="1" indent="-234950">
              <a:spcBef>
                <a:spcPct val="20000"/>
              </a:spcBef>
              <a:buFontTx/>
              <a:buChar char="–"/>
            </a:pPr>
            <a:r>
              <a:rPr lang="en-US" sz="26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Share of </a:t>
            </a:r>
            <a:r>
              <a:rPr lang="en-US" sz="2600" b="1" dirty="0" err="1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P</a:t>
            </a:r>
            <a:r>
              <a:rPr lang="en-US" sz="2600" b="1" i="1" baseline="-25000" dirty="0" err="1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j</a:t>
            </a:r>
            <a:r>
              <a:rPr lang="en-US" sz="26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:  </a:t>
            </a:r>
            <a:r>
              <a:rPr lang="en-US" sz="2100" b="1" i="1" dirty="0" err="1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s</a:t>
            </a:r>
            <a:r>
              <a:rPr lang="en-US" sz="2100" b="1" i="1" baseline="-25000" dirty="0" err="1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j</a:t>
            </a:r>
            <a:r>
              <a:rPr lang="en-US" sz="2100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= Q</a:t>
            </a:r>
            <a:r>
              <a:rPr lang="en-US" sz="2100" b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(</a:t>
            </a:r>
            <a:r>
              <a:rPr lang="en-US" sz="2100" b="1" i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j</a:t>
            </a:r>
            <a:r>
              <a:rPr lang="en-US" sz="2100" b="1" dirty="0" smtClean="0">
                <a:solidFill>
                  <a:srgbClr val="0000FF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)</a:t>
            </a:r>
          </a:p>
          <a:p>
            <a:pPr marL="169863" indent="-169863">
              <a:spcBef>
                <a:spcPct val="20000"/>
              </a:spcBef>
              <a:buFontTx/>
              <a:buChar char="•"/>
            </a:pPr>
            <a:endParaRPr lang="en-US" sz="2400" baseline="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65438" y="4683125"/>
            <a:ext cx="3916362" cy="1528763"/>
            <a:chOff x="1805" y="2950"/>
            <a:chExt cx="2467" cy="963"/>
          </a:xfrm>
        </p:grpSpPr>
        <p:sp>
          <p:nvSpPr>
            <p:cNvPr id="14357" name="Line 5"/>
            <p:cNvSpPr>
              <a:spLocks noChangeShapeType="1"/>
            </p:cNvSpPr>
            <p:nvPr/>
          </p:nvSpPr>
          <p:spPr bwMode="auto">
            <a:xfrm>
              <a:off x="1805" y="2950"/>
              <a:ext cx="2" cy="9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6"/>
            <p:cNvSpPr>
              <a:spLocks noChangeShapeType="1"/>
            </p:cNvSpPr>
            <p:nvPr/>
          </p:nvSpPr>
          <p:spPr bwMode="auto">
            <a:xfrm>
              <a:off x="1805" y="3911"/>
              <a:ext cx="2467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4199" name="Oval 7"/>
          <p:cNvSpPr>
            <a:spLocks noChangeArrowheads="1"/>
          </p:cNvSpPr>
          <p:nvPr/>
        </p:nvSpPr>
        <p:spPr bwMode="auto">
          <a:xfrm>
            <a:off x="2743200" y="5505450"/>
            <a:ext cx="244475" cy="23495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4200" name="Oval 8"/>
          <p:cNvSpPr>
            <a:spLocks noChangeArrowheads="1"/>
          </p:cNvSpPr>
          <p:nvPr/>
        </p:nvSpPr>
        <p:spPr bwMode="auto">
          <a:xfrm>
            <a:off x="3844925" y="4918075"/>
            <a:ext cx="244475" cy="234950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4201" name="Oval 9"/>
          <p:cNvSpPr>
            <a:spLocks noChangeArrowheads="1"/>
          </p:cNvSpPr>
          <p:nvPr/>
        </p:nvSpPr>
        <p:spPr bwMode="auto">
          <a:xfrm>
            <a:off x="4946650" y="5622925"/>
            <a:ext cx="244475" cy="234950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4202" name="Oval 10"/>
          <p:cNvSpPr>
            <a:spLocks noChangeArrowheads="1"/>
          </p:cNvSpPr>
          <p:nvPr/>
        </p:nvSpPr>
        <p:spPr bwMode="auto">
          <a:xfrm>
            <a:off x="6170613" y="5602288"/>
            <a:ext cx="244475" cy="234950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4203" name="Freeform 11"/>
          <p:cNvSpPr>
            <a:spLocks/>
          </p:cNvSpPr>
          <p:nvPr/>
        </p:nvSpPr>
        <p:spPr bwMode="auto">
          <a:xfrm>
            <a:off x="2865438" y="4722813"/>
            <a:ext cx="3671887" cy="1392237"/>
          </a:xfrm>
          <a:custGeom>
            <a:avLst/>
            <a:gdLst>
              <a:gd name="T0" fmla="*/ 0 w 2313"/>
              <a:gd name="T1" fmla="*/ 567 h 877"/>
              <a:gd name="T2" fmla="*/ 308 w 2313"/>
              <a:gd name="T3" fmla="*/ 49 h 877"/>
              <a:gd name="T4" fmla="*/ 771 w 2313"/>
              <a:gd name="T5" fmla="*/ 271 h 877"/>
              <a:gd name="T6" fmla="*/ 1135 w 2313"/>
              <a:gd name="T7" fmla="*/ 811 h 877"/>
              <a:gd name="T8" fmla="*/ 1381 w 2313"/>
              <a:gd name="T9" fmla="*/ 667 h 877"/>
              <a:gd name="T10" fmla="*/ 1705 w 2313"/>
              <a:gd name="T11" fmla="*/ 277 h 877"/>
              <a:gd name="T12" fmla="*/ 2313 w 2313"/>
              <a:gd name="T13" fmla="*/ 788 h 87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313"/>
              <a:gd name="T22" fmla="*/ 0 h 877"/>
              <a:gd name="T23" fmla="*/ 2313 w 2313"/>
              <a:gd name="T24" fmla="*/ 877 h 87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313" h="877">
                <a:moveTo>
                  <a:pt x="0" y="567"/>
                </a:moveTo>
                <a:cubicBezTo>
                  <a:pt x="90" y="333"/>
                  <a:pt x="180" y="99"/>
                  <a:pt x="308" y="49"/>
                </a:cubicBezTo>
                <a:cubicBezTo>
                  <a:pt x="437" y="0"/>
                  <a:pt x="633" y="144"/>
                  <a:pt x="771" y="271"/>
                </a:cubicBezTo>
                <a:cubicBezTo>
                  <a:pt x="909" y="398"/>
                  <a:pt x="1033" y="745"/>
                  <a:pt x="1135" y="811"/>
                </a:cubicBezTo>
                <a:cubicBezTo>
                  <a:pt x="1237" y="877"/>
                  <a:pt x="1286" y="756"/>
                  <a:pt x="1381" y="667"/>
                </a:cubicBezTo>
                <a:cubicBezTo>
                  <a:pt x="1476" y="578"/>
                  <a:pt x="1550" y="257"/>
                  <a:pt x="1705" y="277"/>
                </a:cubicBezTo>
                <a:cubicBezTo>
                  <a:pt x="1860" y="297"/>
                  <a:pt x="2186" y="682"/>
                  <a:pt x="2313" y="7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4204" name="Freeform 12"/>
          <p:cNvSpPr>
            <a:spLocks/>
          </p:cNvSpPr>
          <p:nvPr/>
        </p:nvSpPr>
        <p:spPr bwMode="auto">
          <a:xfrm>
            <a:off x="2865438" y="4800600"/>
            <a:ext cx="3671887" cy="1349375"/>
          </a:xfrm>
          <a:custGeom>
            <a:avLst/>
            <a:gdLst>
              <a:gd name="T0" fmla="*/ 0 w 2313"/>
              <a:gd name="T1" fmla="*/ 148 h 850"/>
              <a:gd name="T2" fmla="*/ 308 w 2313"/>
              <a:gd name="T3" fmla="*/ 517 h 850"/>
              <a:gd name="T4" fmla="*/ 694 w 2313"/>
              <a:gd name="T5" fmla="*/ 148 h 850"/>
              <a:gd name="T6" fmla="*/ 1388 w 2313"/>
              <a:gd name="T7" fmla="*/ 665 h 850"/>
              <a:gd name="T8" fmla="*/ 1696 w 2313"/>
              <a:gd name="T9" fmla="*/ 739 h 850"/>
              <a:gd name="T10" fmla="*/ 2313 w 2313"/>
              <a:gd name="T11" fmla="*/ 0 h 8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13"/>
              <a:gd name="T19" fmla="*/ 0 h 850"/>
              <a:gd name="T20" fmla="*/ 2313 w 2313"/>
              <a:gd name="T21" fmla="*/ 850 h 8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13" h="850">
                <a:moveTo>
                  <a:pt x="0" y="148"/>
                </a:moveTo>
                <a:cubicBezTo>
                  <a:pt x="96" y="333"/>
                  <a:pt x="193" y="517"/>
                  <a:pt x="308" y="517"/>
                </a:cubicBezTo>
                <a:cubicBezTo>
                  <a:pt x="424" y="517"/>
                  <a:pt x="514" y="123"/>
                  <a:pt x="694" y="148"/>
                </a:cubicBezTo>
                <a:cubicBezTo>
                  <a:pt x="874" y="172"/>
                  <a:pt x="1221" y="566"/>
                  <a:pt x="1388" y="665"/>
                </a:cubicBezTo>
                <a:cubicBezTo>
                  <a:pt x="1555" y="764"/>
                  <a:pt x="1542" y="850"/>
                  <a:pt x="1696" y="739"/>
                </a:cubicBezTo>
                <a:cubicBezTo>
                  <a:pt x="1850" y="628"/>
                  <a:pt x="2082" y="314"/>
                  <a:pt x="2313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4205" name="Freeform 13"/>
          <p:cNvSpPr>
            <a:spLocks/>
          </p:cNvSpPr>
          <p:nvPr/>
        </p:nvSpPr>
        <p:spPr bwMode="auto">
          <a:xfrm>
            <a:off x="2865438" y="4546600"/>
            <a:ext cx="3671887" cy="1701800"/>
          </a:xfrm>
          <a:custGeom>
            <a:avLst/>
            <a:gdLst>
              <a:gd name="T0" fmla="*/ 0 w 1440"/>
              <a:gd name="T1" fmla="*/ 584 h 696"/>
              <a:gd name="T2" fmla="*/ 240 w 1440"/>
              <a:gd name="T3" fmla="*/ 632 h 696"/>
              <a:gd name="T4" fmla="*/ 432 w 1440"/>
              <a:gd name="T5" fmla="*/ 200 h 696"/>
              <a:gd name="T6" fmla="*/ 672 w 1440"/>
              <a:gd name="T7" fmla="*/ 56 h 696"/>
              <a:gd name="T8" fmla="*/ 864 w 1440"/>
              <a:gd name="T9" fmla="*/ 536 h 696"/>
              <a:gd name="T10" fmla="*/ 1248 w 1440"/>
              <a:gd name="T11" fmla="*/ 392 h 696"/>
              <a:gd name="T12" fmla="*/ 1440 w 1440"/>
              <a:gd name="T13" fmla="*/ 344 h 6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0"/>
              <a:gd name="T22" fmla="*/ 0 h 696"/>
              <a:gd name="T23" fmla="*/ 1440 w 1440"/>
              <a:gd name="T24" fmla="*/ 696 h 6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0" h="696">
                <a:moveTo>
                  <a:pt x="0" y="584"/>
                </a:moveTo>
                <a:cubicBezTo>
                  <a:pt x="84" y="640"/>
                  <a:pt x="168" y="696"/>
                  <a:pt x="240" y="632"/>
                </a:cubicBezTo>
                <a:cubicBezTo>
                  <a:pt x="312" y="568"/>
                  <a:pt x="360" y="296"/>
                  <a:pt x="432" y="200"/>
                </a:cubicBezTo>
                <a:cubicBezTo>
                  <a:pt x="504" y="104"/>
                  <a:pt x="600" y="0"/>
                  <a:pt x="672" y="56"/>
                </a:cubicBezTo>
                <a:cubicBezTo>
                  <a:pt x="744" y="112"/>
                  <a:pt x="768" y="480"/>
                  <a:pt x="864" y="536"/>
                </a:cubicBezTo>
                <a:cubicBezTo>
                  <a:pt x="960" y="592"/>
                  <a:pt x="1152" y="424"/>
                  <a:pt x="1248" y="392"/>
                </a:cubicBezTo>
                <a:cubicBezTo>
                  <a:pt x="1344" y="360"/>
                  <a:pt x="1392" y="352"/>
                  <a:pt x="1440" y="344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4206" name="Oval 14"/>
          <p:cNvSpPr>
            <a:spLocks noChangeArrowheads="1"/>
          </p:cNvSpPr>
          <p:nvPr/>
        </p:nvSpPr>
        <p:spPr bwMode="auto">
          <a:xfrm>
            <a:off x="2743200" y="5857875"/>
            <a:ext cx="244475" cy="233363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4207" name="Oval 15"/>
          <p:cNvSpPr>
            <a:spLocks noChangeArrowheads="1"/>
          </p:cNvSpPr>
          <p:nvPr/>
        </p:nvSpPr>
        <p:spPr bwMode="auto">
          <a:xfrm>
            <a:off x="2743200" y="4918075"/>
            <a:ext cx="244475" cy="23495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4208" name="Text Box 16"/>
          <p:cNvSpPr txBox="1">
            <a:spLocks noChangeArrowheads="1"/>
          </p:cNvSpPr>
          <p:nvPr/>
        </p:nvSpPr>
        <p:spPr bwMode="auto">
          <a:xfrm>
            <a:off x="2133600" y="54102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1" baseline="0" dirty="0">
                <a:solidFill>
                  <a:srgbClr val="0000FF"/>
                </a:solidFill>
              </a:rPr>
              <a:t>s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267200" y="5105400"/>
            <a:ext cx="1444625" cy="615950"/>
            <a:chOff x="2688" y="3216"/>
            <a:chExt cx="910" cy="388"/>
          </a:xfrm>
        </p:grpSpPr>
        <p:sp>
          <p:nvSpPr>
            <p:cNvPr id="14355" name="Oval 18"/>
            <p:cNvSpPr>
              <a:spLocks noChangeArrowheads="1"/>
            </p:cNvSpPr>
            <p:nvPr/>
          </p:nvSpPr>
          <p:spPr bwMode="auto">
            <a:xfrm>
              <a:off x="3444" y="3216"/>
              <a:ext cx="154" cy="14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" name="Oval 19"/>
            <p:cNvSpPr>
              <a:spLocks noChangeArrowheads="1"/>
            </p:cNvSpPr>
            <p:nvPr/>
          </p:nvSpPr>
          <p:spPr bwMode="auto">
            <a:xfrm>
              <a:off x="2688" y="3456"/>
              <a:ext cx="154" cy="14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64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264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uiExpand="1" build="p" autoUpdateAnimBg="0"/>
      <p:bldP spid="264199" grpId="0" animBg="1"/>
      <p:bldP spid="264199" grpId="1" animBg="1"/>
      <p:bldP spid="264199" grpId="2" animBg="1"/>
      <p:bldP spid="264199" grpId="3" animBg="1"/>
      <p:bldP spid="264200" grpId="0" animBg="1"/>
      <p:bldP spid="264201" grpId="0" animBg="1"/>
      <p:bldP spid="264202" grpId="0" animBg="1"/>
      <p:bldP spid="264202" grpId="1" animBg="1"/>
      <p:bldP spid="264203" grpId="0" animBg="1"/>
      <p:bldP spid="264203" grpId="1" animBg="1"/>
      <p:bldP spid="264203" grpId="2" animBg="1"/>
      <p:bldP spid="264203" grpId="3" animBg="1"/>
      <p:bldP spid="264204" grpId="0" animBg="1"/>
      <p:bldP spid="264204" grpId="1" animBg="1"/>
      <p:bldP spid="264205" grpId="0" animBg="1"/>
      <p:bldP spid="264206" grpId="0" animBg="1"/>
      <p:bldP spid="264207" grpId="0" animBg="1"/>
      <p:bldP spid="264207" grpId="1" animBg="1"/>
      <p:bldP spid="264208" grpId="0"/>
      <p:bldP spid="26420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5334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The Connectivity Access Structure</a:t>
            </a:r>
            <a:endParaRPr lang="en-US" sz="3600" dirty="0">
              <a:solidFill>
                <a:srgbClr val="4603CD"/>
              </a:solidFill>
            </a:endParaRPr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540750" cy="15240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80000"/>
              </a:lnSpc>
            </a:pPr>
            <a:r>
              <a:rPr lang="en-US" sz="2100" dirty="0" smtClean="0">
                <a:latin typeface="Consolas" pitchFamily="49" charset="0"/>
                <a:cs typeface="Guttman Aharoni" pitchFamily="2" charset="-79"/>
              </a:rPr>
              <a:t>Participants – edges </a:t>
            </a:r>
            <a:r>
              <a:rPr lang="en-US" sz="2100" dirty="0">
                <a:latin typeface="Consolas" pitchFamily="49" charset="0"/>
                <a:cs typeface="Guttman Aharoni" pitchFamily="2" charset="-79"/>
              </a:rPr>
              <a:t>in </a:t>
            </a:r>
            <a:r>
              <a:rPr lang="en-US" sz="2100" dirty="0" smtClean="0">
                <a:latin typeface="Consolas" pitchFamily="49" charset="0"/>
                <a:cs typeface="Guttman Aharoni" pitchFamily="2" charset="-79"/>
              </a:rPr>
              <a:t>an undirected </a:t>
            </a:r>
            <a:r>
              <a:rPr lang="en-US" sz="2100" dirty="0">
                <a:latin typeface="Consolas" pitchFamily="49" charset="0"/>
                <a:cs typeface="Guttman Aharoni" pitchFamily="2" charset="-79"/>
              </a:rPr>
              <a:t>graph  </a:t>
            </a:r>
          </a:p>
          <a:p>
            <a:pPr lvl="1">
              <a:lnSpc>
                <a:spcPct val="80000"/>
              </a:lnSpc>
            </a:pPr>
            <a:r>
              <a:rPr lang="en-US" sz="2100" dirty="0" smtClean="0">
                <a:latin typeface="Consolas" pitchFamily="49" charset="0"/>
                <a:cs typeface="Guttman Aharoni" pitchFamily="2" charset="-79"/>
              </a:rPr>
              <a:t>Minimal Authorized </a:t>
            </a:r>
            <a:r>
              <a:rPr lang="en-US" sz="2100" dirty="0">
                <a:latin typeface="Consolas" pitchFamily="49" charset="0"/>
                <a:cs typeface="Guttman Aharoni" pitchFamily="2" charset="-79"/>
              </a:rPr>
              <a:t>sets:  </a:t>
            </a:r>
            <a:endParaRPr lang="en-US" sz="2100" dirty="0" smtClean="0">
              <a:latin typeface="Consolas" pitchFamily="49" charset="0"/>
              <a:cs typeface="Guttman Aharoni" pitchFamily="2" charset="-79"/>
            </a:endParaRP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Consolas" pitchFamily="49" charset="0"/>
                <a:cs typeface="Guttman Aharoni" pitchFamily="2" charset="-79"/>
              </a:rPr>
              <a:t>paths </a:t>
            </a:r>
            <a:r>
              <a:rPr lang="en-US" sz="1800" dirty="0">
                <a:latin typeface="Consolas" pitchFamily="49" charset="0"/>
                <a:cs typeface="Guttman Aharoni" pitchFamily="2" charset="-79"/>
              </a:rPr>
              <a:t>from </a:t>
            </a:r>
            <a:r>
              <a:rPr lang="en-US" sz="1800" dirty="0" smtClean="0">
                <a:latin typeface="Consolas" pitchFamily="49" charset="0"/>
                <a:cs typeface="Guttman Aharoni" pitchFamily="2" charset="-79"/>
              </a:rPr>
              <a:t>vertex </a:t>
            </a:r>
            <a:r>
              <a:rPr lang="en-US" sz="2200" i="1" dirty="0" smtClean="0">
                <a:solidFill>
                  <a:schemeClr val="hlink"/>
                </a:solidFill>
                <a:latin typeface="Consolas" pitchFamily="49" charset="0"/>
              </a:rPr>
              <a:t>v</a:t>
            </a:r>
            <a:r>
              <a:rPr lang="en-US" sz="2200" baseline="-25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sz="1800" dirty="0" smtClean="0">
                <a:latin typeface="Consolas" pitchFamily="49" charset="0"/>
                <a:cs typeface="Guttman Aharoni" pitchFamily="2" charset="-79"/>
              </a:rPr>
              <a:t> </a:t>
            </a:r>
            <a:r>
              <a:rPr lang="en-US" sz="1800" dirty="0">
                <a:latin typeface="Consolas" pitchFamily="49" charset="0"/>
                <a:cs typeface="Guttman Aharoni" pitchFamily="2" charset="-79"/>
              </a:rPr>
              <a:t>to </a:t>
            </a:r>
            <a:r>
              <a:rPr lang="en-US" sz="1800" dirty="0" smtClean="0">
                <a:latin typeface="Consolas" pitchFamily="49" charset="0"/>
                <a:cs typeface="Guttman Aharoni" pitchFamily="2" charset="-79"/>
              </a:rPr>
              <a:t>vertex </a:t>
            </a:r>
            <a:r>
              <a:rPr lang="en-US" sz="2200" i="1" dirty="0" smtClean="0">
                <a:solidFill>
                  <a:schemeClr val="hlink"/>
                </a:solidFill>
                <a:latin typeface="Consolas" pitchFamily="49" charset="0"/>
              </a:rPr>
              <a:t>v</a:t>
            </a:r>
            <a:r>
              <a:rPr lang="en-US" sz="1800" baseline="-25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endParaRPr lang="en-US" sz="1800" baseline="-25000" dirty="0" smtClean="0">
              <a:latin typeface="Consolas" pitchFamily="49" charset="0"/>
              <a:cs typeface="Guttman Aharoni" pitchFamily="2" charset="-79"/>
            </a:endParaRPr>
          </a:p>
          <a:p>
            <a:pPr lvl="1">
              <a:lnSpc>
                <a:spcPct val="80000"/>
              </a:lnSpc>
            </a:pPr>
            <a:endParaRPr lang="en-US" sz="2100" dirty="0" smtClean="0">
              <a:latin typeface="Consolas" pitchFamily="49" charset="0"/>
              <a:cs typeface="Guttman Aharoni" pitchFamily="2" charset="-79"/>
            </a:endParaRPr>
          </a:p>
          <a:p>
            <a:pPr lvl="1">
              <a:lnSpc>
                <a:spcPct val="80000"/>
              </a:lnSpc>
            </a:pPr>
            <a:r>
              <a:rPr lang="en-US" sz="2100" dirty="0" smtClean="0">
                <a:latin typeface="Consolas" pitchFamily="49" charset="0"/>
                <a:cs typeface="Guttman Aharoni" pitchFamily="2" charset="-79"/>
              </a:rPr>
              <a:t>Example:</a:t>
            </a:r>
          </a:p>
          <a:p>
            <a:pPr lvl="1">
              <a:lnSpc>
                <a:spcPct val="80000"/>
              </a:lnSpc>
            </a:pPr>
            <a:endParaRPr lang="en-US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ED2DF-DBED-418B-888F-D78D1436F4C6}" type="slidenum">
              <a:rPr lang="en-US"/>
              <a:pPr/>
              <a:t>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954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4290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752600" y="4114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67000" y="4114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5"/>
            <a:endCxn id="10" idx="1"/>
          </p:cNvCxnSpPr>
          <p:nvPr/>
        </p:nvCxnSpPr>
        <p:spPr>
          <a:xfrm rot="16200000" flipH="1">
            <a:off x="1490522" y="3852722"/>
            <a:ext cx="295556" cy="2955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7"/>
          </p:cNvCxnSpPr>
          <p:nvPr/>
        </p:nvCxnSpPr>
        <p:spPr>
          <a:xfrm rot="5400000" flipH="1" flipV="1">
            <a:off x="1642922" y="3124200"/>
            <a:ext cx="414478" cy="7192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5"/>
            <a:endCxn id="11" idx="1"/>
          </p:cNvCxnSpPr>
          <p:nvPr/>
        </p:nvCxnSpPr>
        <p:spPr>
          <a:xfrm rot="16200000" flipH="1">
            <a:off x="2100122" y="3547922"/>
            <a:ext cx="828956" cy="3717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6"/>
          </p:cNvCxnSpPr>
          <p:nvPr/>
        </p:nvCxnSpPr>
        <p:spPr>
          <a:xfrm>
            <a:off x="2362200" y="3238500"/>
            <a:ext cx="1100278" cy="4525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6"/>
            <a:endCxn id="11" idx="2"/>
          </p:cNvCxnSpPr>
          <p:nvPr/>
        </p:nvCxnSpPr>
        <p:spPr>
          <a:xfrm>
            <a:off x="1981200" y="4229100"/>
            <a:ext cx="685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1" idx="6"/>
            <a:endCxn id="9" idx="3"/>
          </p:cNvCxnSpPr>
          <p:nvPr/>
        </p:nvCxnSpPr>
        <p:spPr>
          <a:xfrm flipV="1">
            <a:off x="2895600" y="3852722"/>
            <a:ext cx="566878" cy="3763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524000" y="31242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1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1981200" y="42672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4</a:t>
            </a:r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1371600" y="38862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3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2438400" y="34860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6</a:t>
            </a:r>
            <a:endParaRPr lang="en-US" sz="200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2743200" y="31050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3124200" y="3962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5</a:t>
            </a:r>
            <a:endParaRPr lang="en-US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1219200" y="3562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baseline="-25000" dirty="0" smtClean="0"/>
              <a:t>1</a:t>
            </a:r>
            <a:endParaRPr lang="en-US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3352800" y="35433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9906000" y="327660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133600" y="3124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40" grpId="0"/>
      <p:bldP spid="41" grpId="0" build="allAtOnce"/>
      <p:bldP spid="41" grpId="1" build="allAtOnce"/>
      <p:bldP spid="42" grpId="0"/>
      <p:bldP spid="42" grpId="1"/>
      <p:bldP spid="43" grpId="0"/>
      <p:bldP spid="44" grpId="0"/>
      <p:bldP spid="45" grpId="0"/>
      <p:bldP spid="45" grpId="1"/>
      <p:bldP spid="59" grpId="0"/>
      <p:bldP spid="60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5334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The Connectivity Access Structure</a:t>
            </a:r>
            <a:endParaRPr lang="en-US" sz="3600" dirty="0">
              <a:solidFill>
                <a:srgbClr val="4603CD"/>
              </a:solidFill>
            </a:endParaRPr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540750" cy="15240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8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Participants – edges </a:t>
            </a:r>
            <a:r>
              <a:rPr lang="en-US" sz="2100" b="1" dirty="0">
                <a:latin typeface="Consolas" pitchFamily="49" charset="0"/>
                <a:cs typeface="Guttman Aharoni" pitchFamily="2" charset="-79"/>
              </a:rPr>
              <a:t>in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an undirected </a:t>
            </a:r>
            <a:r>
              <a:rPr lang="en-US" sz="2100" b="1" dirty="0">
                <a:latin typeface="Consolas" pitchFamily="49" charset="0"/>
                <a:cs typeface="Guttman Aharoni" pitchFamily="2" charset="-79"/>
              </a:rPr>
              <a:t>graph  </a:t>
            </a:r>
          </a:p>
          <a:p>
            <a:pPr lvl="1">
              <a:lnSpc>
                <a:spcPct val="8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Minimal Authorized </a:t>
            </a:r>
            <a:r>
              <a:rPr lang="en-US" sz="2100" b="1" dirty="0">
                <a:latin typeface="Consolas" pitchFamily="49" charset="0"/>
                <a:cs typeface="Guttman Aharoni" pitchFamily="2" charset="-79"/>
              </a:rPr>
              <a:t>sets:  </a:t>
            </a: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  <a:p>
            <a:pPr lvl="2">
              <a:lnSpc>
                <a:spcPct val="80000"/>
              </a:lnSpc>
            </a:pPr>
            <a:r>
              <a:rPr lang="en-US" sz="1800" b="1" dirty="0" smtClean="0">
                <a:latin typeface="Consolas" pitchFamily="49" charset="0"/>
                <a:cs typeface="Guttman Aharoni" pitchFamily="2" charset="-79"/>
              </a:rPr>
              <a:t>paths </a:t>
            </a:r>
            <a:r>
              <a:rPr lang="en-US" sz="1800" b="1" dirty="0">
                <a:latin typeface="Consolas" pitchFamily="49" charset="0"/>
                <a:cs typeface="Guttman Aharoni" pitchFamily="2" charset="-79"/>
              </a:rPr>
              <a:t>from </a:t>
            </a:r>
            <a:r>
              <a:rPr lang="en-US" sz="1800" b="1" dirty="0" smtClean="0">
                <a:latin typeface="Consolas" pitchFamily="49" charset="0"/>
                <a:cs typeface="Guttman Aharoni" pitchFamily="2" charset="-79"/>
              </a:rPr>
              <a:t>vertex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v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sz="1800" b="1" dirty="0" smtClean="0">
                <a:latin typeface="Consolas" pitchFamily="49" charset="0"/>
                <a:cs typeface="Guttman Aharoni" pitchFamily="2" charset="-79"/>
              </a:rPr>
              <a:t> </a:t>
            </a:r>
            <a:r>
              <a:rPr lang="en-US" sz="1800" b="1" dirty="0">
                <a:latin typeface="Consolas" pitchFamily="49" charset="0"/>
                <a:cs typeface="Guttman Aharoni" pitchFamily="2" charset="-79"/>
              </a:rPr>
              <a:t>to </a:t>
            </a:r>
            <a:r>
              <a:rPr lang="en-US" sz="1800" b="1" dirty="0" smtClean="0">
                <a:latin typeface="Consolas" pitchFamily="49" charset="0"/>
                <a:cs typeface="Guttman Aharoni" pitchFamily="2" charset="-79"/>
              </a:rPr>
              <a:t>vertex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v</a:t>
            </a:r>
            <a:r>
              <a:rPr lang="en-US" sz="1800" b="1" baseline="-25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endParaRPr lang="en-US" sz="1800" b="1" baseline="-25000" dirty="0" smtClean="0">
              <a:latin typeface="Consolas" pitchFamily="49" charset="0"/>
              <a:cs typeface="Guttman Aharoni" pitchFamily="2" charset="-79"/>
            </a:endParaRPr>
          </a:p>
          <a:p>
            <a:pPr lvl="1">
              <a:lnSpc>
                <a:spcPct val="80000"/>
              </a:lnSpc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  <a:p>
            <a:pPr lvl="1">
              <a:lnSpc>
                <a:spcPct val="8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Example:</a:t>
            </a:r>
          </a:p>
          <a:p>
            <a:pPr lvl="1">
              <a:lnSpc>
                <a:spcPct val="80000"/>
              </a:lnSpc>
            </a:pPr>
            <a:endParaRPr lang="en-US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ED2DF-DBED-418B-888F-D78D1436F4C6}" type="slidenum">
              <a:rPr lang="en-US"/>
              <a:pPr/>
              <a:t>9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954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4290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752600" y="4114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67000" y="4114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5"/>
            <a:endCxn id="10" idx="1"/>
          </p:cNvCxnSpPr>
          <p:nvPr/>
        </p:nvCxnSpPr>
        <p:spPr>
          <a:xfrm rot="16200000" flipH="1">
            <a:off x="1490522" y="3852722"/>
            <a:ext cx="295556" cy="2955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7"/>
          </p:cNvCxnSpPr>
          <p:nvPr/>
        </p:nvCxnSpPr>
        <p:spPr>
          <a:xfrm rot="5400000" flipH="1" flipV="1">
            <a:off x="1642922" y="3124200"/>
            <a:ext cx="414478" cy="7192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5"/>
            <a:endCxn id="11" idx="1"/>
          </p:cNvCxnSpPr>
          <p:nvPr/>
        </p:nvCxnSpPr>
        <p:spPr>
          <a:xfrm rot="16200000" flipH="1">
            <a:off x="2100122" y="3547922"/>
            <a:ext cx="828956" cy="3717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6"/>
          </p:cNvCxnSpPr>
          <p:nvPr/>
        </p:nvCxnSpPr>
        <p:spPr>
          <a:xfrm>
            <a:off x="2362200" y="3238500"/>
            <a:ext cx="1100278" cy="4525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6"/>
            <a:endCxn id="11" idx="2"/>
          </p:cNvCxnSpPr>
          <p:nvPr/>
        </p:nvCxnSpPr>
        <p:spPr>
          <a:xfrm>
            <a:off x="1981200" y="4229100"/>
            <a:ext cx="685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1" idx="6"/>
            <a:endCxn id="9" idx="3"/>
          </p:cNvCxnSpPr>
          <p:nvPr/>
        </p:nvCxnSpPr>
        <p:spPr>
          <a:xfrm flipV="1">
            <a:off x="2895600" y="3852722"/>
            <a:ext cx="566878" cy="3763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524000" y="31242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1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2438400" y="34860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6</a:t>
            </a:r>
            <a:endParaRPr lang="en-US" sz="200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3124200" y="3962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5</a:t>
            </a:r>
            <a:endParaRPr lang="en-US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1219200" y="3562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baseline="-25000" dirty="0" smtClean="0"/>
              <a:t>1</a:t>
            </a:r>
            <a:endParaRPr lang="en-US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3352800" y="35433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9906000" y="327660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276600" y="2517303"/>
            <a:ext cx="5334000" cy="341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Scheme: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cs typeface="+mn-cs"/>
              </a:rPr>
              <a:t> s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+mn-cs"/>
              </a:rPr>
              <a:t>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 {</a:t>
            </a:r>
            <a:r>
              <a:rPr lang="en-US" sz="2200" b="1" dirty="0" smtClean="0">
                <a:solidFill>
                  <a:schemeClr val="hlink"/>
                </a:solidFill>
                <a:latin typeface="Arial" pitchFamily="34" charset="0"/>
                <a:sym typeface="Euclid Symbol"/>
              </a:rPr>
              <a:t>0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,1}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 r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1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=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s</a:t>
            </a:r>
            <a:r>
              <a:rPr lang="en-US" sz="2400" i="1" dirty="0" smtClean="0">
                <a:latin typeface="+mn-lt"/>
                <a:sym typeface="Euclid Symbol"/>
              </a:rPr>
              <a:t>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Euclid Symbol"/>
              </a:rPr>
              <a:t>and</a:t>
            </a:r>
            <a:r>
              <a:rPr lang="en-US" sz="2400" i="1" dirty="0" smtClean="0">
                <a:latin typeface="+mn-lt"/>
                <a:sym typeface="Euclid Symbol"/>
              </a:rPr>
              <a:t>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r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2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=</a:t>
            </a:r>
            <a:r>
              <a:rPr lang="en-US" sz="2200" b="1" dirty="0" smtClean="0">
                <a:solidFill>
                  <a:schemeClr val="hlink"/>
                </a:solidFill>
                <a:latin typeface="Arial" pitchFamily="34" charset="0"/>
                <a:sym typeface="Euclid Symbol"/>
              </a:rPr>
              <a:t>0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Euclid Symbol"/>
              </a:rPr>
              <a:t> choose a random bit </a:t>
            </a:r>
            <a:r>
              <a:rPr lang="en-US" sz="2200" b="1" i="1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r</a:t>
            </a:r>
            <a:r>
              <a:rPr lang="en-US" sz="2200" b="1" i="1" baseline="-25000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i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Euclid Symbol"/>
              </a:rPr>
              <a:t> for     vertex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v</a:t>
            </a:r>
            <a:r>
              <a:rPr lang="en-US" sz="2200" b="1" i="1" baseline="-25000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i</a:t>
            </a:r>
            <a:r>
              <a:rPr lang="en-US" sz="2400" dirty="0" smtClean="0">
                <a:latin typeface="+mn-lt"/>
                <a:sym typeface="Euclid Symbol"/>
              </a:rPr>
              <a:t>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Euclid Symbol"/>
              </a:rPr>
              <a:t> Share of edge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(</a:t>
            </a:r>
            <a:r>
              <a:rPr lang="en-US" sz="2200" b="1" i="1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v</a:t>
            </a:r>
            <a:r>
              <a:rPr lang="en-US" sz="2200" b="1" i="1" baseline="-25000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i</a:t>
            </a:r>
            <a:r>
              <a:rPr lang="en-US" sz="2200" b="1" i="1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,v</a:t>
            </a:r>
            <a:r>
              <a:rPr lang="en-US" sz="2200" b="1" i="1" baseline="-25000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j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)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Euclid Symbol"/>
              </a:rPr>
              <a:t>is</a:t>
            </a:r>
            <a:r>
              <a:rPr lang="en-US" sz="2400" i="1" dirty="0" smtClean="0">
                <a:latin typeface="+mn-lt"/>
                <a:sym typeface="Euclid Symbol"/>
              </a:rPr>
              <a:t> </a:t>
            </a:r>
            <a:r>
              <a:rPr lang="en-US" sz="2200" b="1" i="1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r</a:t>
            </a:r>
            <a:r>
              <a:rPr lang="en-US" sz="2200" b="1" i="1" baseline="-25000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i</a:t>
            </a:r>
            <a:r>
              <a:rPr lang="en-US" sz="2200" b="1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</a:t>
            </a:r>
            <a:r>
              <a:rPr lang="en-US" sz="2200" b="1" i="1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r</a:t>
            </a:r>
            <a:r>
              <a:rPr lang="en-US" sz="2200" b="1" i="1" baseline="-25000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j</a:t>
            </a:r>
            <a:endParaRPr lang="en-US" sz="2200" b="1" i="1" baseline="-25000" dirty="0" smtClean="0">
              <a:solidFill>
                <a:schemeClr val="hlink"/>
              </a:solidFill>
              <a:latin typeface="Consolas" pitchFamily="49" charset="0"/>
              <a:cs typeface="+mn-cs"/>
              <a:sym typeface="Euclid Symbol"/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en-US" sz="2400" i="1" dirty="0" smtClean="0">
              <a:sym typeface="Euclid Symbo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00200" y="3352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sym typeface="Euclid Symbol"/>
              </a:rPr>
              <a:t>s</a:t>
            </a:r>
            <a:r>
              <a:rPr lang="en-US" sz="2400" dirty="0" smtClean="0">
                <a:solidFill>
                  <a:srgbClr val="C00000"/>
                </a:solidFill>
                <a:sym typeface="Euclid Symbol"/>
              </a:rPr>
              <a:t></a:t>
            </a:r>
            <a:r>
              <a:rPr lang="en-US" sz="2400" i="1" dirty="0" smtClean="0">
                <a:solidFill>
                  <a:srgbClr val="C00000"/>
                </a:solidFill>
                <a:sym typeface="Euclid Symbol"/>
              </a:rPr>
              <a:t>r</a:t>
            </a:r>
            <a:r>
              <a:rPr lang="en-US" sz="2400" baseline="-25000" dirty="0" smtClean="0">
                <a:solidFill>
                  <a:srgbClr val="C00000"/>
                </a:solidFill>
                <a:sym typeface="Euclid Symbol"/>
              </a:rPr>
              <a:t>3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95600" y="36531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sym typeface="Euclid Symbol"/>
              </a:rPr>
              <a:t>r</a:t>
            </a:r>
            <a:r>
              <a:rPr lang="en-US" sz="2400" baseline="-25000" dirty="0" smtClean="0">
                <a:solidFill>
                  <a:srgbClr val="C00000"/>
                </a:solidFill>
                <a:sym typeface="Euclid Symbol"/>
              </a:rPr>
              <a:t>4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81200" y="3657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sym typeface="Euclid Symbol"/>
              </a:rPr>
              <a:t>r</a:t>
            </a:r>
            <a:r>
              <a:rPr lang="en-US" sz="2400" baseline="-25000" dirty="0" smtClean="0">
                <a:solidFill>
                  <a:srgbClr val="C00000"/>
                </a:solidFill>
                <a:sym typeface="Euclid Symbol"/>
              </a:rPr>
              <a:t>3</a:t>
            </a:r>
            <a:r>
              <a:rPr lang="en-US" sz="2400" dirty="0" smtClean="0">
                <a:solidFill>
                  <a:srgbClr val="C00000"/>
                </a:solidFill>
                <a:sym typeface="Euclid Symbol"/>
              </a:rPr>
              <a:t></a:t>
            </a:r>
            <a:r>
              <a:rPr lang="en-US" sz="2400" i="1" dirty="0" smtClean="0">
                <a:solidFill>
                  <a:srgbClr val="C00000"/>
                </a:solidFill>
                <a:sym typeface="Euclid Symbol"/>
              </a:rPr>
              <a:t>r</a:t>
            </a:r>
            <a:r>
              <a:rPr lang="en-US" sz="2400" baseline="-25000" dirty="0" smtClean="0">
                <a:solidFill>
                  <a:srgbClr val="C00000"/>
                </a:solidFill>
                <a:sym typeface="Euclid Symbol"/>
              </a:rPr>
              <a:t>4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33600" y="3124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057400" y="30288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baseline="-25000" dirty="0" smtClean="0"/>
              <a:t>3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590800" y="40194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baseline="-25000" dirty="0" smtClean="0"/>
              <a:t>4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  <p:bldP spid="26" grpId="0"/>
      <p:bldP spid="27" grpId="0"/>
      <p:bldP spid="29" grpId="0"/>
      <p:bldP spid="30" grpId="0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FIRSTNOAM@YFEKPGTFUVWXY5L9" val="2889"/>
  <p:tag name="DEFAULTFONTSIZE" val="10"/>
  <p:tag name="DEFAULTWIDTH" val="593"/>
  <p:tag name="DEFAULTHEIGHT" val="38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|0.2|0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86338</TotalTime>
  <Words>1869</Words>
  <Application>Microsoft Office PowerPoint</Application>
  <PresentationFormat>On-screen Show (4:3)</PresentationFormat>
  <Paragraphs>1125</Paragraphs>
  <Slides>38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Flow</vt:lpstr>
      <vt:lpstr>Equation</vt:lpstr>
      <vt:lpstr>Photo Editor Photo</vt:lpstr>
      <vt:lpstr>PowerPoint Presentation</vt:lpstr>
      <vt:lpstr>PowerPoint Presentation</vt:lpstr>
      <vt:lpstr>PowerPoint Presentation</vt:lpstr>
      <vt:lpstr>Secret Sharing [Shamir79,Blakley79,ItoSaitoNishizeki87] </vt:lpstr>
      <vt:lpstr>Applications</vt:lpstr>
      <vt:lpstr>Lecture Plan</vt:lpstr>
      <vt:lpstr>Shamir’s t-out-of-n Secret Sharing Scheme</vt:lpstr>
      <vt:lpstr>The Connectivity Access Structure</vt:lpstr>
      <vt:lpstr>The Connectivity Access Structure</vt:lpstr>
      <vt:lpstr>A General Construction [ItoSaitoNishizeki87]</vt:lpstr>
      <vt:lpstr>General Construction II: Linear Schemes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Construction III: Multi-Linear Schemes [BertilssonIngemarsson93,vanDijk97]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Linear vs. Multi-Linear Secret Sharing</vt:lpstr>
      <vt:lpstr>Lecture Plan</vt:lpstr>
      <vt:lpstr>Homomorphism of Linear Secret Sharing</vt:lpstr>
      <vt:lpstr>Multiplicative Homomorphism of Linear Secret Sharing  </vt:lpstr>
      <vt:lpstr>Application: Computing a Sum</vt:lpstr>
      <vt:lpstr>Lecture Plan</vt:lpstr>
      <vt:lpstr>Are There Efficient Secret Sharing Schemes?</vt:lpstr>
      <vt:lpstr>Are There Efficient Secret Sharing Schemes? </vt:lpstr>
      <vt:lpstr>Techniques for Proving Lower Bounds </vt:lpstr>
      <vt:lpstr>Lower Bounds for Linear Secret Sharing Schemes</vt:lpstr>
      <vt:lpstr>Lecture Plan</vt:lpstr>
      <vt:lpstr>Conclusions</vt:lpstr>
      <vt:lpstr>PowerPoint Presentation</vt:lpstr>
    </vt:vector>
  </TitlesOfParts>
  <Company>pvt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Characterizing Ideal Weighted Threshold Secret Sharing</dc:title>
  <dc:creator>pvt</dc:creator>
  <cp:lastModifiedBy>Amos Beimel</cp:lastModifiedBy>
  <cp:revision>1862</cp:revision>
  <dcterms:created xsi:type="dcterms:W3CDTF">2005-02-03T09:40:25Z</dcterms:created>
  <dcterms:modified xsi:type="dcterms:W3CDTF">2013-04-15T14:51:28Z</dcterms:modified>
</cp:coreProperties>
</file>