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77" r:id="rId2"/>
    <p:sldId id="426" r:id="rId3"/>
    <p:sldId id="424" r:id="rId4"/>
    <p:sldId id="428" r:id="rId5"/>
    <p:sldId id="413" r:id="rId6"/>
    <p:sldId id="434" r:id="rId7"/>
    <p:sldId id="440" r:id="rId8"/>
    <p:sldId id="433" r:id="rId9"/>
    <p:sldId id="429" r:id="rId10"/>
    <p:sldId id="337" r:id="rId11"/>
    <p:sldId id="435" r:id="rId12"/>
    <p:sldId id="409" r:id="rId13"/>
    <p:sldId id="436" r:id="rId14"/>
    <p:sldId id="449" r:id="rId15"/>
    <p:sldId id="450" r:id="rId16"/>
    <p:sldId id="451" r:id="rId17"/>
    <p:sldId id="452" r:id="rId18"/>
    <p:sldId id="453" r:id="rId19"/>
    <p:sldId id="454" r:id="rId20"/>
    <p:sldId id="394" r:id="rId21"/>
    <p:sldId id="439" r:id="rId22"/>
    <p:sldId id="437" r:id="rId23"/>
    <p:sldId id="455" r:id="rId24"/>
    <p:sldId id="456" r:id="rId25"/>
    <p:sldId id="441" r:id="rId26"/>
    <p:sldId id="443" r:id="rId27"/>
    <p:sldId id="446" r:id="rId28"/>
    <p:sldId id="444" r:id="rId29"/>
    <p:sldId id="445" r:id="rId30"/>
    <p:sldId id="447" r:id="rId31"/>
  </p:sldIdLst>
  <p:sldSz cx="9144000" cy="6858000" type="screen4x3"/>
  <p:notesSz cx="7099300"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FFFFF"/>
    <a:srgbClr val="B13F9A"/>
    <a:srgbClr val="CCCCFF"/>
    <a:srgbClr val="0AE2AF"/>
    <a:srgbClr val="16D696"/>
    <a:srgbClr val="23C9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23" autoAdjust="0"/>
    <p:restoredTop sz="94737" autoAdjust="0"/>
  </p:normalViewPr>
  <p:slideViewPr>
    <p:cSldViewPr>
      <p:cViewPr varScale="1">
        <p:scale>
          <a:sx n="70" d="100"/>
          <a:sy n="70" d="100"/>
        </p:scale>
        <p:origin x="-5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934"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F53A0F-AA2F-4D4D-AA22-EFE1CD1A50D6}" type="doc">
      <dgm:prSet loTypeId="urn:microsoft.com/office/officeart/2008/layout/AscendingPictureAccentProcess" loCatId="picture" qsTypeId="urn:microsoft.com/office/officeart/2005/8/quickstyle/simple2" qsCatId="simple" csTypeId="urn:microsoft.com/office/officeart/2005/8/colors/accent1_2" csCatId="accent1" phldr="1"/>
      <dgm:spPr/>
      <dgm:t>
        <a:bodyPr/>
        <a:lstStyle/>
        <a:p>
          <a:endParaRPr lang="zh-HK" altLang="en-US"/>
        </a:p>
      </dgm:t>
    </dgm:pt>
    <dgm:pt modelId="{E71F4B14-28F1-4FE5-A59A-4EF750863D85}">
      <dgm:prSet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800" b="0" kern="1200" spc="0" baseline="0" smtClean="0">
              <a:latin typeface="Times New Roman" pitchFamily="18" charset="0"/>
              <a:ea typeface="+mn-ea"/>
              <a:cs typeface="Times New Roman" pitchFamily="18" charset="0"/>
            </a:rPr>
            <a:t>创   新   与   发   展</a:t>
          </a:r>
          <a:endParaRPr lang="en-US" altLang="zh-CN" sz="2800" b="0" kern="1200" spc="0" baseline="0" smtClean="0">
            <a:latin typeface="Times New Roman" pitchFamily="18" charset="0"/>
            <a:ea typeface="+mn-ea"/>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1800" kern="1200" smtClean="0">
              <a:latin typeface="+mn-lt"/>
              <a:ea typeface="+mn-ea"/>
              <a:cs typeface="+mn-cs"/>
            </a:rPr>
            <a:t>Innovation &amp; Development</a:t>
          </a:r>
          <a:endParaRPr lang="zh-HK" altLang="en-US" sz="1800" kern="1200" dirty="0" smtClean="0">
            <a:latin typeface="+mn-lt"/>
            <a:ea typeface="+mn-ea"/>
            <a:cs typeface="+mn-cs"/>
          </a:endParaRPr>
        </a:p>
      </dgm:t>
    </dgm:pt>
    <dgm:pt modelId="{2C79B0CD-0E1F-43B2-88CF-5DEC1BCFE9D7}" type="parTrans" cxnId="{AB4BCD59-2358-4265-8810-A04A9A4D2812}">
      <dgm:prSet/>
      <dgm:spPr/>
      <dgm:t>
        <a:bodyPr/>
        <a:lstStyle/>
        <a:p>
          <a:endParaRPr lang="zh-HK" altLang="en-US"/>
        </a:p>
      </dgm:t>
    </dgm:pt>
    <dgm:pt modelId="{BE92DD57-4004-4B07-83DF-97FAC79265F7}" type="sibTrans" cxnId="{AB4BCD59-2358-4265-8810-A04A9A4D2812}">
      <dgm:prSet/>
      <dgm:spPr>
        <a:blipFill rotWithShape="0">
          <a:blip xmlns:r="http://schemas.openxmlformats.org/officeDocument/2006/relationships" r:embed="rId1"/>
          <a:stretch>
            <a:fillRect/>
          </a:stretch>
        </a:blipFill>
      </dgm:spPr>
      <dgm:t>
        <a:bodyPr/>
        <a:lstStyle/>
        <a:p>
          <a:endParaRPr lang="zh-HK" altLang="en-US"/>
        </a:p>
      </dgm:t>
    </dgm:pt>
    <dgm:pt modelId="{20BE7B7D-62C3-41FD-ABD2-72073784C2C4}" type="pres">
      <dgm:prSet presAssocID="{03F53A0F-AA2F-4D4D-AA22-EFE1CD1A50D6}" presName="Name0" presStyleCnt="0">
        <dgm:presLayoutVars>
          <dgm:chMax val="7"/>
          <dgm:chPref val="7"/>
          <dgm:dir/>
        </dgm:presLayoutVars>
      </dgm:prSet>
      <dgm:spPr/>
      <dgm:t>
        <a:bodyPr/>
        <a:lstStyle/>
        <a:p>
          <a:endParaRPr lang="zh-HK" altLang="en-US"/>
        </a:p>
      </dgm:t>
    </dgm:pt>
    <dgm:pt modelId="{67A7AD0C-12B5-4EB6-A3AC-BD3D61A67975}" type="pres">
      <dgm:prSet presAssocID="{E71F4B14-28F1-4FE5-A59A-4EF750863D85}" presName="parTx1" presStyleLbl="node1" presStyleIdx="0" presStyleCnt="1" custScaleX="109811" custScaleY="69737" custLinFactNeighborX="-3702" custLinFactNeighborY="-26748"/>
      <dgm:spPr/>
      <dgm:t>
        <a:bodyPr/>
        <a:lstStyle/>
        <a:p>
          <a:endParaRPr lang="zh-HK" altLang="en-US"/>
        </a:p>
      </dgm:t>
    </dgm:pt>
    <dgm:pt modelId="{25025E9A-7646-4385-8C41-6AF4FEA48D25}" type="pres">
      <dgm:prSet presAssocID="{BE92DD57-4004-4B07-83DF-97FAC79265F7}" presName="picture1" presStyleCnt="0"/>
      <dgm:spPr/>
      <dgm:t>
        <a:bodyPr/>
        <a:lstStyle/>
        <a:p>
          <a:endParaRPr lang="zh-CN" altLang="en-US"/>
        </a:p>
      </dgm:t>
    </dgm:pt>
    <dgm:pt modelId="{C066EEA8-1278-4669-94A4-9704241FE351}" type="pres">
      <dgm:prSet presAssocID="{BE92DD57-4004-4B07-83DF-97FAC79265F7}" presName="imageRepeatNode" presStyleLbl="fgImgPlace1" presStyleIdx="0" presStyleCnt="1" custScaleX="53376" custScaleY="52830" custLinFactNeighborX="3498" custLinFactNeighborY="-999"/>
      <dgm:spPr/>
      <dgm:t>
        <a:bodyPr/>
        <a:lstStyle/>
        <a:p>
          <a:endParaRPr lang="zh-HK" altLang="en-US"/>
        </a:p>
      </dgm:t>
    </dgm:pt>
  </dgm:ptLst>
  <dgm:cxnLst>
    <dgm:cxn modelId="{B7CE13A2-5554-407B-A2B3-E928CB4A87B1}" type="presOf" srcId="{E71F4B14-28F1-4FE5-A59A-4EF750863D85}" destId="{67A7AD0C-12B5-4EB6-A3AC-BD3D61A67975}" srcOrd="0" destOrd="0" presId="urn:microsoft.com/office/officeart/2008/layout/AscendingPictureAccentProcess"/>
    <dgm:cxn modelId="{E2D79010-8235-4E26-9F7A-F892040E6D2D}" type="presOf" srcId="{BE92DD57-4004-4B07-83DF-97FAC79265F7}" destId="{C066EEA8-1278-4669-94A4-9704241FE351}" srcOrd="0" destOrd="0" presId="urn:microsoft.com/office/officeart/2008/layout/AscendingPictureAccentProcess"/>
    <dgm:cxn modelId="{AB4BCD59-2358-4265-8810-A04A9A4D2812}" srcId="{03F53A0F-AA2F-4D4D-AA22-EFE1CD1A50D6}" destId="{E71F4B14-28F1-4FE5-A59A-4EF750863D85}" srcOrd="0" destOrd="0" parTransId="{2C79B0CD-0E1F-43B2-88CF-5DEC1BCFE9D7}" sibTransId="{BE92DD57-4004-4B07-83DF-97FAC79265F7}"/>
    <dgm:cxn modelId="{9E53B52B-C7AD-460F-93E2-71E28B22D2C6}" type="presOf" srcId="{03F53A0F-AA2F-4D4D-AA22-EFE1CD1A50D6}" destId="{20BE7B7D-62C3-41FD-ABD2-72073784C2C4}" srcOrd="0" destOrd="0" presId="urn:microsoft.com/office/officeart/2008/layout/AscendingPictureAccentProcess"/>
    <dgm:cxn modelId="{1CE82EFC-B3BE-42A0-B7E4-364563A6483D}" type="presParOf" srcId="{20BE7B7D-62C3-41FD-ABD2-72073784C2C4}" destId="{67A7AD0C-12B5-4EB6-A3AC-BD3D61A67975}" srcOrd="0" destOrd="0" presId="urn:microsoft.com/office/officeart/2008/layout/AscendingPictureAccentProcess"/>
    <dgm:cxn modelId="{5DA0608B-FF5E-491C-BFFB-16A3EC9E0633}" type="presParOf" srcId="{20BE7B7D-62C3-41FD-ABD2-72073784C2C4}" destId="{25025E9A-7646-4385-8C41-6AF4FEA48D25}" srcOrd="1" destOrd="0" presId="urn:microsoft.com/office/officeart/2008/layout/AscendingPictureAccentProcess"/>
    <dgm:cxn modelId="{1EA48A03-D071-4BCF-9C77-6EBD91FD3057}" type="presParOf" srcId="{25025E9A-7646-4385-8C41-6AF4FEA48D25}" destId="{C066EEA8-1278-4669-94A4-9704241FE351}"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B5FEFB-CCED-4963-923B-B6BDA1C795C9}" type="doc">
      <dgm:prSet loTypeId="urn:microsoft.com/office/officeart/2005/8/layout/hierarchy4" loCatId="list" qsTypeId="urn:microsoft.com/office/officeart/2005/8/quickstyle/3d2" qsCatId="3D" csTypeId="urn:microsoft.com/office/officeart/2005/8/colors/accent1_2" csCatId="accent1" phldr="1"/>
      <dgm:spPr/>
      <dgm:t>
        <a:bodyPr/>
        <a:lstStyle/>
        <a:p>
          <a:endParaRPr lang="en-US"/>
        </a:p>
      </dgm:t>
    </dgm:pt>
    <dgm:pt modelId="{87D36AF4-B3CE-4B7A-B738-9A74E7A1CC7E}">
      <dgm:prSet custT="1"/>
      <dgm:spPr/>
      <dgm:t>
        <a:bodyPr/>
        <a:lstStyle/>
        <a:p>
          <a:pPr rtl="0"/>
          <a:r>
            <a:rPr lang="zh-CN" sz="2400" dirty="0" smtClean="0">
              <a:latin typeface="宋体" pitchFamily="2" charset="-122"/>
              <a:ea typeface="宋体" pitchFamily="2" charset="-122"/>
            </a:rPr>
            <a:t>更有效</a:t>
          </a:r>
          <a:endParaRPr lang="en-US" sz="2400" dirty="0">
            <a:latin typeface="宋体" pitchFamily="2" charset="-122"/>
            <a:ea typeface="宋体" pitchFamily="2" charset="-122"/>
          </a:endParaRPr>
        </a:p>
      </dgm:t>
    </dgm:pt>
    <dgm:pt modelId="{639B3688-D5EB-4E70-A57E-C07A483AE6DE}" type="parTrans" cxnId="{92D4B39B-7171-4D80-8581-DA0BBD8DC998}">
      <dgm:prSet/>
      <dgm:spPr/>
      <dgm:t>
        <a:bodyPr/>
        <a:lstStyle/>
        <a:p>
          <a:endParaRPr lang="en-US" sz="2400">
            <a:latin typeface="宋体" pitchFamily="2" charset="-122"/>
            <a:ea typeface="宋体" pitchFamily="2" charset="-122"/>
          </a:endParaRPr>
        </a:p>
      </dgm:t>
    </dgm:pt>
    <dgm:pt modelId="{AA561001-D5BD-47F9-9F6E-8D4CEB2157EA}" type="sibTrans" cxnId="{92D4B39B-7171-4D80-8581-DA0BBD8DC998}">
      <dgm:prSet/>
      <dgm:spPr/>
      <dgm:t>
        <a:bodyPr/>
        <a:lstStyle/>
        <a:p>
          <a:endParaRPr lang="en-US" sz="2400">
            <a:latin typeface="宋体" pitchFamily="2" charset="-122"/>
            <a:ea typeface="宋体" pitchFamily="2" charset="-122"/>
          </a:endParaRPr>
        </a:p>
      </dgm:t>
    </dgm:pt>
    <dgm:pt modelId="{71A9C4E3-EB1D-4CF6-B51B-39B89F91BF56}">
      <dgm:prSet custT="1"/>
      <dgm:spPr/>
      <dgm:t>
        <a:bodyPr/>
        <a:lstStyle/>
        <a:p>
          <a:pPr rtl="0"/>
          <a:r>
            <a:rPr lang="zh-CN" sz="2400" dirty="0" smtClean="0">
              <a:latin typeface="宋体" pitchFamily="2" charset="-122"/>
              <a:ea typeface="宋体" pitchFamily="2" charset="-122"/>
            </a:rPr>
            <a:t>更可靠</a:t>
          </a:r>
          <a:endParaRPr lang="en-US" sz="2400" dirty="0">
            <a:latin typeface="宋体" pitchFamily="2" charset="-122"/>
            <a:ea typeface="宋体" pitchFamily="2" charset="-122"/>
          </a:endParaRPr>
        </a:p>
      </dgm:t>
    </dgm:pt>
    <dgm:pt modelId="{4CCE9A97-893F-4ED1-BD1D-77DA69719C88}" type="parTrans" cxnId="{CC0D3145-92FF-4785-A0D6-5928E5249840}">
      <dgm:prSet/>
      <dgm:spPr/>
      <dgm:t>
        <a:bodyPr/>
        <a:lstStyle/>
        <a:p>
          <a:endParaRPr lang="en-US" sz="2400">
            <a:latin typeface="宋体" pitchFamily="2" charset="-122"/>
            <a:ea typeface="宋体" pitchFamily="2" charset="-122"/>
          </a:endParaRPr>
        </a:p>
      </dgm:t>
    </dgm:pt>
    <dgm:pt modelId="{C9017991-F3A9-4697-AC59-7FC8DD0754F2}" type="sibTrans" cxnId="{CC0D3145-92FF-4785-A0D6-5928E5249840}">
      <dgm:prSet/>
      <dgm:spPr/>
      <dgm:t>
        <a:bodyPr/>
        <a:lstStyle/>
        <a:p>
          <a:endParaRPr lang="en-US" sz="2400">
            <a:latin typeface="宋体" pitchFamily="2" charset="-122"/>
            <a:ea typeface="宋体" pitchFamily="2" charset="-122"/>
          </a:endParaRPr>
        </a:p>
      </dgm:t>
    </dgm:pt>
    <dgm:pt modelId="{9249EEE2-7042-4605-940C-4490B6A82B1E}">
      <dgm:prSet custT="1"/>
      <dgm:spPr/>
      <dgm:t>
        <a:bodyPr/>
        <a:lstStyle/>
        <a:p>
          <a:pPr rtl="0"/>
          <a:r>
            <a:rPr lang="zh-CN" sz="2400" dirty="0" smtClean="0">
              <a:latin typeface="宋体" pitchFamily="2" charset="-122"/>
              <a:ea typeface="宋体" pitchFamily="2" charset="-122"/>
            </a:rPr>
            <a:t>更健壮</a:t>
          </a:r>
          <a:endParaRPr lang="en-US" sz="2400" dirty="0">
            <a:latin typeface="宋体" pitchFamily="2" charset="-122"/>
            <a:ea typeface="宋体" pitchFamily="2" charset="-122"/>
          </a:endParaRPr>
        </a:p>
      </dgm:t>
    </dgm:pt>
    <dgm:pt modelId="{9EC2EA30-D783-4EB6-AFC3-76C3C31DEAA3}" type="parTrans" cxnId="{7B8DB7DC-B289-4EC2-808C-A5FBF389ABE3}">
      <dgm:prSet/>
      <dgm:spPr/>
      <dgm:t>
        <a:bodyPr/>
        <a:lstStyle/>
        <a:p>
          <a:endParaRPr lang="en-US" sz="2400">
            <a:latin typeface="宋体" pitchFamily="2" charset="-122"/>
            <a:ea typeface="宋体" pitchFamily="2" charset="-122"/>
          </a:endParaRPr>
        </a:p>
      </dgm:t>
    </dgm:pt>
    <dgm:pt modelId="{25264F0C-822E-4931-9958-782D0B1C6786}" type="sibTrans" cxnId="{7B8DB7DC-B289-4EC2-808C-A5FBF389ABE3}">
      <dgm:prSet/>
      <dgm:spPr/>
      <dgm:t>
        <a:bodyPr/>
        <a:lstStyle/>
        <a:p>
          <a:endParaRPr lang="en-US" sz="2400">
            <a:latin typeface="宋体" pitchFamily="2" charset="-122"/>
            <a:ea typeface="宋体" pitchFamily="2" charset="-122"/>
          </a:endParaRPr>
        </a:p>
      </dgm:t>
    </dgm:pt>
    <dgm:pt modelId="{B61DA2DD-2316-4979-B84A-54863390A2FA}">
      <dgm:prSet custT="1"/>
      <dgm:spPr/>
      <dgm:t>
        <a:bodyPr/>
        <a:lstStyle/>
        <a:p>
          <a:pPr rtl="0"/>
          <a:r>
            <a:rPr lang="zh-CN" sz="2400" dirty="0" smtClean="0">
              <a:latin typeface="宋体" pitchFamily="2" charset="-122"/>
              <a:ea typeface="宋体" pitchFamily="2" charset="-122"/>
            </a:rPr>
            <a:t>更安全</a:t>
          </a:r>
          <a:endParaRPr lang="en-US" sz="2400" dirty="0">
            <a:latin typeface="宋体" pitchFamily="2" charset="-122"/>
            <a:ea typeface="宋体" pitchFamily="2" charset="-122"/>
          </a:endParaRPr>
        </a:p>
      </dgm:t>
    </dgm:pt>
    <dgm:pt modelId="{DE331759-4775-47E0-891B-CDE535EF8A4A}" type="parTrans" cxnId="{F65E0EB6-C97E-4B86-A909-F5F778677996}">
      <dgm:prSet/>
      <dgm:spPr/>
      <dgm:t>
        <a:bodyPr/>
        <a:lstStyle/>
        <a:p>
          <a:endParaRPr lang="en-US" sz="2400">
            <a:latin typeface="宋体" pitchFamily="2" charset="-122"/>
            <a:ea typeface="宋体" pitchFamily="2" charset="-122"/>
          </a:endParaRPr>
        </a:p>
      </dgm:t>
    </dgm:pt>
    <dgm:pt modelId="{3766F438-A32C-4484-904D-9EA9F193A7B2}" type="sibTrans" cxnId="{F65E0EB6-C97E-4B86-A909-F5F778677996}">
      <dgm:prSet/>
      <dgm:spPr/>
      <dgm:t>
        <a:bodyPr/>
        <a:lstStyle/>
        <a:p>
          <a:endParaRPr lang="en-US" sz="2400">
            <a:latin typeface="宋体" pitchFamily="2" charset="-122"/>
            <a:ea typeface="宋体" pitchFamily="2" charset="-122"/>
          </a:endParaRPr>
        </a:p>
      </dgm:t>
    </dgm:pt>
    <dgm:pt modelId="{EF0C5750-538F-451E-B818-EE47FE38FB83}" type="pres">
      <dgm:prSet presAssocID="{3FB5FEFB-CCED-4963-923B-B6BDA1C795C9}" presName="Name0" presStyleCnt="0">
        <dgm:presLayoutVars>
          <dgm:chPref val="1"/>
          <dgm:dir/>
          <dgm:animOne val="branch"/>
          <dgm:animLvl val="lvl"/>
          <dgm:resizeHandles/>
        </dgm:presLayoutVars>
      </dgm:prSet>
      <dgm:spPr/>
      <dgm:t>
        <a:bodyPr/>
        <a:lstStyle/>
        <a:p>
          <a:endParaRPr lang="en-US"/>
        </a:p>
      </dgm:t>
    </dgm:pt>
    <dgm:pt modelId="{5585FC2F-EA3F-4386-8774-92DD6BB82713}" type="pres">
      <dgm:prSet presAssocID="{87D36AF4-B3CE-4B7A-B738-9A74E7A1CC7E}" presName="vertOne" presStyleCnt="0"/>
      <dgm:spPr/>
      <dgm:t>
        <a:bodyPr/>
        <a:lstStyle/>
        <a:p>
          <a:endParaRPr lang="zh-HK" altLang="en-US"/>
        </a:p>
      </dgm:t>
    </dgm:pt>
    <dgm:pt modelId="{1B393EBC-0F24-4CC3-99FD-EA2554000F10}" type="pres">
      <dgm:prSet presAssocID="{87D36AF4-B3CE-4B7A-B738-9A74E7A1CC7E}" presName="txOne" presStyleLbl="node0" presStyleIdx="0" presStyleCnt="4">
        <dgm:presLayoutVars>
          <dgm:chPref val="3"/>
        </dgm:presLayoutVars>
      </dgm:prSet>
      <dgm:spPr/>
      <dgm:t>
        <a:bodyPr/>
        <a:lstStyle/>
        <a:p>
          <a:endParaRPr lang="en-US"/>
        </a:p>
      </dgm:t>
    </dgm:pt>
    <dgm:pt modelId="{5FD2303D-2944-4C6E-A5D9-4658FDF101DC}" type="pres">
      <dgm:prSet presAssocID="{87D36AF4-B3CE-4B7A-B738-9A74E7A1CC7E}" presName="horzOne" presStyleCnt="0"/>
      <dgm:spPr/>
      <dgm:t>
        <a:bodyPr/>
        <a:lstStyle/>
        <a:p>
          <a:endParaRPr lang="zh-HK" altLang="en-US"/>
        </a:p>
      </dgm:t>
    </dgm:pt>
    <dgm:pt modelId="{5E1775AB-FCD4-4E6D-8E1A-41FEB792E0DE}" type="pres">
      <dgm:prSet presAssocID="{AA561001-D5BD-47F9-9F6E-8D4CEB2157EA}" presName="sibSpaceOne" presStyleCnt="0"/>
      <dgm:spPr/>
      <dgm:t>
        <a:bodyPr/>
        <a:lstStyle/>
        <a:p>
          <a:endParaRPr lang="zh-HK" altLang="en-US"/>
        </a:p>
      </dgm:t>
    </dgm:pt>
    <dgm:pt modelId="{59A33A89-0141-4162-9BF3-2F5E947B25DA}" type="pres">
      <dgm:prSet presAssocID="{71A9C4E3-EB1D-4CF6-B51B-39B89F91BF56}" presName="vertOne" presStyleCnt="0"/>
      <dgm:spPr/>
      <dgm:t>
        <a:bodyPr/>
        <a:lstStyle/>
        <a:p>
          <a:endParaRPr lang="zh-HK" altLang="en-US"/>
        </a:p>
      </dgm:t>
    </dgm:pt>
    <dgm:pt modelId="{972B9F69-C760-4E61-8CC0-387E5928958D}" type="pres">
      <dgm:prSet presAssocID="{71A9C4E3-EB1D-4CF6-B51B-39B89F91BF56}" presName="txOne" presStyleLbl="node0" presStyleIdx="1" presStyleCnt="4">
        <dgm:presLayoutVars>
          <dgm:chPref val="3"/>
        </dgm:presLayoutVars>
      </dgm:prSet>
      <dgm:spPr/>
      <dgm:t>
        <a:bodyPr/>
        <a:lstStyle/>
        <a:p>
          <a:endParaRPr lang="en-US"/>
        </a:p>
      </dgm:t>
    </dgm:pt>
    <dgm:pt modelId="{CB3D1974-357E-413B-AC14-B925E6B08503}" type="pres">
      <dgm:prSet presAssocID="{71A9C4E3-EB1D-4CF6-B51B-39B89F91BF56}" presName="horzOne" presStyleCnt="0"/>
      <dgm:spPr/>
      <dgm:t>
        <a:bodyPr/>
        <a:lstStyle/>
        <a:p>
          <a:endParaRPr lang="zh-HK" altLang="en-US"/>
        </a:p>
      </dgm:t>
    </dgm:pt>
    <dgm:pt modelId="{27797AB0-474E-4328-AC9C-4A7891C6999B}" type="pres">
      <dgm:prSet presAssocID="{C9017991-F3A9-4697-AC59-7FC8DD0754F2}" presName="sibSpaceOne" presStyleCnt="0"/>
      <dgm:spPr/>
      <dgm:t>
        <a:bodyPr/>
        <a:lstStyle/>
        <a:p>
          <a:endParaRPr lang="zh-HK" altLang="en-US"/>
        </a:p>
      </dgm:t>
    </dgm:pt>
    <dgm:pt modelId="{76CF76CF-0319-45B0-ABD4-DAFD24F2FC22}" type="pres">
      <dgm:prSet presAssocID="{9249EEE2-7042-4605-940C-4490B6A82B1E}" presName="vertOne" presStyleCnt="0"/>
      <dgm:spPr/>
      <dgm:t>
        <a:bodyPr/>
        <a:lstStyle/>
        <a:p>
          <a:endParaRPr lang="zh-HK" altLang="en-US"/>
        </a:p>
      </dgm:t>
    </dgm:pt>
    <dgm:pt modelId="{2C890287-C003-4591-8441-0780471FE431}" type="pres">
      <dgm:prSet presAssocID="{9249EEE2-7042-4605-940C-4490B6A82B1E}" presName="txOne" presStyleLbl="node0" presStyleIdx="2" presStyleCnt="4">
        <dgm:presLayoutVars>
          <dgm:chPref val="3"/>
        </dgm:presLayoutVars>
      </dgm:prSet>
      <dgm:spPr/>
      <dgm:t>
        <a:bodyPr/>
        <a:lstStyle/>
        <a:p>
          <a:endParaRPr lang="en-US"/>
        </a:p>
      </dgm:t>
    </dgm:pt>
    <dgm:pt modelId="{E68E0173-528B-4A71-8F5A-2D5488BCF5BD}" type="pres">
      <dgm:prSet presAssocID="{9249EEE2-7042-4605-940C-4490B6A82B1E}" presName="horzOne" presStyleCnt="0"/>
      <dgm:spPr/>
      <dgm:t>
        <a:bodyPr/>
        <a:lstStyle/>
        <a:p>
          <a:endParaRPr lang="zh-HK" altLang="en-US"/>
        </a:p>
      </dgm:t>
    </dgm:pt>
    <dgm:pt modelId="{F88DF656-E147-42C4-8F38-B0FEB4ADF2B9}" type="pres">
      <dgm:prSet presAssocID="{25264F0C-822E-4931-9958-782D0B1C6786}" presName="sibSpaceOne" presStyleCnt="0"/>
      <dgm:spPr/>
      <dgm:t>
        <a:bodyPr/>
        <a:lstStyle/>
        <a:p>
          <a:endParaRPr lang="zh-HK" altLang="en-US"/>
        </a:p>
      </dgm:t>
    </dgm:pt>
    <dgm:pt modelId="{50BB3E49-7F3E-4F25-AF9A-5B6E1EF42F3E}" type="pres">
      <dgm:prSet presAssocID="{B61DA2DD-2316-4979-B84A-54863390A2FA}" presName="vertOne" presStyleCnt="0"/>
      <dgm:spPr/>
      <dgm:t>
        <a:bodyPr/>
        <a:lstStyle/>
        <a:p>
          <a:endParaRPr lang="zh-HK" altLang="en-US"/>
        </a:p>
      </dgm:t>
    </dgm:pt>
    <dgm:pt modelId="{3DB65F12-60ED-4C91-B7EE-7491D2DE8144}" type="pres">
      <dgm:prSet presAssocID="{B61DA2DD-2316-4979-B84A-54863390A2FA}" presName="txOne" presStyleLbl="node0" presStyleIdx="3" presStyleCnt="4">
        <dgm:presLayoutVars>
          <dgm:chPref val="3"/>
        </dgm:presLayoutVars>
      </dgm:prSet>
      <dgm:spPr/>
      <dgm:t>
        <a:bodyPr/>
        <a:lstStyle/>
        <a:p>
          <a:endParaRPr lang="en-US"/>
        </a:p>
      </dgm:t>
    </dgm:pt>
    <dgm:pt modelId="{9660D973-5AB9-4CDE-98B8-0C57A004F8A4}" type="pres">
      <dgm:prSet presAssocID="{B61DA2DD-2316-4979-B84A-54863390A2FA}" presName="horzOne" presStyleCnt="0"/>
      <dgm:spPr/>
      <dgm:t>
        <a:bodyPr/>
        <a:lstStyle/>
        <a:p>
          <a:endParaRPr lang="zh-HK" altLang="en-US"/>
        </a:p>
      </dgm:t>
    </dgm:pt>
  </dgm:ptLst>
  <dgm:cxnLst>
    <dgm:cxn modelId="{C544B5D9-DAB7-458D-A594-29A4BDC24D05}" type="presOf" srcId="{9249EEE2-7042-4605-940C-4490B6A82B1E}" destId="{2C890287-C003-4591-8441-0780471FE431}" srcOrd="0" destOrd="0" presId="urn:microsoft.com/office/officeart/2005/8/layout/hierarchy4"/>
    <dgm:cxn modelId="{EFBFE7A5-54B8-499F-B2EC-3CDC6DC55377}" type="presOf" srcId="{3FB5FEFB-CCED-4963-923B-B6BDA1C795C9}" destId="{EF0C5750-538F-451E-B818-EE47FE38FB83}" srcOrd="0" destOrd="0" presId="urn:microsoft.com/office/officeart/2005/8/layout/hierarchy4"/>
    <dgm:cxn modelId="{E090DD58-525B-48E9-A2A5-6346352FE2D0}" type="presOf" srcId="{71A9C4E3-EB1D-4CF6-B51B-39B89F91BF56}" destId="{972B9F69-C760-4E61-8CC0-387E5928958D}" srcOrd="0" destOrd="0" presId="urn:microsoft.com/office/officeart/2005/8/layout/hierarchy4"/>
    <dgm:cxn modelId="{F65E0EB6-C97E-4B86-A909-F5F778677996}" srcId="{3FB5FEFB-CCED-4963-923B-B6BDA1C795C9}" destId="{B61DA2DD-2316-4979-B84A-54863390A2FA}" srcOrd="3" destOrd="0" parTransId="{DE331759-4775-47E0-891B-CDE535EF8A4A}" sibTransId="{3766F438-A32C-4484-904D-9EA9F193A7B2}"/>
    <dgm:cxn modelId="{CC0D3145-92FF-4785-A0D6-5928E5249840}" srcId="{3FB5FEFB-CCED-4963-923B-B6BDA1C795C9}" destId="{71A9C4E3-EB1D-4CF6-B51B-39B89F91BF56}" srcOrd="1" destOrd="0" parTransId="{4CCE9A97-893F-4ED1-BD1D-77DA69719C88}" sibTransId="{C9017991-F3A9-4697-AC59-7FC8DD0754F2}"/>
    <dgm:cxn modelId="{065698A3-3C78-4AB9-8575-F2C482914A23}" type="presOf" srcId="{87D36AF4-B3CE-4B7A-B738-9A74E7A1CC7E}" destId="{1B393EBC-0F24-4CC3-99FD-EA2554000F10}" srcOrd="0" destOrd="0" presId="urn:microsoft.com/office/officeart/2005/8/layout/hierarchy4"/>
    <dgm:cxn modelId="{7B8DB7DC-B289-4EC2-808C-A5FBF389ABE3}" srcId="{3FB5FEFB-CCED-4963-923B-B6BDA1C795C9}" destId="{9249EEE2-7042-4605-940C-4490B6A82B1E}" srcOrd="2" destOrd="0" parTransId="{9EC2EA30-D783-4EB6-AFC3-76C3C31DEAA3}" sibTransId="{25264F0C-822E-4931-9958-782D0B1C6786}"/>
    <dgm:cxn modelId="{92D4B39B-7171-4D80-8581-DA0BBD8DC998}" srcId="{3FB5FEFB-CCED-4963-923B-B6BDA1C795C9}" destId="{87D36AF4-B3CE-4B7A-B738-9A74E7A1CC7E}" srcOrd="0" destOrd="0" parTransId="{639B3688-D5EB-4E70-A57E-C07A483AE6DE}" sibTransId="{AA561001-D5BD-47F9-9F6E-8D4CEB2157EA}"/>
    <dgm:cxn modelId="{17C5FD18-DEA1-4113-B7D1-DE5EF6836100}" type="presOf" srcId="{B61DA2DD-2316-4979-B84A-54863390A2FA}" destId="{3DB65F12-60ED-4C91-B7EE-7491D2DE8144}" srcOrd="0" destOrd="0" presId="urn:microsoft.com/office/officeart/2005/8/layout/hierarchy4"/>
    <dgm:cxn modelId="{B26339E9-F896-423C-92CB-B59B967EE311}" type="presParOf" srcId="{EF0C5750-538F-451E-B818-EE47FE38FB83}" destId="{5585FC2F-EA3F-4386-8774-92DD6BB82713}" srcOrd="0" destOrd="0" presId="urn:microsoft.com/office/officeart/2005/8/layout/hierarchy4"/>
    <dgm:cxn modelId="{ECF665A4-5C74-4BB2-9D1C-D182717AF449}" type="presParOf" srcId="{5585FC2F-EA3F-4386-8774-92DD6BB82713}" destId="{1B393EBC-0F24-4CC3-99FD-EA2554000F10}" srcOrd="0" destOrd="0" presId="urn:microsoft.com/office/officeart/2005/8/layout/hierarchy4"/>
    <dgm:cxn modelId="{F7EAEB39-2341-4F92-AF7F-0718C196FC17}" type="presParOf" srcId="{5585FC2F-EA3F-4386-8774-92DD6BB82713}" destId="{5FD2303D-2944-4C6E-A5D9-4658FDF101DC}" srcOrd="1" destOrd="0" presId="urn:microsoft.com/office/officeart/2005/8/layout/hierarchy4"/>
    <dgm:cxn modelId="{9EDFEDC0-138B-440B-95EA-00D682813F17}" type="presParOf" srcId="{EF0C5750-538F-451E-B818-EE47FE38FB83}" destId="{5E1775AB-FCD4-4E6D-8E1A-41FEB792E0DE}" srcOrd="1" destOrd="0" presId="urn:microsoft.com/office/officeart/2005/8/layout/hierarchy4"/>
    <dgm:cxn modelId="{E28A791B-F546-4D07-ADC9-186D6168853A}" type="presParOf" srcId="{EF0C5750-538F-451E-B818-EE47FE38FB83}" destId="{59A33A89-0141-4162-9BF3-2F5E947B25DA}" srcOrd="2" destOrd="0" presId="urn:microsoft.com/office/officeart/2005/8/layout/hierarchy4"/>
    <dgm:cxn modelId="{FB42FF40-49E8-4E6B-B935-A3877AD6C2A6}" type="presParOf" srcId="{59A33A89-0141-4162-9BF3-2F5E947B25DA}" destId="{972B9F69-C760-4E61-8CC0-387E5928958D}" srcOrd="0" destOrd="0" presId="urn:microsoft.com/office/officeart/2005/8/layout/hierarchy4"/>
    <dgm:cxn modelId="{FA38BC92-69E1-4B8E-8B88-600C9C139030}" type="presParOf" srcId="{59A33A89-0141-4162-9BF3-2F5E947B25DA}" destId="{CB3D1974-357E-413B-AC14-B925E6B08503}" srcOrd="1" destOrd="0" presId="urn:microsoft.com/office/officeart/2005/8/layout/hierarchy4"/>
    <dgm:cxn modelId="{55EE17E5-6996-4D88-B792-22F3242B69E3}" type="presParOf" srcId="{EF0C5750-538F-451E-B818-EE47FE38FB83}" destId="{27797AB0-474E-4328-AC9C-4A7891C6999B}" srcOrd="3" destOrd="0" presId="urn:microsoft.com/office/officeart/2005/8/layout/hierarchy4"/>
    <dgm:cxn modelId="{43DC3D20-ED7D-4A3E-A28E-FDA008916235}" type="presParOf" srcId="{EF0C5750-538F-451E-B818-EE47FE38FB83}" destId="{76CF76CF-0319-45B0-ABD4-DAFD24F2FC22}" srcOrd="4" destOrd="0" presId="urn:microsoft.com/office/officeart/2005/8/layout/hierarchy4"/>
    <dgm:cxn modelId="{5BAC5ED0-6E7B-426A-9543-E8A88A5BCE20}" type="presParOf" srcId="{76CF76CF-0319-45B0-ABD4-DAFD24F2FC22}" destId="{2C890287-C003-4591-8441-0780471FE431}" srcOrd="0" destOrd="0" presId="urn:microsoft.com/office/officeart/2005/8/layout/hierarchy4"/>
    <dgm:cxn modelId="{06D2ED59-3AE5-4EC7-95E4-215A245F1EAC}" type="presParOf" srcId="{76CF76CF-0319-45B0-ABD4-DAFD24F2FC22}" destId="{E68E0173-528B-4A71-8F5A-2D5488BCF5BD}" srcOrd="1" destOrd="0" presId="urn:microsoft.com/office/officeart/2005/8/layout/hierarchy4"/>
    <dgm:cxn modelId="{1531D928-5B5B-4916-A579-FB9680A0F83E}" type="presParOf" srcId="{EF0C5750-538F-451E-B818-EE47FE38FB83}" destId="{F88DF656-E147-42C4-8F38-B0FEB4ADF2B9}" srcOrd="5" destOrd="0" presId="urn:microsoft.com/office/officeart/2005/8/layout/hierarchy4"/>
    <dgm:cxn modelId="{F3CE92D4-9DD1-487F-8A70-12A4A5CEC6D1}" type="presParOf" srcId="{EF0C5750-538F-451E-B818-EE47FE38FB83}" destId="{50BB3E49-7F3E-4F25-AF9A-5B6E1EF42F3E}" srcOrd="6" destOrd="0" presId="urn:microsoft.com/office/officeart/2005/8/layout/hierarchy4"/>
    <dgm:cxn modelId="{400BB98F-D34A-4712-8A8A-03B7226D0730}" type="presParOf" srcId="{50BB3E49-7F3E-4F25-AF9A-5B6E1EF42F3E}" destId="{3DB65F12-60ED-4C91-B7EE-7491D2DE8144}" srcOrd="0" destOrd="0" presId="urn:microsoft.com/office/officeart/2005/8/layout/hierarchy4"/>
    <dgm:cxn modelId="{F9D891B8-D705-4444-A5A5-6083D542611F}" type="presParOf" srcId="{50BB3E49-7F3E-4F25-AF9A-5B6E1EF42F3E}" destId="{9660D973-5AB9-4CDE-98B8-0C57A004F8A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BC5DAD-C79E-4FDD-A8BC-4D9BB11E8EA1}" type="doc">
      <dgm:prSet loTypeId="urn:microsoft.com/office/officeart/2011/layout/CircleProcess" loCatId="process" qsTypeId="urn:microsoft.com/office/officeart/2005/8/quickstyle/3d2" qsCatId="3D" csTypeId="urn:microsoft.com/office/officeart/2005/8/colors/accent1_2" csCatId="accent1" phldr="1"/>
      <dgm:spPr/>
      <dgm:t>
        <a:bodyPr/>
        <a:lstStyle/>
        <a:p>
          <a:endParaRPr lang="zh-HK" altLang="en-US"/>
        </a:p>
      </dgm:t>
    </dgm:pt>
    <dgm:pt modelId="{5475D494-6814-4FE4-923B-F3F193C027F8}">
      <dgm:prSet custT="1"/>
      <dgm:spPr/>
      <dgm:t>
        <a:bodyPr/>
        <a:lstStyle/>
        <a:p>
          <a:pPr rtl="0">
            <a:lnSpc>
              <a:spcPct val="150000"/>
            </a:lnSpc>
          </a:pPr>
          <a:r>
            <a:rPr lang="zh-CN" altLang="en-US" sz="2000" dirty="0" smtClean="0">
              <a:solidFill>
                <a:schemeClr val="bg1"/>
              </a:solidFill>
              <a:latin typeface="宋体" pitchFamily="2" charset="-122"/>
              <a:ea typeface="宋体" pitchFamily="2" charset="-122"/>
            </a:rPr>
            <a:t>原创理论</a:t>
          </a:r>
          <a:endParaRPr lang="zh-HK" sz="2000" b="0" dirty="0">
            <a:solidFill>
              <a:schemeClr val="bg1"/>
            </a:solidFill>
            <a:latin typeface="宋体" pitchFamily="2" charset="-122"/>
            <a:ea typeface="宋体" pitchFamily="2" charset="-122"/>
            <a:cs typeface="Times New Roman" pitchFamily="18" charset="0"/>
          </a:endParaRPr>
        </a:p>
      </dgm:t>
    </dgm:pt>
    <dgm:pt modelId="{E7964983-C625-42CB-9BBF-B254B1DD01AC}" type="parTrans" cxnId="{713DA0ED-626B-4CF0-A099-A8DC5430776E}">
      <dgm:prSet/>
      <dgm:spPr/>
      <dgm:t>
        <a:bodyPr/>
        <a:lstStyle/>
        <a:p>
          <a:endParaRPr lang="en-US" sz="1800">
            <a:solidFill>
              <a:schemeClr val="bg1"/>
            </a:solidFill>
            <a:latin typeface="Times New Roman" pitchFamily="18" charset="0"/>
            <a:ea typeface="宋体" pitchFamily="2" charset="-122"/>
            <a:cs typeface="Times New Roman" pitchFamily="18" charset="0"/>
          </a:endParaRPr>
        </a:p>
      </dgm:t>
    </dgm:pt>
    <dgm:pt modelId="{B4A22DE0-3D1C-4E92-94E1-B8A95E709680}" type="sibTrans" cxnId="{713DA0ED-626B-4CF0-A099-A8DC5430776E}">
      <dgm:prSet/>
      <dgm:spPr/>
      <dgm:t>
        <a:bodyPr/>
        <a:lstStyle/>
        <a:p>
          <a:endParaRPr lang="en-US" sz="1800">
            <a:solidFill>
              <a:schemeClr val="bg1"/>
            </a:solidFill>
            <a:latin typeface="Times New Roman" pitchFamily="18" charset="0"/>
            <a:ea typeface="宋体" pitchFamily="2" charset="-122"/>
            <a:cs typeface="Times New Roman" pitchFamily="18" charset="0"/>
          </a:endParaRPr>
        </a:p>
      </dgm:t>
    </dgm:pt>
    <dgm:pt modelId="{44FEB55B-A4A8-410F-92EF-5263DC5C5CBC}">
      <dgm:prSet phldrT="[Text]" custT="1"/>
      <dgm:spPr/>
      <dgm:t>
        <a:bodyPr/>
        <a:lstStyle/>
        <a:p>
          <a:r>
            <a:rPr lang="zh-CN" altLang="en-US" sz="2000" dirty="0" smtClean="0">
              <a:solidFill>
                <a:schemeClr val="bg1"/>
              </a:solidFill>
              <a:latin typeface="宋体" pitchFamily="2" charset="-122"/>
              <a:ea typeface="宋体" pitchFamily="2" charset="-122"/>
            </a:rPr>
            <a:t>创新发明</a:t>
          </a:r>
          <a:endParaRPr lang="en-US" sz="2000" dirty="0">
            <a:solidFill>
              <a:schemeClr val="bg1"/>
            </a:solidFill>
            <a:latin typeface="宋体" pitchFamily="2" charset="-122"/>
            <a:ea typeface="宋体" pitchFamily="2" charset="-122"/>
          </a:endParaRPr>
        </a:p>
      </dgm:t>
    </dgm:pt>
    <dgm:pt modelId="{3340EA79-D49D-47EB-9F0D-DDDAA2B5BE8D}" type="parTrans" cxnId="{6CEFC701-AD25-48D4-A1E0-77D76CAAD428}">
      <dgm:prSet/>
      <dgm:spPr/>
      <dgm:t>
        <a:bodyPr/>
        <a:lstStyle/>
        <a:p>
          <a:endParaRPr lang="zh-CN" altLang="en-US">
            <a:solidFill>
              <a:schemeClr val="bg1"/>
            </a:solidFill>
          </a:endParaRPr>
        </a:p>
      </dgm:t>
    </dgm:pt>
    <dgm:pt modelId="{107D604E-7D63-4DC7-BAF2-9B44B5C1C910}" type="sibTrans" cxnId="{6CEFC701-AD25-48D4-A1E0-77D76CAAD428}">
      <dgm:prSet custScaleX="42910" custScaleY="52365" custLinFactNeighborX="50298" custLinFactNeighborY="2511"/>
      <dgm:spPr>
        <a:prstGeom prst="rightArrow">
          <a:avLst/>
        </a:prstGeom>
      </dgm:spPr>
      <dgm:t>
        <a:bodyPr/>
        <a:lstStyle/>
        <a:p>
          <a:endParaRPr lang="zh-CN" altLang="en-US">
            <a:solidFill>
              <a:schemeClr val="bg1"/>
            </a:solidFill>
          </a:endParaRPr>
        </a:p>
      </dgm:t>
    </dgm:pt>
    <dgm:pt modelId="{045331DE-7D5B-4C1C-90A6-35F00EC8A40B}">
      <dgm:prSet phldrT="[Text]" custT="1"/>
      <dgm:spPr/>
      <dgm:t>
        <a:bodyPr/>
        <a:lstStyle/>
        <a:p>
          <a:r>
            <a:rPr lang="zh-CN" altLang="en-US" sz="2000" dirty="0" smtClean="0">
              <a:solidFill>
                <a:schemeClr val="bg1"/>
              </a:solidFill>
              <a:latin typeface="宋体" pitchFamily="2" charset="-122"/>
              <a:ea typeface="宋体" pitchFamily="2" charset="-122"/>
            </a:rPr>
            <a:t>关键技术</a:t>
          </a:r>
          <a:endParaRPr lang="en-US" sz="2000" dirty="0">
            <a:solidFill>
              <a:schemeClr val="bg1"/>
            </a:solidFill>
            <a:latin typeface="宋体" pitchFamily="2" charset="-122"/>
            <a:ea typeface="宋体" pitchFamily="2" charset="-122"/>
          </a:endParaRPr>
        </a:p>
      </dgm:t>
    </dgm:pt>
    <dgm:pt modelId="{78D93E8D-8BA8-408F-9F00-5D520DF33509}" type="parTrans" cxnId="{9B3F50E0-8297-4EE2-A870-522200F48BC1}">
      <dgm:prSet/>
      <dgm:spPr/>
      <dgm:t>
        <a:bodyPr/>
        <a:lstStyle/>
        <a:p>
          <a:endParaRPr lang="zh-CN" altLang="en-US">
            <a:solidFill>
              <a:schemeClr val="bg1"/>
            </a:solidFill>
          </a:endParaRPr>
        </a:p>
      </dgm:t>
    </dgm:pt>
    <dgm:pt modelId="{4932B59F-2AEB-4B04-AFC1-BAAE45EE5C55}" type="sibTrans" cxnId="{9B3F50E0-8297-4EE2-A870-522200F48BC1}">
      <dgm:prSet custScaleX="42910" custScaleY="52365"/>
      <dgm:spPr>
        <a:prstGeom prst="rightArrow">
          <a:avLst/>
        </a:prstGeom>
      </dgm:spPr>
      <dgm:t>
        <a:bodyPr/>
        <a:lstStyle/>
        <a:p>
          <a:endParaRPr lang="zh-CN" altLang="en-US">
            <a:solidFill>
              <a:schemeClr val="bg1"/>
            </a:solidFill>
          </a:endParaRPr>
        </a:p>
      </dgm:t>
    </dgm:pt>
    <dgm:pt modelId="{1D752676-5826-4713-B073-A38A81C9044B}">
      <dgm:prSet phldrT="[Text]" custT="1"/>
      <dgm:spPr/>
      <dgm:t>
        <a:bodyPr/>
        <a:lstStyle/>
        <a:p>
          <a:r>
            <a:rPr lang="zh-CN" altLang="en-US" sz="2000" dirty="0" smtClean="0">
              <a:solidFill>
                <a:schemeClr val="bg1"/>
              </a:solidFill>
              <a:latin typeface="宋体" pitchFamily="2" charset="-122"/>
              <a:ea typeface="宋体" pitchFamily="2" charset="-122"/>
            </a:rPr>
            <a:t>知识经济</a:t>
          </a:r>
          <a:endParaRPr lang="en-US" sz="2000" dirty="0">
            <a:solidFill>
              <a:schemeClr val="bg1"/>
            </a:solidFill>
            <a:latin typeface="宋体" pitchFamily="2" charset="-122"/>
            <a:ea typeface="宋体" pitchFamily="2" charset="-122"/>
          </a:endParaRPr>
        </a:p>
      </dgm:t>
    </dgm:pt>
    <dgm:pt modelId="{DF7568CF-2184-497D-AE90-7CE49CF5DF7F}" type="parTrans" cxnId="{A13D485D-D6B2-42F0-9212-718900021D00}">
      <dgm:prSet/>
      <dgm:spPr/>
      <dgm:t>
        <a:bodyPr/>
        <a:lstStyle/>
        <a:p>
          <a:endParaRPr lang="zh-CN" altLang="en-US">
            <a:solidFill>
              <a:schemeClr val="bg1"/>
            </a:solidFill>
          </a:endParaRPr>
        </a:p>
      </dgm:t>
    </dgm:pt>
    <dgm:pt modelId="{19D1B38E-8CD3-4BEF-8330-09537F9D9B75}" type="sibTrans" cxnId="{A13D485D-D6B2-42F0-9212-718900021D00}">
      <dgm:prSet/>
      <dgm:spPr/>
      <dgm:t>
        <a:bodyPr/>
        <a:lstStyle/>
        <a:p>
          <a:endParaRPr lang="zh-CN" altLang="en-US">
            <a:solidFill>
              <a:schemeClr val="bg1"/>
            </a:solidFill>
          </a:endParaRPr>
        </a:p>
      </dgm:t>
    </dgm:pt>
    <dgm:pt modelId="{71DAAB1D-C095-49D3-A077-82393101A70E}" type="pres">
      <dgm:prSet presAssocID="{BCBC5DAD-C79E-4FDD-A8BC-4D9BB11E8EA1}" presName="Name0" presStyleCnt="0">
        <dgm:presLayoutVars>
          <dgm:chMax val="11"/>
          <dgm:chPref val="11"/>
          <dgm:dir/>
          <dgm:resizeHandles/>
        </dgm:presLayoutVars>
      </dgm:prSet>
      <dgm:spPr/>
      <dgm:t>
        <a:bodyPr/>
        <a:lstStyle/>
        <a:p>
          <a:endParaRPr lang="zh-HK" altLang="en-US"/>
        </a:p>
      </dgm:t>
    </dgm:pt>
    <dgm:pt modelId="{75FB5D0B-FEDA-4786-9E0D-EDADEDB77ACF}" type="pres">
      <dgm:prSet presAssocID="{1D752676-5826-4713-B073-A38A81C9044B}" presName="Accent4" presStyleCnt="0"/>
      <dgm:spPr/>
    </dgm:pt>
    <dgm:pt modelId="{1C5A6139-1317-4DE7-B88C-179A57D0B3BE}" type="pres">
      <dgm:prSet presAssocID="{1D752676-5826-4713-B073-A38A81C9044B}" presName="Accent" presStyleLbl="node1" presStyleIdx="0" presStyleCnt="4"/>
      <dgm:spPr/>
    </dgm:pt>
    <dgm:pt modelId="{E39EBCEF-A3FC-4427-98F9-7C661832E3A0}" type="pres">
      <dgm:prSet presAssocID="{1D752676-5826-4713-B073-A38A81C9044B}" presName="ParentBackground4" presStyleCnt="0"/>
      <dgm:spPr/>
    </dgm:pt>
    <dgm:pt modelId="{F1F031C4-BB99-47D1-A57E-1D0710387C13}" type="pres">
      <dgm:prSet presAssocID="{1D752676-5826-4713-B073-A38A81C9044B}" presName="ParentBackground" presStyleLbl="fgAcc1" presStyleIdx="0" presStyleCnt="4"/>
      <dgm:spPr/>
      <dgm:t>
        <a:bodyPr/>
        <a:lstStyle/>
        <a:p>
          <a:endParaRPr lang="zh-CN" altLang="en-US"/>
        </a:p>
      </dgm:t>
    </dgm:pt>
    <dgm:pt modelId="{942E4B35-1879-43F8-9DC8-9D58636AE633}" type="pres">
      <dgm:prSet presAssocID="{1D752676-5826-4713-B073-A38A81C9044B}" presName="Parent4" presStyleLbl="revTx" presStyleIdx="0" presStyleCnt="0">
        <dgm:presLayoutVars>
          <dgm:chMax val="1"/>
          <dgm:chPref val="1"/>
          <dgm:bulletEnabled val="1"/>
        </dgm:presLayoutVars>
      </dgm:prSet>
      <dgm:spPr/>
      <dgm:t>
        <a:bodyPr/>
        <a:lstStyle/>
        <a:p>
          <a:endParaRPr lang="zh-CN" altLang="en-US"/>
        </a:p>
      </dgm:t>
    </dgm:pt>
    <dgm:pt modelId="{359689E4-24F5-49FB-BF94-FA7838516C6C}" type="pres">
      <dgm:prSet presAssocID="{045331DE-7D5B-4C1C-90A6-35F00EC8A40B}" presName="Accent3" presStyleCnt="0"/>
      <dgm:spPr/>
    </dgm:pt>
    <dgm:pt modelId="{CF205E18-B3C6-4735-971D-9745B072D1E5}" type="pres">
      <dgm:prSet presAssocID="{045331DE-7D5B-4C1C-90A6-35F00EC8A40B}" presName="Accent" presStyleLbl="node1" presStyleIdx="1" presStyleCnt="4"/>
      <dgm:spPr/>
    </dgm:pt>
    <dgm:pt modelId="{843FB367-E770-4D30-9784-715B415BDB64}" type="pres">
      <dgm:prSet presAssocID="{045331DE-7D5B-4C1C-90A6-35F00EC8A40B}" presName="ParentBackground3" presStyleCnt="0"/>
      <dgm:spPr/>
    </dgm:pt>
    <dgm:pt modelId="{AA52D403-361F-459D-89FA-EF9A2BFDA13F}" type="pres">
      <dgm:prSet presAssocID="{045331DE-7D5B-4C1C-90A6-35F00EC8A40B}" presName="ParentBackground" presStyleLbl="fgAcc1" presStyleIdx="1" presStyleCnt="4"/>
      <dgm:spPr/>
      <dgm:t>
        <a:bodyPr/>
        <a:lstStyle/>
        <a:p>
          <a:endParaRPr lang="zh-CN" altLang="en-US"/>
        </a:p>
      </dgm:t>
    </dgm:pt>
    <dgm:pt modelId="{710CAFE1-3908-4F3A-BBA3-5664914675F6}" type="pres">
      <dgm:prSet presAssocID="{045331DE-7D5B-4C1C-90A6-35F00EC8A40B}" presName="Parent3" presStyleLbl="revTx" presStyleIdx="0" presStyleCnt="0">
        <dgm:presLayoutVars>
          <dgm:chMax val="1"/>
          <dgm:chPref val="1"/>
          <dgm:bulletEnabled val="1"/>
        </dgm:presLayoutVars>
      </dgm:prSet>
      <dgm:spPr/>
      <dgm:t>
        <a:bodyPr/>
        <a:lstStyle/>
        <a:p>
          <a:endParaRPr lang="zh-CN" altLang="en-US"/>
        </a:p>
      </dgm:t>
    </dgm:pt>
    <dgm:pt modelId="{FA1DC037-1AED-4F80-854D-6506A7AAD818}" type="pres">
      <dgm:prSet presAssocID="{44FEB55B-A4A8-410F-92EF-5263DC5C5CBC}" presName="Accent2" presStyleCnt="0"/>
      <dgm:spPr/>
    </dgm:pt>
    <dgm:pt modelId="{5BEC5456-8078-40C0-AC28-067A004F3992}" type="pres">
      <dgm:prSet presAssocID="{44FEB55B-A4A8-410F-92EF-5263DC5C5CBC}" presName="Accent" presStyleLbl="node1" presStyleIdx="2" presStyleCnt="4"/>
      <dgm:spPr/>
    </dgm:pt>
    <dgm:pt modelId="{A2FAF440-1757-49FA-966F-FA1B15D8E29B}" type="pres">
      <dgm:prSet presAssocID="{44FEB55B-A4A8-410F-92EF-5263DC5C5CBC}" presName="ParentBackground2" presStyleCnt="0"/>
      <dgm:spPr/>
    </dgm:pt>
    <dgm:pt modelId="{90EBA96F-004E-40C0-97F5-9B7BFF8AD96D}" type="pres">
      <dgm:prSet presAssocID="{44FEB55B-A4A8-410F-92EF-5263DC5C5CBC}" presName="ParentBackground" presStyleLbl="fgAcc1" presStyleIdx="2" presStyleCnt="4"/>
      <dgm:spPr/>
      <dgm:t>
        <a:bodyPr/>
        <a:lstStyle/>
        <a:p>
          <a:endParaRPr lang="zh-CN" altLang="en-US"/>
        </a:p>
      </dgm:t>
    </dgm:pt>
    <dgm:pt modelId="{07533D2F-96C6-475D-AAEE-4A622C6CCE5C}" type="pres">
      <dgm:prSet presAssocID="{44FEB55B-A4A8-410F-92EF-5263DC5C5CBC}" presName="Parent2" presStyleLbl="revTx" presStyleIdx="0" presStyleCnt="0">
        <dgm:presLayoutVars>
          <dgm:chMax val="1"/>
          <dgm:chPref val="1"/>
          <dgm:bulletEnabled val="1"/>
        </dgm:presLayoutVars>
      </dgm:prSet>
      <dgm:spPr/>
      <dgm:t>
        <a:bodyPr/>
        <a:lstStyle/>
        <a:p>
          <a:endParaRPr lang="zh-CN" altLang="en-US"/>
        </a:p>
      </dgm:t>
    </dgm:pt>
    <dgm:pt modelId="{9BF06484-A68B-4881-8C9A-2B0906777B59}" type="pres">
      <dgm:prSet presAssocID="{5475D494-6814-4FE4-923B-F3F193C027F8}" presName="Accent1" presStyleCnt="0"/>
      <dgm:spPr/>
    </dgm:pt>
    <dgm:pt modelId="{F5A22479-82B5-4334-B011-155005C66470}" type="pres">
      <dgm:prSet presAssocID="{5475D494-6814-4FE4-923B-F3F193C027F8}" presName="Accent" presStyleLbl="node1" presStyleIdx="3" presStyleCnt="4"/>
      <dgm:spPr/>
    </dgm:pt>
    <dgm:pt modelId="{962271A3-2F7D-41AA-A986-263124860A2B}" type="pres">
      <dgm:prSet presAssocID="{5475D494-6814-4FE4-923B-F3F193C027F8}" presName="ParentBackground1" presStyleCnt="0"/>
      <dgm:spPr/>
    </dgm:pt>
    <dgm:pt modelId="{FEC0D2E5-8B13-43EB-95CE-DD1388869B2A}" type="pres">
      <dgm:prSet presAssocID="{5475D494-6814-4FE4-923B-F3F193C027F8}" presName="ParentBackground" presStyleLbl="fgAcc1" presStyleIdx="3" presStyleCnt="4"/>
      <dgm:spPr/>
      <dgm:t>
        <a:bodyPr/>
        <a:lstStyle/>
        <a:p>
          <a:endParaRPr lang="en-US"/>
        </a:p>
      </dgm:t>
    </dgm:pt>
    <dgm:pt modelId="{D4749F59-83FC-410E-9586-EFF972C8F0D4}" type="pres">
      <dgm:prSet presAssocID="{5475D494-6814-4FE4-923B-F3F193C027F8}" presName="Parent1" presStyleLbl="revTx" presStyleIdx="0" presStyleCnt="0">
        <dgm:presLayoutVars>
          <dgm:chMax val="1"/>
          <dgm:chPref val="1"/>
          <dgm:bulletEnabled val="1"/>
        </dgm:presLayoutVars>
      </dgm:prSet>
      <dgm:spPr/>
      <dgm:t>
        <a:bodyPr/>
        <a:lstStyle/>
        <a:p>
          <a:endParaRPr lang="en-US"/>
        </a:p>
      </dgm:t>
    </dgm:pt>
  </dgm:ptLst>
  <dgm:cxnLst>
    <dgm:cxn modelId="{C5F2B6C7-496D-4862-AF80-3E82CAC3AE02}" type="presOf" srcId="{5475D494-6814-4FE4-923B-F3F193C027F8}" destId="{D4749F59-83FC-410E-9586-EFF972C8F0D4}" srcOrd="1" destOrd="0" presId="urn:microsoft.com/office/officeart/2011/layout/CircleProcess"/>
    <dgm:cxn modelId="{3258D458-FC25-4EBB-973B-5CD56933C6E5}" type="presOf" srcId="{BCBC5DAD-C79E-4FDD-A8BC-4D9BB11E8EA1}" destId="{71DAAB1D-C095-49D3-A077-82393101A70E}" srcOrd="0" destOrd="0" presId="urn:microsoft.com/office/officeart/2011/layout/CircleProcess"/>
    <dgm:cxn modelId="{F8E15AC2-7451-49CE-BB02-D275C7339CBE}" type="presOf" srcId="{44FEB55B-A4A8-410F-92EF-5263DC5C5CBC}" destId="{90EBA96F-004E-40C0-97F5-9B7BFF8AD96D}" srcOrd="0" destOrd="0" presId="urn:microsoft.com/office/officeart/2011/layout/CircleProcess"/>
    <dgm:cxn modelId="{F3765EA4-5D57-42ED-8ABC-A28E48BC43F0}" type="presOf" srcId="{5475D494-6814-4FE4-923B-F3F193C027F8}" destId="{FEC0D2E5-8B13-43EB-95CE-DD1388869B2A}" srcOrd="0" destOrd="0" presId="urn:microsoft.com/office/officeart/2011/layout/CircleProcess"/>
    <dgm:cxn modelId="{9B3F50E0-8297-4EE2-A870-522200F48BC1}" srcId="{BCBC5DAD-C79E-4FDD-A8BC-4D9BB11E8EA1}" destId="{045331DE-7D5B-4C1C-90A6-35F00EC8A40B}" srcOrd="2" destOrd="0" parTransId="{78D93E8D-8BA8-408F-9F00-5D520DF33509}" sibTransId="{4932B59F-2AEB-4B04-AFC1-BAAE45EE5C55}"/>
    <dgm:cxn modelId="{DC3A89EA-2404-40C8-AA4F-A5F5F7F37732}" type="presOf" srcId="{045331DE-7D5B-4C1C-90A6-35F00EC8A40B}" destId="{710CAFE1-3908-4F3A-BBA3-5664914675F6}" srcOrd="1" destOrd="0" presId="urn:microsoft.com/office/officeart/2011/layout/CircleProcess"/>
    <dgm:cxn modelId="{A13D485D-D6B2-42F0-9212-718900021D00}" srcId="{BCBC5DAD-C79E-4FDD-A8BC-4D9BB11E8EA1}" destId="{1D752676-5826-4713-B073-A38A81C9044B}" srcOrd="3" destOrd="0" parTransId="{DF7568CF-2184-497D-AE90-7CE49CF5DF7F}" sibTransId="{19D1B38E-8CD3-4BEF-8330-09537F9D9B75}"/>
    <dgm:cxn modelId="{C9F870B1-037D-4B06-89B1-D7EB208386D9}" type="presOf" srcId="{1D752676-5826-4713-B073-A38A81C9044B}" destId="{942E4B35-1879-43F8-9DC8-9D58636AE633}" srcOrd="1" destOrd="0" presId="urn:microsoft.com/office/officeart/2011/layout/CircleProcess"/>
    <dgm:cxn modelId="{A857ED23-3CF5-47ED-80CD-8DA02755DECE}" type="presOf" srcId="{1D752676-5826-4713-B073-A38A81C9044B}" destId="{F1F031C4-BB99-47D1-A57E-1D0710387C13}" srcOrd="0" destOrd="0" presId="urn:microsoft.com/office/officeart/2011/layout/CircleProcess"/>
    <dgm:cxn modelId="{713DA0ED-626B-4CF0-A099-A8DC5430776E}" srcId="{BCBC5DAD-C79E-4FDD-A8BC-4D9BB11E8EA1}" destId="{5475D494-6814-4FE4-923B-F3F193C027F8}" srcOrd="0" destOrd="0" parTransId="{E7964983-C625-42CB-9BBF-B254B1DD01AC}" sibTransId="{B4A22DE0-3D1C-4E92-94E1-B8A95E709680}"/>
    <dgm:cxn modelId="{628C048D-1935-49B4-96BB-4B7BDBB589D4}" type="presOf" srcId="{44FEB55B-A4A8-410F-92EF-5263DC5C5CBC}" destId="{07533D2F-96C6-475D-AAEE-4A622C6CCE5C}" srcOrd="1" destOrd="0" presId="urn:microsoft.com/office/officeart/2011/layout/CircleProcess"/>
    <dgm:cxn modelId="{6CEFC701-AD25-48D4-A1E0-77D76CAAD428}" srcId="{BCBC5DAD-C79E-4FDD-A8BC-4D9BB11E8EA1}" destId="{44FEB55B-A4A8-410F-92EF-5263DC5C5CBC}" srcOrd="1" destOrd="0" parTransId="{3340EA79-D49D-47EB-9F0D-DDDAA2B5BE8D}" sibTransId="{107D604E-7D63-4DC7-BAF2-9B44B5C1C910}"/>
    <dgm:cxn modelId="{2A7A1135-705B-474A-BBEC-EC36F0A22C0B}" type="presOf" srcId="{045331DE-7D5B-4C1C-90A6-35F00EC8A40B}" destId="{AA52D403-361F-459D-89FA-EF9A2BFDA13F}" srcOrd="0" destOrd="0" presId="urn:microsoft.com/office/officeart/2011/layout/CircleProcess"/>
    <dgm:cxn modelId="{BCC0CCF5-ABC3-4618-BA06-29044AF7CD39}" type="presParOf" srcId="{71DAAB1D-C095-49D3-A077-82393101A70E}" destId="{75FB5D0B-FEDA-4786-9E0D-EDADEDB77ACF}" srcOrd="0" destOrd="0" presId="urn:microsoft.com/office/officeart/2011/layout/CircleProcess"/>
    <dgm:cxn modelId="{EF94CE93-C31E-4962-A06E-418338FF7E83}" type="presParOf" srcId="{75FB5D0B-FEDA-4786-9E0D-EDADEDB77ACF}" destId="{1C5A6139-1317-4DE7-B88C-179A57D0B3BE}" srcOrd="0" destOrd="0" presId="urn:microsoft.com/office/officeart/2011/layout/CircleProcess"/>
    <dgm:cxn modelId="{4F537E3A-29B3-4989-BFAC-F3F04ACE031D}" type="presParOf" srcId="{71DAAB1D-C095-49D3-A077-82393101A70E}" destId="{E39EBCEF-A3FC-4427-98F9-7C661832E3A0}" srcOrd="1" destOrd="0" presId="urn:microsoft.com/office/officeart/2011/layout/CircleProcess"/>
    <dgm:cxn modelId="{454ED2FC-E634-4248-A368-55975EF973F9}" type="presParOf" srcId="{E39EBCEF-A3FC-4427-98F9-7C661832E3A0}" destId="{F1F031C4-BB99-47D1-A57E-1D0710387C13}" srcOrd="0" destOrd="0" presId="urn:microsoft.com/office/officeart/2011/layout/CircleProcess"/>
    <dgm:cxn modelId="{52D62755-80ED-4896-A5FA-A3D863BAABB0}" type="presParOf" srcId="{71DAAB1D-C095-49D3-A077-82393101A70E}" destId="{942E4B35-1879-43F8-9DC8-9D58636AE633}" srcOrd="2" destOrd="0" presId="urn:microsoft.com/office/officeart/2011/layout/CircleProcess"/>
    <dgm:cxn modelId="{36A84B06-C64D-43F4-A7BD-AF8B4E7C6FF3}" type="presParOf" srcId="{71DAAB1D-C095-49D3-A077-82393101A70E}" destId="{359689E4-24F5-49FB-BF94-FA7838516C6C}" srcOrd="3" destOrd="0" presId="urn:microsoft.com/office/officeart/2011/layout/CircleProcess"/>
    <dgm:cxn modelId="{B9F9322F-0237-4EDA-AB8B-3F91BDB60B8B}" type="presParOf" srcId="{359689E4-24F5-49FB-BF94-FA7838516C6C}" destId="{CF205E18-B3C6-4735-971D-9745B072D1E5}" srcOrd="0" destOrd="0" presId="urn:microsoft.com/office/officeart/2011/layout/CircleProcess"/>
    <dgm:cxn modelId="{768998BC-0783-42FF-A919-24380D120A4A}" type="presParOf" srcId="{71DAAB1D-C095-49D3-A077-82393101A70E}" destId="{843FB367-E770-4D30-9784-715B415BDB64}" srcOrd="4" destOrd="0" presId="urn:microsoft.com/office/officeart/2011/layout/CircleProcess"/>
    <dgm:cxn modelId="{16B47641-1088-41B7-B090-C07DCD32355E}" type="presParOf" srcId="{843FB367-E770-4D30-9784-715B415BDB64}" destId="{AA52D403-361F-459D-89FA-EF9A2BFDA13F}" srcOrd="0" destOrd="0" presId="urn:microsoft.com/office/officeart/2011/layout/CircleProcess"/>
    <dgm:cxn modelId="{3E990F83-7E9B-4916-A238-7A4F2E32BE05}" type="presParOf" srcId="{71DAAB1D-C095-49D3-A077-82393101A70E}" destId="{710CAFE1-3908-4F3A-BBA3-5664914675F6}" srcOrd="5" destOrd="0" presId="urn:microsoft.com/office/officeart/2011/layout/CircleProcess"/>
    <dgm:cxn modelId="{95E44374-7B9D-4FBF-A0C1-17078E62CF43}" type="presParOf" srcId="{71DAAB1D-C095-49D3-A077-82393101A70E}" destId="{FA1DC037-1AED-4F80-854D-6506A7AAD818}" srcOrd="6" destOrd="0" presId="urn:microsoft.com/office/officeart/2011/layout/CircleProcess"/>
    <dgm:cxn modelId="{3C914B68-EB60-4F49-BCC4-422EF23BF239}" type="presParOf" srcId="{FA1DC037-1AED-4F80-854D-6506A7AAD818}" destId="{5BEC5456-8078-40C0-AC28-067A004F3992}" srcOrd="0" destOrd="0" presId="urn:microsoft.com/office/officeart/2011/layout/CircleProcess"/>
    <dgm:cxn modelId="{82B4D3E1-906B-4F5A-B0E7-27CA4FCF4604}" type="presParOf" srcId="{71DAAB1D-C095-49D3-A077-82393101A70E}" destId="{A2FAF440-1757-49FA-966F-FA1B15D8E29B}" srcOrd="7" destOrd="0" presId="urn:microsoft.com/office/officeart/2011/layout/CircleProcess"/>
    <dgm:cxn modelId="{221657DC-AA13-44AB-820A-32900D6DC4B3}" type="presParOf" srcId="{A2FAF440-1757-49FA-966F-FA1B15D8E29B}" destId="{90EBA96F-004E-40C0-97F5-9B7BFF8AD96D}" srcOrd="0" destOrd="0" presId="urn:microsoft.com/office/officeart/2011/layout/CircleProcess"/>
    <dgm:cxn modelId="{57601C56-5A2B-40B7-8326-9F8F6BBBC757}" type="presParOf" srcId="{71DAAB1D-C095-49D3-A077-82393101A70E}" destId="{07533D2F-96C6-475D-AAEE-4A622C6CCE5C}" srcOrd="8" destOrd="0" presId="urn:microsoft.com/office/officeart/2011/layout/CircleProcess"/>
    <dgm:cxn modelId="{6E0D34F5-5223-4657-8484-A95418277ED1}" type="presParOf" srcId="{71DAAB1D-C095-49D3-A077-82393101A70E}" destId="{9BF06484-A68B-4881-8C9A-2B0906777B59}" srcOrd="9" destOrd="0" presId="urn:microsoft.com/office/officeart/2011/layout/CircleProcess"/>
    <dgm:cxn modelId="{544541DB-8D28-4040-BE2E-C0673D69C883}" type="presParOf" srcId="{9BF06484-A68B-4881-8C9A-2B0906777B59}" destId="{F5A22479-82B5-4334-B011-155005C66470}" srcOrd="0" destOrd="0" presId="urn:microsoft.com/office/officeart/2011/layout/CircleProcess"/>
    <dgm:cxn modelId="{B2938D41-BCFC-44EC-9294-0650332B43DC}" type="presParOf" srcId="{71DAAB1D-C095-49D3-A077-82393101A70E}" destId="{962271A3-2F7D-41AA-A986-263124860A2B}" srcOrd="10" destOrd="0" presId="urn:microsoft.com/office/officeart/2011/layout/CircleProcess"/>
    <dgm:cxn modelId="{AE65B9A4-2385-42C2-AC5C-D2609FB259A9}" type="presParOf" srcId="{962271A3-2F7D-41AA-A986-263124860A2B}" destId="{FEC0D2E5-8B13-43EB-95CE-DD1388869B2A}" srcOrd="0" destOrd="0" presId="urn:microsoft.com/office/officeart/2011/layout/CircleProcess"/>
    <dgm:cxn modelId="{2010BE8B-73DB-45E0-9057-69E629A2DEF2}" type="presParOf" srcId="{71DAAB1D-C095-49D3-A077-82393101A70E}" destId="{D4749F59-83FC-410E-9586-EFF972C8F0D4}"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7AD0C-12B5-4EB6-A3AC-BD3D61A67975}">
      <dsp:nvSpPr>
        <dsp:cNvPr id="0" name=""/>
        <dsp:cNvSpPr/>
      </dsp:nvSpPr>
      <dsp:spPr>
        <a:xfrm>
          <a:off x="1862755" y="1439875"/>
          <a:ext cx="5656057" cy="963318"/>
        </a:xfrm>
        <a:prstGeom prst="roundRect">
          <a:avLst/>
        </a:prstGeom>
        <a:solidFill>
          <a:schemeClr val="accent1">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90236" tIns="106680" rIns="106680" bIns="10668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2800" b="0" kern="1200" spc="0" baseline="0" smtClean="0">
              <a:latin typeface="Times New Roman" pitchFamily="18" charset="0"/>
              <a:ea typeface="+mn-ea"/>
              <a:cs typeface="Times New Roman" pitchFamily="18" charset="0"/>
            </a:rPr>
            <a:t>创   新   与   发   展</a:t>
          </a:r>
          <a:endParaRPr lang="en-US" altLang="zh-CN" sz="2800" b="0" kern="1200" spc="0" baseline="0" smtClean="0">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HK" sz="1800" kern="1200" smtClean="0">
              <a:latin typeface="+mn-lt"/>
              <a:ea typeface="+mn-ea"/>
              <a:cs typeface="+mn-cs"/>
            </a:rPr>
            <a:t>Innovation &amp; Development</a:t>
          </a:r>
          <a:endParaRPr lang="zh-HK" altLang="en-US" sz="1800" kern="1200" dirty="0" smtClean="0">
            <a:latin typeface="+mn-lt"/>
            <a:ea typeface="+mn-ea"/>
            <a:cs typeface="+mn-cs"/>
          </a:endParaRPr>
        </a:p>
      </dsp:txBody>
      <dsp:txXfrm>
        <a:off x="1909780" y="1486900"/>
        <a:ext cx="5562007" cy="869268"/>
      </dsp:txXfrm>
    </dsp:sp>
    <dsp:sp modelId="{C066EEA8-1278-4669-94A4-9704241FE351}">
      <dsp:nvSpPr>
        <dsp:cNvPr id="0" name=""/>
        <dsp:cNvSpPr/>
      </dsp:nvSpPr>
      <dsp:spPr>
        <a:xfrm>
          <a:off x="1518039" y="785822"/>
          <a:ext cx="1274620" cy="1261770"/>
        </a:xfrm>
        <a:prstGeom prst="ellipse">
          <a:avLst/>
        </a:prstGeom>
        <a:blipFill rotWithShape="0">
          <a:blip xmlns:r="http://schemas.openxmlformats.org/officeDocument/2006/relationships" r:embed="rId1"/>
          <a:stretch>
            <a:fillRect/>
          </a:stretch>
        </a:blip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93EBC-0F24-4CC3-99FD-EA2554000F10}">
      <dsp:nvSpPr>
        <dsp:cNvPr id="0" name=""/>
        <dsp:cNvSpPr/>
      </dsp:nvSpPr>
      <dsp:spPr>
        <a:xfrm>
          <a:off x="1544" y="0"/>
          <a:ext cx="1506110" cy="485816"/>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zh-CN" sz="2400" kern="1200" dirty="0" smtClean="0">
              <a:latin typeface="宋体" pitchFamily="2" charset="-122"/>
              <a:ea typeface="宋体" pitchFamily="2" charset="-122"/>
            </a:rPr>
            <a:t>更有效</a:t>
          </a:r>
          <a:endParaRPr lang="en-US" sz="2400" kern="1200" dirty="0">
            <a:latin typeface="宋体" pitchFamily="2" charset="-122"/>
            <a:ea typeface="宋体" pitchFamily="2" charset="-122"/>
          </a:endParaRPr>
        </a:p>
      </dsp:txBody>
      <dsp:txXfrm>
        <a:off x="15773" y="14229"/>
        <a:ext cx="1477652" cy="457358"/>
      </dsp:txXfrm>
    </dsp:sp>
    <dsp:sp modelId="{972B9F69-C760-4E61-8CC0-387E5928958D}">
      <dsp:nvSpPr>
        <dsp:cNvPr id="0" name=""/>
        <dsp:cNvSpPr/>
      </dsp:nvSpPr>
      <dsp:spPr>
        <a:xfrm>
          <a:off x="1760681" y="0"/>
          <a:ext cx="1506110" cy="485816"/>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zh-CN" sz="2400" kern="1200" dirty="0" smtClean="0">
              <a:latin typeface="宋体" pitchFamily="2" charset="-122"/>
              <a:ea typeface="宋体" pitchFamily="2" charset="-122"/>
            </a:rPr>
            <a:t>更可靠</a:t>
          </a:r>
          <a:endParaRPr lang="en-US" sz="2400" kern="1200" dirty="0">
            <a:latin typeface="宋体" pitchFamily="2" charset="-122"/>
            <a:ea typeface="宋体" pitchFamily="2" charset="-122"/>
          </a:endParaRPr>
        </a:p>
      </dsp:txBody>
      <dsp:txXfrm>
        <a:off x="1774910" y="14229"/>
        <a:ext cx="1477652" cy="457358"/>
      </dsp:txXfrm>
    </dsp:sp>
    <dsp:sp modelId="{2C890287-C003-4591-8441-0780471FE431}">
      <dsp:nvSpPr>
        <dsp:cNvPr id="0" name=""/>
        <dsp:cNvSpPr/>
      </dsp:nvSpPr>
      <dsp:spPr>
        <a:xfrm>
          <a:off x="3519818" y="0"/>
          <a:ext cx="1506110" cy="485816"/>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zh-CN" sz="2400" kern="1200" dirty="0" smtClean="0">
              <a:latin typeface="宋体" pitchFamily="2" charset="-122"/>
              <a:ea typeface="宋体" pitchFamily="2" charset="-122"/>
            </a:rPr>
            <a:t>更健壮</a:t>
          </a:r>
          <a:endParaRPr lang="en-US" sz="2400" kern="1200" dirty="0">
            <a:latin typeface="宋体" pitchFamily="2" charset="-122"/>
            <a:ea typeface="宋体" pitchFamily="2" charset="-122"/>
          </a:endParaRPr>
        </a:p>
      </dsp:txBody>
      <dsp:txXfrm>
        <a:off x="3534047" y="14229"/>
        <a:ext cx="1477652" cy="457358"/>
      </dsp:txXfrm>
    </dsp:sp>
    <dsp:sp modelId="{3DB65F12-60ED-4C91-B7EE-7491D2DE8144}">
      <dsp:nvSpPr>
        <dsp:cNvPr id="0" name=""/>
        <dsp:cNvSpPr/>
      </dsp:nvSpPr>
      <dsp:spPr>
        <a:xfrm>
          <a:off x="5278955" y="0"/>
          <a:ext cx="1506110" cy="485816"/>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zh-CN" sz="2400" kern="1200" dirty="0" smtClean="0">
              <a:latin typeface="宋体" pitchFamily="2" charset="-122"/>
              <a:ea typeface="宋体" pitchFamily="2" charset="-122"/>
            </a:rPr>
            <a:t>更安全</a:t>
          </a:r>
          <a:endParaRPr lang="en-US" sz="2400" kern="1200" dirty="0">
            <a:latin typeface="宋体" pitchFamily="2" charset="-122"/>
            <a:ea typeface="宋体" pitchFamily="2" charset="-122"/>
          </a:endParaRPr>
        </a:p>
      </dsp:txBody>
      <dsp:txXfrm>
        <a:off x="5293184" y="14229"/>
        <a:ext cx="1477652" cy="4573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A6139-1317-4DE7-B88C-179A57D0B3BE}">
      <dsp:nvSpPr>
        <dsp:cNvPr id="0" name=""/>
        <dsp:cNvSpPr/>
      </dsp:nvSpPr>
      <dsp:spPr>
        <a:xfrm>
          <a:off x="5996216" y="666023"/>
          <a:ext cx="1764516" cy="1764606"/>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1F031C4-BB99-47D1-A57E-1D0710387C13}">
      <dsp:nvSpPr>
        <dsp:cNvPr id="0" name=""/>
        <dsp:cNvSpPr/>
      </dsp:nvSpPr>
      <dsp:spPr>
        <a:xfrm>
          <a:off x="6055235" y="724854"/>
          <a:ext cx="1647234" cy="1646945"/>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chemeClr val="bg1"/>
              </a:solidFill>
              <a:latin typeface="宋体" pitchFamily="2" charset="-122"/>
              <a:ea typeface="宋体" pitchFamily="2" charset="-122"/>
            </a:rPr>
            <a:t>知识经济</a:t>
          </a:r>
          <a:endParaRPr lang="en-US" sz="2000" kern="1200" dirty="0">
            <a:solidFill>
              <a:schemeClr val="bg1"/>
            </a:solidFill>
            <a:latin typeface="宋体" pitchFamily="2" charset="-122"/>
            <a:ea typeface="宋体" pitchFamily="2" charset="-122"/>
          </a:endParaRPr>
        </a:p>
      </dsp:txBody>
      <dsp:txXfrm>
        <a:off x="6290554" y="960176"/>
        <a:ext cx="1176596" cy="1176301"/>
      </dsp:txXfrm>
    </dsp:sp>
    <dsp:sp modelId="{CF205E18-B3C6-4735-971D-9745B072D1E5}">
      <dsp:nvSpPr>
        <dsp:cNvPr id="0" name=""/>
        <dsp:cNvSpPr/>
      </dsp:nvSpPr>
      <dsp:spPr>
        <a:xfrm rot="2700000">
          <a:off x="4165100" y="665899"/>
          <a:ext cx="1764545" cy="1764545"/>
        </a:xfrm>
        <a:prstGeom prst="teardrop">
          <a:avLst>
            <a:gd name="adj" fmla="val 10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52D403-361F-459D-89FA-EF9A2BFDA13F}">
      <dsp:nvSpPr>
        <dsp:cNvPr id="0" name=""/>
        <dsp:cNvSpPr/>
      </dsp:nvSpPr>
      <dsp:spPr>
        <a:xfrm>
          <a:off x="4231700" y="724854"/>
          <a:ext cx="1647234" cy="1646945"/>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chemeClr val="bg1"/>
              </a:solidFill>
              <a:latin typeface="宋体" pitchFamily="2" charset="-122"/>
              <a:ea typeface="宋体" pitchFamily="2" charset="-122"/>
            </a:rPr>
            <a:t>关键技术</a:t>
          </a:r>
          <a:endParaRPr lang="en-US" sz="2000" kern="1200" dirty="0">
            <a:solidFill>
              <a:schemeClr val="bg1"/>
            </a:solidFill>
            <a:latin typeface="宋体" pitchFamily="2" charset="-122"/>
            <a:ea typeface="宋体" pitchFamily="2" charset="-122"/>
          </a:endParaRPr>
        </a:p>
      </dsp:txBody>
      <dsp:txXfrm>
        <a:off x="4467019" y="960176"/>
        <a:ext cx="1176596" cy="1176301"/>
      </dsp:txXfrm>
    </dsp:sp>
    <dsp:sp modelId="{5BEC5456-8078-40C0-AC28-067A004F3992}">
      <dsp:nvSpPr>
        <dsp:cNvPr id="0" name=""/>
        <dsp:cNvSpPr/>
      </dsp:nvSpPr>
      <dsp:spPr>
        <a:xfrm rot="2700000">
          <a:off x="2349131" y="665899"/>
          <a:ext cx="1764545" cy="1764545"/>
        </a:xfrm>
        <a:prstGeom prst="teardrop">
          <a:avLst>
            <a:gd name="adj" fmla="val 10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0EBA96F-004E-40C0-97F5-9B7BFF8AD96D}">
      <dsp:nvSpPr>
        <dsp:cNvPr id="0" name=""/>
        <dsp:cNvSpPr/>
      </dsp:nvSpPr>
      <dsp:spPr>
        <a:xfrm>
          <a:off x="2408165" y="724854"/>
          <a:ext cx="1647234" cy="1646945"/>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chemeClr val="bg1"/>
              </a:solidFill>
              <a:latin typeface="宋体" pitchFamily="2" charset="-122"/>
              <a:ea typeface="宋体" pitchFamily="2" charset="-122"/>
            </a:rPr>
            <a:t>创新发明</a:t>
          </a:r>
          <a:endParaRPr lang="en-US" sz="2000" kern="1200" dirty="0">
            <a:solidFill>
              <a:schemeClr val="bg1"/>
            </a:solidFill>
            <a:latin typeface="宋体" pitchFamily="2" charset="-122"/>
            <a:ea typeface="宋体" pitchFamily="2" charset="-122"/>
          </a:endParaRPr>
        </a:p>
      </dsp:txBody>
      <dsp:txXfrm>
        <a:off x="2643484" y="960176"/>
        <a:ext cx="1176596" cy="1176301"/>
      </dsp:txXfrm>
    </dsp:sp>
    <dsp:sp modelId="{F5A22479-82B5-4334-B011-155005C66470}">
      <dsp:nvSpPr>
        <dsp:cNvPr id="0" name=""/>
        <dsp:cNvSpPr/>
      </dsp:nvSpPr>
      <dsp:spPr>
        <a:xfrm rot="2700000">
          <a:off x="525596" y="665899"/>
          <a:ext cx="1764545" cy="1764545"/>
        </a:xfrm>
        <a:prstGeom prst="teardrop">
          <a:avLst>
            <a:gd name="adj" fmla="val 10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EC0D2E5-8B13-43EB-95CE-DD1388869B2A}">
      <dsp:nvSpPr>
        <dsp:cNvPr id="0" name=""/>
        <dsp:cNvSpPr/>
      </dsp:nvSpPr>
      <dsp:spPr>
        <a:xfrm>
          <a:off x="584630" y="724854"/>
          <a:ext cx="1647234" cy="1646945"/>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150000"/>
            </a:lnSpc>
            <a:spcBef>
              <a:spcPct val="0"/>
            </a:spcBef>
            <a:spcAft>
              <a:spcPct val="35000"/>
            </a:spcAft>
          </a:pPr>
          <a:r>
            <a:rPr lang="zh-CN" altLang="en-US" sz="2000" kern="1200" dirty="0" smtClean="0">
              <a:solidFill>
                <a:schemeClr val="bg1"/>
              </a:solidFill>
              <a:latin typeface="宋体" pitchFamily="2" charset="-122"/>
              <a:ea typeface="宋体" pitchFamily="2" charset="-122"/>
            </a:rPr>
            <a:t>原创理论</a:t>
          </a:r>
          <a:endParaRPr lang="zh-HK" sz="2000" b="0" kern="1200" dirty="0">
            <a:solidFill>
              <a:schemeClr val="bg1"/>
            </a:solidFill>
            <a:latin typeface="宋体" pitchFamily="2" charset="-122"/>
            <a:ea typeface="宋体" pitchFamily="2" charset="-122"/>
            <a:cs typeface="Times New Roman" pitchFamily="18" charset="0"/>
          </a:endParaRPr>
        </a:p>
      </dsp:txBody>
      <dsp:txXfrm>
        <a:off x="819949" y="960176"/>
        <a:ext cx="1176596" cy="1176301"/>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zh-CN" altLang="en-US"/>
          </a:p>
        </p:txBody>
      </p:sp>
      <p:sp>
        <p:nvSpPr>
          <p:cNvPr id="3" name="日期占位符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09D1BBC9-9A7B-4911-AD31-171C1B024D3C}" type="datetimeFigureOut">
              <a:rPr lang="zh-CN" altLang="en-US" smtClean="0"/>
              <a:pPr/>
              <a:t>2013/8/30</a:t>
            </a:fld>
            <a:endParaRPr lang="zh-CN" altLang="en-US"/>
          </a:p>
        </p:txBody>
      </p:sp>
      <p:sp>
        <p:nvSpPr>
          <p:cNvPr id="4" name="页脚占位符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zh-CN" altLang="en-US"/>
          </a:p>
        </p:txBody>
      </p:sp>
      <p:sp>
        <p:nvSpPr>
          <p:cNvPr id="5" name="灯片编号占位符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396D514-DB77-4DD3-B611-E549A6EC1229}" type="slidenum">
              <a:rPr lang="zh-CN" altLang="en-US" smtClean="0"/>
              <a:pPr/>
              <a:t>‹#›</a:t>
            </a:fld>
            <a:endParaRPr lang="zh-CN" altLang="en-US"/>
          </a:p>
        </p:txBody>
      </p:sp>
    </p:spTree>
    <p:extLst>
      <p:ext uri="{BB962C8B-B14F-4D97-AF65-F5344CB8AC3E}">
        <p14:creationId xmlns:p14="http://schemas.microsoft.com/office/powerpoint/2010/main" val="3074207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zh-HK" alt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43E29355-5E64-4E7A-B817-519683D2ADE2}" type="datetimeFigureOut">
              <a:rPr lang="zh-HK" altLang="en-US" smtClean="0"/>
              <a:pPr/>
              <a:t>30/8/2013</a:t>
            </a:fld>
            <a:endParaRPr lang="zh-HK" alt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zh-HK" alt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zh-HK" alt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189D26B9-9A0B-4757-8EEE-CC86DC09A223}" type="slidenum">
              <a:rPr lang="zh-HK" altLang="en-US" smtClean="0"/>
              <a:pPr/>
              <a:t>‹#›</a:t>
            </a:fld>
            <a:endParaRPr lang="zh-HK" altLang="en-US"/>
          </a:p>
        </p:txBody>
      </p:sp>
    </p:spTree>
    <p:extLst>
      <p:ext uri="{BB962C8B-B14F-4D97-AF65-F5344CB8AC3E}">
        <p14:creationId xmlns:p14="http://schemas.microsoft.com/office/powerpoint/2010/main" val="875679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xfrm>
            <a:off x="945468" y="4860131"/>
            <a:ext cx="5208365" cy="4606231"/>
          </a:xfrm>
          <a:noFill/>
        </p:spPr>
        <p:txBody>
          <a:bodyPr lIns="95791" tIns="47895" rIns="95791" bIns="47895"/>
          <a:lstStyle/>
          <a:p>
            <a:r>
              <a:rPr lang="en-US" altLang="zh-TW" b="1" smtClean="0"/>
              <a:t>Network Coding is a new paradigm because it fundamentally changes the concept of network communication.  With Network Coding, we can build a new information superhighway system.</a:t>
            </a:r>
          </a:p>
        </p:txBody>
      </p:sp>
      <p:sp>
        <p:nvSpPr>
          <p:cNvPr id="96260" name="Slide Number Placeholder 3"/>
          <p:cNvSpPr txBox="1">
            <a:spLocks noGrp="1"/>
          </p:cNvSpPr>
          <p:nvPr/>
        </p:nvSpPr>
        <p:spPr bwMode="auto">
          <a:xfrm>
            <a:off x="4022384" y="9723538"/>
            <a:ext cx="3076916" cy="511075"/>
          </a:xfrm>
          <a:prstGeom prst="rect">
            <a:avLst/>
          </a:prstGeom>
          <a:noFill/>
          <a:ln w="9525">
            <a:noFill/>
            <a:miter lim="800000"/>
            <a:headEnd/>
            <a:tailEnd/>
          </a:ln>
        </p:spPr>
        <p:txBody>
          <a:bodyPr lIns="95791" tIns="47895" rIns="95791" bIns="47895" anchor="b"/>
          <a:lstStyle/>
          <a:p>
            <a:pPr algn="r" defTabSz="958203" eaLnBrk="0" hangingPunct="0"/>
            <a:fld id="{5E76F4C4-87AE-4CC2-81F1-B6A99BEB6701}" type="slidenum">
              <a:rPr lang="zh-TW" altLang="en-US" sz="1200">
                <a:ea typeface="ＭＳ Ｐゴシック" pitchFamily="34" charset="-128"/>
              </a:rPr>
              <a:pPr algn="r" defTabSz="958203" eaLnBrk="0" hangingPunct="0"/>
              <a:t>4</a:t>
            </a:fld>
            <a:endParaRPr lang="en-US" altLang="zh-TW" sz="120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4022384" y="9723538"/>
            <a:ext cx="3076916" cy="511075"/>
          </a:xfrm>
          <a:prstGeom prst="rect">
            <a:avLst/>
          </a:prstGeom>
          <a:noFill/>
          <a:ln w="9525">
            <a:noFill/>
            <a:miter lim="800000"/>
            <a:headEnd/>
            <a:tailEnd/>
          </a:ln>
        </p:spPr>
        <p:txBody>
          <a:bodyPr lIns="95791" tIns="47895" rIns="95791" bIns="47895" anchor="b"/>
          <a:lstStyle/>
          <a:p>
            <a:pPr algn="r" defTabSz="958203" eaLnBrk="0" hangingPunct="0"/>
            <a:fld id="{4815FCF2-2687-498D-BC23-165A52F559AB}" type="slidenum">
              <a:rPr lang="en-US" altLang="zh-TW" sz="1200">
                <a:solidFill>
                  <a:srgbClr val="000000"/>
                </a:solidFill>
                <a:ea typeface="ＭＳ Ｐゴシック" pitchFamily="34" charset="-128"/>
              </a:rPr>
              <a:pPr algn="r" defTabSz="958203" eaLnBrk="0" hangingPunct="0"/>
              <a:t>16</a:t>
            </a:fld>
            <a:endParaRPr lang="en-US" altLang="zh-TW" sz="1200">
              <a:solidFill>
                <a:srgbClr val="000000"/>
              </a:solidFill>
              <a:ea typeface="ＭＳ Ｐゴシック" pitchFamily="34" charset="-128"/>
            </a:endParaRPr>
          </a:p>
        </p:txBody>
      </p:sp>
      <p:sp>
        <p:nvSpPr>
          <p:cNvPr id="99331" name="Slide Image Placeholder 1"/>
          <p:cNvSpPr>
            <a:spLocks noGrp="1" noRot="1" noChangeAspect="1" noTextEdit="1"/>
          </p:cNvSpPr>
          <p:nvPr>
            <p:ph type="sldImg"/>
          </p:nvPr>
        </p:nvSpPr>
        <p:spPr bwMode="auto">
          <a:noFill/>
          <a:ln>
            <a:solidFill>
              <a:srgbClr val="000000"/>
            </a:solidFill>
            <a:miter lim="800000"/>
            <a:headEnd/>
            <a:tailEnd/>
          </a:ln>
        </p:spPr>
      </p:sp>
      <p:sp>
        <p:nvSpPr>
          <p:cNvPr id="99332" name="Notes Placeholder 2"/>
          <p:cNvSpPr>
            <a:spLocks noGrp="1"/>
          </p:cNvSpPr>
          <p:nvPr>
            <p:ph type="body" idx="1"/>
          </p:nvPr>
        </p:nvSpPr>
        <p:spPr bwMode="auto">
          <a:xfrm>
            <a:off x="945468" y="4861769"/>
            <a:ext cx="5208365" cy="4604594"/>
          </a:xfrm>
          <a:noFill/>
        </p:spPr>
        <p:txBody>
          <a:bodyPr lIns="95791" tIns="47895" rIns="95791" bIns="47895"/>
          <a:lstStyle/>
          <a:p>
            <a:r>
              <a:rPr lang="en-US" altLang="zh-TW" b="1" smtClean="0"/>
              <a:t>The sustainability of this AOE beyond its supporting period depends on different scenarios.</a:t>
            </a:r>
          </a:p>
          <a:p>
            <a:endParaRPr lang="en-US" altLang="zh-TW" b="1" smtClean="0"/>
          </a:p>
          <a:p>
            <a:r>
              <a:rPr lang="en-US" altLang="zh-TW" b="1" smtClean="0"/>
              <a:t>The first scenario is on the right.  At the end of this AOE, if it happens that all ideas in Network Coding have been developed and productized, then mission is accomplished and the AOE should not be continued.  This is not very likely though.</a:t>
            </a:r>
          </a:p>
          <a:p>
            <a:endParaRPr lang="en-US" altLang="zh-TW" b="1" smtClean="0"/>
          </a:p>
          <a:p>
            <a:r>
              <a:rPr lang="en-US" altLang="zh-TW" b="1" smtClean="0"/>
              <a:t>Under the scenario on the left, if the AOE is going strong, then it should be fairly self-sustainable through funding from the private sector and the government, such as the ITF.</a:t>
            </a:r>
          </a:p>
          <a:p>
            <a:endParaRPr lang="en-US" altLang="zh-TW" b="1" smtClean="0"/>
          </a:p>
          <a:p>
            <a:r>
              <a:rPr lang="en-US" altLang="zh-TW" b="1" smtClean="0"/>
              <a:t>The last scenario is such that there are new major breakthroughs along the way. </a:t>
            </a:r>
          </a:p>
          <a:p>
            <a:r>
              <a:rPr lang="en-US" altLang="zh-TW" b="1" smtClean="0"/>
              <a:t>In this case, the AOE should evolve into an entity of a larger scope through different sources of funding, including private donations.</a:t>
            </a:r>
          </a:p>
          <a:p>
            <a:r>
              <a:rPr lang="en-US" altLang="zh-TW" b="1" smtClean="0"/>
              <a:t>This would be similar to the Institute of Mathematical Sciences at CUHK, headed by Fields Medalist Prof. Shing-Tung Yau.</a:t>
            </a:r>
          </a:p>
        </p:txBody>
      </p:sp>
      <p:sp>
        <p:nvSpPr>
          <p:cNvPr id="99333" name="Slide Number Placeholder 3"/>
          <p:cNvSpPr txBox="1">
            <a:spLocks noGrp="1"/>
          </p:cNvSpPr>
          <p:nvPr/>
        </p:nvSpPr>
        <p:spPr bwMode="auto">
          <a:xfrm>
            <a:off x="4022384" y="9723538"/>
            <a:ext cx="3076916" cy="511075"/>
          </a:xfrm>
          <a:prstGeom prst="rect">
            <a:avLst/>
          </a:prstGeom>
          <a:noFill/>
          <a:ln w="9525">
            <a:noFill/>
            <a:miter lim="800000"/>
            <a:headEnd/>
            <a:tailEnd/>
          </a:ln>
        </p:spPr>
        <p:txBody>
          <a:bodyPr lIns="95791" tIns="47895" rIns="95791" bIns="47895" anchor="b"/>
          <a:lstStyle/>
          <a:p>
            <a:pPr algn="r" defTabSz="958203" eaLnBrk="0" hangingPunct="0"/>
            <a:fld id="{AA15E9E5-DFFB-4BEC-AE89-EAA9A3F19C0C}" type="slidenum">
              <a:rPr lang="en-US" altLang="zh-TW" sz="1200">
                <a:solidFill>
                  <a:srgbClr val="000000"/>
                </a:solidFill>
                <a:ea typeface="ＭＳ Ｐゴシック" pitchFamily="34" charset="-128"/>
              </a:rPr>
              <a:pPr algn="r" defTabSz="958203" eaLnBrk="0" hangingPunct="0"/>
              <a:t>16</a:t>
            </a:fld>
            <a:endParaRPr lang="en-US" altLang="zh-TW" sz="1200">
              <a:solidFill>
                <a:srgbClr val="000000"/>
              </a:solidFill>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4022384" y="9723538"/>
            <a:ext cx="3076916" cy="511075"/>
          </a:xfrm>
          <a:prstGeom prst="rect">
            <a:avLst/>
          </a:prstGeom>
          <a:noFill/>
          <a:ln w="9525">
            <a:noFill/>
            <a:miter lim="800000"/>
            <a:headEnd/>
            <a:tailEnd/>
          </a:ln>
        </p:spPr>
        <p:txBody>
          <a:bodyPr lIns="95791" tIns="47895" rIns="95791" bIns="47895" anchor="b"/>
          <a:lstStyle/>
          <a:p>
            <a:pPr algn="r" defTabSz="958203" eaLnBrk="0" hangingPunct="0"/>
            <a:fld id="{4815FCF2-2687-498D-BC23-165A52F559AB}" type="slidenum">
              <a:rPr lang="en-US" altLang="zh-TW" sz="1200">
                <a:solidFill>
                  <a:srgbClr val="000000"/>
                </a:solidFill>
                <a:ea typeface="ＭＳ Ｐゴシック" pitchFamily="34" charset="-128"/>
              </a:rPr>
              <a:pPr algn="r" defTabSz="958203" eaLnBrk="0" hangingPunct="0"/>
              <a:t>17</a:t>
            </a:fld>
            <a:endParaRPr lang="en-US" altLang="zh-TW" sz="1200">
              <a:solidFill>
                <a:srgbClr val="000000"/>
              </a:solidFill>
              <a:ea typeface="ＭＳ Ｐゴシック" pitchFamily="34" charset="-128"/>
            </a:endParaRPr>
          </a:p>
        </p:txBody>
      </p:sp>
      <p:sp>
        <p:nvSpPr>
          <p:cNvPr id="99331" name="Slide Image Placeholder 1"/>
          <p:cNvSpPr>
            <a:spLocks noGrp="1" noRot="1" noChangeAspect="1" noTextEdit="1"/>
          </p:cNvSpPr>
          <p:nvPr>
            <p:ph type="sldImg"/>
          </p:nvPr>
        </p:nvSpPr>
        <p:spPr bwMode="auto">
          <a:noFill/>
          <a:ln>
            <a:solidFill>
              <a:srgbClr val="000000"/>
            </a:solidFill>
            <a:miter lim="800000"/>
            <a:headEnd/>
            <a:tailEnd/>
          </a:ln>
        </p:spPr>
      </p:sp>
      <p:sp>
        <p:nvSpPr>
          <p:cNvPr id="99332" name="Notes Placeholder 2"/>
          <p:cNvSpPr>
            <a:spLocks noGrp="1"/>
          </p:cNvSpPr>
          <p:nvPr>
            <p:ph type="body" idx="1"/>
          </p:nvPr>
        </p:nvSpPr>
        <p:spPr bwMode="auto">
          <a:xfrm>
            <a:off x="945468" y="4861769"/>
            <a:ext cx="5208365" cy="4604594"/>
          </a:xfrm>
          <a:noFill/>
        </p:spPr>
        <p:txBody>
          <a:bodyPr lIns="95791" tIns="47895" rIns="95791" bIns="47895"/>
          <a:lstStyle/>
          <a:p>
            <a:r>
              <a:rPr lang="en-US" altLang="zh-TW" b="1" smtClean="0"/>
              <a:t>The sustainability of this AOE beyond its supporting period depends on different scenarios.</a:t>
            </a:r>
          </a:p>
          <a:p>
            <a:endParaRPr lang="en-US" altLang="zh-TW" b="1" smtClean="0"/>
          </a:p>
          <a:p>
            <a:r>
              <a:rPr lang="en-US" altLang="zh-TW" b="1" smtClean="0"/>
              <a:t>The first scenario is on the right.  At the end of this AOE, if it happens that all ideas in Network Coding have been developed and productized, then mission is accomplished and the AOE should not be continued.  This is not very likely though.</a:t>
            </a:r>
          </a:p>
          <a:p>
            <a:endParaRPr lang="en-US" altLang="zh-TW" b="1" smtClean="0"/>
          </a:p>
          <a:p>
            <a:r>
              <a:rPr lang="en-US" altLang="zh-TW" b="1" smtClean="0"/>
              <a:t>Under the scenario on the left, if the AOE is going strong, then it should be fairly self-sustainable through funding from the private sector and the government, such as the ITF.</a:t>
            </a:r>
          </a:p>
          <a:p>
            <a:endParaRPr lang="en-US" altLang="zh-TW" b="1" smtClean="0"/>
          </a:p>
          <a:p>
            <a:r>
              <a:rPr lang="en-US" altLang="zh-TW" b="1" smtClean="0"/>
              <a:t>The last scenario is such that there are new major breakthroughs along the way. </a:t>
            </a:r>
          </a:p>
          <a:p>
            <a:r>
              <a:rPr lang="en-US" altLang="zh-TW" b="1" smtClean="0"/>
              <a:t>In this case, the AOE should evolve into an entity of a larger scope through different sources of funding, including private donations.</a:t>
            </a:r>
          </a:p>
          <a:p>
            <a:r>
              <a:rPr lang="en-US" altLang="zh-TW" b="1" smtClean="0"/>
              <a:t>This would be similar to the Institute of Mathematical Sciences at CUHK, headed by Fields Medalist Prof. Shing-Tung Yau.</a:t>
            </a:r>
          </a:p>
        </p:txBody>
      </p:sp>
      <p:sp>
        <p:nvSpPr>
          <p:cNvPr id="99333" name="Slide Number Placeholder 3"/>
          <p:cNvSpPr txBox="1">
            <a:spLocks noGrp="1"/>
          </p:cNvSpPr>
          <p:nvPr/>
        </p:nvSpPr>
        <p:spPr bwMode="auto">
          <a:xfrm>
            <a:off x="4022384" y="9723538"/>
            <a:ext cx="3076916" cy="511075"/>
          </a:xfrm>
          <a:prstGeom prst="rect">
            <a:avLst/>
          </a:prstGeom>
          <a:noFill/>
          <a:ln w="9525">
            <a:noFill/>
            <a:miter lim="800000"/>
            <a:headEnd/>
            <a:tailEnd/>
          </a:ln>
        </p:spPr>
        <p:txBody>
          <a:bodyPr lIns="95791" tIns="47895" rIns="95791" bIns="47895" anchor="b"/>
          <a:lstStyle/>
          <a:p>
            <a:pPr algn="r" defTabSz="958203" eaLnBrk="0" hangingPunct="0"/>
            <a:fld id="{AA15E9E5-DFFB-4BEC-AE89-EAA9A3F19C0C}" type="slidenum">
              <a:rPr lang="en-US" altLang="zh-TW" sz="1200">
                <a:solidFill>
                  <a:srgbClr val="000000"/>
                </a:solidFill>
                <a:ea typeface="ＭＳ Ｐゴシック" pitchFamily="34" charset="-128"/>
              </a:rPr>
              <a:pPr algn="r" defTabSz="958203" eaLnBrk="0" hangingPunct="0"/>
              <a:t>17</a:t>
            </a:fld>
            <a:endParaRPr lang="en-US" altLang="zh-TW" sz="1200">
              <a:solidFill>
                <a:srgbClr val="000000"/>
              </a:solidFill>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4022384" y="9723538"/>
            <a:ext cx="3076916" cy="511075"/>
          </a:xfrm>
          <a:prstGeom prst="rect">
            <a:avLst/>
          </a:prstGeom>
          <a:noFill/>
          <a:ln w="9525">
            <a:noFill/>
            <a:miter lim="800000"/>
            <a:headEnd/>
            <a:tailEnd/>
          </a:ln>
        </p:spPr>
        <p:txBody>
          <a:bodyPr lIns="95791" tIns="47895" rIns="95791" bIns="47895" anchor="b"/>
          <a:lstStyle/>
          <a:p>
            <a:pPr algn="r" defTabSz="958203" eaLnBrk="0" hangingPunct="0"/>
            <a:fld id="{4815FCF2-2687-498D-BC23-165A52F559AB}" type="slidenum">
              <a:rPr lang="en-US" altLang="zh-TW" sz="1200">
                <a:solidFill>
                  <a:srgbClr val="000000"/>
                </a:solidFill>
                <a:ea typeface="ＭＳ Ｐゴシック" pitchFamily="34" charset="-128"/>
              </a:rPr>
              <a:pPr algn="r" defTabSz="958203" eaLnBrk="0" hangingPunct="0"/>
              <a:t>18</a:t>
            </a:fld>
            <a:endParaRPr lang="en-US" altLang="zh-TW" sz="1200">
              <a:solidFill>
                <a:srgbClr val="000000"/>
              </a:solidFill>
              <a:ea typeface="ＭＳ Ｐゴシック" pitchFamily="34" charset="-128"/>
            </a:endParaRPr>
          </a:p>
        </p:txBody>
      </p:sp>
      <p:sp>
        <p:nvSpPr>
          <p:cNvPr id="99331" name="Slide Image Placeholder 1"/>
          <p:cNvSpPr>
            <a:spLocks noGrp="1" noRot="1" noChangeAspect="1" noTextEdit="1"/>
          </p:cNvSpPr>
          <p:nvPr>
            <p:ph type="sldImg"/>
          </p:nvPr>
        </p:nvSpPr>
        <p:spPr bwMode="auto">
          <a:noFill/>
          <a:ln>
            <a:solidFill>
              <a:srgbClr val="000000"/>
            </a:solidFill>
            <a:miter lim="800000"/>
            <a:headEnd/>
            <a:tailEnd/>
          </a:ln>
        </p:spPr>
      </p:sp>
      <p:sp>
        <p:nvSpPr>
          <p:cNvPr id="99332" name="Notes Placeholder 2"/>
          <p:cNvSpPr>
            <a:spLocks noGrp="1"/>
          </p:cNvSpPr>
          <p:nvPr>
            <p:ph type="body" idx="1"/>
          </p:nvPr>
        </p:nvSpPr>
        <p:spPr bwMode="auto">
          <a:xfrm>
            <a:off x="945468" y="4861769"/>
            <a:ext cx="5208365" cy="4604594"/>
          </a:xfrm>
          <a:noFill/>
        </p:spPr>
        <p:txBody>
          <a:bodyPr lIns="95791" tIns="47895" rIns="95791" bIns="47895"/>
          <a:lstStyle/>
          <a:p>
            <a:r>
              <a:rPr lang="en-US" altLang="zh-TW" b="1" smtClean="0"/>
              <a:t>The sustainability of this AOE beyond its supporting period depends on different scenarios.</a:t>
            </a:r>
          </a:p>
          <a:p>
            <a:endParaRPr lang="en-US" altLang="zh-TW" b="1" smtClean="0"/>
          </a:p>
          <a:p>
            <a:r>
              <a:rPr lang="en-US" altLang="zh-TW" b="1" smtClean="0"/>
              <a:t>The first scenario is on the right.  At the end of this AOE, if it happens that all ideas in Network Coding have been developed and productized, then mission is accomplished and the AOE should not be continued.  This is not very likely though.</a:t>
            </a:r>
          </a:p>
          <a:p>
            <a:endParaRPr lang="en-US" altLang="zh-TW" b="1" smtClean="0"/>
          </a:p>
          <a:p>
            <a:r>
              <a:rPr lang="en-US" altLang="zh-TW" b="1" smtClean="0"/>
              <a:t>Under the scenario on the left, if the AOE is going strong, then it should be fairly self-sustainable through funding from the private sector and the government, such as the ITF.</a:t>
            </a:r>
          </a:p>
          <a:p>
            <a:endParaRPr lang="en-US" altLang="zh-TW" b="1" smtClean="0"/>
          </a:p>
          <a:p>
            <a:r>
              <a:rPr lang="en-US" altLang="zh-TW" b="1" smtClean="0"/>
              <a:t>The last scenario is such that there are new major breakthroughs along the way. </a:t>
            </a:r>
          </a:p>
          <a:p>
            <a:r>
              <a:rPr lang="en-US" altLang="zh-TW" b="1" smtClean="0"/>
              <a:t>In this case, the AOE should evolve into an entity of a larger scope through different sources of funding, including private donations.</a:t>
            </a:r>
          </a:p>
          <a:p>
            <a:r>
              <a:rPr lang="en-US" altLang="zh-TW" b="1" smtClean="0"/>
              <a:t>This would be similar to the Institute of Mathematical Sciences at CUHK, headed by Fields Medalist Prof. Shing-Tung Yau.</a:t>
            </a:r>
          </a:p>
        </p:txBody>
      </p:sp>
      <p:sp>
        <p:nvSpPr>
          <p:cNvPr id="99333" name="Slide Number Placeholder 3"/>
          <p:cNvSpPr txBox="1">
            <a:spLocks noGrp="1"/>
          </p:cNvSpPr>
          <p:nvPr/>
        </p:nvSpPr>
        <p:spPr bwMode="auto">
          <a:xfrm>
            <a:off x="4022384" y="9723538"/>
            <a:ext cx="3076916" cy="511075"/>
          </a:xfrm>
          <a:prstGeom prst="rect">
            <a:avLst/>
          </a:prstGeom>
          <a:noFill/>
          <a:ln w="9525">
            <a:noFill/>
            <a:miter lim="800000"/>
            <a:headEnd/>
            <a:tailEnd/>
          </a:ln>
        </p:spPr>
        <p:txBody>
          <a:bodyPr lIns="95791" tIns="47895" rIns="95791" bIns="47895" anchor="b"/>
          <a:lstStyle/>
          <a:p>
            <a:pPr algn="r" defTabSz="958203" eaLnBrk="0" hangingPunct="0"/>
            <a:fld id="{AA15E9E5-DFFB-4BEC-AE89-EAA9A3F19C0C}" type="slidenum">
              <a:rPr lang="en-US" altLang="zh-TW" sz="1200">
                <a:solidFill>
                  <a:srgbClr val="000000"/>
                </a:solidFill>
                <a:ea typeface="ＭＳ Ｐゴシック" pitchFamily="34" charset="-128"/>
              </a:rPr>
              <a:pPr algn="r" defTabSz="958203" eaLnBrk="0" hangingPunct="0"/>
              <a:t>18</a:t>
            </a:fld>
            <a:endParaRPr lang="en-US" altLang="zh-TW" sz="1200">
              <a:solidFill>
                <a:srgbClr val="000000"/>
              </a:solidFill>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4022384" y="9723538"/>
            <a:ext cx="3076916" cy="511075"/>
          </a:xfrm>
          <a:prstGeom prst="rect">
            <a:avLst/>
          </a:prstGeom>
          <a:noFill/>
          <a:ln w="9525">
            <a:noFill/>
            <a:miter lim="800000"/>
            <a:headEnd/>
            <a:tailEnd/>
          </a:ln>
        </p:spPr>
        <p:txBody>
          <a:bodyPr lIns="95791" tIns="47895" rIns="95791" bIns="47895" anchor="b"/>
          <a:lstStyle/>
          <a:p>
            <a:pPr algn="r" defTabSz="958203" eaLnBrk="0" hangingPunct="0"/>
            <a:fld id="{4815FCF2-2687-498D-BC23-165A52F559AB}" type="slidenum">
              <a:rPr lang="en-US" altLang="zh-TW" sz="1200">
                <a:solidFill>
                  <a:srgbClr val="000000"/>
                </a:solidFill>
                <a:ea typeface="ＭＳ Ｐゴシック" pitchFamily="34" charset="-128"/>
              </a:rPr>
              <a:pPr algn="r" defTabSz="958203" eaLnBrk="0" hangingPunct="0"/>
              <a:t>19</a:t>
            </a:fld>
            <a:endParaRPr lang="en-US" altLang="zh-TW" sz="1200">
              <a:solidFill>
                <a:srgbClr val="000000"/>
              </a:solidFill>
              <a:ea typeface="ＭＳ Ｐゴシック" pitchFamily="34" charset="-128"/>
            </a:endParaRPr>
          </a:p>
        </p:txBody>
      </p:sp>
      <p:sp>
        <p:nvSpPr>
          <p:cNvPr id="99331" name="Slide Image Placeholder 1"/>
          <p:cNvSpPr>
            <a:spLocks noGrp="1" noRot="1" noChangeAspect="1" noTextEdit="1"/>
          </p:cNvSpPr>
          <p:nvPr>
            <p:ph type="sldImg"/>
          </p:nvPr>
        </p:nvSpPr>
        <p:spPr bwMode="auto">
          <a:noFill/>
          <a:ln>
            <a:solidFill>
              <a:srgbClr val="000000"/>
            </a:solidFill>
            <a:miter lim="800000"/>
            <a:headEnd/>
            <a:tailEnd/>
          </a:ln>
        </p:spPr>
      </p:sp>
      <p:sp>
        <p:nvSpPr>
          <p:cNvPr id="99332" name="Notes Placeholder 2"/>
          <p:cNvSpPr>
            <a:spLocks noGrp="1"/>
          </p:cNvSpPr>
          <p:nvPr>
            <p:ph type="body" idx="1"/>
          </p:nvPr>
        </p:nvSpPr>
        <p:spPr bwMode="auto">
          <a:xfrm>
            <a:off x="945468" y="4861769"/>
            <a:ext cx="5208365" cy="4604594"/>
          </a:xfrm>
          <a:noFill/>
        </p:spPr>
        <p:txBody>
          <a:bodyPr lIns="95791" tIns="47895" rIns="95791" bIns="47895"/>
          <a:lstStyle/>
          <a:p>
            <a:r>
              <a:rPr lang="en-US" altLang="zh-TW" b="1" smtClean="0"/>
              <a:t>The sustainability of this AOE beyond its supporting period depends on different scenarios.</a:t>
            </a:r>
          </a:p>
          <a:p>
            <a:endParaRPr lang="en-US" altLang="zh-TW" b="1" smtClean="0"/>
          </a:p>
          <a:p>
            <a:r>
              <a:rPr lang="en-US" altLang="zh-TW" b="1" smtClean="0"/>
              <a:t>The first scenario is on the right.  At the end of this AOE, if it happens that all ideas in Network Coding have been developed and productized, then mission is accomplished and the AOE should not be continued.  This is not very likely though.</a:t>
            </a:r>
          </a:p>
          <a:p>
            <a:endParaRPr lang="en-US" altLang="zh-TW" b="1" smtClean="0"/>
          </a:p>
          <a:p>
            <a:r>
              <a:rPr lang="en-US" altLang="zh-TW" b="1" smtClean="0"/>
              <a:t>Under the scenario on the left, if the AOE is going strong, then it should be fairly self-sustainable through funding from the private sector and the government, such as the ITF.</a:t>
            </a:r>
          </a:p>
          <a:p>
            <a:endParaRPr lang="en-US" altLang="zh-TW" b="1" smtClean="0"/>
          </a:p>
          <a:p>
            <a:r>
              <a:rPr lang="en-US" altLang="zh-TW" b="1" smtClean="0"/>
              <a:t>The last scenario is such that there are new major breakthroughs along the way. </a:t>
            </a:r>
          </a:p>
          <a:p>
            <a:r>
              <a:rPr lang="en-US" altLang="zh-TW" b="1" smtClean="0"/>
              <a:t>In this case, the AOE should evolve into an entity of a larger scope through different sources of funding, including private donations.</a:t>
            </a:r>
          </a:p>
          <a:p>
            <a:r>
              <a:rPr lang="en-US" altLang="zh-TW" b="1" smtClean="0"/>
              <a:t>This would be similar to the Institute of Mathematical Sciences at CUHK, headed by Fields Medalist Prof. Shing-Tung Yau.</a:t>
            </a:r>
          </a:p>
        </p:txBody>
      </p:sp>
      <p:sp>
        <p:nvSpPr>
          <p:cNvPr id="99333" name="Slide Number Placeholder 3"/>
          <p:cNvSpPr txBox="1">
            <a:spLocks noGrp="1"/>
          </p:cNvSpPr>
          <p:nvPr/>
        </p:nvSpPr>
        <p:spPr bwMode="auto">
          <a:xfrm>
            <a:off x="4022384" y="9723538"/>
            <a:ext cx="3076916" cy="511075"/>
          </a:xfrm>
          <a:prstGeom prst="rect">
            <a:avLst/>
          </a:prstGeom>
          <a:noFill/>
          <a:ln w="9525">
            <a:noFill/>
            <a:miter lim="800000"/>
            <a:headEnd/>
            <a:tailEnd/>
          </a:ln>
        </p:spPr>
        <p:txBody>
          <a:bodyPr lIns="95791" tIns="47895" rIns="95791" bIns="47895" anchor="b"/>
          <a:lstStyle/>
          <a:p>
            <a:pPr algn="r" defTabSz="958203" eaLnBrk="0" hangingPunct="0"/>
            <a:fld id="{AA15E9E5-DFFB-4BEC-AE89-EAA9A3F19C0C}" type="slidenum">
              <a:rPr lang="en-US" altLang="zh-TW" sz="1200">
                <a:solidFill>
                  <a:srgbClr val="000000"/>
                </a:solidFill>
                <a:ea typeface="ＭＳ Ｐゴシック" pitchFamily="34" charset="-128"/>
              </a:rPr>
              <a:pPr algn="r" defTabSz="958203" eaLnBrk="0" hangingPunct="0"/>
              <a:t>19</a:t>
            </a:fld>
            <a:endParaRPr lang="en-US" altLang="zh-TW" sz="1200">
              <a:solidFill>
                <a:srgbClr val="000000"/>
              </a:solidFill>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xfrm>
            <a:off x="945468" y="4860131"/>
            <a:ext cx="5208365" cy="4606231"/>
          </a:xfrm>
          <a:noFill/>
        </p:spPr>
        <p:txBody>
          <a:bodyPr lIns="95791" tIns="47895" rIns="95791" bIns="47895"/>
          <a:lstStyle/>
          <a:p>
            <a:r>
              <a:rPr lang="en-US" altLang="zh-TW" b="1" dirty="0" smtClean="0"/>
              <a:t>Network Coding is a new paradigm because it fundamentally changes the concept of network communication.  With Network Coding, we can build a new information superhighway system.</a:t>
            </a:r>
          </a:p>
        </p:txBody>
      </p:sp>
      <p:sp>
        <p:nvSpPr>
          <p:cNvPr id="96260" name="Slide Number Placeholder 3"/>
          <p:cNvSpPr txBox="1">
            <a:spLocks noGrp="1"/>
          </p:cNvSpPr>
          <p:nvPr/>
        </p:nvSpPr>
        <p:spPr bwMode="auto">
          <a:xfrm>
            <a:off x="4022384" y="9723538"/>
            <a:ext cx="3076916" cy="511075"/>
          </a:xfrm>
          <a:prstGeom prst="rect">
            <a:avLst/>
          </a:prstGeom>
          <a:noFill/>
          <a:ln w="9525">
            <a:noFill/>
            <a:miter lim="800000"/>
            <a:headEnd/>
            <a:tailEnd/>
          </a:ln>
        </p:spPr>
        <p:txBody>
          <a:bodyPr lIns="95791" tIns="47895" rIns="95791" bIns="47895" anchor="b"/>
          <a:lstStyle/>
          <a:p>
            <a:pPr algn="r" defTabSz="958203" eaLnBrk="0" hangingPunct="0"/>
            <a:fld id="{5E76F4C4-87AE-4CC2-81F1-B6A99BEB6701}" type="slidenum">
              <a:rPr lang="zh-TW" altLang="en-US" sz="1200">
                <a:ea typeface="ＭＳ Ｐゴシック" pitchFamily="34" charset="-128"/>
              </a:rPr>
              <a:pPr algn="r" defTabSz="958203" eaLnBrk="0" hangingPunct="0"/>
              <a:t>6</a:t>
            </a:fld>
            <a:endParaRPr lang="en-US" altLang="zh-TW" sz="120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xfrm>
            <a:off x="945468" y="4860131"/>
            <a:ext cx="5208365" cy="4606231"/>
          </a:xfrm>
          <a:noFill/>
        </p:spPr>
        <p:txBody>
          <a:bodyPr lIns="95791" tIns="47895" rIns="95791" bIns="47895"/>
          <a:lstStyle/>
          <a:p>
            <a:r>
              <a:rPr lang="en-US" altLang="zh-TW" b="1" dirty="0" smtClean="0"/>
              <a:t>Network Coding is a new paradigm because it fundamentally changes the concept of network communication.  With Network Coding, we can build a new information superhighway system.</a:t>
            </a:r>
          </a:p>
        </p:txBody>
      </p:sp>
      <p:sp>
        <p:nvSpPr>
          <p:cNvPr id="96260" name="Slide Number Placeholder 3"/>
          <p:cNvSpPr txBox="1">
            <a:spLocks noGrp="1"/>
          </p:cNvSpPr>
          <p:nvPr/>
        </p:nvSpPr>
        <p:spPr bwMode="auto">
          <a:xfrm>
            <a:off x="4022384" y="9723538"/>
            <a:ext cx="3076916" cy="511075"/>
          </a:xfrm>
          <a:prstGeom prst="rect">
            <a:avLst/>
          </a:prstGeom>
          <a:noFill/>
          <a:ln w="9525">
            <a:noFill/>
            <a:miter lim="800000"/>
            <a:headEnd/>
            <a:tailEnd/>
          </a:ln>
        </p:spPr>
        <p:txBody>
          <a:bodyPr lIns="95791" tIns="47895" rIns="95791" bIns="47895" anchor="b"/>
          <a:lstStyle/>
          <a:p>
            <a:pPr algn="r" defTabSz="958203" eaLnBrk="0" hangingPunct="0"/>
            <a:fld id="{5E76F4C4-87AE-4CC2-81F1-B6A99BEB6701}" type="slidenum">
              <a:rPr lang="zh-TW" altLang="en-US" sz="1200">
                <a:ea typeface="ＭＳ Ｐゴシック" pitchFamily="34" charset="-128"/>
              </a:rPr>
              <a:pPr algn="r" defTabSz="958203" eaLnBrk="0" hangingPunct="0"/>
              <a:t>7</a:t>
            </a:fld>
            <a:endParaRPr lang="en-US" altLang="zh-TW" sz="120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4022384" y="9723538"/>
            <a:ext cx="3076916" cy="511075"/>
          </a:xfrm>
          <a:prstGeom prst="rect">
            <a:avLst/>
          </a:prstGeom>
          <a:noFill/>
          <a:ln w="9525">
            <a:noFill/>
            <a:miter lim="800000"/>
            <a:headEnd/>
            <a:tailEnd/>
          </a:ln>
        </p:spPr>
        <p:txBody>
          <a:bodyPr lIns="95791" tIns="47895" rIns="95791" bIns="47895" anchor="b"/>
          <a:lstStyle/>
          <a:p>
            <a:pPr algn="r" defTabSz="958203" eaLnBrk="0" hangingPunct="0"/>
            <a:fld id="{CDC690F9-8A42-40F0-9F21-81E5807D1FA2}" type="slidenum">
              <a:rPr lang="en-US" altLang="zh-TW" sz="1200">
                <a:ea typeface="ＭＳ Ｐゴシック" pitchFamily="34" charset="-128"/>
              </a:rPr>
              <a:pPr algn="r" defTabSz="958203" eaLnBrk="0" hangingPunct="0"/>
              <a:t>8</a:t>
            </a:fld>
            <a:endParaRPr lang="en-US" altLang="zh-TW" sz="1200" dirty="0">
              <a:ea typeface="ＭＳ Ｐゴシック" pitchFamily="34" charset="-128"/>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xfrm>
            <a:off x="945468" y="4861769"/>
            <a:ext cx="5208365" cy="4604594"/>
          </a:xfrm>
          <a:noFill/>
        </p:spPr>
        <p:txBody>
          <a:bodyPr lIns="95791" tIns="47895" rIns="95791" bIns="47895"/>
          <a:lstStyle/>
          <a:p>
            <a:r>
              <a:rPr lang="en-US" altLang="zh-TW" sz="2500" b="1" dirty="0" smtClean="0"/>
              <a:t>Network coding has appeared in Wikipedia since 2006.  There have been special reports on Network Coding in Scientific American and New Scientist.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normAutofit fontScale="92500" lnSpcReduction="10000"/>
          </a:bodyPr>
          <a:lstStyle/>
          <a:p>
            <a:pPr eaLnBrk="1" hangingPunct="1"/>
            <a:r>
              <a:rPr lang="en-US" altLang="zh-TW" sz="2500" b="1" dirty="0" smtClean="0">
                <a:latin typeface="Arial" charset="0"/>
                <a:ea typeface="新細明體" pitchFamily="18" charset="-120"/>
              </a:rPr>
              <a:t>It is therefore not surprising that Network Coding has made tremendous impact on many fields in information science.  </a:t>
            </a:r>
          </a:p>
          <a:p>
            <a:pPr eaLnBrk="1" hangingPunct="1"/>
            <a:r>
              <a:rPr lang="en-US" altLang="zh-TW" sz="2500" b="1" dirty="0" smtClean="0">
                <a:latin typeface="Arial" charset="0"/>
                <a:ea typeface="新細明體" pitchFamily="18" charset="-120"/>
              </a:rPr>
              <a:t>These fields are shown on the right hand side.</a:t>
            </a:r>
          </a:p>
          <a:p>
            <a:pPr eaLnBrk="1" hangingPunct="1"/>
            <a:endParaRPr lang="en-US" altLang="zh-TW" sz="2500" b="1" dirty="0" smtClean="0">
              <a:latin typeface="Arial" charset="0"/>
              <a:ea typeface="新細明體" pitchFamily="18" charset="-120"/>
            </a:endParaRPr>
          </a:p>
          <a:p>
            <a:pPr eaLnBrk="1" hangingPunct="1"/>
            <a:r>
              <a:rPr lang="en-US" altLang="zh-TW" sz="2500" b="1" dirty="0" smtClean="0">
                <a:latin typeface="Arial" charset="0"/>
                <a:ea typeface="新細明體" pitchFamily="18" charset="-120"/>
              </a:rPr>
              <a:t>The impact of Network Coding goes as far as mathematics, physics and biology.</a:t>
            </a:r>
          </a:p>
          <a:p>
            <a:pPr eaLnBrk="1" hangingPunct="1"/>
            <a:endParaRPr lang="en-US" altLang="zh-TW" sz="2500" b="1" dirty="0" smtClean="0">
              <a:latin typeface="Arial" charset="0"/>
              <a:ea typeface="新細明體" pitchFamily="18" charset="-120"/>
            </a:endParaRPr>
          </a:p>
          <a:p>
            <a:pPr eaLnBrk="1" hangingPunct="1"/>
            <a:r>
              <a:rPr lang="en-US" altLang="zh-TW" sz="2500" b="1" dirty="0" smtClean="0">
                <a:latin typeface="Arial" charset="0"/>
                <a:ea typeface="新細明體" pitchFamily="18" charset="-120"/>
              </a:rPr>
              <a:t>In this AOE proposal, we will focus on fields that are related to information science.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10"/>
          </p:nvPr>
        </p:nvSpPr>
        <p:spPr/>
        <p:txBody>
          <a:bodyPr/>
          <a:lstStyle/>
          <a:p>
            <a:fld id="{189D26B9-9A0B-4757-8EEE-CC86DC09A223}" type="slidenum">
              <a:rPr lang="zh-HK" altLang="en-US" smtClean="0"/>
              <a:pPr/>
              <a:t>12</a:t>
            </a:fld>
            <a:endParaRPr lang="zh-HK" altLang="en-US"/>
          </a:p>
        </p:txBody>
      </p:sp>
    </p:spTree>
    <p:extLst>
      <p:ext uri="{BB962C8B-B14F-4D97-AF65-F5344CB8AC3E}">
        <p14:creationId xmlns:p14="http://schemas.microsoft.com/office/powerpoint/2010/main" val="3931070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10"/>
          </p:nvPr>
        </p:nvSpPr>
        <p:spPr/>
        <p:txBody>
          <a:bodyPr/>
          <a:lstStyle/>
          <a:p>
            <a:fld id="{189D26B9-9A0B-4757-8EEE-CC86DC09A223}" type="slidenum">
              <a:rPr lang="zh-HK" altLang="en-US" smtClean="0"/>
              <a:pPr/>
              <a:t>13</a:t>
            </a:fld>
            <a:endParaRPr lang="zh-HK" altLang="en-US"/>
          </a:p>
        </p:txBody>
      </p:sp>
    </p:spTree>
    <p:extLst>
      <p:ext uri="{BB962C8B-B14F-4D97-AF65-F5344CB8AC3E}">
        <p14:creationId xmlns:p14="http://schemas.microsoft.com/office/powerpoint/2010/main" val="3931070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4022384" y="9723538"/>
            <a:ext cx="3076916" cy="511075"/>
          </a:xfrm>
          <a:prstGeom prst="rect">
            <a:avLst/>
          </a:prstGeom>
          <a:noFill/>
          <a:ln w="9525">
            <a:noFill/>
            <a:miter lim="800000"/>
            <a:headEnd/>
            <a:tailEnd/>
          </a:ln>
        </p:spPr>
        <p:txBody>
          <a:bodyPr lIns="95791" tIns="47895" rIns="95791" bIns="47895" anchor="b"/>
          <a:lstStyle/>
          <a:p>
            <a:pPr algn="r" defTabSz="958203" eaLnBrk="0" hangingPunct="0"/>
            <a:fld id="{4815FCF2-2687-498D-BC23-165A52F559AB}" type="slidenum">
              <a:rPr lang="en-US" altLang="zh-TW" sz="1200">
                <a:solidFill>
                  <a:srgbClr val="000000"/>
                </a:solidFill>
                <a:ea typeface="ＭＳ Ｐゴシック" pitchFamily="34" charset="-128"/>
              </a:rPr>
              <a:pPr algn="r" defTabSz="958203" eaLnBrk="0" hangingPunct="0"/>
              <a:t>14</a:t>
            </a:fld>
            <a:endParaRPr lang="en-US" altLang="zh-TW" sz="1200">
              <a:solidFill>
                <a:srgbClr val="000000"/>
              </a:solidFill>
              <a:ea typeface="ＭＳ Ｐゴシック" pitchFamily="34" charset="-128"/>
            </a:endParaRPr>
          </a:p>
        </p:txBody>
      </p:sp>
      <p:sp>
        <p:nvSpPr>
          <p:cNvPr id="99331" name="Slide Image Placeholder 1"/>
          <p:cNvSpPr>
            <a:spLocks noGrp="1" noRot="1" noChangeAspect="1" noTextEdit="1"/>
          </p:cNvSpPr>
          <p:nvPr>
            <p:ph type="sldImg"/>
          </p:nvPr>
        </p:nvSpPr>
        <p:spPr bwMode="auto">
          <a:noFill/>
          <a:ln>
            <a:solidFill>
              <a:srgbClr val="000000"/>
            </a:solidFill>
            <a:miter lim="800000"/>
            <a:headEnd/>
            <a:tailEnd/>
          </a:ln>
        </p:spPr>
      </p:sp>
      <p:sp>
        <p:nvSpPr>
          <p:cNvPr id="99332" name="Notes Placeholder 2"/>
          <p:cNvSpPr>
            <a:spLocks noGrp="1"/>
          </p:cNvSpPr>
          <p:nvPr>
            <p:ph type="body" idx="1"/>
          </p:nvPr>
        </p:nvSpPr>
        <p:spPr bwMode="auto">
          <a:xfrm>
            <a:off x="945468" y="4861769"/>
            <a:ext cx="5208365" cy="4604594"/>
          </a:xfrm>
          <a:noFill/>
        </p:spPr>
        <p:txBody>
          <a:bodyPr lIns="95791" tIns="47895" rIns="95791" bIns="47895"/>
          <a:lstStyle/>
          <a:p>
            <a:r>
              <a:rPr lang="en-US" altLang="zh-TW" b="1" smtClean="0"/>
              <a:t>The sustainability of this AOE beyond its supporting period depends on different scenarios.</a:t>
            </a:r>
          </a:p>
          <a:p>
            <a:endParaRPr lang="en-US" altLang="zh-TW" b="1" smtClean="0"/>
          </a:p>
          <a:p>
            <a:r>
              <a:rPr lang="en-US" altLang="zh-TW" b="1" smtClean="0"/>
              <a:t>The first scenario is on the right.  At the end of this AOE, if it happens that all ideas in Network Coding have been developed and productized, then mission is accomplished and the AOE should not be continued.  This is not very likely though.</a:t>
            </a:r>
          </a:p>
          <a:p>
            <a:endParaRPr lang="en-US" altLang="zh-TW" b="1" smtClean="0"/>
          </a:p>
          <a:p>
            <a:r>
              <a:rPr lang="en-US" altLang="zh-TW" b="1" smtClean="0"/>
              <a:t>Under the scenario on the left, if the AOE is going strong, then it should be fairly self-sustainable through funding from the private sector and the government, such as the ITF.</a:t>
            </a:r>
          </a:p>
          <a:p>
            <a:endParaRPr lang="en-US" altLang="zh-TW" b="1" smtClean="0"/>
          </a:p>
          <a:p>
            <a:r>
              <a:rPr lang="en-US" altLang="zh-TW" b="1" smtClean="0"/>
              <a:t>The last scenario is such that there are new major breakthroughs along the way. </a:t>
            </a:r>
          </a:p>
          <a:p>
            <a:r>
              <a:rPr lang="en-US" altLang="zh-TW" b="1" smtClean="0"/>
              <a:t>In this case, the AOE should evolve into an entity of a larger scope through different sources of funding, including private donations.</a:t>
            </a:r>
          </a:p>
          <a:p>
            <a:r>
              <a:rPr lang="en-US" altLang="zh-TW" b="1" smtClean="0"/>
              <a:t>This would be similar to the Institute of Mathematical Sciences at CUHK, headed by Fields Medalist Prof. Shing-Tung Yau.</a:t>
            </a:r>
          </a:p>
        </p:txBody>
      </p:sp>
      <p:sp>
        <p:nvSpPr>
          <p:cNvPr id="99333" name="Slide Number Placeholder 3"/>
          <p:cNvSpPr txBox="1">
            <a:spLocks noGrp="1"/>
          </p:cNvSpPr>
          <p:nvPr/>
        </p:nvSpPr>
        <p:spPr bwMode="auto">
          <a:xfrm>
            <a:off x="4022384" y="9723538"/>
            <a:ext cx="3076916" cy="511075"/>
          </a:xfrm>
          <a:prstGeom prst="rect">
            <a:avLst/>
          </a:prstGeom>
          <a:noFill/>
          <a:ln w="9525">
            <a:noFill/>
            <a:miter lim="800000"/>
            <a:headEnd/>
            <a:tailEnd/>
          </a:ln>
        </p:spPr>
        <p:txBody>
          <a:bodyPr lIns="95791" tIns="47895" rIns="95791" bIns="47895" anchor="b"/>
          <a:lstStyle/>
          <a:p>
            <a:pPr algn="r" defTabSz="958203" eaLnBrk="0" hangingPunct="0"/>
            <a:fld id="{AA15E9E5-DFFB-4BEC-AE89-EAA9A3F19C0C}" type="slidenum">
              <a:rPr lang="en-US" altLang="zh-TW" sz="1200">
                <a:solidFill>
                  <a:srgbClr val="000000"/>
                </a:solidFill>
                <a:ea typeface="ＭＳ Ｐゴシック" pitchFamily="34" charset="-128"/>
              </a:rPr>
              <a:pPr algn="r" defTabSz="958203" eaLnBrk="0" hangingPunct="0"/>
              <a:t>14</a:t>
            </a:fld>
            <a:endParaRPr lang="en-US" altLang="zh-TW" sz="1200">
              <a:solidFill>
                <a:srgbClr val="000000"/>
              </a:solidFill>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4022384" y="9723538"/>
            <a:ext cx="3076916" cy="511075"/>
          </a:xfrm>
          <a:prstGeom prst="rect">
            <a:avLst/>
          </a:prstGeom>
          <a:noFill/>
          <a:ln w="9525">
            <a:noFill/>
            <a:miter lim="800000"/>
            <a:headEnd/>
            <a:tailEnd/>
          </a:ln>
        </p:spPr>
        <p:txBody>
          <a:bodyPr lIns="95791" tIns="47895" rIns="95791" bIns="47895" anchor="b"/>
          <a:lstStyle/>
          <a:p>
            <a:pPr algn="r" defTabSz="958203" eaLnBrk="0" hangingPunct="0"/>
            <a:fld id="{4815FCF2-2687-498D-BC23-165A52F559AB}" type="slidenum">
              <a:rPr lang="en-US" altLang="zh-TW" sz="1200">
                <a:solidFill>
                  <a:srgbClr val="000000"/>
                </a:solidFill>
                <a:ea typeface="ＭＳ Ｐゴシック" pitchFamily="34" charset="-128"/>
              </a:rPr>
              <a:pPr algn="r" defTabSz="958203" eaLnBrk="0" hangingPunct="0"/>
              <a:t>15</a:t>
            </a:fld>
            <a:endParaRPr lang="en-US" altLang="zh-TW" sz="1200">
              <a:solidFill>
                <a:srgbClr val="000000"/>
              </a:solidFill>
              <a:ea typeface="ＭＳ Ｐゴシック" pitchFamily="34" charset="-128"/>
            </a:endParaRPr>
          </a:p>
        </p:txBody>
      </p:sp>
      <p:sp>
        <p:nvSpPr>
          <p:cNvPr id="99331" name="Slide Image Placeholder 1"/>
          <p:cNvSpPr>
            <a:spLocks noGrp="1" noRot="1" noChangeAspect="1" noTextEdit="1"/>
          </p:cNvSpPr>
          <p:nvPr>
            <p:ph type="sldImg"/>
          </p:nvPr>
        </p:nvSpPr>
        <p:spPr bwMode="auto">
          <a:noFill/>
          <a:ln>
            <a:solidFill>
              <a:srgbClr val="000000"/>
            </a:solidFill>
            <a:miter lim="800000"/>
            <a:headEnd/>
            <a:tailEnd/>
          </a:ln>
        </p:spPr>
      </p:sp>
      <p:sp>
        <p:nvSpPr>
          <p:cNvPr id="99332" name="Notes Placeholder 2"/>
          <p:cNvSpPr>
            <a:spLocks noGrp="1"/>
          </p:cNvSpPr>
          <p:nvPr>
            <p:ph type="body" idx="1"/>
          </p:nvPr>
        </p:nvSpPr>
        <p:spPr bwMode="auto">
          <a:xfrm>
            <a:off x="945468" y="4861769"/>
            <a:ext cx="5208365" cy="4604594"/>
          </a:xfrm>
          <a:noFill/>
        </p:spPr>
        <p:txBody>
          <a:bodyPr lIns="95791" tIns="47895" rIns="95791" bIns="47895"/>
          <a:lstStyle/>
          <a:p>
            <a:r>
              <a:rPr lang="en-US" altLang="zh-TW" b="1" smtClean="0"/>
              <a:t>The sustainability of this AOE beyond its supporting period depends on different scenarios.</a:t>
            </a:r>
          </a:p>
          <a:p>
            <a:endParaRPr lang="en-US" altLang="zh-TW" b="1" smtClean="0"/>
          </a:p>
          <a:p>
            <a:r>
              <a:rPr lang="en-US" altLang="zh-TW" b="1" smtClean="0"/>
              <a:t>The first scenario is on the right.  At the end of this AOE, if it happens that all ideas in Network Coding have been developed and productized, then mission is accomplished and the AOE should not be continued.  This is not very likely though.</a:t>
            </a:r>
          </a:p>
          <a:p>
            <a:endParaRPr lang="en-US" altLang="zh-TW" b="1" smtClean="0"/>
          </a:p>
          <a:p>
            <a:r>
              <a:rPr lang="en-US" altLang="zh-TW" b="1" smtClean="0"/>
              <a:t>Under the scenario on the left, if the AOE is going strong, then it should be fairly self-sustainable through funding from the private sector and the government, such as the ITF.</a:t>
            </a:r>
          </a:p>
          <a:p>
            <a:endParaRPr lang="en-US" altLang="zh-TW" b="1" smtClean="0"/>
          </a:p>
          <a:p>
            <a:r>
              <a:rPr lang="en-US" altLang="zh-TW" b="1" smtClean="0"/>
              <a:t>The last scenario is such that there are new major breakthroughs along the way. </a:t>
            </a:r>
          </a:p>
          <a:p>
            <a:r>
              <a:rPr lang="en-US" altLang="zh-TW" b="1" smtClean="0"/>
              <a:t>In this case, the AOE should evolve into an entity of a larger scope through different sources of funding, including private donations.</a:t>
            </a:r>
          </a:p>
          <a:p>
            <a:r>
              <a:rPr lang="en-US" altLang="zh-TW" b="1" smtClean="0"/>
              <a:t>This would be similar to the Institute of Mathematical Sciences at CUHK, headed by Fields Medalist Prof. Shing-Tung Yau.</a:t>
            </a:r>
          </a:p>
        </p:txBody>
      </p:sp>
      <p:sp>
        <p:nvSpPr>
          <p:cNvPr id="99333" name="Slide Number Placeholder 3"/>
          <p:cNvSpPr txBox="1">
            <a:spLocks noGrp="1"/>
          </p:cNvSpPr>
          <p:nvPr/>
        </p:nvSpPr>
        <p:spPr bwMode="auto">
          <a:xfrm>
            <a:off x="4022384" y="9723538"/>
            <a:ext cx="3076916" cy="511075"/>
          </a:xfrm>
          <a:prstGeom prst="rect">
            <a:avLst/>
          </a:prstGeom>
          <a:noFill/>
          <a:ln w="9525">
            <a:noFill/>
            <a:miter lim="800000"/>
            <a:headEnd/>
            <a:tailEnd/>
          </a:ln>
        </p:spPr>
        <p:txBody>
          <a:bodyPr lIns="95791" tIns="47895" rIns="95791" bIns="47895" anchor="b"/>
          <a:lstStyle/>
          <a:p>
            <a:pPr algn="r" defTabSz="958203" eaLnBrk="0" hangingPunct="0"/>
            <a:fld id="{AA15E9E5-DFFB-4BEC-AE89-EAA9A3F19C0C}" type="slidenum">
              <a:rPr lang="en-US" altLang="zh-TW" sz="1200">
                <a:solidFill>
                  <a:srgbClr val="000000"/>
                </a:solidFill>
                <a:ea typeface="ＭＳ Ｐゴシック" pitchFamily="34" charset="-128"/>
              </a:rPr>
              <a:pPr algn="r" defTabSz="958203" eaLnBrk="0" hangingPunct="0"/>
              <a:t>15</a:t>
            </a:fld>
            <a:endParaRPr lang="en-US" altLang="zh-TW" sz="1200">
              <a:solidFill>
                <a:srgbClr val="000000"/>
              </a:solidFill>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pic>
        <p:nvPicPr>
          <p:cNvPr id="2051" name="Picture 3" descr="C:\Users\lenovo\Desktop\PPT  蓝  底板2-031.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endParaRPr lang="zh-CN" altLang="en-US"/>
          </a:p>
        </p:txBody>
      </p:sp>
      <p:sp>
        <p:nvSpPr>
          <p:cNvPr id="5" name="页脚占位符 4"/>
          <p:cNvSpPr>
            <a:spLocks noGrp="1"/>
          </p:cNvSpPr>
          <p:nvPr>
            <p:ph type="ftr" sz="quarter" idx="11"/>
          </p:nvPr>
        </p:nvSpPr>
        <p:spPr/>
        <p:txBody>
          <a:bodyPr/>
          <a:lstStyle>
            <a:extLst/>
          </a:lstStyle>
          <a:p>
            <a:r>
              <a:rPr lang="en-US" altLang="zh-CN" dirty="0" smtClean="0"/>
              <a:t>Confidential</a:t>
            </a:r>
            <a:endParaRPr lang="zh-CN" altLang="en-US"/>
          </a:p>
        </p:txBody>
      </p:sp>
      <p:sp>
        <p:nvSpPr>
          <p:cNvPr id="6" name="灯片编号占位符 5"/>
          <p:cNvSpPr>
            <a:spLocks noGrp="1"/>
          </p:cNvSpPr>
          <p:nvPr>
            <p:ph type="sldNum" sz="quarter" idx="12"/>
          </p:nvPr>
        </p:nvSpPr>
        <p:spPr/>
        <p:txBody>
          <a:bodyPr/>
          <a:lstStyle>
            <a:extLst/>
          </a:lstStyle>
          <a:p>
            <a:fld id="{2409C369-4233-48A6-9EFC-92AA5E8043C1}" type="slidenum">
              <a:rPr lang="zh-CN" altLang="en-US" smtClean="0"/>
              <a:pPr/>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endParaRPr lang="zh-CN" altLang="en-US"/>
          </a:p>
        </p:txBody>
      </p:sp>
      <p:sp>
        <p:nvSpPr>
          <p:cNvPr id="5" name="页脚占位符 4"/>
          <p:cNvSpPr>
            <a:spLocks noGrp="1"/>
          </p:cNvSpPr>
          <p:nvPr>
            <p:ph type="ftr" sz="quarter" idx="11"/>
          </p:nvPr>
        </p:nvSpPr>
        <p:spPr/>
        <p:txBody>
          <a:bodyPr/>
          <a:lstStyle>
            <a:extLst/>
          </a:lstStyle>
          <a:p>
            <a:r>
              <a:rPr lang="en-US" altLang="zh-CN" dirty="0" smtClean="0"/>
              <a:t>Confidential</a:t>
            </a:r>
            <a:endParaRPr lang="zh-CN" altLang="en-US"/>
          </a:p>
        </p:txBody>
      </p:sp>
      <p:sp>
        <p:nvSpPr>
          <p:cNvPr id="6" name="灯片编号占位符 5"/>
          <p:cNvSpPr>
            <a:spLocks noGrp="1"/>
          </p:cNvSpPr>
          <p:nvPr>
            <p:ph type="sldNum" sz="quarter" idx="12"/>
          </p:nvPr>
        </p:nvSpPr>
        <p:spPr/>
        <p:txBody>
          <a:bodyPr/>
          <a:lstStyle>
            <a:extLst/>
          </a:lstStyle>
          <a:p>
            <a:fld id="{2409C369-4233-48A6-9EFC-92AA5E8043C1}" type="slidenum">
              <a:rPr lang="zh-CN" altLang="en-US" smtClean="0"/>
              <a:pPr/>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endParaRPr lang="zh-CN" altLang="en-US"/>
          </a:p>
        </p:txBody>
      </p:sp>
      <p:sp>
        <p:nvSpPr>
          <p:cNvPr id="5" name="页脚占位符 4"/>
          <p:cNvSpPr>
            <a:spLocks noGrp="1"/>
          </p:cNvSpPr>
          <p:nvPr>
            <p:ph type="ftr" sz="quarter" idx="11"/>
          </p:nvPr>
        </p:nvSpPr>
        <p:spPr/>
        <p:txBody>
          <a:bodyPr/>
          <a:lstStyle>
            <a:extLst/>
          </a:lstStyle>
          <a:p>
            <a:r>
              <a:rPr lang="en-US" altLang="zh-CN" dirty="0" smtClean="0"/>
              <a:t>Confidential</a:t>
            </a:r>
            <a:endParaRPr lang="zh-CN" altLang="en-US"/>
          </a:p>
        </p:txBody>
      </p:sp>
      <p:sp>
        <p:nvSpPr>
          <p:cNvPr id="6" name="灯片编号占位符 5"/>
          <p:cNvSpPr>
            <a:spLocks noGrp="1"/>
          </p:cNvSpPr>
          <p:nvPr>
            <p:ph type="sldNum" sz="quarter" idx="12"/>
          </p:nvPr>
        </p:nvSpPr>
        <p:spPr/>
        <p:txBody>
          <a:bodyPr/>
          <a:lstStyle>
            <a:extLst/>
          </a:lstStyle>
          <a:p>
            <a:fld id="{2409C369-4233-48A6-9EFC-92AA5E8043C1}" type="slidenum">
              <a:rPr lang="zh-CN" altLang="en-US" smtClean="0"/>
              <a:pPr/>
              <a:t>‹#›</a:t>
            </a:fld>
            <a:endParaRPr lang="zh-CN" altLang="en-US"/>
          </a:p>
        </p:txBody>
      </p:sp>
      <p:sp>
        <p:nvSpPr>
          <p:cNvPr id="7" name="标题 6"/>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endParaRPr lang="zh-CN" altLang="en-US"/>
          </a:p>
        </p:txBody>
      </p:sp>
      <p:sp>
        <p:nvSpPr>
          <p:cNvPr id="5" name="页脚占位符 4"/>
          <p:cNvSpPr>
            <a:spLocks noGrp="1"/>
          </p:cNvSpPr>
          <p:nvPr>
            <p:ph type="ftr" sz="quarter" idx="11"/>
          </p:nvPr>
        </p:nvSpPr>
        <p:spPr/>
        <p:txBody>
          <a:bodyPr/>
          <a:lstStyle>
            <a:extLst/>
          </a:lstStyle>
          <a:p>
            <a:r>
              <a:rPr lang="en-US" altLang="zh-CN" dirty="0" smtClean="0"/>
              <a:t>Confidential</a:t>
            </a:r>
            <a:endParaRPr lang="zh-CN" altLang="en-US"/>
          </a:p>
        </p:txBody>
      </p:sp>
      <p:sp>
        <p:nvSpPr>
          <p:cNvPr id="6" name="灯片编号占位符 5"/>
          <p:cNvSpPr>
            <a:spLocks noGrp="1"/>
          </p:cNvSpPr>
          <p:nvPr>
            <p:ph type="sldNum" sz="quarter" idx="12"/>
          </p:nvPr>
        </p:nvSpPr>
        <p:spPr/>
        <p:txBody>
          <a:bodyPr/>
          <a:lstStyle>
            <a:extLst/>
          </a:lstStyle>
          <a:p>
            <a:fld id="{2409C369-4233-48A6-9EFC-92AA5E8043C1}" type="slidenum">
              <a:rPr lang="zh-CN" altLang="en-US" smtClean="0"/>
              <a:pPr/>
              <a:t>‹#›</a:t>
            </a:fld>
            <a:endParaRPr lang="zh-CN" altLang="en-US"/>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endParaRPr lang="zh-CN" altLang="en-US"/>
          </a:p>
        </p:txBody>
      </p:sp>
      <p:sp>
        <p:nvSpPr>
          <p:cNvPr id="6" name="页脚占位符 5"/>
          <p:cNvSpPr>
            <a:spLocks noGrp="1"/>
          </p:cNvSpPr>
          <p:nvPr>
            <p:ph type="ftr" sz="quarter" idx="11"/>
          </p:nvPr>
        </p:nvSpPr>
        <p:spPr/>
        <p:txBody>
          <a:bodyPr/>
          <a:lstStyle>
            <a:extLst/>
          </a:lstStyle>
          <a:p>
            <a:r>
              <a:rPr lang="en-US" altLang="zh-CN" dirty="0" smtClean="0"/>
              <a:t>Confidential</a:t>
            </a:r>
            <a:endParaRPr lang="zh-CN" altLang="en-US"/>
          </a:p>
        </p:txBody>
      </p:sp>
      <p:sp>
        <p:nvSpPr>
          <p:cNvPr id="7" name="灯片编号占位符 6"/>
          <p:cNvSpPr>
            <a:spLocks noGrp="1"/>
          </p:cNvSpPr>
          <p:nvPr>
            <p:ph type="sldNum" sz="quarter" idx="12"/>
          </p:nvPr>
        </p:nvSpPr>
        <p:spPr/>
        <p:txBody>
          <a:bodyPr/>
          <a:lstStyle>
            <a:extLst/>
          </a:lstStyle>
          <a:p>
            <a:fld id="{2409C369-4233-48A6-9EFC-92AA5E8043C1}" type="slidenum">
              <a:rPr lang="zh-CN" altLang="en-US" smtClean="0"/>
              <a:pPr/>
              <a:t>‹#›</a:t>
            </a:fld>
            <a:endParaRPr lang="zh-CN" altLang="en-US"/>
          </a:p>
        </p:txBody>
      </p:sp>
      <p:sp>
        <p:nvSpPr>
          <p:cNvPr id="8" name="标题 7"/>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endParaRPr lang="zh-CN" altLang="en-US"/>
          </a:p>
        </p:txBody>
      </p:sp>
      <p:sp>
        <p:nvSpPr>
          <p:cNvPr id="8" name="页脚占位符 7"/>
          <p:cNvSpPr>
            <a:spLocks noGrp="1"/>
          </p:cNvSpPr>
          <p:nvPr>
            <p:ph type="ftr" sz="quarter" idx="11"/>
          </p:nvPr>
        </p:nvSpPr>
        <p:spPr/>
        <p:txBody>
          <a:bodyPr/>
          <a:lstStyle>
            <a:extLst/>
          </a:lstStyle>
          <a:p>
            <a:r>
              <a:rPr lang="en-US" altLang="zh-CN" dirty="0" smtClean="0"/>
              <a:t>Confidential</a:t>
            </a:r>
            <a:endParaRPr lang="zh-CN" altLang="en-US"/>
          </a:p>
        </p:txBody>
      </p:sp>
      <p:sp>
        <p:nvSpPr>
          <p:cNvPr id="9" name="灯片编号占位符 8"/>
          <p:cNvSpPr>
            <a:spLocks noGrp="1"/>
          </p:cNvSpPr>
          <p:nvPr>
            <p:ph type="sldNum" sz="quarter" idx="12"/>
          </p:nvPr>
        </p:nvSpPr>
        <p:spPr/>
        <p:txBody>
          <a:bodyPr/>
          <a:lstStyle>
            <a:extLst/>
          </a:lstStyle>
          <a:p>
            <a:fld id="{2409C369-4233-48A6-9EFC-92AA5E8043C1}"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extLst/>
          </a:lstStyle>
          <a:p>
            <a:endParaRPr lang="zh-CN" altLang="en-US"/>
          </a:p>
        </p:txBody>
      </p:sp>
      <p:sp>
        <p:nvSpPr>
          <p:cNvPr id="4" name="页脚占位符 3"/>
          <p:cNvSpPr>
            <a:spLocks noGrp="1"/>
          </p:cNvSpPr>
          <p:nvPr>
            <p:ph type="ftr" sz="quarter" idx="11"/>
          </p:nvPr>
        </p:nvSpPr>
        <p:spPr/>
        <p:txBody>
          <a:bodyPr/>
          <a:lstStyle>
            <a:extLst/>
          </a:lstStyle>
          <a:p>
            <a:r>
              <a:rPr lang="en-US" altLang="zh-CN" dirty="0" smtClean="0"/>
              <a:t>Confidential</a:t>
            </a:r>
            <a:endParaRPr lang="zh-CN" altLang="en-US"/>
          </a:p>
        </p:txBody>
      </p:sp>
      <p:sp>
        <p:nvSpPr>
          <p:cNvPr id="5" name="灯片编号占位符 4"/>
          <p:cNvSpPr>
            <a:spLocks noGrp="1"/>
          </p:cNvSpPr>
          <p:nvPr>
            <p:ph type="sldNum" sz="quarter" idx="12"/>
          </p:nvPr>
        </p:nvSpPr>
        <p:spPr/>
        <p:txBody>
          <a:bodyPr/>
          <a:lstStyle>
            <a:extLst/>
          </a:lstStyle>
          <a:p>
            <a:fld id="{2409C369-4233-48A6-9EFC-92AA5E8043C1}" type="slidenum">
              <a:rPr lang="zh-CN" altLang="en-US" smtClean="0"/>
              <a:pPr/>
              <a:t>‹#›</a:t>
            </a:fld>
            <a:endParaRPr lang="zh-CN" altLang="en-US"/>
          </a:p>
        </p:txBody>
      </p:sp>
      <p:sp>
        <p:nvSpPr>
          <p:cNvPr id="6" name="标题 5"/>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endParaRPr lang="zh-CN" altLang="en-US"/>
          </a:p>
        </p:txBody>
      </p:sp>
      <p:sp>
        <p:nvSpPr>
          <p:cNvPr id="3" name="页脚占位符 2"/>
          <p:cNvSpPr>
            <a:spLocks noGrp="1"/>
          </p:cNvSpPr>
          <p:nvPr>
            <p:ph type="ftr" sz="quarter" idx="11"/>
          </p:nvPr>
        </p:nvSpPr>
        <p:spPr/>
        <p:txBody>
          <a:bodyPr/>
          <a:lstStyle>
            <a:extLst/>
          </a:lstStyle>
          <a:p>
            <a:r>
              <a:rPr lang="en-US" altLang="zh-CN" dirty="0" smtClean="0"/>
              <a:t>Confidential</a:t>
            </a:r>
            <a:endParaRPr lang="zh-CN" altLang="en-US"/>
          </a:p>
        </p:txBody>
      </p:sp>
      <p:sp>
        <p:nvSpPr>
          <p:cNvPr id="4" name="灯片编号占位符 3"/>
          <p:cNvSpPr>
            <a:spLocks noGrp="1"/>
          </p:cNvSpPr>
          <p:nvPr>
            <p:ph type="sldNum" sz="quarter" idx="12"/>
          </p:nvPr>
        </p:nvSpPr>
        <p:spPr/>
        <p:txBody>
          <a:bodyPr/>
          <a:lstStyle>
            <a:extLst/>
          </a:lstStyle>
          <a:p>
            <a:fld id="{2409C369-4233-48A6-9EFC-92AA5E8043C1}" type="slidenum">
              <a:rPr lang="zh-CN" altLang="en-US" smtClean="0"/>
              <a:pPr/>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extLst/>
          </a:lstStyle>
          <a:p>
            <a:endParaRPr lang="zh-CN" altLang="en-US"/>
          </a:p>
        </p:txBody>
      </p:sp>
      <p:sp>
        <p:nvSpPr>
          <p:cNvPr id="6" name="页脚占位符 5"/>
          <p:cNvSpPr>
            <a:spLocks noGrp="1"/>
          </p:cNvSpPr>
          <p:nvPr>
            <p:ph type="ftr" sz="quarter" idx="11"/>
          </p:nvPr>
        </p:nvSpPr>
        <p:spPr/>
        <p:txBody>
          <a:bodyPr/>
          <a:lstStyle>
            <a:extLst/>
          </a:lstStyle>
          <a:p>
            <a:r>
              <a:rPr lang="en-US" altLang="zh-CN" dirty="0" smtClean="0"/>
              <a:t>Confidential</a:t>
            </a:r>
            <a:endParaRPr lang="zh-CN" altLang="en-US"/>
          </a:p>
        </p:txBody>
      </p:sp>
      <p:sp>
        <p:nvSpPr>
          <p:cNvPr id="7" name="灯片编号占位符 6"/>
          <p:cNvSpPr>
            <a:spLocks noGrp="1"/>
          </p:cNvSpPr>
          <p:nvPr>
            <p:ph type="sldNum" sz="quarter" idx="12"/>
          </p:nvPr>
        </p:nvSpPr>
        <p:spPr/>
        <p:txBody>
          <a:bodyPr/>
          <a:lstStyle>
            <a:extLst/>
          </a:lstStyle>
          <a:p>
            <a:fld id="{2409C369-4233-48A6-9EFC-92AA5E8043C1}"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endParaRPr lang="zh-CN" altLang="en-US"/>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altLang="zh-CN" dirty="0" smtClean="0"/>
              <a:t>Confidential</a:t>
            </a:r>
            <a:endParaRPr lang="zh-CN" altLang="en-US"/>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fld id="{2409C369-4233-48A6-9EFC-92AA5E8043C1}" type="slidenum">
              <a:rPr lang="zh-CN" altLang="en-US" smtClean="0"/>
              <a:pPr/>
              <a:t>‹#›</a:t>
            </a:fld>
            <a:endParaRPr lang="zh-CN" altLang="en-US"/>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smtClean="0"/>
              <a:t>单击此处编辑母版标题样式</a:t>
            </a:r>
            <a:endParaRPr kumimoji="0" lang="en-US"/>
          </a:p>
        </p:txBody>
      </p:sp>
      <p:sp>
        <p:nvSpPr>
          <p:cNvPr id="8" name="任意多边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任意多边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直角三角形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zh-CN" altLang="en-US"/>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altLang="zh-CN" dirty="0" smtClean="0"/>
              <a:t>Confidential</a:t>
            </a:r>
            <a:endParaRPr lang="zh-CN" altLang="en-US"/>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409C369-4233-48A6-9EFC-92AA5E8043C1}" type="slidenum">
              <a:rPr lang="zh-CN" altLang="en-US" smtClean="0"/>
              <a:pPr/>
              <a:t>‹#›</a:t>
            </a:fld>
            <a:endParaRPr lang="zh-CN" altLang="en-US"/>
          </a:p>
        </p:txBody>
      </p:sp>
      <p:pic>
        <p:nvPicPr>
          <p:cNvPr id="1027" name="Picture 3" descr="C:\Users\lenovo\Desktop\PPT  蓝  底板2-031.jpg"/>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6.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6.png"/><Relationship Id="rId2" Type="http://schemas.openxmlformats.org/officeDocument/2006/relationships/notesSlide" Target="../notesSlides/notesSlide5.xml"/><Relationship Id="rId16"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png"/><Relationship Id="rId15" Type="http://schemas.openxmlformats.org/officeDocument/2006/relationships/image" Target="../media/image28.jpe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3" name="TextBox 2"/>
          <p:cNvSpPr txBox="1"/>
          <p:nvPr/>
        </p:nvSpPr>
        <p:spPr>
          <a:xfrm>
            <a:off x="0" y="6643710"/>
            <a:ext cx="9144000" cy="230832"/>
          </a:xfrm>
          <a:prstGeom prst="rect">
            <a:avLst/>
          </a:prstGeom>
          <a:noFill/>
        </p:spPr>
        <p:txBody>
          <a:bodyPr wrap="square" rtlCol="0">
            <a:spAutoFit/>
          </a:bodyPr>
          <a:lstStyle/>
          <a:p>
            <a:pPr algn="ctr"/>
            <a:r>
              <a:rPr lang="zh-CN" altLang="en-US" sz="900" dirty="0" smtClean="0">
                <a:solidFill>
                  <a:schemeClr val="bg1"/>
                </a:solidFill>
              </a:rPr>
              <a:t>网络编码创新科技研讨会  </a:t>
            </a:r>
            <a:r>
              <a:rPr lang="en-US" altLang="zh-CN" sz="900" dirty="0" smtClean="0">
                <a:solidFill>
                  <a:schemeClr val="bg1"/>
                </a:solidFill>
              </a:rPr>
              <a:t>Workshop on Network Coding Innovative Technology  30 August, 2013</a:t>
            </a:r>
            <a:endParaRPr lang="zh-HK" altLang="en-US" sz="1400" dirty="0">
              <a:solidFill>
                <a:schemeClr val="bg1"/>
              </a:solidFill>
              <a:latin typeface="宋体" pitchFamily="2" charset="-122"/>
              <a:ea typeface="宋体" pitchFamily="2" charset="-122"/>
            </a:endParaRPr>
          </a:p>
        </p:txBody>
      </p:sp>
      <p:pic>
        <p:nvPicPr>
          <p:cNvPr id="16" name="图片 15" descr="02-01.jpg"/>
          <p:cNvPicPr>
            <a:picLocks noChangeAspect="1"/>
          </p:cNvPicPr>
          <p:nvPr/>
        </p:nvPicPr>
        <p:blipFill>
          <a:blip r:embed="rId2" cstate="print"/>
          <a:stretch>
            <a:fillRect/>
          </a:stretch>
        </p:blipFill>
        <p:spPr>
          <a:xfrm>
            <a:off x="0" y="1053689"/>
            <a:ext cx="9144000" cy="4089823"/>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472" y="980728"/>
            <a:ext cx="8001056" cy="523220"/>
          </a:xfrm>
          <a:prstGeom prst="rect">
            <a:avLst/>
          </a:prstGeom>
          <a:solidFill>
            <a:schemeClr val="accent1"/>
          </a:solidFill>
        </p:spPr>
        <p:txBody>
          <a:bodyPr wrap="square" rtlCol="0">
            <a:spAutoFit/>
          </a:bodyPr>
          <a:lstStyle/>
          <a:p>
            <a:pPr algn="ctr"/>
            <a:r>
              <a:rPr lang="zh-CN" altLang="en-US" sz="2800" dirty="0" smtClean="0">
                <a:solidFill>
                  <a:schemeClr val="bg1"/>
                </a:solidFill>
                <a:latin typeface="SimHei" pitchFamily="49" charset="-122"/>
                <a:ea typeface="SimHei" pitchFamily="49" charset="-122"/>
              </a:rPr>
              <a:t>卓</a:t>
            </a:r>
            <a:r>
              <a:rPr lang="zh-CN" altLang="en-US" sz="2800" dirty="0">
                <a:solidFill>
                  <a:schemeClr val="bg1"/>
                </a:solidFill>
                <a:latin typeface="SimHei" pitchFamily="49" charset="-122"/>
                <a:ea typeface="SimHei" pitchFamily="49" charset="-122"/>
              </a:rPr>
              <a:t>越学科领域</a:t>
            </a:r>
            <a:r>
              <a:rPr lang="en-US" altLang="zh-CN" sz="2800" dirty="0" err="1">
                <a:solidFill>
                  <a:schemeClr val="bg1"/>
                </a:solidFill>
              </a:rPr>
              <a:t>AoE</a:t>
            </a:r>
            <a:r>
              <a:rPr lang="en-US" altLang="zh-CN" sz="2800" dirty="0">
                <a:solidFill>
                  <a:schemeClr val="bg1"/>
                </a:solidFill>
              </a:rPr>
              <a:t> (Area of Excellence</a:t>
            </a:r>
            <a:r>
              <a:rPr lang="en-US" altLang="zh-CN" sz="2800" dirty="0" smtClean="0">
                <a:solidFill>
                  <a:schemeClr val="bg1"/>
                </a:solidFill>
              </a:rPr>
              <a:t>)</a:t>
            </a:r>
            <a:endParaRPr lang="en-US" altLang="zh-CN" sz="2800" dirty="0">
              <a:solidFill>
                <a:schemeClr val="bg1"/>
              </a:solidFill>
            </a:endParaRPr>
          </a:p>
        </p:txBody>
      </p:sp>
      <p:sp>
        <p:nvSpPr>
          <p:cNvPr id="7" name="Content Placeholder 3"/>
          <p:cNvSpPr>
            <a:spLocks noGrp="1"/>
          </p:cNvSpPr>
          <p:nvPr>
            <p:ph sz="half" idx="4294967295"/>
          </p:nvPr>
        </p:nvSpPr>
        <p:spPr>
          <a:xfrm>
            <a:off x="323528" y="2132856"/>
            <a:ext cx="8249000" cy="1656185"/>
          </a:xfrm>
          <a:prstGeom prst="rect">
            <a:avLst/>
          </a:prstGeom>
        </p:spPr>
        <p:txBody>
          <a:bodyPr>
            <a:normAutofit fontScale="70000" lnSpcReduction="20000"/>
          </a:bodyPr>
          <a:lstStyle/>
          <a:p>
            <a:pPr algn="just">
              <a:lnSpc>
                <a:spcPct val="150000"/>
              </a:lnSpc>
              <a:buFont typeface="Arial" charset="0"/>
              <a:buNone/>
            </a:pPr>
            <a:r>
              <a:rPr lang="en-US" sz="2000" dirty="0" smtClean="0">
                <a:latin typeface="Times New Roman" pitchFamily="18" charset="0"/>
                <a:ea typeface="宋体" pitchFamily="2" charset="-122"/>
                <a:cs typeface="Times New Roman" pitchFamily="18" charset="0"/>
              </a:rPr>
              <a:t>	2010</a:t>
            </a:r>
            <a:r>
              <a:rPr lang="zh-CN" altLang="en-US" sz="2000" dirty="0" smtClean="0">
                <a:latin typeface="Times New Roman" pitchFamily="18" charset="0"/>
                <a:ea typeface="宋体" pitchFamily="2" charset="-122"/>
                <a:cs typeface="Times New Roman" pitchFamily="18" charset="0"/>
              </a:rPr>
              <a:t>年香港大学教育资助委员会批准</a:t>
            </a:r>
            <a:r>
              <a:rPr lang="en-US" sz="2000" dirty="0" err="1" smtClean="0">
                <a:latin typeface="Times New Roman" pitchFamily="18" charset="0"/>
                <a:ea typeface="宋体" pitchFamily="2" charset="-122"/>
                <a:cs typeface="Times New Roman" pitchFamily="18" charset="0"/>
              </a:rPr>
              <a:t>AoE</a:t>
            </a:r>
            <a:r>
              <a:rPr lang="zh-CN" altLang="en-US" sz="2000" dirty="0" smtClean="0">
                <a:latin typeface="Times New Roman" pitchFamily="18" charset="0"/>
                <a:ea typeface="宋体" pitchFamily="2" charset="-122"/>
                <a:cs typeface="Times New Roman" pitchFamily="18" charset="0"/>
              </a:rPr>
              <a:t>计划，总共投入</a:t>
            </a:r>
            <a:r>
              <a:rPr lang="en-US" sz="2000" dirty="0" smtClean="0">
                <a:latin typeface="Times New Roman" pitchFamily="18" charset="0"/>
                <a:ea typeface="宋体" pitchFamily="2" charset="-122"/>
                <a:cs typeface="Times New Roman" pitchFamily="18" charset="0"/>
              </a:rPr>
              <a:t>1.03</a:t>
            </a:r>
            <a:r>
              <a:rPr lang="zh-CN" altLang="en-US" sz="2000" dirty="0" smtClean="0">
                <a:latin typeface="Times New Roman" pitchFamily="18" charset="0"/>
                <a:ea typeface="宋体" pitchFamily="2" charset="-122"/>
                <a:cs typeface="Times New Roman" pitchFamily="18" charset="0"/>
              </a:rPr>
              <a:t>亿港元资助我们建立了世界上最大的网络编码研究所。这是工程领域最大的研究项目，也是香港迄今最大的工程研究项目。</a:t>
            </a:r>
            <a:endParaRPr lang="en-US" altLang="zh-CN" sz="2000" dirty="0" smtClean="0">
              <a:latin typeface="Times New Roman" pitchFamily="18" charset="0"/>
              <a:ea typeface="宋体" pitchFamily="2" charset="-122"/>
              <a:cs typeface="Times New Roman" pitchFamily="18" charset="0"/>
            </a:endParaRPr>
          </a:p>
          <a:p>
            <a:pPr>
              <a:lnSpc>
                <a:spcPct val="150000"/>
              </a:lnSpc>
              <a:buFont typeface="Arial" charset="0"/>
              <a:buNone/>
            </a:pPr>
            <a:endParaRPr lang="en-US" altLang="zh-CN" sz="2000" dirty="0" smtClean="0">
              <a:latin typeface="Times New Roman" pitchFamily="18" charset="0"/>
              <a:ea typeface="宋体" pitchFamily="2" charset="-122"/>
              <a:cs typeface="Times New Roman" pitchFamily="18" charset="0"/>
            </a:endParaRPr>
          </a:p>
          <a:p>
            <a:pPr algn="just">
              <a:lnSpc>
                <a:spcPct val="150000"/>
              </a:lnSpc>
              <a:buFont typeface="Arial" charset="0"/>
              <a:buNone/>
            </a:pPr>
            <a:r>
              <a:rPr lang="en-US" sz="2000" dirty="0" smtClean="0">
                <a:latin typeface="Times New Roman" pitchFamily="18" charset="0"/>
                <a:ea typeface="宋体" pitchFamily="2" charset="-122"/>
                <a:cs typeface="Times New Roman" pitchFamily="18" charset="0"/>
              </a:rPr>
              <a:t>	</a:t>
            </a:r>
            <a:endParaRPr lang="en-US" sz="2000" b="1" dirty="0" smtClean="0">
              <a:latin typeface="Times New Roman" pitchFamily="18" charset="0"/>
              <a:ea typeface="宋体" pitchFamily="2" charset="-122"/>
              <a:cs typeface="Times New Roman" pitchFamily="18" charset="0"/>
            </a:endParaRPr>
          </a:p>
        </p:txBody>
      </p:sp>
      <p:pic>
        <p:nvPicPr>
          <p:cNvPr id="9" name="Picture 8" descr="INC setuo.jpg"/>
          <p:cNvPicPr>
            <a:picLocks noChangeAspect="1"/>
          </p:cNvPicPr>
          <p:nvPr/>
        </p:nvPicPr>
        <p:blipFill>
          <a:blip r:embed="rId2" cstate="print"/>
          <a:stretch>
            <a:fillRect/>
          </a:stretch>
        </p:blipFill>
        <p:spPr>
          <a:xfrm>
            <a:off x="1043608" y="4159237"/>
            <a:ext cx="2688299" cy="2016224"/>
          </a:xfrm>
          <a:prstGeom prst="rect">
            <a:avLst/>
          </a:prstGeom>
          <a:ln>
            <a:noFill/>
          </a:ln>
          <a:effectLst>
            <a:softEdge rad="112500"/>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130" y="4159237"/>
            <a:ext cx="3893398"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0" y="6643710"/>
            <a:ext cx="9144000" cy="230832"/>
          </a:xfrm>
          <a:prstGeom prst="rect">
            <a:avLst/>
          </a:prstGeom>
          <a:noFill/>
        </p:spPr>
        <p:txBody>
          <a:bodyPr wrap="square" rtlCol="0">
            <a:spAutoFit/>
          </a:bodyPr>
          <a:lstStyle/>
          <a:p>
            <a:pPr algn="ctr"/>
            <a:r>
              <a:rPr lang="zh-CN" altLang="en-US" sz="900" dirty="0" smtClean="0">
                <a:solidFill>
                  <a:schemeClr val="bg1"/>
                </a:solidFill>
              </a:rPr>
              <a:t>网络编码创新科技研讨会  </a:t>
            </a:r>
            <a:r>
              <a:rPr lang="en-US" altLang="zh-CN" sz="900" dirty="0" smtClean="0">
                <a:solidFill>
                  <a:schemeClr val="bg1"/>
                </a:solidFill>
              </a:rPr>
              <a:t>Workshop on Network Coding Innovative Technology  30 August, 2013</a:t>
            </a:r>
            <a:endParaRPr lang="zh-HK" altLang="en-US" sz="1400" dirty="0">
              <a:solidFill>
                <a:schemeClr val="bg1"/>
              </a:solidFill>
              <a:latin typeface="宋体" pitchFamily="2" charset="-122"/>
              <a:ea typeface="宋体" pitchFamily="2" charset="-122"/>
            </a:endParaRPr>
          </a:p>
        </p:txBody>
      </p:sp>
      <p:pic>
        <p:nvPicPr>
          <p:cNvPr id="13" name="图片 5" descr="8.png"/>
          <p:cNvPicPr>
            <a:picLocks noChangeAspect="1"/>
          </p:cNvPicPr>
          <p:nvPr/>
        </p:nvPicPr>
        <p:blipFill>
          <a:blip r:embed="rId4" cstate="print"/>
          <a:stretch>
            <a:fillRect/>
          </a:stretch>
        </p:blipFill>
        <p:spPr>
          <a:xfrm>
            <a:off x="-41005" y="6048011"/>
            <a:ext cx="755353" cy="667137"/>
          </a:xfrm>
          <a:prstGeom prst="ellipse">
            <a:avLst/>
          </a:prstGeom>
          <a:ln>
            <a:noFill/>
          </a:ln>
          <a:effectLst>
            <a:softEdge rad="112500"/>
          </a:effectLst>
        </p:spPr>
      </p:pic>
    </p:spTree>
    <p:extLst>
      <p:ext uri="{BB962C8B-B14F-4D97-AF65-F5344CB8AC3E}">
        <p14:creationId xmlns:p14="http://schemas.microsoft.com/office/powerpoint/2010/main" val="2611447324"/>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472" y="980728"/>
            <a:ext cx="8001056" cy="523220"/>
          </a:xfrm>
          <a:prstGeom prst="rect">
            <a:avLst/>
          </a:prstGeom>
          <a:solidFill>
            <a:schemeClr val="accent1"/>
          </a:solidFill>
        </p:spPr>
        <p:txBody>
          <a:bodyPr wrap="square" rtlCol="0">
            <a:spAutoFit/>
          </a:bodyPr>
          <a:lstStyle/>
          <a:p>
            <a:pPr algn="ctr"/>
            <a:r>
              <a:rPr lang="zh-CN" altLang="en-US" sz="2800" dirty="0" smtClean="0">
                <a:solidFill>
                  <a:schemeClr val="bg1"/>
                </a:solidFill>
                <a:latin typeface="SimHei" pitchFamily="49" charset="-122"/>
                <a:ea typeface="SimHei" pitchFamily="49" charset="-122"/>
              </a:rPr>
              <a:t>网</a:t>
            </a:r>
            <a:r>
              <a:rPr lang="zh-CN" altLang="en-US" sz="2800" dirty="0">
                <a:solidFill>
                  <a:schemeClr val="bg1"/>
                </a:solidFill>
                <a:latin typeface="SimHei" pitchFamily="49" charset="-122"/>
                <a:ea typeface="SimHei" pitchFamily="49" charset="-122"/>
              </a:rPr>
              <a:t>络编码研究所（深圳</a:t>
            </a:r>
            <a:r>
              <a:rPr lang="zh-CN" altLang="en-US" sz="2800" dirty="0" smtClean="0">
                <a:solidFill>
                  <a:schemeClr val="bg1"/>
                </a:solidFill>
                <a:latin typeface="SimHei" pitchFamily="49" charset="-122"/>
                <a:ea typeface="SimHei" pitchFamily="49" charset="-122"/>
              </a:rPr>
              <a:t>）</a:t>
            </a:r>
            <a:endParaRPr lang="en-US" altLang="zh-CN" sz="2800" dirty="0">
              <a:solidFill>
                <a:schemeClr val="bg1"/>
              </a:solidFill>
            </a:endParaRPr>
          </a:p>
        </p:txBody>
      </p:sp>
      <p:pic>
        <p:nvPicPr>
          <p:cNvPr id="10" name="Content Placeholder 15" descr="網絡編碼研究所（深圳）揭牌儀式.jpg"/>
          <p:cNvPicPr>
            <a:picLocks noGrp="1" noChangeAspect="1"/>
          </p:cNvPicPr>
          <p:nvPr>
            <p:ph sz="quarter" idx="4294967295"/>
          </p:nvPr>
        </p:nvPicPr>
        <p:blipFill>
          <a:blip r:embed="rId2" cstate="print"/>
          <a:stretch>
            <a:fillRect/>
          </a:stretch>
        </p:blipFill>
        <p:spPr>
          <a:xfrm>
            <a:off x="571472" y="2720920"/>
            <a:ext cx="3852427" cy="2568286"/>
          </a:xfrm>
          <a:prstGeom prst="rect">
            <a:avLst/>
          </a:prstGeom>
          <a:effectLst>
            <a:softEdge rad="112500"/>
          </a:effectLst>
        </p:spPr>
      </p:pic>
      <p:sp>
        <p:nvSpPr>
          <p:cNvPr id="11" name="Content Placeholder 3"/>
          <p:cNvSpPr txBox="1">
            <a:spLocks/>
          </p:cNvSpPr>
          <p:nvPr/>
        </p:nvSpPr>
        <p:spPr bwMode="auto">
          <a:xfrm>
            <a:off x="4897904" y="2816931"/>
            <a:ext cx="3672408" cy="2376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just" eaLnBrk="0" fontAlgn="base" hangingPunct="0">
              <a:lnSpc>
                <a:spcPct val="150000"/>
              </a:lnSpc>
              <a:spcBef>
                <a:spcPct val="20000"/>
              </a:spcBef>
              <a:spcAft>
                <a:spcPct val="0"/>
              </a:spcAft>
              <a:defRPr/>
            </a:pPr>
            <a:r>
              <a:rPr kumimoji="0" lang="en-US" sz="2000" dirty="0" smtClean="0">
                <a:latin typeface="宋体" pitchFamily="2" charset="-122"/>
                <a:ea typeface="宋体" pitchFamily="2" charset="-122"/>
                <a:cs typeface="新細明體" pitchFamily="32" charset="-120"/>
              </a:rPr>
              <a:t>	</a:t>
            </a:r>
            <a:r>
              <a:rPr lang="zh-CN" altLang="en-US" sz="2000" dirty="0">
                <a:latin typeface="宋体" pitchFamily="2" charset="-122"/>
                <a:ea typeface="宋体" pitchFamily="2" charset="-122"/>
                <a:cs typeface="新細明體" pitchFamily="32" charset="-120"/>
              </a:rPr>
              <a:t>网络编码研究所（深圳）于</a:t>
            </a:r>
            <a:r>
              <a:rPr lang="en-US" altLang="zh-CN" sz="2000" dirty="0">
                <a:latin typeface="宋体" pitchFamily="2" charset="-122"/>
                <a:ea typeface="宋体" pitchFamily="2" charset="-122"/>
                <a:cs typeface="新細明體" pitchFamily="32" charset="-120"/>
              </a:rPr>
              <a:t>2011</a:t>
            </a:r>
            <a:r>
              <a:rPr lang="zh-CN" altLang="en-US" sz="2000" dirty="0">
                <a:latin typeface="宋体" pitchFamily="2" charset="-122"/>
                <a:ea typeface="宋体" pitchFamily="2" charset="-122"/>
                <a:cs typeface="新細明體" pitchFamily="32" charset="-120"/>
              </a:rPr>
              <a:t>年成立，是香港中文大学网络编码研究所的第一个分部</a:t>
            </a:r>
            <a:r>
              <a:rPr lang="zh-CN" altLang="en-US" sz="2000" dirty="0" smtClean="0">
                <a:latin typeface="宋体" pitchFamily="2" charset="-122"/>
                <a:ea typeface="宋体" pitchFamily="2" charset="-122"/>
                <a:cs typeface="新細明體" pitchFamily="32" charset="-120"/>
              </a:rPr>
              <a:t>。</a:t>
            </a:r>
            <a:endParaRPr kumimoji="0" lang="en-US" sz="2000" b="1" i="0" u="none" strike="noStrike" kern="1200" cap="none" spc="0" normalizeH="0" baseline="0" noProof="0" dirty="0" smtClean="0">
              <a:ln>
                <a:noFill/>
              </a:ln>
              <a:solidFill>
                <a:schemeClr val="tx1"/>
              </a:solidFill>
              <a:effectLst/>
              <a:uLnTx/>
              <a:uFillTx/>
              <a:latin typeface="宋体" pitchFamily="2" charset="-122"/>
              <a:ea typeface="宋体" pitchFamily="2" charset="-122"/>
              <a:cs typeface="新細明體" pitchFamily="32" charset="-120"/>
            </a:endParaRPr>
          </a:p>
        </p:txBody>
      </p:sp>
      <p:sp>
        <p:nvSpPr>
          <p:cNvPr id="8" name="TextBox 7"/>
          <p:cNvSpPr txBox="1"/>
          <p:nvPr/>
        </p:nvSpPr>
        <p:spPr>
          <a:xfrm>
            <a:off x="0" y="6643710"/>
            <a:ext cx="9144000" cy="230832"/>
          </a:xfrm>
          <a:prstGeom prst="rect">
            <a:avLst/>
          </a:prstGeom>
          <a:noFill/>
        </p:spPr>
        <p:txBody>
          <a:bodyPr wrap="square" rtlCol="0">
            <a:spAutoFit/>
          </a:bodyPr>
          <a:lstStyle/>
          <a:p>
            <a:pPr algn="ctr"/>
            <a:r>
              <a:rPr lang="zh-CN" altLang="en-US" sz="900" dirty="0" smtClean="0">
                <a:solidFill>
                  <a:schemeClr val="bg1"/>
                </a:solidFill>
              </a:rPr>
              <a:t>网络编码创新科技研讨会  </a:t>
            </a:r>
            <a:r>
              <a:rPr lang="en-US" altLang="zh-CN" sz="900" dirty="0" smtClean="0">
                <a:solidFill>
                  <a:schemeClr val="bg1"/>
                </a:solidFill>
              </a:rPr>
              <a:t>Workshop on Network Coding Innovative Technology  30 August, 2013</a:t>
            </a:r>
            <a:endParaRPr lang="zh-HK" altLang="en-US" sz="1400" dirty="0">
              <a:solidFill>
                <a:schemeClr val="bg1"/>
              </a:solidFill>
              <a:latin typeface="宋体" pitchFamily="2" charset="-122"/>
              <a:ea typeface="宋体" pitchFamily="2" charset="-122"/>
            </a:endParaRPr>
          </a:p>
        </p:txBody>
      </p:sp>
      <p:pic>
        <p:nvPicPr>
          <p:cNvPr id="12" name="图片 5" descr="8.png"/>
          <p:cNvPicPr>
            <a:picLocks noChangeAspect="1"/>
          </p:cNvPicPr>
          <p:nvPr/>
        </p:nvPicPr>
        <p:blipFill>
          <a:blip r:embed="rId3" cstate="print"/>
          <a:stretch>
            <a:fillRect/>
          </a:stretch>
        </p:blipFill>
        <p:spPr>
          <a:xfrm>
            <a:off x="-41005" y="6048011"/>
            <a:ext cx="755353" cy="667137"/>
          </a:xfrm>
          <a:prstGeom prst="ellipse">
            <a:avLst/>
          </a:prstGeom>
          <a:ln>
            <a:noFill/>
          </a:ln>
          <a:effectLst>
            <a:softEdge rad="112500"/>
          </a:effectLst>
        </p:spPr>
      </p:pic>
    </p:spTree>
    <p:extLst>
      <p:ext uri="{BB962C8B-B14F-4D97-AF65-F5344CB8AC3E}">
        <p14:creationId xmlns:p14="http://schemas.microsoft.com/office/powerpoint/2010/main" val="3606163817"/>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472" y="980728"/>
            <a:ext cx="8001056" cy="523220"/>
          </a:xfrm>
          <a:prstGeom prst="rect">
            <a:avLst/>
          </a:prstGeom>
          <a:solidFill>
            <a:schemeClr val="accent1"/>
          </a:solidFill>
        </p:spPr>
        <p:txBody>
          <a:bodyPr wrap="square" rtlCol="0">
            <a:spAutoFit/>
          </a:bodyPr>
          <a:lstStyle/>
          <a:p>
            <a:pPr algn="ctr"/>
            <a:r>
              <a:rPr lang="zh-CN" altLang="en-US" sz="2800" dirty="0" smtClean="0">
                <a:latin typeface="Lucida Sans" pitchFamily="34" charset="0"/>
                <a:ea typeface="SimHei" pitchFamily="49" charset="-122"/>
              </a:rPr>
              <a:t>愿</a:t>
            </a:r>
            <a:r>
              <a:rPr lang="zh-CN" altLang="en-US" sz="2800" dirty="0">
                <a:latin typeface="Lucida Sans" pitchFamily="34" charset="0"/>
                <a:ea typeface="SimHei" pitchFamily="49" charset="-122"/>
              </a:rPr>
              <a:t>景 </a:t>
            </a:r>
            <a:r>
              <a:rPr lang="en-US" altLang="zh-CN" sz="2800" dirty="0">
                <a:latin typeface="Lucida Sans" pitchFamily="34" charset="0"/>
                <a:ea typeface="SimHei" pitchFamily="49" charset="-122"/>
              </a:rPr>
              <a:t>Vision</a:t>
            </a:r>
            <a:endParaRPr lang="zh-CN" altLang="en-US" sz="2800" dirty="0">
              <a:latin typeface="Lucida Sans" pitchFamily="34" charset="0"/>
              <a:ea typeface="SimHei" pitchFamily="49" charset="-122"/>
            </a:endParaRPr>
          </a:p>
        </p:txBody>
      </p:sp>
      <p:sp>
        <p:nvSpPr>
          <p:cNvPr id="2" name="Content Placeholder 1"/>
          <p:cNvSpPr>
            <a:spLocks noGrp="1"/>
          </p:cNvSpPr>
          <p:nvPr>
            <p:ph sz="half" idx="1"/>
          </p:nvPr>
        </p:nvSpPr>
        <p:spPr>
          <a:xfrm>
            <a:off x="611560" y="2564904"/>
            <a:ext cx="3960440" cy="2880320"/>
          </a:xfrm>
        </p:spPr>
        <p:txBody>
          <a:bodyPr>
            <a:noAutofit/>
          </a:bodyPr>
          <a:lstStyle/>
          <a:p>
            <a:pPr>
              <a:lnSpc>
                <a:spcPct val="150000"/>
              </a:lnSpc>
              <a:buFont typeface="Wingdings" pitchFamily="2" charset="2"/>
              <a:buChar char="p"/>
            </a:pPr>
            <a:r>
              <a:rPr lang="zh-CN" altLang="en-US" sz="2000" dirty="0">
                <a:solidFill>
                  <a:schemeClr val="bg1"/>
                </a:solidFill>
                <a:latin typeface="宋体" pitchFamily="2" charset="-122"/>
                <a:ea typeface="宋体" pitchFamily="2" charset="-122"/>
              </a:rPr>
              <a:t>建</a:t>
            </a:r>
            <a:r>
              <a:rPr lang="zh-CN" altLang="en-US" sz="2000" dirty="0" smtClean="0">
                <a:solidFill>
                  <a:schemeClr val="bg1"/>
                </a:solidFill>
                <a:latin typeface="宋体" pitchFamily="2" charset="-122"/>
                <a:ea typeface="宋体" pitchFamily="2" charset="-122"/>
              </a:rPr>
              <a:t>设一</a:t>
            </a:r>
            <a:r>
              <a:rPr lang="zh-CN" altLang="en-US" sz="2000" dirty="0">
                <a:solidFill>
                  <a:schemeClr val="bg1"/>
                </a:solidFill>
                <a:latin typeface="宋体" pitchFamily="2" charset="-122"/>
                <a:ea typeface="宋体" pitchFamily="2" charset="-122"/>
              </a:rPr>
              <a:t>流的网络编码研究中心</a:t>
            </a:r>
          </a:p>
          <a:p>
            <a:pPr>
              <a:lnSpc>
                <a:spcPct val="150000"/>
              </a:lnSpc>
              <a:buFont typeface="Wingdings" pitchFamily="2" charset="2"/>
              <a:buChar char="p"/>
            </a:pPr>
            <a:r>
              <a:rPr lang="zh-CN" altLang="en-US" sz="2000" dirty="0" smtClean="0">
                <a:solidFill>
                  <a:schemeClr val="bg1"/>
                </a:solidFill>
                <a:latin typeface="宋体" pitchFamily="2" charset="-122"/>
                <a:ea typeface="宋体" pitchFamily="2" charset="-122"/>
              </a:rPr>
              <a:t>掌</a:t>
            </a:r>
            <a:r>
              <a:rPr lang="zh-CN" altLang="en-US" sz="2000" dirty="0">
                <a:solidFill>
                  <a:schemeClr val="bg1"/>
                </a:solidFill>
                <a:latin typeface="宋体" pitchFamily="2" charset="-122"/>
                <a:ea typeface="宋体" pitchFamily="2" charset="-122"/>
              </a:rPr>
              <a:t>握核心自主关键技术</a:t>
            </a:r>
          </a:p>
          <a:p>
            <a:pPr>
              <a:lnSpc>
                <a:spcPct val="150000"/>
              </a:lnSpc>
              <a:buFont typeface="Wingdings" pitchFamily="2" charset="2"/>
              <a:buChar char="p"/>
            </a:pPr>
            <a:r>
              <a:rPr lang="zh-CN" altLang="en-US" sz="2000" dirty="0" smtClean="0">
                <a:solidFill>
                  <a:schemeClr val="bg1"/>
                </a:solidFill>
                <a:latin typeface="宋体" pitchFamily="2" charset="-122"/>
                <a:ea typeface="宋体" pitchFamily="2" charset="-122"/>
              </a:rPr>
              <a:t>攻</a:t>
            </a:r>
            <a:r>
              <a:rPr lang="zh-CN" altLang="en-US" sz="2000" dirty="0">
                <a:solidFill>
                  <a:schemeClr val="bg1"/>
                </a:solidFill>
                <a:latin typeface="宋体" pitchFamily="2" charset="-122"/>
                <a:ea typeface="宋体" pitchFamily="2" charset="-122"/>
              </a:rPr>
              <a:t>克前沿科学重大难题</a:t>
            </a:r>
          </a:p>
          <a:p>
            <a:pPr>
              <a:lnSpc>
                <a:spcPct val="150000"/>
              </a:lnSpc>
              <a:buFont typeface="Wingdings" pitchFamily="2" charset="2"/>
              <a:buChar char="p"/>
            </a:pPr>
            <a:r>
              <a:rPr lang="zh-CN" altLang="en-US" sz="2000" dirty="0" smtClean="0">
                <a:solidFill>
                  <a:schemeClr val="bg1"/>
                </a:solidFill>
                <a:latin typeface="宋体" pitchFamily="2" charset="-122"/>
                <a:ea typeface="宋体" pitchFamily="2" charset="-122"/>
              </a:rPr>
              <a:t>推</a:t>
            </a:r>
            <a:r>
              <a:rPr lang="zh-CN" altLang="en-US" sz="2000" dirty="0">
                <a:solidFill>
                  <a:schemeClr val="bg1"/>
                </a:solidFill>
                <a:latin typeface="宋体" pitchFamily="2" charset="-122"/>
                <a:ea typeface="宋体" pitchFamily="2" charset="-122"/>
              </a:rPr>
              <a:t>动珠三角信息产业升级</a:t>
            </a:r>
          </a:p>
          <a:p>
            <a:pPr>
              <a:lnSpc>
                <a:spcPct val="150000"/>
              </a:lnSpc>
              <a:buFont typeface="Wingdings" pitchFamily="2" charset="2"/>
              <a:buChar char="p"/>
            </a:pPr>
            <a:r>
              <a:rPr lang="zh-CN" altLang="en-US" sz="2000" dirty="0" smtClean="0">
                <a:solidFill>
                  <a:schemeClr val="bg1"/>
                </a:solidFill>
                <a:latin typeface="宋体" pitchFamily="2" charset="-122"/>
                <a:ea typeface="宋体" pitchFamily="2" charset="-122"/>
              </a:rPr>
              <a:t>提</a:t>
            </a:r>
            <a:r>
              <a:rPr lang="zh-CN" altLang="en-US" sz="2000" dirty="0">
                <a:solidFill>
                  <a:schemeClr val="bg1"/>
                </a:solidFill>
                <a:latin typeface="宋体" pitchFamily="2" charset="-122"/>
                <a:ea typeface="宋体" pitchFamily="2" charset="-122"/>
              </a:rPr>
              <a:t>升信息技术实</a:t>
            </a:r>
            <a:r>
              <a:rPr lang="zh-CN" altLang="en-US" sz="2000" dirty="0" smtClean="0">
                <a:solidFill>
                  <a:schemeClr val="bg1"/>
                </a:solidFill>
                <a:latin typeface="宋体" pitchFamily="2" charset="-122"/>
                <a:ea typeface="宋体" pitchFamily="2" charset="-122"/>
              </a:rPr>
              <a:t>力</a:t>
            </a:r>
            <a:endParaRPr lang="zh-CN" altLang="en-US" sz="2000" dirty="0">
              <a:solidFill>
                <a:schemeClr val="bg1"/>
              </a:solidFill>
              <a:latin typeface="宋体" pitchFamily="2" charset="-122"/>
              <a:ea typeface="宋体" pitchFamily="2" charset="-122"/>
            </a:endParaRPr>
          </a:p>
        </p:txBody>
      </p:sp>
      <p:pic>
        <p:nvPicPr>
          <p:cNvPr id="4" name="Picture 3"/>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2720" r="31872" b="22404"/>
          <a:stretch/>
        </p:blipFill>
        <p:spPr>
          <a:xfrm>
            <a:off x="5655143" y="2708919"/>
            <a:ext cx="2733281" cy="2602800"/>
          </a:xfrm>
          <a:prstGeom prst="rect">
            <a:avLst/>
          </a:prstGeom>
        </p:spPr>
      </p:pic>
      <p:sp>
        <p:nvSpPr>
          <p:cNvPr id="9" name="TextBox 8"/>
          <p:cNvSpPr txBox="1"/>
          <p:nvPr/>
        </p:nvSpPr>
        <p:spPr>
          <a:xfrm>
            <a:off x="0" y="6643710"/>
            <a:ext cx="9144000" cy="230832"/>
          </a:xfrm>
          <a:prstGeom prst="rect">
            <a:avLst/>
          </a:prstGeom>
          <a:noFill/>
        </p:spPr>
        <p:txBody>
          <a:bodyPr wrap="square" rtlCol="0">
            <a:spAutoFit/>
          </a:bodyPr>
          <a:lstStyle/>
          <a:p>
            <a:pPr algn="ctr"/>
            <a:r>
              <a:rPr lang="zh-CN" altLang="en-US" sz="900" dirty="0" smtClean="0"/>
              <a:t>网络编码创新科技研讨会  </a:t>
            </a:r>
            <a:r>
              <a:rPr lang="en-US" altLang="zh-CN" sz="900" dirty="0" smtClean="0"/>
              <a:t>Workshop on Network Coding Innovative Technology  30 August, 2013</a:t>
            </a:r>
            <a:endParaRPr lang="zh-HK" altLang="en-US" sz="1400" dirty="0">
              <a:latin typeface="宋体" pitchFamily="2" charset="-122"/>
              <a:ea typeface="宋体" pitchFamily="2" charset="-122"/>
            </a:endParaRPr>
          </a:p>
        </p:txBody>
      </p:sp>
      <p:pic>
        <p:nvPicPr>
          <p:cNvPr id="11" name="图片 5" descr="8.png"/>
          <p:cNvPicPr>
            <a:picLocks noChangeAspect="1"/>
          </p:cNvPicPr>
          <p:nvPr/>
        </p:nvPicPr>
        <p:blipFill>
          <a:blip r:embed="rId5" cstate="print"/>
          <a:stretch>
            <a:fillRect/>
          </a:stretch>
        </p:blipFill>
        <p:spPr>
          <a:xfrm>
            <a:off x="-41005" y="6048011"/>
            <a:ext cx="755353" cy="667137"/>
          </a:xfrm>
          <a:prstGeom prst="ellipse">
            <a:avLst/>
          </a:prstGeom>
          <a:ln>
            <a:noFill/>
          </a:ln>
          <a:effectLst>
            <a:softEdge rad="112500"/>
          </a:effectLst>
        </p:spPr>
      </p:pic>
    </p:spTree>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472" y="980728"/>
            <a:ext cx="8001056" cy="523220"/>
          </a:xfrm>
          <a:prstGeom prst="rect">
            <a:avLst/>
          </a:prstGeom>
          <a:solidFill>
            <a:schemeClr val="accent1"/>
          </a:solidFill>
        </p:spPr>
        <p:txBody>
          <a:bodyPr wrap="square" rtlCol="0">
            <a:spAutoFit/>
          </a:bodyPr>
          <a:lstStyle/>
          <a:p>
            <a:pPr algn="ctr"/>
            <a:r>
              <a:rPr lang="zh-CN" altLang="en-US" sz="2800" dirty="0" smtClean="0">
                <a:latin typeface="Lucida Sans" pitchFamily="34" charset="0"/>
                <a:ea typeface="SimHei" pitchFamily="49" charset="-122"/>
              </a:rPr>
              <a:t>目</a:t>
            </a:r>
            <a:r>
              <a:rPr lang="zh-CN" altLang="en-US" sz="2800" dirty="0">
                <a:latin typeface="Lucida Sans" pitchFamily="34" charset="0"/>
                <a:ea typeface="SimHei" pitchFamily="49" charset="-122"/>
              </a:rPr>
              <a:t>标 </a:t>
            </a:r>
            <a:r>
              <a:rPr lang="en-US" altLang="zh-CN" sz="2800" dirty="0" smtClean="0">
                <a:latin typeface="Lucida Sans" pitchFamily="34" charset="0"/>
                <a:ea typeface="SimHei" pitchFamily="49" charset="-122"/>
              </a:rPr>
              <a:t>Goals</a:t>
            </a:r>
            <a:endParaRPr lang="zh-CN" altLang="en-US" sz="2800" dirty="0">
              <a:latin typeface="Lucida Sans" pitchFamily="34" charset="0"/>
              <a:ea typeface="SimHei" pitchFamily="49" charset="-122"/>
            </a:endParaRPr>
          </a:p>
        </p:txBody>
      </p:sp>
      <p:sp>
        <p:nvSpPr>
          <p:cNvPr id="2" name="Content Placeholder 1"/>
          <p:cNvSpPr>
            <a:spLocks noGrp="1"/>
          </p:cNvSpPr>
          <p:nvPr>
            <p:ph sz="half" idx="1"/>
          </p:nvPr>
        </p:nvSpPr>
        <p:spPr>
          <a:xfrm>
            <a:off x="4427984" y="2708920"/>
            <a:ext cx="4144544" cy="2736304"/>
          </a:xfrm>
        </p:spPr>
        <p:txBody>
          <a:bodyPr>
            <a:noAutofit/>
          </a:bodyPr>
          <a:lstStyle/>
          <a:p>
            <a:pPr>
              <a:lnSpc>
                <a:spcPct val="150000"/>
              </a:lnSpc>
              <a:buFont typeface="Wingdings" pitchFamily="2" charset="2"/>
              <a:buChar char="p"/>
            </a:pPr>
            <a:r>
              <a:rPr lang="zh-CN" altLang="en-US" sz="2000" dirty="0" smtClean="0">
                <a:solidFill>
                  <a:schemeClr val="bg1"/>
                </a:solidFill>
                <a:latin typeface="宋体" pitchFamily="2" charset="-122"/>
                <a:ea typeface="宋体" pitchFamily="2" charset="-122"/>
              </a:rPr>
              <a:t>参与国</a:t>
            </a:r>
            <a:r>
              <a:rPr lang="zh-CN" altLang="en-US" sz="2000" dirty="0">
                <a:solidFill>
                  <a:schemeClr val="bg1"/>
                </a:solidFill>
                <a:latin typeface="宋体" pitchFamily="2" charset="-122"/>
                <a:ea typeface="宋体" pitchFamily="2" charset="-122"/>
              </a:rPr>
              <a:t>内国际重大科研项目</a:t>
            </a:r>
          </a:p>
          <a:p>
            <a:pPr>
              <a:lnSpc>
                <a:spcPct val="150000"/>
              </a:lnSpc>
              <a:buFont typeface="Wingdings" pitchFamily="2" charset="2"/>
              <a:buChar char="p"/>
            </a:pPr>
            <a:r>
              <a:rPr lang="zh-CN" altLang="en-US" sz="2000" dirty="0" smtClean="0">
                <a:solidFill>
                  <a:schemeClr val="bg1"/>
                </a:solidFill>
                <a:latin typeface="宋体" pitchFamily="2" charset="-122"/>
                <a:ea typeface="宋体" pitchFamily="2" charset="-122"/>
              </a:rPr>
              <a:t>建设前</a:t>
            </a:r>
            <a:r>
              <a:rPr lang="zh-CN" altLang="en-US" sz="2000" dirty="0">
                <a:solidFill>
                  <a:schemeClr val="bg1"/>
                </a:solidFill>
                <a:latin typeface="宋体" pitchFamily="2" charset="-122"/>
                <a:ea typeface="宋体" pitchFamily="2" charset="-122"/>
              </a:rPr>
              <a:t>沿科技与创新技术基地</a:t>
            </a:r>
          </a:p>
          <a:p>
            <a:pPr>
              <a:lnSpc>
                <a:spcPct val="150000"/>
              </a:lnSpc>
              <a:buFont typeface="Wingdings" pitchFamily="2" charset="2"/>
              <a:buChar char="p"/>
            </a:pPr>
            <a:r>
              <a:rPr lang="zh-CN" altLang="en-US" sz="2000" dirty="0" smtClean="0">
                <a:solidFill>
                  <a:schemeClr val="bg1"/>
                </a:solidFill>
                <a:latin typeface="宋体" pitchFamily="2" charset="-122"/>
                <a:ea typeface="宋体" pitchFamily="2" charset="-122"/>
              </a:rPr>
              <a:t>搭</a:t>
            </a:r>
            <a:r>
              <a:rPr lang="zh-CN" altLang="en-US" sz="2000" dirty="0">
                <a:solidFill>
                  <a:schemeClr val="bg1"/>
                </a:solidFill>
                <a:latin typeface="宋体" pitchFamily="2" charset="-122"/>
                <a:ea typeface="宋体" pitchFamily="2" charset="-122"/>
              </a:rPr>
              <a:t>建国</a:t>
            </a:r>
            <a:r>
              <a:rPr lang="zh-CN" altLang="en-US" sz="2000" dirty="0" smtClean="0">
                <a:solidFill>
                  <a:schemeClr val="bg1"/>
                </a:solidFill>
                <a:latin typeface="宋体" pitchFamily="2" charset="-122"/>
                <a:ea typeface="宋体" pitchFamily="2" charset="-122"/>
              </a:rPr>
              <a:t>际学</a:t>
            </a:r>
            <a:r>
              <a:rPr lang="zh-CN" altLang="en-US" sz="2000" dirty="0">
                <a:solidFill>
                  <a:schemeClr val="bg1"/>
                </a:solidFill>
                <a:latin typeface="宋体" pitchFamily="2" charset="-122"/>
                <a:ea typeface="宋体" pitchFamily="2" charset="-122"/>
              </a:rPr>
              <a:t>术交流平台</a:t>
            </a:r>
          </a:p>
          <a:p>
            <a:pPr>
              <a:lnSpc>
                <a:spcPct val="150000"/>
              </a:lnSpc>
              <a:buFont typeface="Wingdings" pitchFamily="2" charset="2"/>
              <a:buChar char="p"/>
            </a:pPr>
            <a:r>
              <a:rPr lang="zh-CN" altLang="en-US" sz="2000" dirty="0" smtClean="0">
                <a:solidFill>
                  <a:schemeClr val="bg1"/>
                </a:solidFill>
                <a:latin typeface="宋体" pitchFamily="2" charset="-122"/>
                <a:ea typeface="宋体" pitchFamily="2" charset="-122"/>
              </a:rPr>
              <a:t>实</a:t>
            </a:r>
            <a:r>
              <a:rPr lang="zh-CN" altLang="en-US" sz="2000" dirty="0">
                <a:solidFill>
                  <a:schemeClr val="bg1"/>
                </a:solidFill>
                <a:latin typeface="宋体" pitchFamily="2" charset="-122"/>
                <a:ea typeface="宋体" pitchFamily="2" charset="-122"/>
              </a:rPr>
              <a:t>现创新技术成果转化</a:t>
            </a:r>
          </a:p>
          <a:p>
            <a:pPr>
              <a:lnSpc>
                <a:spcPct val="150000"/>
              </a:lnSpc>
              <a:buFont typeface="Wingdings" pitchFamily="2" charset="2"/>
              <a:buChar char="p"/>
            </a:pPr>
            <a:r>
              <a:rPr lang="zh-CN" altLang="en-US" sz="2000" dirty="0" smtClean="0">
                <a:solidFill>
                  <a:schemeClr val="bg1"/>
                </a:solidFill>
                <a:latin typeface="宋体" pitchFamily="2" charset="-122"/>
                <a:ea typeface="宋体" pitchFamily="2" charset="-122"/>
              </a:rPr>
              <a:t>实</a:t>
            </a:r>
            <a:r>
              <a:rPr lang="zh-CN" altLang="en-US" sz="2000" dirty="0">
                <a:solidFill>
                  <a:schemeClr val="bg1"/>
                </a:solidFill>
                <a:latin typeface="宋体" pitchFamily="2" charset="-122"/>
                <a:ea typeface="宋体" pitchFamily="2" charset="-122"/>
              </a:rPr>
              <a:t>现信息技术知识经济</a:t>
            </a:r>
            <a:r>
              <a:rPr lang="zh-CN" altLang="en-US" sz="2000" dirty="0" smtClean="0">
                <a:solidFill>
                  <a:schemeClr val="bg1"/>
                </a:solidFill>
                <a:latin typeface="宋体" pitchFamily="2" charset="-122"/>
                <a:ea typeface="宋体" pitchFamily="2" charset="-122"/>
              </a:rPr>
              <a:t>化</a:t>
            </a:r>
            <a:endParaRPr lang="zh-CN" altLang="en-US" sz="2000" dirty="0">
              <a:solidFill>
                <a:schemeClr val="bg1"/>
              </a:solidFill>
              <a:latin typeface="宋体" pitchFamily="2" charset="-122"/>
              <a:ea typeface="宋体" pitchFamily="2" charset="-122"/>
            </a:endParaRPr>
          </a:p>
        </p:txBody>
      </p:sp>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l="6240" t="11458" r="49458" b="-4388"/>
          <a:stretch/>
        </p:blipFill>
        <p:spPr bwMode="auto">
          <a:xfrm>
            <a:off x="636247" y="2780928"/>
            <a:ext cx="3575713" cy="2601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6643710"/>
            <a:ext cx="9144000" cy="230832"/>
          </a:xfrm>
          <a:prstGeom prst="rect">
            <a:avLst/>
          </a:prstGeom>
          <a:noFill/>
        </p:spPr>
        <p:txBody>
          <a:bodyPr wrap="square" rtlCol="0">
            <a:spAutoFit/>
          </a:bodyPr>
          <a:lstStyle/>
          <a:p>
            <a:pPr algn="ctr"/>
            <a:r>
              <a:rPr lang="zh-CN" altLang="en-US" sz="900" dirty="0" smtClean="0"/>
              <a:t>网络编码创新科技研讨会  </a:t>
            </a:r>
            <a:r>
              <a:rPr lang="en-US" altLang="zh-CN" sz="900" dirty="0" smtClean="0"/>
              <a:t>Workshop on Network Coding Innovative Technology  30 August, 2013</a:t>
            </a:r>
            <a:endParaRPr lang="zh-HK" altLang="en-US" sz="1400" dirty="0">
              <a:latin typeface="宋体" pitchFamily="2" charset="-122"/>
              <a:ea typeface="宋体" pitchFamily="2" charset="-122"/>
            </a:endParaRPr>
          </a:p>
        </p:txBody>
      </p:sp>
      <p:pic>
        <p:nvPicPr>
          <p:cNvPr id="7" name="图片 5" descr="8.png"/>
          <p:cNvPicPr>
            <a:picLocks noChangeAspect="1"/>
          </p:cNvPicPr>
          <p:nvPr/>
        </p:nvPicPr>
        <p:blipFill>
          <a:blip r:embed="rId5" cstate="print"/>
          <a:stretch>
            <a:fillRect/>
          </a:stretch>
        </p:blipFill>
        <p:spPr>
          <a:xfrm>
            <a:off x="-41005" y="6048011"/>
            <a:ext cx="755353" cy="667137"/>
          </a:xfrm>
          <a:prstGeom prst="ellipse">
            <a:avLst/>
          </a:prstGeom>
          <a:ln>
            <a:noFill/>
          </a:ln>
          <a:effectLst>
            <a:softEdge rad="112500"/>
          </a:effectLst>
        </p:spPr>
      </p:pic>
    </p:spTree>
    <p:extLst>
      <p:ext uri="{BB962C8B-B14F-4D97-AF65-F5344CB8AC3E}">
        <p14:creationId xmlns:p14="http://schemas.microsoft.com/office/powerpoint/2010/main" val="2901158629"/>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12"/>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4D36A50-5A9B-4610-BE7D-048E0683FF0E}" type="slidenum">
              <a:rPr lang="en-US" altLang="zh-TW" sz="1400">
                <a:solidFill>
                  <a:srgbClr val="000000"/>
                </a:solidFill>
              </a:rPr>
              <a:pPr algn="r"/>
              <a:t>14</a:t>
            </a:fld>
            <a:endParaRPr lang="en-US" altLang="zh-TW" sz="1400">
              <a:solidFill>
                <a:srgbClr val="000000"/>
              </a:solidFill>
            </a:endParaRPr>
          </a:p>
        </p:txBody>
      </p:sp>
      <p:sp>
        <p:nvSpPr>
          <p:cNvPr id="43012" name="Text Box 4"/>
          <p:cNvSpPr txBox="1">
            <a:spLocks noChangeArrowheads="1"/>
          </p:cNvSpPr>
          <p:nvPr/>
        </p:nvSpPr>
        <p:spPr bwMode="auto">
          <a:xfrm>
            <a:off x="3527588" y="5803018"/>
            <a:ext cx="2723823" cy="369332"/>
          </a:xfrm>
          <a:prstGeom prst="rect">
            <a:avLst/>
          </a:prstGeom>
          <a:noFill/>
          <a:ln>
            <a:noFill/>
            <a:headEnd/>
            <a:tailEnd/>
          </a:ln>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zh-CN" altLang="en-US" dirty="0" smtClean="0">
                <a:solidFill>
                  <a:schemeClr val="tx1"/>
                </a:solidFill>
                <a:latin typeface="宋体" pitchFamily="2" charset="-122"/>
                <a:ea typeface="宋体" pitchFamily="2" charset="-122"/>
              </a:rPr>
              <a:t>网</a:t>
            </a:r>
            <a:r>
              <a:rPr lang="zh-CN" altLang="en-US" dirty="0">
                <a:solidFill>
                  <a:schemeClr val="tx1"/>
                </a:solidFill>
                <a:latin typeface="宋体" pitchFamily="2" charset="-122"/>
                <a:ea typeface="宋体" pitchFamily="2" charset="-122"/>
              </a:rPr>
              <a:t>络编</a:t>
            </a:r>
            <a:r>
              <a:rPr lang="zh-CN" altLang="en-US" dirty="0" smtClean="0">
                <a:solidFill>
                  <a:schemeClr val="tx1"/>
                </a:solidFill>
                <a:latin typeface="宋体" pitchFamily="2" charset="-122"/>
                <a:ea typeface="宋体" pitchFamily="2" charset="-122"/>
              </a:rPr>
              <a:t>码研究所（深圳）</a:t>
            </a:r>
            <a:endParaRPr lang="en-US" altLang="zh-TW" dirty="0">
              <a:solidFill>
                <a:schemeClr val="tx1"/>
              </a:solidFill>
              <a:latin typeface="宋体" pitchFamily="2" charset="-122"/>
              <a:ea typeface="宋体" pitchFamily="2" charset="-122"/>
            </a:endParaRPr>
          </a:p>
        </p:txBody>
      </p:sp>
      <p:pic>
        <p:nvPicPr>
          <p:cNvPr id="44037" name="Picture 3" descr="tree"/>
          <p:cNvPicPr>
            <a:picLocks noChangeAspect="1" noChangeArrowheads="1"/>
          </p:cNvPicPr>
          <p:nvPr/>
        </p:nvPicPr>
        <p:blipFill>
          <a:blip r:embed="rId3" cstate="print"/>
          <a:srcRect/>
          <a:stretch>
            <a:fillRect/>
          </a:stretch>
        </p:blipFill>
        <p:spPr bwMode="auto">
          <a:xfrm>
            <a:off x="2833688" y="2359025"/>
            <a:ext cx="4111625" cy="3313113"/>
          </a:xfrm>
          <a:prstGeom prst="rect">
            <a:avLst/>
          </a:prstGeom>
          <a:noFill/>
          <a:ln w="9525">
            <a:noFill/>
            <a:miter lim="800000"/>
            <a:headEnd/>
            <a:tailEnd/>
          </a:ln>
        </p:spPr>
      </p:pic>
      <p:sp>
        <p:nvSpPr>
          <p:cNvPr id="7" name="TextBox 6"/>
          <p:cNvSpPr txBox="1"/>
          <p:nvPr/>
        </p:nvSpPr>
        <p:spPr>
          <a:xfrm>
            <a:off x="571472" y="980728"/>
            <a:ext cx="8001056" cy="523220"/>
          </a:xfrm>
          <a:prstGeom prst="rect">
            <a:avLst/>
          </a:prstGeom>
          <a:solidFill>
            <a:schemeClr val="accent1"/>
          </a:solidFill>
        </p:spPr>
        <p:txBody>
          <a:bodyPr wrap="square" rtlCol="0">
            <a:spAutoFit/>
          </a:bodyPr>
          <a:lstStyle/>
          <a:p>
            <a:pPr algn="ctr"/>
            <a:r>
              <a:rPr lang="zh-CN" altLang="en-US" sz="2800" dirty="0" smtClean="0">
                <a:solidFill>
                  <a:schemeClr val="bg1"/>
                </a:solidFill>
                <a:latin typeface="Lucida Sans" pitchFamily="34" charset="0"/>
                <a:ea typeface="SimHei" pitchFamily="49" charset="-122"/>
              </a:rPr>
              <a:t>目</a:t>
            </a:r>
            <a:r>
              <a:rPr lang="zh-CN" altLang="en-US" sz="2800" dirty="0">
                <a:solidFill>
                  <a:schemeClr val="bg1"/>
                </a:solidFill>
                <a:latin typeface="Lucida Sans" pitchFamily="34" charset="0"/>
                <a:ea typeface="SimHei" pitchFamily="49" charset="-122"/>
              </a:rPr>
              <a:t>标 </a:t>
            </a:r>
            <a:r>
              <a:rPr lang="en-US" altLang="zh-CN" sz="2800" dirty="0" smtClean="0">
                <a:solidFill>
                  <a:schemeClr val="bg1"/>
                </a:solidFill>
                <a:latin typeface="Lucida Sans" pitchFamily="34" charset="0"/>
                <a:ea typeface="SimHei" pitchFamily="49" charset="-122"/>
              </a:rPr>
              <a:t>Goals</a:t>
            </a:r>
            <a:endParaRPr lang="zh-CN" altLang="en-US" sz="2800" dirty="0">
              <a:solidFill>
                <a:schemeClr val="bg1"/>
              </a:solidFill>
              <a:latin typeface="Lucida Sans" pitchFamily="34" charset="0"/>
              <a:ea typeface="SimHei" pitchFamily="49" charset="-122"/>
            </a:endParaRPr>
          </a:p>
        </p:txBody>
      </p:sp>
    </p:spTree>
    <p:extLst>
      <p:ext uri="{BB962C8B-B14F-4D97-AF65-F5344CB8AC3E}">
        <p14:creationId xmlns:p14="http://schemas.microsoft.com/office/powerpoint/2010/main" val="192848859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12"/>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4D36A50-5A9B-4610-BE7D-048E0683FF0E}" type="slidenum">
              <a:rPr lang="en-US" altLang="zh-TW" sz="1400">
                <a:solidFill>
                  <a:srgbClr val="000000"/>
                </a:solidFill>
              </a:rPr>
              <a:pPr algn="r"/>
              <a:t>15</a:t>
            </a:fld>
            <a:endParaRPr lang="en-US" altLang="zh-TW" sz="1400">
              <a:solidFill>
                <a:srgbClr val="000000"/>
              </a:solidFill>
            </a:endParaRPr>
          </a:p>
        </p:txBody>
      </p:sp>
      <p:pic>
        <p:nvPicPr>
          <p:cNvPr id="44037" name="Picture 3" descr="tree"/>
          <p:cNvPicPr>
            <a:picLocks noChangeAspect="1" noChangeArrowheads="1"/>
          </p:cNvPicPr>
          <p:nvPr/>
        </p:nvPicPr>
        <p:blipFill>
          <a:blip r:embed="rId3" cstate="print"/>
          <a:srcRect/>
          <a:stretch>
            <a:fillRect/>
          </a:stretch>
        </p:blipFill>
        <p:spPr bwMode="auto">
          <a:xfrm>
            <a:off x="2833688" y="2359025"/>
            <a:ext cx="4111625" cy="3313113"/>
          </a:xfrm>
          <a:prstGeom prst="rect">
            <a:avLst/>
          </a:prstGeom>
          <a:noFill/>
          <a:ln w="9525">
            <a:noFill/>
            <a:miter lim="800000"/>
            <a:headEnd/>
            <a:tailEnd/>
          </a:ln>
        </p:spPr>
      </p:pic>
      <p:sp>
        <p:nvSpPr>
          <p:cNvPr id="7" name="Text Box 4"/>
          <p:cNvSpPr txBox="1">
            <a:spLocks noChangeArrowheads="1"/>
          </p:cNvSpPr>
          <p:nvPr/>
        </p:nvSpPr>
        <p:spPr bwMode="auto">
          <a:xfrm>
            <a:off x="3527588" y="5803018"/>
            <a:ext cx="2723823" cy="369332"/>
          </a:xfrm>
          <a:prstGeom prst="rect">
            <a:avLst/>
          </a:prstGeom>
          <a:noFill/>
          <a:ln>
            <a:noFill/>
            <a:headEnd/>
            <a:tailEnd/>
          </a:ln>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zh-CN" altLang="en-US" dirty="0" smtClean="0">
                <a:solidFill>
                  <a:schemeClr val="tx1"/>
                </a:solidFill>
                <a:latin typeface="宋体" pitchFamily="2" charset="-122"/>
                <a:ea typeface="宋体" pitchFamily="2" charset="-122"/>
              </a:rPr>
              <a:t>网</a:t>
            </a:r>
            <a:r>
              <a:rPr lang="zh-CN" altLang="en-US" dirty="0">
                <a:solidFill>
                  <a:schemeClr val="tx1"/>
                </a:solidFill>
                <a:latin typeface="宋体" pitchFamily="2" charset="-122"/>
                <a:ea typeface="宋体" pitchFamily="2" charset="-122"/>
              </a:rPr>
              <a:t>络编</a:t>
            </a:r>
            <a:r>
              <a:rPr lang="zh-CN" altLang="en-US" dirty="0" smtClean="0">
                <a:solidFill>
                  <a:schemeClr val="tx1"/>
                </a:solidFill>
                <a:latin typeface="宋体" pitchFamily="2" charset="-122"/>
                <a:ea typeface="宋体" pitchFamily="2" charset="-122"/>
              </a:rPr>
              <a:t>码研究所（深圳）</a:t>
            </a:r>
            <a:endParaRPr lang="en-US" altLang="zh-TW" dirty="0">
              <a:solidFill>
                <a:schemeClr val="tx1"/>
              </a:solidFill>
              <a:latin typeface="宋体" pitchFamily="2" charset="-122"/>
              <a:ea typeface="宋体" pitchFamily="2" charset="-122"/>
            </a:endParaRPr>
          </a:p>
        </p:txBody>
      </p:sp>
      <p:sp>
        <p:nvSpPr>
          <p:cNvPr id="10" name="TextBox 9"/>
          <p:cNvSpPr txBox="1"/>
          <p:nvPr/>
        </p:nvSpPr>
        <p:spPr>
          <a:xfrm>
            <a:off x="571472" y="980728"/>
            <a:ext cx="8001056" cy="523220"/>
          </a:xfrm>
          <a:prstGeom prst="rect">
            <a:avLst/>
          </a:prstGeom>
          <a:solidFill>
            <a:schemeClr val="accent1"/>
          </a:solidFill>
        </p:spPr>
        <p:txBody>
          <a:bodyPr wrap="square" rtlCol="0">
            <a:spAutoFit/>
          </a:bodyPr>
          <a:lstStyle/>
          <a:p>
            <a:pPr algn="ctr"/>
            <a:r>
              <a:rPr lang="zh-CN" altLang="en-US" sz="2800" dirty="0" smtClean="0">
                <a:solidFill>
                  <a:schemeClr val="bg1"/>
                </a:solidFill>
                <a:latin typeface="Lucida Sans" pitchFamily="34" charset="0"/>
                <a:ea typeface="SimHei" pitchFamily="49" charset="-122"/>
              </a:rPr>
              <a:t>目</a:t>
            </a:r>
            <a:r>
              <a:rPr lang="zh-CN" altLang="en-US" sz="2800" dirty="0">
                <a:solidFill>
                  <a:schemeClr val="bg1"/>
                </a:solidFill>
                <a:latin typeface="Lucida Sans" pitchFamily="34" charset="0"/>
                <a:ea typeface="SimHei" pitchFamily="49" charset="-122"/>
              </a:rPr>
              <a:t>标 </a:t>
            </a:r>
            <a:r>
              <a:rPr lang="en-US" altLang="zh-CN" sz="2800" dirty="0" smtClean="0">
                <a:solidFill>
                  <a:schemeClr val="bg1"/>
                </a:solidFill>
                <a:latin typeface="Lucida Sans" pitchFamily="34" charset="0"/>
                <a:ea typeface="SimHei" pitchFamily="49" charset="-122"/>
              </a:rPr>
              <a:t>Goals</a:t>
            </a:r>
            <a:endParaRPr lang="zh-CN" altLang="en-US" sz="2800" dirty="0">
              <a:solidFill>
                <a:schemeClr val="bg1"/>
              </a:solidFill>
              <a:latin typeface="Lucida Sans" pitchFamily="34" charset="0"/>
              <a:ea typeface="SimHei" pitchFamily="49" charset="-122"/>
            </a:endParaRPr>
          </a:p>
        </p:txBody>
      </p:sp>
      <p:sp>
        <p:nvSpPr>
          <p:cNvPr id="13" name="Text Box 10"/>
          <p:cNvSpPr txBox="1">
            <a:spLocks noChangeArrowheads="1"/>
          </p:cNvSpPr>
          <p:nvPr/>
        </p:nvSpPr>
        <p:spPr bwMode="auto">
          <a:xfrm>
            <a:off x="6103938" y="3592513"/>
            <a:ext cx="1996454" cy="1144929"/>
          </a:xfrm>
          <a:prstGeom prst="rect">
            <a:avLst/>
          </a:prstGeom>
          <a:solidFill>
            <a:srgbClr val="92D050"/>
          </a:solidFill>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lnSpc>
                <a:spcPct val="114000"/>
              </a:lnSpc>
              <a:defRPr/>
            </a:pPr>
            <a:r>
              <a:rPr lang="zh-CN" altLang="en-US" sz="2000" dirty="0">
                <a:solidFill>
                  <a:schemeClr val="tx1"/>
                </a:solidFill>
                <a:latin typeface="宋体" pitchFamily="2" charset="-122"/>
                <a:ea typeface="宋体" pitchFamily="2" charset="-122"/>
              </a:rPr>
              <a:t>承担国内外重大科研项目</a:t>
            </a:r>
            <a:endParaRPr lang="en-US" altLang="en-US" sz="2000" dirty="0">
              <a:solidFill>
                <a:schemeClr val="tx1"/>
              </a:solidFill>
              <a:latin typeface="宋体" pitchFamily="2" charset="-122"/>
              <a:ea typeface="宋体" pitchFamily="2" charset="-122"/>
            </a:endParaRPr>
          </a:p>
          <a:p>
            <a:pPr algn="ctr">
              <a:lnSpc>
                <a:spcPct val="114000"/>
              </a:lnSpc>
              <a:defRPr/>
            </a:pPr>
            <a:r>
              <a:rPr lang="zh-CN" altLang="en-US" sz="2000" dirty="0">
                <a:solidFill>
                  <a:schemeClr val="tx1"/>
                </a:solidFill>
                <a:latin typeface="宋体" pitchFamily="2" charset="-122"/>
                <a:ea typeface="宋体" pitchFamily="2" charset="-122"/>
              </a:rPr>
              <a:t>培养高素质人才</a:t>
            </a:r>
            <a:endParaRPr lang="en-US" altLang="en-US" sz="2000" dirty="0">
              <a:solidFill>
                <a:schemeClr val="tx1"/>
              </a:solidFill>
              <a:latin typeface="宋体" pitchFamily="2" charset="-122"/>
              <a:ea typeface="宋体" pitchFamily="2" charset="-122"/>
            </a:endParaRPr>
          </a:p>
        </p:txBody>
      </p:sp>
    </p:spTree>
    <p:extLst>
      <p:ext uri="{BB962C8B-B14F-4D97-AF65-F5344CB8AC3E}">
        <p14:creationId xmlns:p14="http://schemas.microsoft.com/office/powerpoint/2010/main" val="375322474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12"/>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4D36A50-5A9B-4610-BE7D-048E0683FF0E}" type="slidenum">
              <a:rPr lang="en-US" altLang="zh-TW" sz="1400">
                <a:solidFill>
                  <a:srgbClr val="000000"/>
                </a:solidFill>
              </a:rPr>
              <a:pPr algn="r"/>
              <a:t>16</a:t>
            </a:fld>
            <a:endParaRPr lang="en-US" altLang="zh-TW" sz="1400">
              <a:solidFill>
                <a:srgbClr val="000000"/>
              </a:solidFill>
            </a:endParaRPr>
          </a:p>
        </p:txBody>
      </p:sp>
      <p:pic>
        <p:nvPicPr>
          <p:cNvPr id="44037" name="Picture 3" descr="tree"/>
          <p:cNvPicPr>
            <a:picLocks noChangeAspect="1" noChangeArrowheads="1"/>
          </p:cNvPicPr>
          <p:nvPr/>
        </p:nvPicPr>
        <p:blipFill>
          <a:blip r:embed="rId3" cstate="print"/>
          <a:srcRect/>
          <a:stretch>
            <a:fillRect/>
          </a:stretch>
        </p:blipFill>
        <p:spPr bwMode="auto">
          <a:xfrm>
            <a:off x="2833688" y="2359025"/>
            <a:ext cx="4111625" cy="3313113"/>
          </a:xfrm>
          <a:prstGeom prst="rect">
            <a:avLst/>
          </a:prstGeom>
          <a:noFill/>
          <a:ln w="9525">
            <a:noFill/>
            <a:miter lim="800000"/>
            <a:headEnd/>
            <a:tailEnd/>
          </a:ln>
        </p:spPr>
      </p:pic>
      <p:sp>
        <p:nvSpPr>
          <p:cNvPr id="8" name="Text Box 4"/>
          <p:cNvSpPr txBox="1">
            <a:spLocks noChangeArrowheads="1"/>
          </p:cNvSpPr>
          <p:nvPr/>
        </p:nvSpPr>
        <p:spPr bwMode="auto">
          <a:xfrm>
            <a:off x="3527588" y="5803018"/>
            <a:ext cx="2723823" cy="369332"/>
          </a:xfrm>
          <a:prstGeom prst="rect">
            <a:avLst/>
          </a:prstGeom>
          <a:noFill/>
          <a:ln>
            <a:noFill/>
            <a:headEnd/>
            <a:tailEnd/>
          </a:ln>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zh-CN" altLang="en-US" dirty="0" smtClean="0">
                <a:solidFill>
                  <a:schemeClr val="tx1"/>
                </a:solidFill>
                <a:latin typeface="宋体" pitchFamily="2" charset="-122"/>
                <a:ea typeface="宋体" pitchFamily="2" charset="-122"/>
              </a:rPr>
              <a:t>网</a:t>
            </a:r>
            <a:r>
              <a:rPr lang="zh-CN" altLang="en-US" dirty="0">
                <a:solidFill>
                  <a:schemeClr val="tx1"/>
                </a:solidFill>
                <a:latin typeface="宋体" pitchFamily="2" charset="-122"/>
                <a:ea typeface="宋体" pitchFamily="2" charset="-122"/>
              </a:rPr>
              <a:t>络编</a:t>
            </a:r>
            <a:r>
              <a:rPr lang="zh-CN" altLang="en-US" dirty="0" smtClean="0">
                <a:solidFill>
                  <a:schemeClr val="tx1"/>
                </a:solidFill>
                <a:latin typeface="宋体" pitchFamily="2" charset="-122"/>
                <a:ea typeface="宋体" pitchFamily="2" charset="-122"/>
              </a:rPr>
              <a:t>码研究所（深圳）</a:t>
            </a:r>
            <a:endParaRPr lang="en-US" altLang="zh-TW" dirty="0">
              <a:solidFill>
                <a:schemeClr val="tx1"/>
              </a:solidFill>
              <a:latin typeface="宋体" pitchFamily="2" charset="-122"/>
              <a:ea typeface="宋体" pitchFamily="2" charset="-122"/>
            </a:endParaRPr>
          </a:p>
        </p:txBody>
      </p:sp>
      <p:sp>
        <p:nvSpPr>
          <p:cNvPr id="10" name="TextBox 9"/>
          <p:cNvSpPr txBox="1"/>
          <p:nvPr/>
        </p:nvSpPr>
        <p:spPr>
          <a:xfrm>
            <a:off x="571472" y="980728"/>
            <a:ext cx="8001056" cy="523220"/>
          </a:xfrm>
          <a:prstGeom prst="rect">
            <a:avLst/>
          </a:prstGeom>
          <a:solidFill>
            <a:schemeClr val="accent1"/>
          </a:solidFill>
        </p:spPr>
        <p:txBody>
          <a:bodyPr wrap="square" rtlCol="0">
            <a:spAutoFit/>
          </a:bodyPr>
          <a:lstStyle/>
          <a:p>
            <a:pPr algn="ctr"/>
            <a:r>
              <a:rPr lang="zh-CN" altLang="en-US" sz="2800" dirty="0" smtClean="0">
                <a:solidFill>
                  <a:schemeClr val="bg1"/>
                </a:solidFill>
                <a:latin typeface="Lucida Sans" pitchFamily="34" charset="0"/>
                <a:ea typeface="SimHei" pitchFamily="49" charset="-122"/>
              </a:rPr>
              <a:t>目</a:t>
            </a:r>
            <a:r>
              <a:rPr lang="zh-CN" altLang="en-US" sz="2800" dirty="0">
                <a:solidFill>
                  <a:schemeClr val="bg1"/>
                </a:solidFill>
                <a:latin typeface="Lucida Sans" pitchFamily="34" charset="0"/>
                <a:ea typeface="SimHei" pitchFamily="49" charset="-122"/>
              </a:rPr>
              <a:t>标 </a:t>
            </a:r>
            <a:r>
              <a:rPr lang="en-US" altLang="zh-CN" sz="2800" dirty="0" smtClean="0">
                <a:solidFill>
                  <a:schemeClr val="bg1"/>
                </a:solidFill>
                <a:latin typeface="Lucida Sans" pitchFamily="34" charset="0"/>
                <a:ea typeface="SimHei" pitchFamily="49" charset="-122"/>
              </a:rPr>
              <a:t>Goals</a:t>
            </a:r>
            <a:endParaRPr lang="zh-CN" altLang="en-US" sz="2800" dirty="0">
              <a:solidFill>
                <a:schemeClr val="bg1"/>
              </a:solidFill>
              <a:latin typeface="Lucida Sans" pitchFamily="34" charset="0"/>
              <a:ea typeface="SimHei" pitchFamily="49" charset="-122"/>
            </a:endParaRPr>
          </a:p>
        </p:txBody>
      </p:sp>
      <p:sp>
        <p:nvSpPr>
          <p:cNvPr id="11" name="Text Box 10"/>
          <p:cNvSpPr txBox="1">
            <a:spLocks noChangeArrowheads="1"/>
          </p:cNvSpPr>
          <p:nvPr/>
        </p:nvSpPr>
        <p:spPr bwMode="auto">
          <a:xfrm>
            <a:off x="611560" y="3140968"/>
            <a:ext cx="2231653" cy="794064"/>
          </a:xfrm>
          <a:prstGeom prst="rect">
            <a:avLst/>
          </a:prstGeom>
          <a:solidFill>
            <a:srgbClr val="92D050"/>
          </a:solidFill>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lnSpc>
                <a:spcPct val="114000"/>
              </a:lnSpc>
              <a:defRPr/>
            </a:pPr>
            <a:r>
              <a:rPr lang="zh-CN" altLang="en-US" sz="2000" dirty="0">
                <a:solidFill>
                  <a:schemeClr val="tx1"/>
                </a:solidFill>
                <a:latin typeface="宋体" pitchFamily="2" charset="-122"/>
                <a:ea typeface="宋体" pitchFamily="2" charset="-122"/>
              </a:rPr>
              <a:t>攻克前沿科技问题</a:t>
            </a:r>
            <a:endParaRPr lang="en-US" altLang="zh-CN" sz="2000" dirty="0">
              <a:solidFill>
                <a:schemeClr val="tx1"/>
              </a:solidFill>
              <a:latin typeface="宋体" pitchFamily="2" charset="-122"/>
              <a:ea typeface="宋体" pitchFamily="2" charset="-122"/>
            </a:endParaRPr>
          </a:p>
          <a:p>
            <a:pPr algn="ctr">
              <a:lnSpc>
                <a:spcPct val="114000"/>
              </a:lnSpc>
              <a:defRPr/>
            </a:pPr>
            <a:r>
              <a:rPr lang="zh-CN" altLang="en-US" sz="2000" dirty="0">
                <a:solidFill>
                  <a:schemeClr val="tx1"/>
                </a:solidFill>
                <a:latin typeface="宋体" pitchFamily="2" charset="-122"/>
                <a:ea typeface="宋体" pitchFamily="2" charset="-122"/>
              </a:rPr>
              <a:t>取得标志性成果</a:t>
            </a:r>
            <a:endParaRPr lang="en-US" altLang="en-US" sz="2000" dirty="0">
              <a:solidFill>
                <a:schemeClr val="tx1"/>
              </a:solidFill>
              <a:latin typeface="宋体" pitchFamily="2" charset="-122"/>
              <a:ea typeface="宋体" pitchFamily="2" charset="-122"/>
            </a:endParaRPr>
          </a:p>
        </p:txBody>
      </p:sp>
      <p:sp>
        <p:nvSpPr>
          <p:cNvPr id="13" name="Text Box 10"/>
          <p:cNvSpPr txBox="1">
            <a:spLocks noChangeArrowheads="1"/>
          </p:cNvSpPr>
          <p:nvPr/>
        </p:nvSpPr>
        <p:spPr bwMode="auto">
          <a:xfrm>
            <a:off x="6103938" y="3592513"/>
            <a:ext cx="1996454" cy="1144929"/>
          </a:xfrm>
          <a:prstGeom prst="rect">
            <a:avLst/>
          </a:prstGeom>
          <a:solidFill>
            <a:srgbClr val="92D050"/>
          </a:solidFill>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lnSpc>
                <a:spcPct val="114000"/>
              </a:lnSpc>
              <a:defRPr/>
            </a:pPr>
            <a:r>
              <a:rPr lang="zh-CN" altLang="en-US" sz="2000" dirty="0">
                <a:solidFill>
                  <a:schemeClr val="tx1"/>
                </a:solidFill>
                <a:latin typeface="宋体" pitchFamily="2" charset="-122"/>
                <a:ea typeface="宋体" pitchFamily="2" charset="-122"/>
              </a:rPr>
              <a:t>承担国内外重大科研项目</a:t>
            </a:r>
            <a:endParaRPr lang="en-US" altLang="en-US" sz="2000" dirty="0">
              <a:solidFill>
                <a:schemeClr val="tx1"/>
              </a:solidFill>
              <a:latin typeface="宋体" pitchFamily="2" charset="-122"/>
              <a:ea typeface="宋体" pitchFamily="2" charset="-122"/>
            </a:endParaRPr>
          </a:p>
          <a:p>
            <a:pPr algn="ctr">
              <a:lnSpc>
                <a:spcPct val="114000"/>
              </a:lnSpc>
              <a:defRPr/>
            </a:pPr>
            <a:r>
              <a:rPr lang="zh-CN" altLang="en-US" sz="2000" dirty="0">
                <a:solidFill>
                  <a:schemeClr val="tx1"/>
                </a:solidFill>
                <a:latin typeface="宋体" pitchFamily="2" charset="-122"/>
                <a:ea typeface="宋体" pitchFamily="2" charset="-122"/>
              </a:rPr>
              <a:t>培养高素质人才</a:t>
            </a:r>
            <a:endParaRPr lang="en-US" altLang="en-US" sz="2000" dirty="0">
              <a:solidFill>
                <a:schemeClr val="tx1"/>
              </a:solidFill>
              <a:latin typeface="宋体" pitchFamily="2" charset="-122"/>
              <a:ea typeface="宋体" pitchFamily="2" charset="-122"/>
            </a:endParaRPr>
          </a:p>
        </p:txBody>
      </p:sp>
    </p:spTree>
    <p:extLst>
      <p:ext uri="{BB962C8B-B14F-4D97-AF65-F5344CB8AC3E}">
        <p14:creationId xmlns:p14="http://schemas.microsoft.com/office/powerpoint/2010/main" val="364779286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12"/>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4D36A50-5A9B-4610-BE7D-048E0683FF0E}" type="slidenum">
              <a:rPr lang="en-US" altLang="zh-TW" sz="1400">
                <a:solidFill>
                  <a:srgbClr val="000000"/>
                </a:solidFill>
              </a:rPr>
              <a:pPr algn="r"/>
              <a:t>17</a:t>
            </a:fld>
            <a:endParaRPr lang="en-US" altLang="zh-TW" sz="1400">
              <a:solidFill>
                <a:srgbClr val="000000"/>
              </a:solidFill>
            </a:endParaRPr>
          </a:p>
        </p:txBody>
      </p:sp>
      <p:pic>
        <p:nvPicPr>
          <p:cNvPr id="44037" name="Picture 3" descr="tree"/>
          <p:cNvPicPr>
            <a:picLocks noChangeAspect="1" noChangeArrowheads="1"/>
          </p:cNvPicPr>
          <p:nvPr/>
        </p:nvPicPr>
        <p:blipFill>
          <a:blip r:embed="rId3" cstate="print"/>
          <a:srcRect/>
          <a:stretch>
            <a:fillRect/>
          </a:stretch>
        </p:blipFill>
        <p:spPr bwMode="auto">
          <a:xfrm>
            <a:off x="2833688" y="2359025"/>
            <a:ext cx="4111625" cy="3313113"/>
          </a:xfrm>
          <a:prstGeom prst="rect">
            <a:avLst/>
          </a:prstGeom>
          <a:noFill/>
          <a:ln w="9525">
            <a:noFill/>
            <a:miter lim="800000"/>
            <a:headEnd/>
            <a:tailEnd/>
          </a:ln>
        </p:spPr>
      </p:pic>
      <p:sp>
        <p:nvSpPr>
          <p:cNvPr id="10" name="Text Box 4"/>
          <p:cNvSpPr txBox="1">
            <a:spLocks noChangeArrowheads="1"/>
          </p:cNvSpPr>
          <p:nvPr/>
        </p:nvSpPr>
        <p:spPr bwMode="auto">
          <a:xfrm>
            <a:off x="3527588" y="5803018"/>
            <a:ext cx="2723823" cy="369332"/>
          </a:xfrm>
          <a:prstGeom prst="rect">
            <a:avLst/>
          </a:prstGeom>
          <a:noFill/>
          <a:ln>
            <a:noFill/>
            <a:headEnd/>
            <a:tailEnd/>
          </a:ln>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zh-CN" altLang="en-US" dirty="0" smtClean="0">
                <a:solidFill>
                  <a:schemeClr val="tx1"/>
                </a:solidFill>
                <a:latin typeface="宋体" pitchFamily="2" charset="-122"/>
                <a:ea typeface="宋体" pitchFamily="2" charset="-122"/>
              </a:rPr>
              <a:t>网</a:t>
            </a:r>
            <a:r>
              <a:rPr lang="zh-CN" altLang="en-US" dirty="0">
                <a:solidFill>
                  <a:schemeClr val="tx1"/>
                </a:solidFill>
                <a:latin typeface="宋体" pitchFamily="2" charset="-122"/>
                <a:ea typeface="宋体" pitchFamily="2" charset="-122"/>
              </a:rPr>
              <a:t>络编</a:t>
            </a:r>
            <a:r>
              <a:rPr lang="zh-CN" altLang="en-US" dirty="0" smtClean="0">
                <a:solidFill>
                  <a:schemeClr val="tx1"/>
                </a:solidFill>
                <a:latin typeface="宋体" pitchFamily="2" charset="-122"/>
                <a:ea typeface="宋体" pitchFamily="2" charset="-122"/>
              </a:rPr>
              <a:t>码研究所（深圳）</a:t>
            </a:r>
            <a:endParaRPr lang="en-US" altLang="zh-TW" dirty="0">
              <a:solidFill>
                <a:schemeClr val="tx1"/>
              </a:solidFill>
              <a:latin typeface="宋体" pitchFamily="2" charset="-122"/>
              <a:ea typeface="宋体" pitchFamily="2" charset="-122"/>
            </a:endParaRPr>
          </a:p>
        </p:txBody>
      </p:sp>
      <p:sp>
        <p:nvSpPr>
          <p:cNvPr id="11" name="TextBox 10"/>
          <p:cNvSpPr txBox="1"/>
          <p:nvPr/>
        </p:nvSpPr>
        <p:spPr>
          <a:xfrm>
            <a:off x="571472" y="980728"/>
            <a:ext cx="8001056" cy="523220"/>
          </a:xfrm>
          <a:prstGeom prst="rect">
            <a:avLst/>
          </a:prstGeom>
          <a:solidFill>
            <a:schemeClr val="accent1"/>
          </a:solidFill>
        </p:spPr>
        <p:txBody>
          <a:bodyPr wrap="square" rtlCol="0">
            <a:spAutoFit/>
          </a:bodyPr>
          <a:lstStyle/>
          <a:p>
            <a:pPr algn="ctr"/>
            <a:r>
              <a:rPr lang="zh-CN" altLang="en-US" sz="2800" dirty="0" smtClean="0">
                <a:solidFill>
                  <a:schemeClr val="bg1"/>
                </a:solidFill>
                <a:latin typeface="Lucida Sans" pitchFamily="34" charset="0"/>
                <a:ea typeface="SimHei" pitchFamily="49" charset="-122"/>
              </a:rPr>
              <a:t>目</a:t>
            </a:r>
            <a:r>
              <a:rPr lang="zh-CN" altLang="en-US" sz="2800" dirty="0">
                <a:solidFill>
                  <a:schemeClr val="bg1"/>
                </a:solidFill>
                <a:latin typeface="Lucida Sans" pitchFamily="34" charset="0"/>
                <a:ea typeface="SimHei" pitchFamily="49" charset="-122"/>
              </a:rPr>
              <a:t>标 </a:t>
            </a:r>
            <a:r>
              <a:rPr lang="en-US" altLang="zh-CN" sz="2800" dirty="0" smtClean="0">
                <a:solidFill>
                  <a:schemeClr val="bg1"/>
                </a:solidFill>
                <a:latin typeface="Lucida Sans" pitchFamily="34" charset="0"/>
                <a:ea typeface="SimHei" pitchFamily="49" charset="-122"/>
              </a:rPr>
              <a:t>Goals</a:t>
            </a:r>
            <a:endParaRPr lang="zh-CN" altLang="en-US" sz="2800" dirty="0">
              <a:solidFill>
                <a:schemeClr val="bg1"/>
              </a:solidFill>
              <a:latin typeface="Lucida Sans" pitchFamily="34" charset="0"/>
              <a:ea typeface="SimHei" pitchFamily="49" charset="-122"/>
            </a:endParaRPr>
          </a:p>
        </p:txBody>
      </p:sp>
      <p:sp>
        <p:nvSpPr>
          <p:cNvPr id="12" name="Text Box 10"/>
          <p:cNvSpPr txBox="1">
            <a:spLocks noChangeArrowheads="1"/>
          </p:cNvSpPr>
          <p:nvPr/>
        </p:nvSpPr>
        <p:spPr bwMode="auto">
          <a:xfrm>
            <a:off x="611560" y="3140968"/>
            <a:ext cx="2231653" cy="794064"/>
          </a:xfrm>
          <a:prstGeom prst="rect">
            <a:avLst/>
          </a:prstGeom>
          <a:solidFill>
            <a:srgbClr val="92D050"/>
          </a:solidFill>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lnSpc>
                <a:spcPct val="114000"/>
              </a:lnSpc>
              <a:defRPr/>
            </a:pPr>
            <a:r>
              <a:rPr lang="zh-CN" altLang="en-US" sz="2000" dirty="0">
                <a:solidFill>
                  <a:schemeClr val="tx1"/>
                </a:solidFill>
                <a:latin typeface="宋体" pitchFamily="2" charset="-122"/>
                <a:ea typeface="宋体" pitchFamily="2" charset="-122"/>
              </a:rPr>
              <a:t>攻克前沿科技问题</a:t>
            </a:r>
            <a:endParaRPr lang="en-US" altLang="zh-CN" sz="2000" dirty="0">
              <a:solidFill>
                <a:schemeClr val="tx1"/>
              </a:solidFill>
              <a:latin typeface="宋体" pitchFamily="2" charset="-122"/>
              <a:ea typeface="宋体" pitchFamily="2" charset="-122"/>
            </a:endParaRPr>
          </a:p>
          <a:p>
            <a:pPr algn="ctr">
              <a:lnSpc>
                <a:spcPct val="114000"/>
              </a:lnSpc>
              <a:defRPr/>
            </a:pPr>
            <a:r>
              <a:rPr lang="zh-CN" altLang="en-US" sz="2000" dirty="0">
                <a:solidFill>
                  <a:schemeClr val="tx1"/>
                </a:solidFill>
                <a:latin typeface="宋体" pitchFamily="2" charset="-122"/>
                <a:ea typeface="宋体" pitchFamily="2" charset="-122"/>
              </a:rPr>
              <a:t>取得标志性成果</a:t>
            </a:r>
            <a:endParaRPr lang="en-US" altLang="en-US" sz="2000" dirty="0">
              <a:solidFill>
                <a:schemeClr val="tx1"/>
              </a:solidFill>
              <a:latin typeface="宋体" pitchFamily="2" charset="-122"/>
              <a:ea typeface="宋体" pitchFamily="2" charset="-122"/>
            </a:endParaRPr>
          </a:p>
        </p:txBody>
      </p:sp>
      <p:sp>
        <p:nvSpPr>
          <p:cNvPr id="13" name="Text Box 10"/>
          <p:cNvSpPr txBox="1">
            <a:spLocks noChangeArrowheads="1"/>
          </p:cNvSpPr>
          <p:nvPr/>
        </p:nvSpPr>
        <p:spPr bwMode="auto">
          <a:xfrm>
            <a:off x="2267744" y="4293096"/>
            <a:ext cx="1368152" cy="749629"/>
          </a:xfrm>
          <a:prstGeom prst="rect">
            <a:avLst/>
          </a:prstGeom>
          <a:solidFill>
            <a:srgbClr val="92D050"/>
          </a:solidFill>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lnSpc>
                <a:spcPct val="114000"/>
              </a:lnSpc>
              <a:defRPr/>
            </a:pPr>
            <a:r>
              <a:rPr lang="zh-CN" altLang="en-US" sz="2000" dirty="0">
                <a:solidFill>
                  <a:schemeClr val="tx1"/>
                </a:solidFill>
                <a:latin typeface="宋体" pitchFamily="2" charset="-122"/>
                <a:ea typeface="宋体" pitchFamily="2" charset="-122"/>
              </a:rPr>
              <a:t>国际交流合作平台</a:t>
            </a:r>
            <a:endParaRPr lang="en-US" altLang="zh-TW" sz="2000" dirty="0">
              <a:solidFill>
                <a:schemeClr val="tx1"/>
              </a:solidFill>
              <a:latin typeface="宋体" pitchFamily="2" charset="-122"/>
              <a:ea typeface="宋体" pitchFamily="2" charset="-122"/>
            </a:endParaRPr>
          </a:p>
        </p:txBody>
      </p:sp>
      <p:sp>
        <p:nvSpPr>
          <p:cNvPr id="14" name="Text Box 10"/>
          <p:cNvSpPr txBox="1">
            <a:spLocks noChangeArrowheads="1"/>
          </p:cNvSpPr>
          <p:nvPr/>
        </p:nvSpPr>
        <p:spPr bwMode="auto">
          <a:xfrm>
            <a:off x="6103938" y="3592513"/>
            <a:ext cx="1996454" cy="1144929"/>
          </a:xfrm>
          <a:prstGeom prst="rect">
            <a:avLst/>
          </a:prstGeom>
          <a:solidFill>
            <a:srgbClr val="92D050"/>
          </a:solidFill>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lnSpc>
                <a:spcPct val="114000"/>
              </a:lnSpc>
              <a:defRPr/>
            </a:pPr>
            <a:r>
              <a:rPr lang="zh-CN" altLang="en-US" sz="2000" dirty="0">
                <a:solidFill>
                  <a:schemeClr val="tx1"/>
                </a:solidFill>
                <a:latin typeface="宋体" pitchFamily="2" charset="-122"/>
                <a:ea typeface="宋体" pitchFamily="2" charset="-122"/>
              </a:rPr>
              <a:t>承担国内外重大科研项目</a:t>
            </a:r>
            <a:endParaRPr lang="en-US" altLang="en-US" sz="2000" dirty="0">
              <a:solidFill>
                <a:schemeClr val="tx1"/>
              </a:solidFill>
              <a:latin typeface="宋体" pitchFamily="2" charset="-122"/>
              <a:ea typeface="宋体" pitchFamily="2" charset="-122"/>
            </a:endParaRPr>
          </a:p>
          <a:p>
            <a:pPr algn="ctr">
              <a:lnSpc>
                <a:spcPct val="114000"/>
              </a:lnSpc>
              <a:defRPr/>
            </a:pPr>
            <a:r>
              <a:rPr lang="zh-CN" altLang="en-US" sz="2000" dirty="0">
                <a:solidFill>
                  <a:schemeClr val="tx1"/>
                </a:solidFill>
                <a:latin typeface="宋体" pitchFamily="2" charset="-122"/>
                <a:ea typeface="宋体" pitchFamily="2" charset="-122"/>
              </a:rPr>
              <a:t>培养高素质人才</a:t>
            </a:r>
            <a:endParaRPr lang="en-US" altLang="en-US" sz="2000" dirty="0">
              <a:solidFill>
                <a:schemeClr val="tx1"/>
              </a:solidFill>
              <a:latin typeface="宋体" pitchFamily="2" charset="-122"/>
              <a:ea typeface="宋体" pitchFamily="2" charset="-122"/>
            </a:endParaRPr>
          </a:p>
        </p:txBody>
      </p:sp>
    </p:spTree>
    <p:extLst>
      <p:ext uri="{BB962C8B-B14F-4D97-AF65-F5344CB8AC3E}">
        <p14:creationId xmlns:p14="http://schemas.microsoft.com/office/powerpoint/2010/main" val="421089674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12"/>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4D36A50-5A9B-4610-BE7D-048E0683FF0E}" type="slidenum">
              <a:rPr lang="en-US" altLang="zh-TW" sz="1400">
                <a:solidFill>
                  <a:srgbClr val="000000"/>
                </a:solidFill>
              </a:rPr>
              <a:pPr algn="r"/>
              <a:t>18</a:t>
            </a:fld>
            <a:endParaRPr lang="en-US" altLang="zh-TW" sz="1400">
              <a:solidFill>
                <a:srgbClr val="000000"/>
              </a:solidFill>
            </a:endParaRPr>
          </a:p>
        </p:txBody>
      </p:sp>
      <p:pic>
        <p:nvPicPr>
          <p:cNvPr id="44037" name="Picture 3" descr="tree"/>
          <p:cNvPicPr>
            <a:picLocks noChangeAspect="1" noChangeArrowheads="1"/>
          </p:cNvPicPr>
          <p:nvPr/>
        </p:nvPicPr>
        <p:blipFill>
          <a:blip r:embed="rId3" cstate="print"/>
          <a:srcRect/>
          <a:stretch>
            <a:fillRect/>
          </a:stretch>
        </p:blipFill>
        <p:spPr bwMode="auto">
          <a:xfrm>
            <a:off x="2833688" y="2359025"/>
            <a:ext cx="4111625" cy="3313113"/>
          </a:xfrm>
          <a:prstGeom prst="rect">
            <a:avLst/>
          </a:prstGeom>
          <a:noFill/>
          <a:ln w="9525">
            <a:noFill/>
            <a:miter lim="800000"/>
            <a:headEnd/>
            <a:tailEnd/>
          </a:ln>
        </p:spPr>
      </p:pic>
      <p:sp>
        <p:nvSpPr>
          <p:cNvPr id="11" name="Text Box 4"/>
          <p:cNvSpPr txBox="1">
            <a:spLocks noChangeArrowheads="1"/>
          </p:cNvSpPr>
          <p:nvPr/>
        </p:nvSpPr>
        <p:spPr bwMode="auto">
          <a:xfrm>
            <a:off x="3527588" y="5803018"/>
            <a:ext cx="2723823" cy="369332"/>
          </a:xfrm>
          <a:prstGeom prst="rect">
            <a:avLst/>
          </a:prstGeom>
          <a:noFill/>
          <a:ln>
            <a:noFill/>
            <a:headEnd/>
            <a:tailEnd/>
          </a:ln>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zh-CN" altLang="en-US" dirty="0" smtClean="0">
                <a:solidFill>
                  <a:schemeClr val="tx1"/>
                </a:solidFill>
                <a:latin typeface="宋体" pitchFamily="2" charset="-122"/>
                <a:ea typeface="宋体" pitchFamily="2" charset="-122"/>
              </a:rPr>
              <a:t>网</a:t>
            </a:r>
            <a:r>
              <a:rPr lang="zh-CN" altLang="en-US" dirty="0">
                <a:solidFill>
                  <a:schemeClr val="tx1"/>
                </a:solidFill>
                <a:latin typeface="宋体" pitchFamily="2" charset="-122"/>
                <a:ea typeface="宋体" pitchFamily="2" charset="-122"/>
              </a:rPr>
              <a:t>络编</a:t>
            </a:r>
            <a:r>
              <a:rPr lang="zh-CN" altLang="en-US" dirty="0" smtClean="0">
                <a:solidFill>
                  <a:schemeClr val="tx1"/>
                </a:solidFill>
                <a:latin typeface="宋体" pitchFamily="2" charset="-122"/>
                <a:ea typeface="宋体" pitchFamily="2" charset="-122"/>
              </a:rPr>
              <a:t>码研究所（深圳）</a:t>
            </a:r>
            <a:endParaRPr lang="en-US" altLang="zh-TW" dirty="0">
              <a:solidFill>
                <a:schemeClr val="tx1"/>
              </a:solidFill>
              <a:latin typeface="宋体" pitchFamily="2" charset="-122"/>
              <a:ea typeface="宋体" pitchFamily="2" charset="-122"/>
            </a:endParaRPr>
          </a:p>
        </p:txBody>
      </p:sp>
      <p:sp>
        <p:nvSpPr>
          <p:cNvPr id="12" name="TextBox 11"/>
          <p:cNvSpPr txBox="1"/>
          <p:nvPr/>
        </p:nvSpPr>
        <p:spPr>
          <a:xfrm>
            <a:off x="571472" y="980728"/>
            <a:ext cx="8001056" cy="523220"/>
          </a:xfrm>
          <a:prstGeom prst="rect">
            <a:avLst/>
          </a:prstGeom>
          <a:solidFill>
            <a:schemeClr val="accent1"/>
          </a:solidFill>
        </p:spPr>
        <p:txBody>
          <a:bodyPr wrap="square" rtlCol="0">
            <a:spAutoFit/>
          </a:bodyPr>
          <a:lstStyle/>
          <a:p>
            <a:pPr algn="ctr"/>
            <a:r>
              <a:rPr lang="zh-CN" altLang="en-US" sz="2800" dirty="0" smtClean="0">
                <a:solidFill>
                  <a:schemeClr val="bg1"/>
                </a:solidFill>
                <a:latin typeface="Lucida Sans" pitchFamily="34" charset="0"/>
                <a:ea typeface="SimHei" pitchFamily="49" charset="-122"/>
              </a:rPr>
              <a:t>目</a:t>
            </a:r>
            <a:r>
              <a:rPr lang="zh-CN" altLang="en-US" sz="2800" dirty="0">
                <a:solidFill>
                  <a:schemeClr val="bg1"/>
                </a:solidFill>
                <a:latin typeface="Lucida Sans" pitchFamily="34" charset="0"/>
                <a:ea typeface="SimHei" pitchFamily="49" charset="-122"/>
              </a:rPr>
              <a:t>标 </a:t>
            </a:r>
            <a:r>
              <a:rPr lang="en-US" altLang="zh-CN" sz="2800" dirty="0" smtClean="0">
                <a:solidFill>
                  <a:schemeClr val="bg1"/>
                </a:solidFill>
                <a:latin typeface="Lucida Sans" pitchFamily="34" charset="0"/>
                <a:ea typeface="SimHei" pitchFamily="49" charset="-122"/>
              </a:rPr>
              <a:t>Goals</a:t>
            </a:r>
            <a:endParaRPr lang="zh-CN" altLang="en-US" sz="2800" dirty="0">
              <a:solidFill>
                <a:schemeClr val="bg1"/>
              </a:solidFill>
              <a:latin typeface="Lucida Sans" pitchFamily="34" charset="0"/>
              <a:ea typeface="SimHei" pitchFamily="49" charset="-122"/>
            </a:endParaRPr>
          </a:p>
        </p:txBody>
      </p:sp>
      <p:sp>
        <p:nvSpPr>
          <p:cNvPr id="13" name="Text Box 10"/>
          <p:cNvSpPr txBox="1">
            <a:spLocks noChangeArrowheads="1"/>
          </p:cNvSpPr>
          <p:nvPr/>
        </p:nvSpPr>
        <p:spPr bwMode="auto">
          <a:xfrm>
            <a:off x="611560" y="3140968"/>
            <a:ext cx="2231653" cy="794064"/>
          </a:xfrm>
          <a:prstGeom prst="rect">
            <a:avLst/>
          </a:prstGeom>
          <a:solidFill>
            <a:srgbClr val="92D050"/>
          </a:solidFill>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lnSpc>
                <a:spcPct val="114000"/>
              </a:lnSpc>
              <a:defRPr/>
            </a:pPr>
            <a:r>
              <a:rPr lang="zh-CN" altLang="en-US" sz="2000" dirty="0">
                <a:solidFill>
                  <a:schemeClr val="tx1"/>
                </a:solidFill>
                <a:latin typeface="宋体" pitchFamily="2" charset="-122"/>
                <a:ea typeface="宋体" pitchFamily="2" charset="-122"/>
              </a:rPr>
              <a:t>攻克前沿科技问题</a:t>
            </a:r>
            <a:endParaRPr lang="en-US" altLang="zh-CN" sz="2000" dirty="0">
              <a:solidFill>
                <a:schemeClr val="tx1"/>
              </a:solidFill>
              <a:latin typeface="宋体" pitchFamily="2" charset="-122"/>
              <a:ea typeface="宋体" pitchFamily="2" charset="-122"/>
            </a:endParaRPr>
          </a:p>
          <a:p>
            <a:pPr algn="ctr">
              <a:lnSpc>
                <a:spcPct val="114000"/>
              </a:lnSpc>
              <a:defRPr/>
            </a:pPr>
            <a:r>
              <a:rPr lang="zh-CN" altLang="en-US" sz="2000" dirty="0">
                <a:solidFill>
                  <a:schemeClr val="tx1"/>
                </a:solidFill>
                <a:latin typeface="宋体" pitchFamily="2" charset="-122"/>
                <a:ea typeface="宋体" pitchFamily="2" charset="-122"/>
              </a:rPr>
              <a:t>取得标志性成果</a:t>
            </a:r>
            <a:endParaRPr lang="en-US" altLang="en-US" sz="2000" dirty="0">
              <a:solidFill>
                <a:schemeClr val="tx1"/>
              </a:solidFill>
              <a:latin typeface="宋体" pitchFamily="2" charset="-122"/>
              <a:ea typeface="宋体" pitchFamily="2" charset="-122"/>
            </a:endParaRPr>
          </a:p>
        </p:txBody>
      </p:sp>
      <p:sp>
        <p:nvSpPr>
          <p:cNvPr id="14" name="Text Box 10"/>
          <p:cNvSpPr txBox="1">
            <a:spLocks noChangeArrowheads="1"/>
          </p:cNvSpPr>
          <p:nvPr/>
        </p:nvSpPr>
        <p:spPr bwMode="auto">
          <a:xfrm>
            <a:off x="2267744" y="4293096"/>
            <a:ext cx="1368152" cy="749629"/>
          </a:xfrm>
          <a:prstGeom prst="rect">
            <a:avLst/>
          </a:prstGeom>
          <a:solidFill>
            <a:srgbClr val="92D050"/>
          </a:solidFill>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lnSpc>
                <a:spcPct val="114000"/>
              </a:lnSpc>
              <a:defRPr/>
            </a:pPr>
            <a:r>
              <a:rPr lang="zh-CN" altLang="en-US" sz="2000" dirty="0">
                <a:solidFill>
                  <a:schemeClr val="tx1"/>
                </a:solidFill>
                <a:latin typeface="宋体" pitchFamily="2" charset="-122"/>
                <a:ea typeface="宋体" pitchFamily="2" charset="-122"/>
              </a:rPr>
              <a:t>国际交流合作平台</a:t>
            </a:r>
            <a:endParaRPr lang="en-US" altLang="zh-TW" sz="2000" dirty="0">
              <a:solidFill>
                <a:schemeClr val="tx1"/>
              </a:solidFill>
              <a:latin typeface="宋体" pitchFamily="2" charset="-122"/>
              <a:ea typeface="宋体" pitchFamily="2" charset="-122"/>
            </a:endParaRPr>
          </a:p>
        </p:txBody>
      </p:sp>
      <p:sp>
        <p:nvSpPr>
          <p:cNvPr id="15" name="Text Box 10"/>
          <p:cNvSpPr txBox="1">
            <a:spLocks noChangeArrowheads="1"/>
          </p:cNvSpPr>
          <p:nvPr/>
        </p:nvSpPr>
        <p:spPr bwMode="auto">
          <a:xfrm>
            <a:off x="6103938" y="3592513"/>
            <a:ext cx="1996454" cy="1144929"/>
          </a:xfrm>
          <a:prstGeom prst="rect">
            <a:avLst/>
          </a:prstGeom>
          <a:solidFill>
            <a:srgbClr val="92D050"/>
          </a:solidFill>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lnSpc>
                <a:spcPct val="114000"/>
              </a:lnSpc>
              <a:defRPr/>
            </a:pPr>
            <a:r>
              <a:rPr lang="zh-CN" altLang="en-US" sz="2000" dirty="0">
                <a:solidFill>
                  <a:schemeClr val="tx1"/>
                </a:solidFill>
                <a:latin typeface="宋体" pitchFamily="2" charset="-122"/>
                <a:ea typeface="宋体" pitchFamily="2" charset="-122"/>
              </a:rPr>
              <a:t>承担国内外重大科研项目</a:t>
            </a:r>
            <a:endParaRPr lang="en-US" altLang="en-US" sz="2000" dirty="0">
              <a:solidFill>
                <a:schemeClr val="tx1"/>
              </a:solidFill>
              <a:latin typeface="宋体" pitchFamily="2" charset="-122"/>
              <a:ea typeface="宋体" pitchFamily="2" charset="-122"/>
            </a:endParaRPr>
          </a:p>
          <a:p>
            <a:pPr algn="ctr">
              <a:lnSpc>
                <a:spcPct val="114000"/>
              </a:lnSpc>
              <a:defRPr/>
            </a:pPr>
            <a:r>
              <a:rPr lang="zh-CN" altLang="en-US" sz="2000" dirty="0">
                <a:solidFill>
                  <a:schemeClr val="tx1"/>
                </a:solidFill>
                <a:latin typeface="宋体" pitchFamily="2" charset="-122"/>
                <a:ea typeface="宋体" pitchFamily="2" charset="-122"/>
              </a:rPr>
              <a:t>培养高素质人才</a:t>
            </a:r>
            <a:endParaRPr lang="en-US" altLang="en-US" sz="2000" dirty="0">
              <a:solidFill>
                <a:schemeClr val="tx1"/>
              </a:solidFill>
              <a:latin typeface="宋体" pitchFamily="2" charset="-122"/>
              <a:ea typeface="宋体" pitchFamily="2" charset="-122"/>
            </a:endParaRPr>
          </a:p>
        </p:txBody>
      </p:sp>
      <p:sp>
        <p:nvSpPr>
          <p:cNvPr id="16" name="Text Box 10"/>
          <p:cNvSpPr txBox="1">
            <a:spLocks noChangeArrowheads="1"/>
          </p:cNvSpPr>
          <p:nvPr/>
        </p:nvSpPr>
        <p:spPr bwMode="auto">
          <a:xfrm>
            <a:off x="2267743" y="1914856"/>
            <a:ext cx="2304257" cy="794064"/>
          </a:xfrm>
          <a:prstGeom prst="rect">
            <a:avLst/>
          </a:prstGeom>
          <a:solidFill>
            <a:srgbClr val="92D050"/>
          </a:solidFill>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lnSpc>
                <a:spcPct val="114000"/>
              </a:lnSpc>
              <a:defRPr/>
            </a:pPr>
            <a:r>
              <a:rPr lang="zh-CN" altLang="en-US" sz="2000" dirty="0">
                <a:solidFill>
                  <a:schemeClr val="tx1"/>
                </a:solidFill>
                <a:latin typeface="宋体" pitchFamily="2" charset="-122"/>
                <a:ea typeface="宋体" pitchFamily="2" charset="-122"/>
              </a:rPr>
              <a:t>建成有影响的</a:t>
            </a:r>
            <a:r>
              <a:rPr lang="en-US" altLang="zh-CN" sz="2000" dirty="0">
                <a:solidFill>
                  <a:schemeClr val="tx1"/>
                </a:solidFill>
                <a:latin typeface="宋体" pitchFamily="2" charset="-122"/>
                <a:ea typeface="宋体" pitchFamily="2" charset="-122"/>
              </a:rPr>
              <a:t>NC</a:t>
            </a:r>
          </a:p>
          <a:p>
            <a:pPr algn="ctr">
              <a:lnSpc>
                <a:spcPct val="114000"/>
              </a:lnSpc>
              <a:defRPr/>
            </a:pPr>
            <a:r>
              <a:rPr lang="zh-CN" altLang="en-US" sz="2000" dirty="0">
                <a:solidFill>
                  <a:schemeClr val="tx1"/>
                </a:solidFill>
                <a:latin typeface="宋体" pitchFamily="2" charset="-122"/>
                <a:ea typeface="宋体" pitchFamily="2" charset="-122"/>
              </a:rPr>
              <a:t>关键技术研发基地</a:t>
            </a:r>
            <a:endParaRPr lang="en-US" altLang="zh-TW" sz="2000" dirty="0">
              <a:solidFill>
                <a:schemeClr val="tx1"/>
              </a:solidFill>
              <a:latin typeface="宋体" pitchFamily="2" charset="-122"/>
              <a:ea typeface="宋体" pitchFamily="2" charset="-122"/>
            </a:endParaRPr>
          </a:p>
        </p:txBody>
      </p:sp>
    </p:spTree>
    <p:extLst>
      <p:ext uri="{BB962C8B-B14F-4D97-AF65-F5344CB8AC3E}">
        <p14:creationId xmlns:p14="http://schemas.microsoft.com/office/powerpoint/2010/main" val="15826892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12"/>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4D36A50-5A9B-4610-BE7D-048E0683FF0E}" type="slidenum">
              <a:rPr lang="en-US" altLang="zh-TW" sz="1400">
                <a:solidFill>
                  <a:srgbClr val="000000"/>
                </a:solidFill>
              </a:rPr>
              <a:pPr algn="r"/>
              <a:t>19</a:t>
            </a:fld>
            <a:endParaRPr lang="en-US" altLang="zh-TW" sz="1400">
              <a:solidFill>
                <a:srgbClr val="000000"/>
              </a:solidFill>
            </a:endParaRPr>
          </a:p>
        </p:txBody>
      </p:sp>
      <p:pic>
        <p:nvPicPr>
          <p:cNvPr id="44037" name="Picture 3" descr="tree"/>
          <p:cNvPicPr>
            <a:picLocks noChangeAspect="1" noChangeArrowheads="1"/>
          </p:cNvPicPr>
          <p:nvPr/>
        </p:nvPicPr>
        <p:blipFill>
          <a:blip r:embed="rId3" cstate="print"/>
          <a:srcRect/>
          <a:stretch>
            <a:fillRect/>
          </a:stretch>
        </p:blipFill>
        <p:spPr bwMode="auto">
          <a:xfrm>
            <a:off x="2833688" y="2359025"/>
            <a:ext cx="4111625" cy="3313113"/>
          </a:xfrm>
          <a:prstGeom prst="rect">
            <a:avLst/>
          </a:prstGeom>
          <a:noFill/>
          <a:ln w="9525">
            <a:noFill/>
            <a:miter lim="800000"/>
            <a:headEnd/>
            <a:tailEnd/>
          </a:ln>
        </p:spPr>
      </p:pic>
      <p:sp>
        <p:nvSpPr>
          <p:cNvPr id="43015" name="Text Box 10"/>
          <p:cNvSpPr txBox="1">
            <a:spLocks noChangeArrowheads="1"/>
          </p:cNvSpPr>
          <p:nvPr/>
        </p:nvSpPr>
        <p:spPr bwMode="auto">
          <a:xfrm>
            <a:off x="611560" y="3140968"/>
            <a:ext cx="2231653" cy="794064"/>
          </a:xfrm>
          <a:prstGeom prst="rect">
            <a:avLst/>
          </a:prstGeom>
          <a:solidFill>
            <a:srgbClr val="92D050"/>
          </a:solidFill>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lnSpc>
                <a:spcPct val="114000"/>
              </a:lnSpc>
              <a:defRPr/>
            </a:pPr>
            <a:r>
              <a:rPr lang="zh-CN" altLang="en-US" sz="2000" dirty="0">
                <a:solidFill>
                  <a:schemeClr val="tx1"/>
                </a:solidFill>
                <a:latin typeface="宋体" pitchFamily="2" charset="-122"/>
                <a:ea typeface="宋体" pitchFamily="2" charset="-122"/>
              </a:rPr>
              <a:t>攻克前沿科技问题</a:t>
            </a:r>
            <a:endParaRPr lang="en-US" altLang="zh-CN" sz="2000" dirty="0">
              <a:solidFill>
                <a:schemeClr val="tx1"/>
              </a:solidFill>
              <a:latin typeface="宋体" pitchFamily="2" charset="-122"/>
              <a:ea typeface="宋体" pitchFamily="2" charset="-122"/>
            </a:endParaRPr>
          </a:p>
          <a:p>
            <a:pPr algn="ctr">
              <a:lnSpc>
                <a:spcPct val="114000"/>
              </a:lnSpc>
              <a:defRPr/>
            </a:pPr>
            <a:r>
              <a:rPr lang="zh-CN" altLang="en-US" sz="2000" dirty="0">
                <a:solidFill>
                  <a:schemeClr val="tx1"/>
                </a:solidFill>
                <a:latin typeface="宋体" pitchFamily="2" charset="-122"/>
                <a:ea typeface="宋体" pitchFamily="2" charset="-122"/>
              </a:rPr>
              <a:t>取得标志性成果</a:t>
            </a:r>
            <a:endParaRPr lang="en-US" altLang="en-US" sz="2000" dirty="0">
              <a:solidFill>
                <a:schemeClr val="tx1"/>
              </a:solidFill>
              <a:latin typeface="宋体" pitchFamily="2" charset="-122"/>
              <a:ea typeface="宋体" pitchFamily="2" charset="-122"/>
            </a:endParaRPr>
          </a:p>
        </p:txBody>
      </p:sp>
      <p:sp>
        <p:nvSpPr>
          <p:cNvPr id="8" name="Text Box 10"/>
          <p:cNvSpPr txBox="1">
            <a:spLocks noChangeArrowheads="1"/>
          </p:cNvSpPr>
          <p:nvPr/>
        </p:nvSpPr>
        <p:spPr bwMode="auto">
          <a:xfrm>
            <a:off x="2267744" y="4293096"/>
            <a:ext cx="1368152" cy="749629"/>
          </a:xfrm>
          <a:prstGeom prst="rect">
            <a:avLst/>
          </a:prstGeom>
          <a:solidFill>
            <a:srgbClr val="92D050"/>
          </a:solidFill>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lnSpc>
                <a:spcPct val="114000"/>
              </a:lnSpc>
              <a:defRPr/>
            </a:pPr>
            <a:r>
              <a:rPr lang="zh-CN" altLang="en-US" sz="2000" dirty="0">
                <a:solidFill>
                  <a:schemeClr val="tx1"/>
                </a:solidFill>
                <a:latin typeface="宋体" pitchFamily="2" charset="-122"/>
                <a:ea typeface="宋体" pitchFamily="2" charset="-122"/>
              </a:rPr>
              <a:t>国际交流合作平台</a:t>
            </a:r>
            <a:endParaRPr lang="en-US" altLang="zh-TW" sz="2000" dirty="0">
              <a:solidFill>
                <a:schemeClr val="tx1"/>
              </a:solidFill>
              <a:latin typeface="宋体" pitchFamily="2" charset="-122"/>
              <a:ea typeface="宋体" pitchFamily="2" charset="-122"/>
            </a:endParaRPr>
          </a:p>
        </p:txBody>
      </p:sp>
      <p:sp>
        <p:nvSpPr>
          <p:cNvPr id="9" name="Text Box 10"/>
          <p:cNvSpPr txBox="1">
            <a:spLocks noChangeArrowheads="1"/>
          </p:cNvSpPr>
          <p:nvPr/>
        </p:nvSpPr>
        <p:spPr bwMode="auto">
          <a:xfrm>
            <a:off x="6103938" y="3592513"/>
            <a:ext cx="1996454" cy="1144929"/>
          </a:xfrm>
          <a:prstGeom prst="rect">
            <a:avLst/>
          </a:prstGeom>
          <a:solidFill>
            <a:srgbClr val="92D050"/>
          </a:solidFill>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lnSpc>
                <a:spcPct val="114000"/>
              </a:lnSpc>
              <a:defRPr/>
            </a:pPr>
            <a:r>
              <a:rPr lang="zh-CN" altLang="en-US" sz="2000" dirty="0">
                <a:solidFill>
                  <a:schemeClr val="tx1"/>
                </a:solidFill>
                <a:latin typeface="宋体" pitchFamily="2" charset="-122"/>
                <a:ea typeface="宋体" pitchFamily="2" charset="-122"/>
              </a:rPr>
              <a:t>承担国内外重大科研项目</a:t>
            </a:r>
            <a:endParaRPr lang="en-US" altLang="en-US" sz="2000" dirty="0">
              <a:solidFill>
                <a:schemeClr val="tx1"/>
              </a:solidFill>
              <a:latin typeface="宋体" pitchFamily="2" charset="-122"/>
              <a:ea typeface="宋体" pitchFamily="2" charset="-122"/>
            </a:endParaRPr>
          </a:p>
          <a:p>
            <a:pPr algn="ctr">
              <a:lnSpc>
                <a:spcPct val="114000"/>
              </a:lnSpc>
              <a:defRPr/>
            </a:pPr>
            <a:r>
              <a:rPr lang="zh-CN" altLang="en-US" sz="2000" dirty="0">
                <a:solidFill>
                  <a:schemeClr val="tx1"/>
                </a:solidFill>
                <a:latin typeface="宋体" pitchFamily="2" charset="-122"/>
                <a:ea typeface="宋体" pitchFamily="2" charset="-122"/>
              </a:rPr>
              <a:t>培养高素质人才</a:t>
            </a:r>
            <a:endParaRPr lang="en-US" altLang="en-US" sz="2000" dirty="0">
              <a:solidFill>
                <a:schemeClr val="tx1"/>
              </a:solidFill>
              <a:latin typeface="宋体" pitchFamily="2" charset="-122"/>
              <a:ea typeface="宋体" pitchFamily="2" charset="-122"/>
            </a:endParaRPr>
          </a:p>
        </p:txBody>
      </p:sp>
      <p:sp>
        <p:nvSpPr>
          <p:cNvPr id="10" name="Text Box 10"/>
          <p:cNvSpPr txBox="1">
            <a:spLocks noChangeArrowheads="1"/>
          </p:cNvSpPr>
          <p:nvPr/>
        </p:nvSpPr>
        <p:spPr bwMode="auto">
          <a:xfrm>
            <a:off x="2267743" y="1914856"/>
            <a:ext cx="2304257" cy="794064"/>
          </a:xfrm>
          <a:prstGeom prst="rect">
            <a:avLst/>
          </a:prstGeom>
          <a:solidFill>
            <a:srgbClr val="92D050"/>
          </a:solidFill>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lnSpc>
                <a:spcPct val="114000"/>
              </a:lnSpc>
              <a:defRPr/>
            </a:pPr>
            <a:r>
              <a:rPr lang="zh-CN" altLang="en-US" sz="2000" dirty="0">
                <a:solidFill>
                  <a:schemeClr val="tx1"/>
                </a:solidFill>
                <a:latin typeface="宋体" pitchFamily="2" charset="-122"/>
                <a:ea typeface="宋体" pitchFamily="2" charset="-122"/>
              </a:rPr>
              <a:t>建成有影响的</a:t>
            </a:r>
            <a:r>
              <a:rPr lang="en-US" altLang="zh-CN" sz="2000" dirty="0">
                <a:solidFill>
                  <a:schemeClr val="tx1"/>
                </a:solidFill>
                <a:latin typeface="宋体" pitchFamily="2" charset="-122"/>
                <a:ea typeface="宋体" pitchFamily="2" charset="-122"/>
              </a:rPr>
              <a:t>NC</a:t>
            </a:r>
          </a:p>
          <a:p>
            <a:pPr algn="ctr">
              <a:lnSpc>
                <a:spcPct val="114000"/>
              </a:lnSpc>
              <a:defRPr/>
            </a:pPr>
            <a:r>
              <a:rPr lang="zh-CN" altLang="en-US" sz="2000" dirty="0">
                <a:solidFill>
                  <a:schemeClr val="tx1"/>
                </a:solidFill>
                <a:latin typeface="宋体" pitchFamily="2" charset="-122"/>
                <a:ea typeface="宋体" pitchFamily="2" charset="-122"/>
              </a:rPr>
              <a:t>关键技术研发基地</a:t>
            </a:r>
            <a:endParaRPr lang="en-US" altLang="zh-TW" sz="2000" dirty="0">
              <a:solidFill>
                <a:schemeClr val="tx1"/>
              </a:solidFill>
              <a:latin typeface="宋体" pitchFamily="2" charset="-122"/>
              <a:ea typeface="宋体" pitchFamily="2" charset="-122"/>
            </a:endParaRPr>
          </a:p>
        </p:txBody>
      </p:sp>
      <p:sp>
        <p:nvSpPr>
          <p:cNvPr id="43013" name="Text Box 10"/>
          <p:cNvSpPr txBox="1">
            <a:spLocks noChangeArrowheads="1"/>
          </p:cNvSpPr>
          <p:nvPr/>
        </p:nvSpPr>
        <p:spPr bwMode="auto">
          <a:xfrm>
            <a:off x="5652120" y="2130880"/>
            <a:ext cx="1746572" cy="398764"/>
          </a:xfrm>
          <a:prstGeom prst="rect">
            <a:avLst/>
          </a:prstGeom>
          <a:solidFill>
            <a:srgbClr val="92D050"/>
          </a:solidFill>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lnSpc>
                <a:spcPct val="114000"/>
              </a:lnSpc>
              <a:defRPr/>
            </a:pPr>
            <a:r>
              <a:rPr lang="zh-CN" altLang="en-US" sz="2000" dirty="0">
                <a:solidFill>
                  <a:schemeClr val="tx1"/>
                </a:solidFill>
                <a:latin typeface="宋体" pitchFamily="2" charset="-122"/>
                <a:ea typeface="宋体" pitchFamily="2" charset="-122"/>
              </a:rPr>
              <a:t>知识经济化</a:t>
            </a:r>
            <a:endParaRPr lang="en-US" altLang="zh-TW" sz="2000" dirty="0">
              <a:solidFill>
                <a:schemeClr val="tx1"/>
              </a:solidFill>
              <a:latin typeface="宋体" pitchFamily="2" charset="-122"/>
              <a:ea typeface="宋体" pitchFamily="2" charset="-122"/>
            </a:endParaRPr>
          </a:p>
        </p:txBody>
      </p:sp>
      <p:sp>
        <p:nvSpPr>
          <p:cNvPr id="11" name="Text Box 4"/>
          <p:cNvSpPr txBox="1">
            <a:spLocks noChangeArrowheads="1"/>
          </p:cNvSpPr>
          <p:nvPr/>
        </p:nvSpPr>
        <p:spPr bwMode="auto">
          <a:xfrm>
            <a:off x="3527588" y="5803018"/>
            <a:ext cx="2723823" cy="369332"/>
          </a:xfrm>
          <a:prstGeom prst="rect">
            <a:avLst/>
          </a:prstGeom>
          <a:noFill/>
          <a:ln>
            <a:noFill/>
            <a:headEnd/>
            <a:tailEnd/>
          </a:ln>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zh-CN" altLang="en-US" dirty="0" smtClean="0">
                <a:solidFill>
                  <a:schemeClr val="tx1"/>
                </a:solidFill>
                <a:latin typeface="宋体" pitchFamily="2" charset="-122"/>
                <a:ea typeface="宋体" pitchFamily="2" charset="-122"/>
              </a:rPr>
              <a:t>网</a:t>
            </a:r>
            <a:r>
              <a:rPr lang="zh-CN" altLang="en-US" dirty="0">
                <a:solidFill>
                  <a:schemeClr val="tx1"/>
                </a:solidFill>
                <a:latin typeface="宋体" pitchFamily="2" charset="-122"/>
                <a:ea typeface="宋体" pitchFamily="2" charset="-122"/>
              </a:rPr>
              <a:t>络编</a:t>
            </a:r>
            <a:r>
              <a:rPr lang="zh-CN" altLang="en-US" dirty="0" smtClean="0">
                <a:solidFill>
                  <a:schemeClr val="tx1"/>
                </a:solidFill>
                <a:latin typeface="宋体" pitchFamily="2" charset="-122"/>
                <a:ea typeface="宋体" pitchFamily="2" charset="-122"/>
              </a:rPr>
              <a:t>码研究所（深圳）</a:t>
            </a:r>
            <a:endParaRPr lang="en-US" altLang="zh-TW" dirty="0">
              <a:solidFill>
                <a:schemeClr val="tx1"/>
              </a:solidFill>
              <a:latin typeface="宋体" pitchFamily="2" charset="-122"/>
              <a:ea typeface="宋体" pitchFamily="2" charset="-122"/>
            </a:endParaRPr>
          </a:p>
        </p:txBody>
      </p:sp>
      <p:sp>
        <p:nvSpPr>
          <p:cNvPr id="13" name="TextBox 12"/>
          <p:cNvSpPr txBox="1"/>
          <p:nvPr/>
        </p:nvSpPr>
        <p:spPr>
          <a:xfrm>
            <a:off x="571472" y="980728"/>
            <a:ext cx="8001056" cy="523220"/>
          </a:xfrm>
          <a:prstGeom prst="rect">
            <a:avLst/>
          </a:prstGeom>
          <a:solidFill>
            <a:schemeClr val="accent1"/>
          </a:solidFill>
        </p:spPr>
        <p:txBody>
          <a:bodyPr wrap="square" rtlCol="0">
            <a:spAutoFit/>
          </a:bodyPr>
          <a:lstStyle/>
          <a:p>
            <a:pPr algn="ctr"/>
            <a:r>
              <a:rPr lang="zh-CN" altLang="en-US" sz="2800" dirty="0" smtClean="0">
                <a:solidFill>
                  <a:schemeClr val="bg1"/>
                </a:solidFill>
                <a:latin typeface="Lucida Sans" pitchFamily="34" charset="0"/>
                <a:ea typeface="SimHei" pitchFamily="49" charset="-122"/>
              </a:rPr>
              <a:t>目</a:t>
            </a:r>
            <a:r>
              <a:rPr lang="zh-CN" altLang="en-US" sz="2800" dirty="0">
                <a:solidFill>
                  <a:schemeClr val="bg1"/>
                </a:solidFill>
                <a:latin typeface="Lucida Sans" pitchFamily="34" charset="0"/>
                <a:ea typeface="SimHei" pitchFamily="49" charset="-122"/>
              </a:rPr>
              <a:t>标 </a:t>
            </a:r>
            <a:r>
              <a:rPr lang="en-US" altLang="zh-CN" sz="2800" dirty="0" smtClean="0">
                <a:solidFill>
                  <a:schemeClr val="bg1"/>
                </a:solidFill>
                <a:latin typeface="Lucida Sans" pitchFamily="34" charset="0"/>
                <a:ea typeface="SimHei" pitchFamily="49" charset="-122"/>
              </a:rPr>
              <a:t>Goals</a:t>
            </a:r>
            <a:endParaRPr lang="zh-CN" altLang="en-US" sz="2800" dirty="0">
              <a:solidFill>
                <a:schemeClr val="bg1"/>
              </a:solidFill>
              <a:latin typeface="Lucida Sans" pitchFamily="34" charset="0"/>
              <a:ea typeface="SimHei" pitchFamily="49" charset="-122"/>
            </a:endParaRPr>
          </a:p>
        </p:txBody>
      </p:sp>
    </p:spTree>
    <p:extLst>
      <p:ext uri="{BB962C8B-B14F-4D97-AF65-F5344CB8AC3E}">
        <p14:creationId xmlns:p14="http://schemas.microsoft.com/office/powerpoint/2010/main" val="1032886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PPT背景-01.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0" y="6643710"/>
            <a:ext cx="9144000" cy="230832"/>
          </a:xfrm>
          <a:prstGeom prst="rect">
            <a:avLst/>
          </a:prstGeom>
          <a:noFill/>
        </p:spPr>
        <p:txBody>
          <a:bodyPr wrap="square" rtlCol="0">
            <a:spAutoFit/>
          </a:bodyPr>
          <a:lstStyle/>
          <a:p>
            <a:pPr algn="ctr"/>
            <a:r>
              <a:rPr lang="zh-CN" altLang="en-US" sz="900" dirty="0" smtClean="0">
                <a:solidFill>
                  <a:schemeClr val="bg1"/>
                </a:solidFill>
              </a:rPr>
              <a:t>网络编码创新科技研讨会  </a:t>
            </a:r>
            <a:r>
              <a:rPr lang="en-US" altLang="zh-CN" sz="900" dirty="0" smtClean="0">
                <a:solidFill>
                  <a:schemeClr val="bg1"/>
                </a:solidFill>
              </a:rPr>
              <a:t>Workshop on Network Coding Innovative Technology  30 August, 2013</a:t>
            </a:r>
            <a:endParaRPr lang="zh-HK" altLang="en-US" sz="1400" dirty="0">
              <a:solidFill>
                <a:schemeClr val="bg1"/>
              </a:solidFill>
              <a:latin typeface="宋体" pitchFamily="2" charset="-122"/>
              <a:ea typeface="宋体" pitchFamily="2" charset="-122"/>
            </a:endParaRPr>
          </a:p>
        </p:txBody>
      </p:sp>
      <p:sp>
        <p:nvSpPr>
          <p:cNvPr id="6" name="TextBox 5"/>
          <p:cNvSpPr txBox="1"/>
          <p:nvPr/>
        </p:nvSpPr>
        <p:spPr>
          <a:xfrm>
            <a:off x="3643306" y="2928934"/>
            <a:ext cx="2993127" cy="1261884"/>
          </a:xfrm>
          <a:prstGeom prst="rect">
            <a:avLst/>
          </a:prstGeom>
          <a:noFill/>
        </p:spPr>
        <p:txBody>
          <a:bodyPr wrap="none" rtlCol="0">
            <a:spAutoFit/>
          </a:bodyPr>
          <a:lstStyle/>
          <a:p>
            <a:r>
              <a:rPr lang="zh-CN" alt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致词</a:t>
            </a:r>
            <a:endParaRPr lang="en-US" altLang="zh-CN"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en-US" altLang="zh-CN"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Open Address</a:t>
            </a:r>
            <a:endParaRPr lang="zh-CN" alt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7"/>
          <p:cNvSpPr txBox="1"/>
          <p:nvPr/>
        </p:nvSpPr>
        <p:spPr>
          <a:xfrm>
            <a:off x="3643306" y="5390721"/>
            <a:ext cx="4214842" cy="538609"/>
          </a:xfrm>
          <a:prstGeom prst="rect">
            <a:avLst/>
          </a:prstGeom>
          <a:noFill/>
        </p:spPr>
        <p:txBody>
          <a:bodyPr wrap="square" rtlCol="0">
            <a:spAutoFit/>
          </a:bodyPr>
          <a:lstStyle/>
          <a:p>
            <a:r>
              <a:rPr lang="zh-CN" altLang="en-US" sz="2000" dirty="0" smtClean="0">
                <a:solidFill>
                  <a:schemeClr val="tx2"/>
                </a:solidFill>
              </a:rPr>
              <a:t>网络编码创新科技研讨会</a:t>
            </a:r>
            <a:endParaRPr lang="en-US" altLang="zh-CN" sz="2000" dirty="0" smtClean="0">
              <a:solidFill>
                <a:schemeClr val="tx2"/>
              </a:solidFill>
            </a:endParaRPr>
          </a:p>
          <a:p>
            <a:r>
              <a:rPr lang="en-US" altLang="zh-CN" sz="900" dirty="0" smtClean="0">
                <a:solidFill>
                  <a:schemeClr val="tx2"/>
                </a:solidFill>
              </a:rPr>
              <a:t>Workshop on Network Coding Innovative Technology</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472" y="980728"/>
            <a:ext cx="8001056" cy="523220"/>
          </a:xfrm>
          <a:prstGeom prst="rect">
            <a:avLst/>
          </a:prstGeom>
          <a:solidFill>
            <a:schemeClr val="accent1"/>
          </a:solidFill>
        </p:spPr>
        <p:txBody>
          <a:bodyPr wrap="square" rtlCol="0">
            <a:spAutoFit/>
          </a:bodyPr>
          <a:lstStyle/>
          <a:p>
            <a:pPr algn="ctr"/>
            <a:r>
              <a:rPr lang="zh-CN" altLang="en-US" sz="2800" dirty="0" smtClean="0">
                <a:latin typeface="Lucida Sans" pitchFamily="34" charset="0"/>
                <a:ea typeface="SimHei" pitchFamily="49" charset="-122"/>
              </a:rPr>
              <a:t>创</a:t>
            </a:r>
            <a:r>
              <a:rPr lang="zh-CN" altLang="en-US" sz="2800" dirty="0">
                <a:latin typeface="Lucida Sans" pitchFamily="34" charset="0"/>
                <a:ea typeface="SimHei" pitchFamily="49" charset="-122"/>
              </a:rPr>
              <a:t>新科</a:t>
            </a:r>
            <a:r>
              <a:rPr lang="zh-CN" altLang="en-US" sz="2800" dirty="0" smtClean="0">
                <a:latin typeface="Lucida Sans" pitchFamily="34" charset="0"/>
                <a:ea typeface="SimHei" pitchFamily="49" charset="-122"/>
              </a:rPr>
              <a:t>技 </a:t>
            </a:r>
            <a:r>
              <a:rPr lang="en-US" altLang="zh-CN" sz="2800" dirty="0" smtClean="0">
                <a:latin typeface="Lucida Sans" pitchFamily="34" charset="0"/>
                <a:ea typeface="SimHei" pitchFamily="49" charset="-122"/>
              </a:rPr>
              <a:t>Innovative Technology</a:t>
            </a:r>
            <a:endParaRPr lang="zh-CN" altLang="en-US" sz="2800" dirty="0">
              <a:latin typeface="Lucida Sans" pitchFamily="34" charset="0"/>
              <a:ea typeface="SimHei" pitchFamily="49" charset="-122"/>
            </a:endParaRPr>
          </a:p>
        </p:txBody>
      </p:sp>
      <p:pic>
        <p:nvPicPr>
          <p:cNvPr id="409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26579" t="15815" r="18542" b="32176"/>
          <a:stretch/>
        </p:blipFill>
        <p:spPr bwMode="auto">
          <a:xfrm>
            <a:off x="571472" y="2162947"/>
            <a:ext cx="3261815" cy="206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内容占位符 6"/>
          <p:cNvSpPr>
            <a:spLocks noGrp="1"/>
          </p:cNvSpPr>
          <p:nvPr>
            <p:ph sz="half" idx="2"/>
          </p:nvPr>
        </p:nvSpPr>
        <p:spPr>
          <a:xfrm>
            <a:off x="1572166" y="3356992"/>
            <a:ext cx="6888266" cy="2349605"/>
          </a:xfrm>
        </p:spPr>
        <p:txBody>
          <a:bodyPr>
            <a:noAutofit/>
          </a:bodyPr>
          <a:lstStyle/>
          <a:p>
            <a:pPr marL="109728" indent="0" algn="r">
              <a:lnSpc>
                <a:spcPct val="150000"/>
              </a:lnSpc>
              <a:buNone/>
            </a:pPr>
            <a:r>
              <a:rPr lang="zh-CN" altLang="en-US" sz="2200" i="1" dirty="0">
                <a:solidFill>
                  <a:schemeClr val="bg1">
                    <a:lumMod val="75000"/>
                    <a:lumOff val="25000"/>
                  </a:schemeClr>
                </a:solidFill>
                <a:latin typeface="Times New Roman" pitchFamily="18" charset="0"/>
                <a:ea typeface="宋体" pitchFamily="2" charset="-122"/>
                <a:cs typeface="Times New Roman" pitchFamily="18" charset="0"/>
              </a:rPr>
              <a:t>基础理论与工程技术结合</a:t>
            </a:r>
          </a:p>
          <a:p>
            <a:pPr marL="109728" indent="0" algn="r">
              <a:lnSpc>
                <a:spcPct val="150000"/>
              </a:lnSpc>
              <a:buNone/>
            </a:pPr>
            <a:r>
              <a:rPr lang="zh-CN" altLang="en-US" sz="2200" i="1" dirty="0">
                <a:solidFill>
                  <a:schemeClr val="bg1">
                    <a:lumMod val="75000"/>
                    <a:lumOff val="25000"/>
                  </a:schemeClr>
                </a:solidFill>
                <a:latin typeface="Times New Roman" pitchFamily="18" charset="0"/>
                <a:ea typeface="宋体" pitchFamily="2" charset="-122"/>
                <a:cs typeface="Times New Roman" pitchFamily="18" charset="0"/>
              </a:rPr>
              <a:t>知识创新与成果转化并</a:t>
            </a:r>
            <a:r>
              <a:rPr lang="zh-CN" altLang="en-US" sz="2200" i="1" dirty="0" smtClean="0">
                <a:solidFill>
                  <a:schemeClr val="bg1">
                    <a:lumMod val="75000"/>
                    <a:lumOff val="25000"/>
                  </a:schemeClr>
                </a:solidFill>
                <a:latin typeface="Times New Roman" pitchFamily="18" charset="0"/>
                <a:ea typeface="宋体" pitchFamily="2" charset="-122"/>
                <a:cs typeface="Times New Roman" pitchFamily="18" charset="0"/>
              </a:rPr>
              <a:t>重</a:t>
            </a:r>
            <a:endParaRPr lang="en-US" altLang="zh-CN" sz="2200" i="1" dirty="0" smtClean="0">
              <a:solidFill>
                <a:schemeClr val="bg1">
                  <a:lumMod val="75000"/>
                  <a:lumOff val="25000"/>
                </a:schemeClr>
              </a:solidFill>
              <a:latin typeface="Times New Roman" pitchFamily="18" charset="0"/>
              <a:ea typeface="宋体" pitchFamily="2" charset="-122"/>
              <a:cs typeface="Times New Roman" pitchFamily="18" charset="0"/>
            </a:endParaRPr>
          </a:p>
          <a:p>
            <a:pPr marL="109728" indent="0" algn="r">
              <a:lnSpc>
                <a:spcPct val="150000"/>
              </a:lnSpc>
              <a:buNone/>
            </a:pPr>
            <a:r>
              <a:rPr lang="en-US" altLang="zh-CN" sz="2200" i="1" dirty="0" smtClean="0">
                <a:solidFill>
                  <a:schemeClr val="bg1">
                    <a:lumMod val="75000"/>
                    <a:lumOff val="25000"/>
                  </a:schemeClr>
                </a:solidFill>
                <a:latin typeface="Times New Roman" pitchFamily="18" charset="0"/>
                <a:ea typeface="宋体" pitchFamily="2" charset="-122"/>
                <a:cs typeface="Times New Roman" pitchFamily="18" charset="0"/>
              </a:rPr>
              <a:t>Bridging </a:t>
            </a:r>
            <a:r>
              <a:rPr lang="en-US" altLang="zh-CN" sz="2200" i="1" dirty="0">
                <a:solidFill>
                  <a:schemeClr val="bg1">
                    <a:lumMod val="75000"/>
                    <a:lumOff val="25000"/>
                  </a:schemeClr>
                </a:solidFill>
                <a:latin typeface="Times New Roman" pitchFamily="18" charset="0"/>
                <a:ea typeface="宋体" pitchFamily="2" charset="-122"/>
                <a:cs typeface="Times New Roman" pitchFamily="18" charset="0"/>
              </a:rPr>
              <a:t>Theory and Technology</a:t>
            </a:r>
          </a:p>
          <a:p>
            <a:pPr marL="109728" indent="0" algn="r">
              <a:lnSpc>
                <a:spcPct val="150000"/>
              </a:lnSpc>
              <a:buNone/>
            </a:pPr>
            <a:r>
              <a:rPr lang="en-US" altLang="zh-CN" sz="2200" i="1" dirty="0">
                <a:solidFill>
                  <a:schemeClr val="bg1">
                    <a:lumMod val="75000"/>
                    <a:lumOff val="25000"/>
                  </a:schemeClr>
                </a:solidFill>
                <a:latin typeface="Times New Roman" pitchFamily="18" charset="0"/>
                <a:ea typeface="宋体" pitchFamily="2" charset="-122"/>
                <a:cs typeface="Times New Roman" pitchFamily="18" charset="0"/>
              </a:rPr>
              <a:t>Creating Excellence in Innovation and Engineering</a:t>
            </a:r>
          </a:p>
        </p:txBody>
      </p:sp>
      <p:sp>
        <p:nvSpPr>
          <p:cNvPr id="9" name="TextBox 8"/>
          <p:cNvSpPr txBox="1"/>
          <p:nvPr/>
        </p:nvSpPr>
        <p:spPr>
          <a:xfrm>
            <a:off x="0" y="6643710"/>
            <a:ext cx="9144000" cy="230832"/>
          </a:xfrm>
          <a:prstGeom prst="rect">
            <a:avLst/>
          </a:prstGeom>
          <a:noFill/>
        </p:spPr>
        <p:txBody>
          <a:bodyPr wrap="square" rtlCol="0">
            <a:spAutoFit/>
          </a:bodyPr>
          <a:lstStyle/>
          <a:p>
            <a:pPr algn="ctr"/>
            <a:r>
              <a:rPr lang="zh-CN" altLang="en-US" sz="900" dirty="0" smtClean="0"/>
              <a:t>网络编码创新科技研讨会  </a:t>
            </a:r>
            <a:r>
              <a:rPr lang="en-US" altLang="zh-CN" sz="900" dirty="0" smtClean="0"/>
              <a:t>Workshop on Network Coding Innovative Technology  30 August, 2013</a:t>
            </a:r>
            <a:endParaRPr lang="zh-HK" altLang="en-US" sz="1400" dirty="0">
              <a:latin typeface="宋体" pitchFamily="2" charset="-122"/>
              <a:ea typeface="宋体" pitchFamily="2" charset="-122"/>
            </a:endParaRPr>
          </a:p>
        </p:txBody>
      </p:sp>
      <p:pic>
        <p:nvPicPr>
          <p:cNvPr id="11" name="图片 5" descr="8.png"/>
          <p:cNvPicPr>
            <a:picLocks noChangeAspect="1"/>
          </p:cNvPicPr>
          <p:nvPr/>
        </p:nvPicPr>
        <p:blipFill>
          <a:blip r:embed="rId4" cstate="print"/>
          <a:stretch>
            <a:fillRect/>
          </a:stretch>
        </p:blipFill>
        <p:spPr>
          <a:xfrm>
            <a:off x="-41005" y="6048011"/>
            <a:ext cx="755353" cy="667137"/>
          </a:xfrm>
          <a:prstGeom prst="ellipse">
            <a:avLst/>
          </a:prstGeom>
          <a:ln>
            <a:noFill/>
          </a:ln>
          <a:effectLst>
            <a:softEdge rad="112500"/>
          </a:effectLst>
        </p:spPr>
      </p:pic>
    </p:spTree>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8"/>
          <p:cNvSpPr>
            <a:spLocks noGrp="1"/>
          </p:cNvSpPr>
          <p:nvPr>
            <p:ph type="ftr" sz="quarter" idx="11"/>
          </p:nvPr>
        </p:nvSpPr>
        <p:spPr>
          <a:xfrm>
            <a:off x="6685815" y="6684566"/>
            <a:ext cx="2350681" cy="200818"/>
          </a:xfrm>
        </p:spPr>
        <p:txBody>
          <a:bodyPr/>
          <a:lstStyle/>
          <a:p>
            <a:r>
              <a:rPr lang="en-US" altLang="zh-CN" sz="900" dirty="0" smtClean="0"/>
              <a:t>Confidential</a:t>
            </a:r>
            <a:endParaRPr lang="zh-CN" altLang="en-US" sz="900" dirty="0"/>
          </a:p>
        </p:txBody>
      </p:sp>
      <p:sp>
        <p:nvSpPr>
          <p:cNvPr id="6" name="TextBox 5"/>
          <p:cNvSpPr txBox="1"/>
          <p:nvPr/>
        </p:nvSpPr>
        <p:spPr>
          <a:xfrm>
            <a:off x="571472" y="980728"/>
            <a:ext cx="8001056" cy="523220"/>
          </a:xfrm>
          <a:prstGeom prst="rect">
            <a:avLst/>
          </a:prstGeom>
          <a:solidFill>
            <a:schemeClr val="accent1"/>
          </a:solidFill>
        </p:spPr>
        <p:txBody>
          <a:bodyPr wrap="square" rtlCol="0">
            <a:spAutoFit/>
          </a:bodyPr>
          <a:lstStyle/>
          <a:p>
            <a:pPr algn="ctr"/>
            <a:r>
              <a:rPr lang="zh-CN" altLang="en-US" sz="2800" dirty="0">
                <a:latin typeface="Lucida Sans" pitchFamily="34" charset="0"/>
                <a:ea typeface="SimHei" pitchFamily="49" charset="-122"/>
              </a:rPr>
              <a:t>创新路</a:t>
            </a:r>
            <a:r>
              <a:rPr lang="zh-CN" altLang="en-US" sz="2800" dirty="0" smtClean="0">
                <a:latin typeface="Lucida Sans" pitchFamily="34" charset="0"/>
                <a:ea typeface="SimHei" pitchFamily="49" charset="-122"/>
              </a:rPr>
              <a:t>线图 </a:t>
            </a:r>
            <a:r>
              <a:rPr lang="en-US" altLang="zh-CN" sz="2800" dirty="0" smtClean="0">
                <a:latin typeface="Lucida Sans" pitchFamily="34" charset="0"/>
                <a:ea typeface="SimHei" pitchFamily="49" charset="-122"/>
              </a:rPr>
              <a:t>Roadmap</a:t>
            </a:r>
            <a:endParaRPr lang="zh-CN" altLang="en-US" sz="2800" dirty="0">
              <a:latin typeface="Lucida Sans" pitchFamily="34" charset="0"/>
              <a:ea typeface="SimHei" pitchFamily="49" charset="-122"/>
            </a:endParaRPr>
          </a:p>
        </p:txBody>
      </p:sp>
      <p:graphicFrame>
        <p:nvGraphicFramePr>
          <p:cNvPr id="8" name="Content Placeholder 6"/>
          <p:cNvGraphicFramePr>
            <a:graphicFrameLocks noGrp="1"/>
          </p:cNvGraphicFramePr>
          <p:nvPr>
            <p:ph idx="1"/>
            <p:extLst>
              <p:ext uri="{D42A27DB-BD31-4B8C-83A1-F6EECF244321}">
                <p14:modId xmlns:p14="http://schemas.microsoft.com/office/powerpoint/2010/main" val="1269340346"/>
              </p:ext>
            </p:extLst>
          </p:nvPr>
        </p:nvGraphicFramePr>
        <p:xfrm>
          <a:off x="395536" y="1844824"/>
          <a:ext cx="7920880"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Freeform 14"/>
          <p:cNvSpPr/>
          <p:nvPr/>
        </p:nvSpPr>
        <p:spPr>
          <a:xfrm flipH="1">
            <a:off x="875094" y="5157192"/>
            <a:ext cx="7200800" cy="720080"/>
          </a:xfrm>
          <a:custGeom>
            <a:avLst/>
            <a:gdLst>
              <a:gd name="connsiteX0" fmla="*/ 0 w 4174958"/>
              <a:gd name="connsiteY0" fmla="*/ 565484 h 914400"/>
              <a:gd name="connsiteX1" fmla="*/ 0 w 4174958"/>
              <a:gd name="connsiteY1" fmla="*/ 565484 h 914400"/>
              <a:gd name="connsiteX2" fmla="*/ 0 w 4174958"/>
              <a:gd name="connsiteY2" fmla="*/ 914400 h 914400"/>
              <a:gd name="connsiteX3" fmla="*/ 4174958 w 4174958"/>
              <a:gd name="connsiteY3" fmla="*/ 914400 h 914400"/>
              <a:gd name="connsiteX4" fmla="*/ 4174958 w 4174958"/>
              <a:gd name="connsiteY4" fmla="*/ 0 h 914400"/>
              <a:gd name="connsiteX5" fmla="*/ 0 w 4174958"/>
              <a:gd name="connsiteY5" fmla="*/ 56548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4958" h="914400">
                <a:moveTo>
                  <a:pt x="0" y="565484"/>
                </a:moveTo>
                <a:lnTo>
                  <a:pt x="0" y="565484"/>
                </a:lnTo>
                <a:lnTo>
                  <a:pt x="0" y="914400"/>
                </a:lnTo>
                <a:lnTo>
                  <a:pt x="4174958" y="914400"/>
                </a:lnTo>
                <a:lnTo>
                  <a:pt x="4174958" y="0"/>
                </a:lnTo>
                <a:lnTo>
                  <a:pt x="0" y="5654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p:nvSpPr>
        <p:spPr>
          <a:xfrm flipV="1">
            <a:off x="875094" y="4869160"/>
            <a:ext cx="7200800" cy="720080"/>
          </a:xfrm>
          <a:custGeom>
            <a:avLst/>
            <a:gdLst>
              <a:gd name="connsiteX0" fmla="*/ 0 w 4174958"/>
              <a:gd name="connsiteY0" fmla="*/ 565484 h 914400"/>
              <a:gd name="connsiteX1" fmla="*/ 0 w 4174958"/>
              <a:gd name="connsiteY1" fmla="*/ 565484 h 914400"/>
              <a:gd name="connsiteX2" fmla="*/ 0 w 4174958"/>
              <a:gd name="connsiteY2" fmla="*/ 914400 h 914400"/>
              <a:gd name="connsiteX3" fmla="*/ 4174958 w 4174958"/>
              <a:gd name="connsiteY3" fmla="*/ 914400 h 914400"/>
              <a:gd name="connsiteX4" fmla="*/ 4174958 w 4174958"/>
              <a:gd name="connsiteY4" fmla="*/ 0 h 914400"/>
              <a:gd name="connsiteX5" fmla="*/ 0 w 4174958"/>
              <a:gd name="connsiteY5" fmla="*/ 56548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4958" h="914400">
                <a:moveTo>
                  <a:pt x="0" y="565484"/>
                </a:moveTo>
                <a:lnTo>
                  <a:pt x="0" y="565484"/>
                </a:lnTo>
                <a:lnTo>
                  <a:pt x="0" y="914400"/>
                </a:lnTo>
                <a:lnTo>
                  <a:pt x="4174958" y="914400"/>
                </a:lnTo>
                <a:lnTo>
                  <a:pt x="4174958" y="0"/>
                </a:lnTo>
                <a:lnTo>
                  <a:pt x="0" y="565484"/>
                </a:lnTo>
                <a:close/>
              </a:path>
            </a:pathLst>
          </a:custGeom>
          <a:solidFill>
            <a:schemeClr val="tx1">
              <a:lumMod val="85000"/>
            </a:schemeClr>
          </a:solidFill>
          <a:ln>
            <a:noFill/>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dirty="0"/>
          </a:p>
        </p:txBody>
      </p:sp>
      <p:sp>
        <p:nvSpPr>
          <p:cNvPr id="20" name="TextBox 19"/>
          <p:cNvSpPr txBox="1"/>
          <p:nvPr/>
        </p:nvSpPr>
        <p:spPr>
          <a:xfrm>
            <a:off x="5292080" y="4973106"/>
            <a:ext cx="2749471" cy="400110"/>
          </a:xfrm>
          <a:prstGeom prst="rect">
            <a:avLst/>
          </a:prstGeom>
          <a:noFill/>
        </p:spPr>
        <p:txBody>
          <a:bodyPr wrap="none">
            <a:spAutoFit/>
          </a:bodyPr>
          <a:lstStyle/>
          <a:p>
            <a:r>
              <a:rPr lang="zh-CN" altLang="en-US" sz="2000" dirty="0">
                <a:solidFill>
                  <a:schemeClr val="bg1"/>
                </a:solidFill>
                <a:latin typeface="宋体" pitchFamily="2" charset="-122"/>
                <a:ea typeface="宋体" pitchFamily="2" charset="-122"/>
                <a:cs typeface="Times New Roman" pitchFamily="18" charset="0"/>
              </a:rPr>
              <a:t>网络编码研究所</a:t>
            </a:r>
            <a:r>
              <a:rPr lang="en-US" altLang="zh-CN" sz="2000" dirty="0" smtClean="0">
                <a:solidFill>
                  <a:schemeClr val="bg1"/>
                </a:solidFill>
                <a:latin typeface="宋体" pitchFamily="2" charset="-122"/>
                <a:ea typeface="宋体" pitchFamily="2" charset="-122"/>
                <a:cs typeface="Times New Roman" pitchFamily="18" charset="0"/>
              </a:rPr>
              <a:t>(</a:t>
            </a:r>
            <a:r>
              <a:rPr lang="zh-CN" altLang="en-US" sz="2000" dirty="0">
                <a:solidFill>
                  <a:schemeClr val="bg1"/>
                </a:solidFill>
                <a:latin typeface="宋体" pitchFamily="2" charset="-122"/>
                <a:ea typeface="宋体" pitchFamily="2" charset="-122"/>
                <a:cs typeface="Times New Roman" pitchFamily="18" charset="0"/>
              </a:rPr>
              <a:t>深圳</a:t>
            </a:r>
            <a:r>
              <a:rPr lang="en-US" altLang="zh-CN" sz="2000" dirty="0">
                <a:solidFill>
                  <a:schemeClr val="bg1"/>
                </a:solidFill>
                <a:latin typeface="宋体" pitchFamily="2" charset="-122"/>
                <a:ea typeface="宋体" pitchFamily="2" charset="-122"/>
                <a:cs typeface="Times New Roman" pitchFamily="18" charset="0"/>
              </a:rPr>
              <a:t>)</a:t>
            </a:r>
            <a:endParaRPr lang="en-US" sz="2000" dirty="0">
              <a:solidFill>
                <a:schemeClr val="bg1"/>
              </a:solidFill>
              <a:latin typeface="宋体" pitchFamily="2" charset="-122"/>
              <a:ea typeface="宋体" pitchFamily="2" charset="-122"/>
              <a:cs typeface="Times New Roman" pitchFamily="18" charset="0"/>
            </a:endParaRPr>
          </a:p>
        </p:txBody>
      </p:sp>
      <p:sp>
        <p:nvSpPr>
          <p:cNvPr id="21" name="TextBox 20"/>
          <p:cNvSpPr txBox="1"/>
          <p:nvPr/>
        </p:nvSpPr>
        <p:spPr>
          <a:xfrm>
            <a:off x="947102" y="5282585"/>
            <a:ext cx="2999539" cy="400110"/>
          </a:xfrm>
          <a:prstGeom prst="rect">
            <a:avLst/>
          </a:prstGeom>
          <a:noFill/>
        </p:spPr>
        <p:txBody>
          <a:bodyPr wrap="none">
            <a:spAutoFit/>
          </a:bodyPr>
          <a:lstStyle/>
          <a:p>
            <a:r>
              <a:rPr lang="zh-CN" altLang="en-US" sz="2000" dirty="0">
                <a:solidFill>
                  <a:schemeClr val="tx1">
                    <a:lumMod val="85000"/>
                    <a:lumOff val="15000"/>
                  </a:schemeClr>
                </a:solidFill>
                <a:latin typeface="Times New Roman" pitchFamily="18" charset="0"/>
                <a:ea typeface="宋体" pitchFamily="2" charset="-122"/>
                <a:cs typeface="Times New Roman" pitchFamily="18" charset="0"/>
              </a:rPr>
              <a:t>网络编码研究所（</a:t>
            </a:r>
            <a:r>
              <a:rPr lang="en-US" altLang="zh-CN" sz="2000" dirty="0">
                <a:solidFill>
                  <a:schemeClr val="tx1">
                    <a:lumMod val="85000"/>
                    <a:lumOff val="15000"/>
                  </a:schemeClr>
                </a:solidFill>
                <a:latin typeface="Times New Roman" pitchFamily="18" charset="0"/>
                <a:ea typeface="宋体" pitchFamily="2" charset="-122"/>
                <a:cs typeface="Times New Roman" pitchFamily="18" charset="0"/>
              </a:rPr>
              <a:t>INC </a:t>
            </a:r>
            <a:r>
              <a:rPr lang="zh-CN" altLang="en-US" sz="2000" dirty="0">
                <a:solidFill>
                  <a:schemeClr val="tx1">
                    <a:lumMod val="85000"/>
                    <a:lumOff val="15000"/>
                  </a:schemeClr>
                </a:solidFill>
                <a:latin typeface="Times New Roman" pitchFamily="18" charset="0"/>
                <a:ea typeface="宋体" pitchFamily="2" charset="-122"/>
                <a:cs typeface="Times New Roman" pitchFamily="18" charset="0"/>
              </a:rPr>
              <a:t>）</a:t>
            </a:r>
            <a:endParaRPr lang="en-US" sz="2000" dirty="0">
              <a:solidFill>
                <a:schemeClr val="tx1">
                  <a:lumMod val="85000"/>
                  <a:lumOff val="15000"/>
                </a:schemeClr>
              </a:solidFill>
              <a:latin typeface="Times New Roman" pitchFamily="18" charset="0"/>
              <a:ea typeface="宋体" pitchFamily="2" charset="-122"/>
              <a:cs typeface="Times New Roman" pitchFamily="18" charset="0"/>
            </a:endParaRPr>
          </a:p>
        </p:txBody>
      </p:sp>
      <p:sp>
        <p:nvSpPr>
          <p:cNvPr id="9" name="TextBox 8"/>
          <p:cNvSpPr txBox="1"/>
          <p:nvPr/>
        </p:nvSpPr>
        <p:spPr>
          <a:xfrm>
            <a:off x="0" y="6643710"/>
            <a:ext cx="9144000" cy="230832"/>
          </a:xfrm>
          <a:prstGeom prst="rect">
            <a:avLst/>
          </a:prstGeom>
          <a:noFill/>
        </p:spPr>
        <p:txBody>
          <a:bodyPr wrap="square" rtlCol="0">
            <a:spAutoFit/>
          </a:bodyPr>
          <a:lstStyle/>
          <a:p>
            <a:pPr algn="ctr"/>
            <a:r>
              <a:rPr lang="zh-CN" altLang="en-US" sz="900" dirty="0" smtClean="0"/>
              <a:t>网络编码创新科技研讨会  </a:t>
            </a:r>
            <a:r>
              <a:rPr lang="en-US" altLang="zh-CN" sz="900" dirty="0" smtClean="0"/>
              <a:t>Workshop on Network Coding Innovative Technology  30 August, 2013</a:t>
            </a:r>
            <a:endParaRPr lang="zh-HK" altLang="en-US" sz="1400" dirty="0">
              <a:latin typeface="宋体" pitchFamily="2" charset="-122"/>
              <a:ea typeface="宋体" pitchFamily="2" charset="-122"/>
            </a:endParaRPr>
          </a:p>
        </p:txBody>
      </p:sp>
      <p:pic>
        <p:nvPicPr>
          <p:cNvPr id="11" name="图片 5" descr="8.png"/>
          <p:cNvPicPr>
            <a:picLocks noChangeAspect="1"/>
          </p:cNvPicPr>
          <p:nvPr/>
        </p:nvPicPr>
        <p:blipFill>
          <a:blip r:embed="rId7" cstate="print"/>
          <a:stretch>
            <a:fillRect/>
          </a:stretch>
        </p:blipFill>
        <p:spPr>
          <a:xfrm>
            <a:off x="-41005" y="6048011"/>
            <a:ext cx="755353" cy="667137"/>
          </a:xfrm>
          <a:prstGeom prst="ellipse">
            <a:avLst/>
          </a:prstGeom>
          <a:ln>
            <a:noFill/>
          </a:ln>
          <a:effectLst>
            <a:softEdge rad="112500"/>
          </a:effectLst>
        </p:spPr>
      </p:pic>
    </p:spTree>
    <p:extLst>
      <p:ext uri="{BB962C8B-B14F-4D97-AF65-F5344CB8AC3E}">
        <p14:creationId xmlns:p14="http://schemas.microsoft.com/office/powerpoint/2010/main" val="2720331430"/>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472" y="980728"/>
            <a:ext cx="8001056" cy="523220"/>
          </a:xfrm>
          <a:prstGeom prst="rect">
            <a:avLst/>
          </a:prstGeom>
          <a:solidFill>
            <a:schemeClr val="accent1"/>
          </a:solidFill>
        </p:spPr>
        <p:txBody>
          <a:bodyPr wrap="square" rtlCol="0">
            <a:spAutoFit/>
          </a:bodyPr>
          <a:lstStyle/>
          <a:p>
            <a:pPr algn="ctr"/>
            <a:r>
              <a:rPr lang="zh-CN" altLang="en-US" sz="2800" dirty="0" smtClean="0">
                <a:latin typeface="Lucida Sans" pitchFamily="34" charset="0"/>
                <a:ea typeface="SimHei" pitchFamily="49" charset="-122"/>
              </a:rPr>
              <a:t>关</a:t>
            </a:r>
            <a:r>
              <a:rPr lang="zh-CN" altLang="en-US" sz="2800" dirty="0">
                <a:latin typeface="Lucida Sans" pitchFamily="34" charset="0"/>
                <a:ea typeface="SimHei" pitchFamily="49" charset="-122"/>
              </a:rPr>
              <a:t>键技</a:t>
            </a:r>
            <a:r>
              <a:rPr lang="zh-CN" altLang="en-US" sz="2800" dirty="0" smtClean="0">
                <a:latin typeface="Lucida Sans" pitchFamily="34" charset="0"/>
                <a:ea typeface="SimHei" pitchFamily="49" charset="-122"/>
              </a:rPr>
              <a:t>术</a:t>
            </a:r>
            <a:r>
              <a:rPr lang="zh-CN" altLang="en-US" sz="2800" dirty="0">
                <a:latin typeface="Lucida Sans" pitchFamily="34" charset="0"/>
                <a:ea typeface="SimHei" pitchFamily="49" charset="-122"/>
              </a:rPr>
              <a:t> </a:t>
            </a:r>
            <a:r>
              <a:rPr lang="en-US" altLang="zh-CN" sz="2800" dirty="0" smtClean="0">
                <a:latin typeface="Lucida Sans" pitchFamily="34" charset="0"/>
                <a:ea typeface="SimHei" pitchFamily="49" charset="-122"/>
              </a:rPr>
              <a:t>Key Technologies</a:t>
            </a:r>
            <a:endParaRPr lang="zh-CN" altLang="en-US" sz="2800" dirty="0">
              <a:latin typeface="Lucida Sans" pitchFamily="34" charset="0"/>
              <a:ea typeface="SimHei" pitchFamily="49" charset="-122"/>
            </a:endParaRPr>
          </a:p>
        </p:txBody>
      </p:sp>
      <p:sp>
        <p:nvSpPr>
          <p:cNvPr id="7" name="内容占位符 6"/>
          <p:cNvSpPr>
            <a:spLocks noGrp="1"/>
          </p:cNvSpPr>
          <p:nvPr>
            <p:ph sz="half" idx="2"/>
          </p:nvPr>
        </p:nvSpPr>
        <p:spPr>
          <a:xfrm>
            <a:off x="571472" y="1916832"/>
            <a:ext cx="8001056" cy="4392488"/>
          </a:xfrm>
        </p:spPr>
        <p:txBody>
          <a:bodyPr>
            <a:noAutofit/>
          </a:bodyPr>
          <a:lstStyle/>
          <a:p>
            <a:pPr>
              <a:lnSpc>
                <a:spcPct val="150000"/>
              </a:lnSpc>
              <a:buFont typeface="Wingdings" pitchFamily="2" charset="2"/>
              <a:buChar char="p"/>
            </a:pPr>
            <a:r>
              <a:rPr lang="zh-CN" altLang="en-US" sz="2200" b="1" dirty="0">
                <a:solidFill>
                  <a:schemeClr val="accent1">
                    <a:lumMod val="75000"/>
                  </a:schemeClr>
                </a:solidFill>
                <a:latin typeface="Times New Roman" pitchFamily="18" charset="0"/>
                <a:ea typeface="宋体" pitchFamily="2" charset="-122"/>
                <a:cs typeface="Times New Roman" pitchFamily="18" charset="0"/>
              </a:rPr>
              <a:t>基于网络编码的分布式数据存储（</a:t>
            </a:r>
            <a:r>
              <a:rPr lang="en-US" altLang="zh-CN" sz="2200" b="1" dirty="0">
                <a:solidFill>
                  <a:schemeClr val="accent1">
                    <a:lumMod val="75000"/>
                  </a:schemeClr>
                </a:solidFill>
                <a:latin typeface="Times New Roman" pitchFamily="18" charset="0"/>
                <a:ea typeface="宋体" pitchFamily="2" charset="-122"/>
                <a:cs typeface="Times New Roman" pitchFamily="18" charset="0"/>
              </a:rPr>
              <a:t>NCDS</a:t>
            </a:r>
            <a:r>
              <a:rPr lang="zh-CN" altLang="en-US" sz="2200" b="1" dirty="0">
                <a:solidFill>
                  <a:schemeClr val="accent1">
                    <a:lumMod val="75000"/>
                  </a:schemeClr>
                </a:solidFill>
                <a:latin typeface="Times New Roman" pitchFamily="18" charset="0"/>
                <a:ea typeface="宋体" pitchFamily="2" charset="-122"/>
                <a:cs typeface="Times New Roman" pitchFamily="18" charset="0"/>
              </a:rPr>
              <a:t>）</a:t>
            </a:r>
          </a:p>
          <a:p>
            <a:pPr marL="365760" lvl="1" indent="0">
              <a:lnSpc>
                <a:spcPct val="150000"/>
              </a:lnSpc>
              <a:buNone/>
            </a:pPr>
            <a:r>
              <a:rPr lang="zh-CN" altLang="en-US" sz="1800" dirty="0" smtClean="0">
                <a:solidFill>
                  <a:schemeClr val="bg1">
                    <a:lumMod val="75000"/>
                    <a:lumOff val="25000"/>
                  </a:schemeClr>
                </a:solidFill>
                <a:latin typeface="Times New Roman" pitchFamily="18" charset="0"/>
                <a:ea typeface="宋体" pitchFamily="2" charset="-122"/>
                <a:cs typeface="Times New Roman" pitchFamily="18" charset="0"/>
              </a:rPr>
              <a:t>侧</a:t>
            </a:r>
            <a:r>
              <a:rPr lang="zh-CN" altLang="en-US" sz="1800" dirty="0">
                <a:solidFill>
                  <a:schemeClr val="bg1">
                    <a:lumMod val="75000"/>
                    <a:lumOff val="25000"/>
                  </a:schemeClr>
                </a:solidFill>
                <a:latin typeface="Times New Roman" pitchFamily="18" charset="0"/>
                <a:ea typeface="宋体" pitchFamily="2" charset="-122"/>
                <a:cs typeface="Times New Roman" pitchFamily="18" charset="0"/>
              </a:rPr>
              <a:t>重于突破传统存储系统局限</a:t>
            </a:r>
            <a:r>
              <a:rPr lang="zh-CN" altLang="en-US" sz="1800" dirty="0" smtClean="0">
                <a:solidFill>
                  <a:schemeClr val="bg1">
                    <a:lumMod val="75000"/>
                    <a:lumOff val="25000"/>
                  </a:schemeClr>
                </a:solidFill>
                <a:latin typeface="Times New Roman" pitchFamily="18" charset="0"/>
                <a:ea typeface="宋体" pitchFamily="2" charset="-122"/>
                <a:cs typeface="Times New Roman" pitchFamily="18" charset="0"/>
              </a:rPr>
              <a:t>，实</a:t>
            </a:r>
            <a:r>
              <a:rPr lang="zh-CN" altLang="en-US" sz="1800" dirty="0">
                <a:solidFill>
                  <a:schemeClr val="bg1">
                    <a:lumMod val="75000"/>
                    <a:lumOff val="25000"/>
                  </a:schemeClr>
                </a:solidFill>
                <a:latin typeface="Times New Roman" pitchFamily="18" charset="0"/>
                <a:ea typeface="宋体" pitchFamily="2" charset="-122"/>
                <a:cs typeface="Times New Roman" pitchFamily="18" charset="0"/>
              </a:rPr>
              <a:t>现实时数据修复操作并节省存储空</a:t>
            </a:r>
            <a:r>
              <a:rPr lang="zh-CN" altLang="en-US" sz="1800" dirty="0" smtClean="0">
                <a:solidFill>
                  <a:schemeClr val="bg1">
                    <a:lumMod val="75000"/>
                    <a:lumOff val="25000"/>
                  </a:schemeClr>
                </a:solidFill>
                <a:latin typeface="Times New Roman" pitchFamily="18" charset="0"/>
                <a:ea typeface="宋体" pitchFamily="2" charset="-122"/>
                <a:cs typeface="Times New Roman" pitchFamily="18" charset="0"/>
              </a:rPr>
              <a:t>间。</a:t>
            </a:r>
            <a:endParaRPr lang="en-US" altLang="zh-CN" sz="1800" dirty="0" smtClean="0">
              <a:solidFill>
                <a:schemeClr val="bg1">
                  <a:lumMod val="75000"/>
                  <a:lumOff val="25000"/>
                </a:schemeClr>
              </a:solidFill>
              <a:latin typeface="Times New Roman" pitchFamily="18" charset="0"/>
              <a:ea typeface="宋体" pitchFamily="2" charset="-122"/>
              <a:cs typeface="Times New Roman" pitchFamily="18" charset="0"/>
            </a:endParaRPr>
          </a:p>
          <a:p>
            <a:pPr>
              <a:lnSpc>
                <a:spcPct val="150000"/>
              </a:lnSpc>
              <a:buFont typeface="Wingdings" pitchFamily="2" charset="2"/>
              <a:buChar char="p"/>
            </a:pPr>
            <a:r>
              <a:rPr lang="zh-CN" altLang="en-US" sz="2200" b="1" dirty="0">
                <a:solidFill>
                  <a:schemeClr val="accent1">
                    <a:lumMod val="75000"/>
                  </a:schemeClr>
                </a:solidFill>
                <a:latin typeface="Times New Roman" pitchFamily="18" charset="0"/>
                <a:ea typeface="宋体" pitchFamily="2" charset="-122"/>
                <a:cs typeface="Times New Roman" pitchFamily="18" charset="0"/>
              </a:rPr>
              <a:t>物理层网络编码（</a:t>
            </a:r>
            <a:r>
              <a:rPr lang="en-US" altLang="zh-CN" sz="2200" b="1" dirty="0">
                <a:solidFill>
                  <a:schemeClr val="accent1">
                    <a:lumMod val="75000"/>
                  </a:schemeClr>
                </a:solidFill>
                <a:latin typeface="Times New Roman" pitchFamily="18" charset="0"/>
                <a:ea typeface="宋体" pitchFamily="2" charset="-122"/>
                <a:cs typeface="Times New Roman" pitchFamily="18" charset="0"/>
              </a:rPr>
              <a:t>PNC</a:t>
            </a:r>
            <a:r>
              <a:rPr lang="zh-CN" altLang="en-US" sz="2200" dirty="0">
                <a:solidFill>
                  <a:schemeClr val="accent1">
                    <a:lumMod val="75000"/>
                  </a:schemeClr>
                </a:solidFill>
                <a:latin typeface="Times New Roman" pitchFamily="18" charset="0"/>
                <a:ea typeface="宋体" pitchFamily="2" charset="-122"/>
                <a:cs typeface="Times New Roman" pitchFamily="18" charset="0"/>
              </a:rPr>
              <a:t>）</a:t>
            </a:r>
            <a:endParaRPr lang="en-US" altLang="zh-CN" sz="2200" dirty="0">
              <a:solidFill>
                <a:schemeClr val="accent1">
                  <a:lumMod val="75000"/>
                </a:schemeClr>
              </a:solidFill>
              <a:latin typeface="Times New Roman" pitchFamily="18" charset="0"/>
              <a:ea typeface="宋体" pitchFamily="2" charset="-122"/>
              <a:cs typeface="Times New Roman" pitchFamily="18" charset="0"/>
            </a:endParaRPr>
          </a:p>
          <a:p>
            <a:pPr marL="365760" lvl="1" indent="0">
              <a:lnSpc>
                <a:spcPct val="150000"/>
              </a:lnSpc>
              <a:buNone/>
            </a:pPr>
            <a:r>
              <a:rPr lang="zh-CN" altLang="en-US" sz="1800" dirty="0">
                <a:solidFill>
                  <a:schemeClr val="bg1">
                    <a:lumMod val="75000"/>
                    <a:lumOff val="25000"/>
                  </a:schemeClr>
                </a:solidFill>
                <a:latin typeface="Times New Roman" pitchFamily="18" charset="0"/>
                <a:ea typeface="宋体" pitchFamily="2" charset="-122"/>
                <a:cs typeface="Times New Roman" pitchFamily="18" charset="0"/>
              </a:rPr>
              <a:t>利用无线信道在物理层的广播特性，将网络编码技术应用于直接叠加的电磁波上。</a:t>
            </a:r>
            <a:endParaRPr lang="en-US" altLang="zh-CN" sz="1800" dirty="0">
              <a:solidFill>
                <a:schemeClr val="bg1">
                  <a:lumMod val="75000"/>
                  <a:lumOff val="25000"/>
                </a:schemeClr>
              </a:solidFill>
              <a:latin typeface="Times New Roman" pitchFamily="18" charset="0"/>
              <a:ea typeface="宋体" pitchFamily="2" charset="-122"/>
              <a:cs typeface="Times New Roman" pitchFamily="18" charset="0"/>
            </a:endParaRPr>
          </a:p>
          <a:p>
            <a:pPr>
              <a:lnSpc>
                <a:spcPct val="150000"/>
              </a:lnSpc>
              <a:buFont typeface="Wingdings" pitchFamily="2" charset="2"/>
              <a:buChar char="p"/>
            </a:pPr>
            <a:r>
              <a:rPr lang="zh-CN" altLang="en-US" sz="2200" b="1" dirty="0">
                <a:solidFill>
                  <a:schemeClr val="accent1">
                    <a:lumMod val="75000"/>
                  </a:schemeClr>
                </a:solidFill>
                <a:latin typeface="Times New Roman" pitchFamily="18" charset="0"/>
                <a:ea typeface="宋体" pitchFamily="2" charset="-122"/>
                <a:cs typeface="Times New Roman" pitchFamily="18" charset="0"/>
              </a:rPr>
              <a:t>先进交换技术</a:t>
            </a:r>
            <a:endParaRPr lang="en-US" altLang="zh-CN" sz="2200" b="1" dirty="0">
              <a:solidFill>
                <a:schemeClr val="accent1">
                  <a:lumMod val="75000"/>
                </a:schemeClr>
              </a:solidFill>
              <a:latin typeface="Times New Roman" pitchFamily="18" charset="0"/>
              <a:ea typeface="宋体" pitchFamily="2" charset="-122"/>
              <a:cs typeface="Times New Roman" pitchFamily="18" charset="0"/>
            </a:endParaRPr>
          </a:p>
          <a:p>
            <a:pPr marL="365760" lvl="1" indent="0">
              <a:lnSpc>
                <a:spcPct val="150000"/>
              </a:lnSpc>
              <a:buNone/>
            </a:pPr>
            <a:r>
              <a:rPr lang="zh-CN" altLang="en-US" sz="1800" dirty="0">
                <a:solidFill>
                  <a:schemeClr val="bg1">
                    <a:lumMod val="75000"/>
                    <a:lumOff val="25000"/>
                  </a:schemeClr>
                </a:solidFill>
                <a:latin typeface="Times New Roman" pitchFamily="18" charset="0"/>
                <a:ea typeface="宋体" pitchFamily="2" charset="-122"/>
                <a:cs typeface="Times New Roman" pitchFamily="18" charset="0"/>
              </a:rPr>
              <a:t>借助网络编码和代数交换技术与生俱有的自主路由、无限扩展性、完全分布控制、多播支持等特质，以及在</a:t>
            </a:r>
            <a:r>
              <a:rPr lang="en-US" altLang="zh-CN" sz="1800" dirty="0">
                <a:solidFill>
                  <a:schemeClr val="bg1">
                    <a:lumMod val="75000"/>
                    <a:lumOff val="25000"/>
                  </a:schemeClr>
                </a:solidFill>
                <a:latin typeface="Times New Roman" pitchFamily="18" charset="0"/>
                <a:ea typeface="宋体" pitchFamily="2" charset="-122"/>
                <a:cs typeface="Times New Roman" pitchFamily="18" charset="0"/>
              </a:rPr>
              <a:t>ASIC</a:t>
            </a:r>
            <a:r>
              <a:rPr lang="zh-CN" altLang="en-US" sz="1800" dirty="0">
                <a:solidFill>
                  <a:schemeClr val="bg1">
                    <a:lumMod val="75000"/>
                    <a:lumOff val="25000"/>
                  </a:schemeClr>
                </a:solidFill>
                <a:latin typeface="Times New Roman" pitchFamily="18" charset="0"/>
                <a:ea typeface="宋体" pitchFamily="2" charset="-122"/>
                <a:cs typeface="Times New Roman" pitchFamily="18" charset="0"/>
              </a:rPr>
              <a:t>上的成功验证和实现，展现了新一代交换技术的最新实破。</a:t>
            </a:r>
            <a:endParaRPr lang="en-US" altLang="zh-CN" sz="1800" dirty="0">
              <a:solidFill>
                <a:schemeClr val="bg1">
                  <a:lumMod val="75000"/>
                  <a:lumOff val="25000"/>
                </a:schemeClr>
              </a:solidFill>
              <a:latin typeface="Times New Roman" pitchFamily="18" charset="0"/>
              <a:ea typeface="宋体" pitchFamily="2" charset="-122"/>
              <a:cs typeface="Times New Roman" pitchFamily="18" charset="0"/>
            </a:endParaRPr>
          </a:p>
        </p:txBody>
      </p:sp>
      <p:sp>
        <p:nvSpPr>
          <p:cNvPr id="5" name="TextBox 4"/>
          <p:cNvSpPr txBox="1"/>
          <p:nvPr/>
        </p:nvSpPr>
        <p:spPr>
          <a:xfrm>
            <a:off x="0" y="6643710"/>
            <a:ext cx="9144000" cy="230832"/>
          </a:xfrm>
          <a:prstGeom prst="rect">
            <a:avLst/>
          </a:prstGeom>
          <a:noFill/>
        </p:spPr>
        <p:txBody>
          <a:bodyPr wrap="square" rtlCol="0">
            <a:spAutoFit/>
          </a:bodyPr>
          <a:lstStyle/>
          <a:p>
            <a:pPr algn="ctr"/>
            <a:r>
              <a:rPr lang="zh-CN" altLang="en-US" sz="900" dirty="0" smtClean="0"/>
              <a:t>网络编码创新科技研讨会  </a:t>
            </a:r>
            <a:r>
              <a:rPr lang="en-US" altLang="zh-CN" sz="900" dirty="0" smtClean="0"/>
              <a:t>Workshop on Network Coding Innovative Technology  30 August, 2013</a:t>
            </a:r>
            <a:endParaRPr lang="zh-HK" altLang="en-US" sz="1400" dirty="0">
              <a:latin typeface="宋体" pitchFamily="2" charset="-122"/>
              <a:ea typeface="宋体" pitchFamily="2" charset="-122"/>
            </a:endParaRPr>
          </a:p>
        </p:txBody>
      </p:sp>
      <p:pic>
        <p:nvPicPr>
          <p:cNvPr id="8" name="图片 5" descr="8.png"/>
          <p:cNvPicPr>
            <a:picLocks noChangeAspect="1"/>
          </p:cNvPicPr>
          <p:nvPr/>
        </p:nvPicPr>
        <p:blipFill>
          <a:blip r:embed="rId2" cstate="print"/>
          <a:stretch>
            <a:fillRect/>
          </a:stretch>
        </p:blipFill>
        <p:spPr>
          <a:xfrm>
            <a:off x="-41005" y="6048011"/>
            <a:ext cx="755353" cy="667137"/>
          </a:xfrm>
          <a:prstGeom prst="ellipse">
            <a:avLst/>
          </a:prstGeom>
          <a:ln>
            <a:noFill/>
          </a:ln>
          <a:effectLst>
            <a:softEdge rad="112500"/>
          </a:effectLst>
        </p:spPr>
      </p:pic>
    </p:spTree>
    <p:extLst>
      <p:ext uri="{BB962C8B-B14F-4D97-AF65-F5344CB8AC3E}">
        <p14:creationId xmlns:p14="http://schemas.microsoft.com/office/powerpoint/2010/main" val="1902383992"/>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 name="TextBox 729"/>
          <p:cNvSpPr txBox="1"/>
          <p:nvPr/>
        </p:nvSpPr>
        <p:spPr>
          <a:xfrm>
            <a:off x="571472" y="980728"/>
            <a:ext cx="8001056" cy="523220"/>
          </a:xfrm>
          <a:prstGeom prst="rect">
            <a:avLst/>
          </a:prstGeom>
          <a:solidFill>
            <a:schemeClr val="accent1"/>
          </a:solidFill>
        </p:spPr>
        <p:txBody>
          <a:bodyPr wrap="square" rtlCol="0">
            <a:spAutoFit/>
          </a:bodyPr>
          <a:lstStyle/>
          <a:p>
            <a:pPr algn="ctr"/>
            <a:r>
              <a:rPr lang="zh-CN" altLang="en-US" sz="2800" dirty="0" smtClean="0">
                <a:latin typeface="Lucida Sans" pitchFamily="34" charset="0"/>
                <a:ea typeface="SimHei" pitchFamily="49" charset="-122"/>
              </a:rPr>
              <a:t>代数交换及引擎 </a:t>
            </a:r>
            <a:r>
              <a:rPr lang="en-US" altLang="zh-CN" sz="2800" dirty="0" smtClean="0">
                <a:latin typeface="Lucida Sans" pitchFamily="34" charset="0"/>
                <a:ea typeface="SimHei" pitchFamily="49" charset="-122"/>
              </a:rPr>
              <a:t>Algebraic</a:t>
            </a:r>
            <a:r>
              <a:rPr lang="zh-CN" altLang="en-US" sz="2800" dirty="0" smtClean="0">
                <a:latin typeface="Lucida Sans" pitchFamily="34" charset="0"/>
                <a:ea typeface="SimHei" pitchFamily="49" charset="-122"/>
              </a:rPr>
              <a:t> </a:t>
            </a:r>
            <a:r>
              <a:rPr lang="en-US" altLang="zh-CN" sz="2800" dirty="0" smtClean="0">
                <a:latin typeface="Lucida Sans" pitchFamily="34" charset="0"/>
                <a:ea typeface="SimHei" pitchFamily="49" charset="-122"/>
              </a:rPr>
              <a:t>Switching &amp; Fabric</a:t>
            </a:r>
            <a:endParaRPr lang="zh-CN" altLang="en-US" sz="2800" dirty="0">
              <a:latin typeface="Lucida Sans" pitchFamily="34" charset="0"/>
              <a:ea typeface="SimHei" pitchFamily="49" charset="-122"/>
            </a:endParaRPr>
          </a:p>
        </p:txBody>
      </p:sp>
      <p:sp>
        <p:nvSpPr>
          <p:cNvPr id="41" name="矩形 40"/>
          <p:cNvSpPr/>
          <p:nvPr/>
        </p:nvSpPr>
        <p:spPr>
          <a:xfrm>
            <a:off x="571472" y="1785926"/>
            <a:ext cx="8001055" cy="400110"/>
          </a:xfrm>
          <a:prstGeom prst="rect">
            <a:avLst/>
          </a:prstGeom>
        </p:spPr>
        <p:txBody>
          <a:bodyPr wrap="square">
            <a:spAutoFit/>
          </a:bodyPr>
          <a:lstStyle/>
          <a:p>
            <a:pPr algn="ctr"/>
            <a:r>
              <a:rPr lang="en-GB" altLang="zh-CN" sz="2000" dirty="0" smtClean="0">
                <a:solidFill>
                  <a:srgbClr val="C00000"/>
                </a:solidFill>
                <a:latin typeface="Lucida Sans" pitchFamily="34" charset="0"/>
                <a:ea typeface="新細明體" pitchFamily="18" charset="-120"/>
                <a:sym typeface="Symbol" pitchFamily="18" charset="2"/>
              </a:rPr>
              <a:t>Algebraic Fabric Chip Construction</a:t>
            </a:r>
            <a:endParaRPr lang="en-GB" altLang="zh-CN" sz="2000" dirty="0" smtClean="0">
              <a:solidFill>
                <a:srgbClr val="C00000"/>
              </a:solidFill>
              <a:latin typeface="Lucida Sans" pitchFamily="34" charset="0"/>
              <a:ea typeface="新細明體" pitchFamily="18" charset="-120"/>
            </a:endParaRPr>
          </a:p>
        </p:txBody>
      </p:sp>
      <p:pic>
        <p:nvPicPr>
          <p:cNvPr id="2" name="Picture 55"/>
          <p:cNvPicPr>
            <a:picLocks noChangeAspect="1" noChangeArrowheads="1"/>
          </p:cNvPicPr>
          <p:nvPr/>
        </p:nvPicPr>
        <p:blipFill>
          <a:blip r:embed="rId2" cstate="print"/>
          <a:srcRect/>
          <a:stretch>
            <a:fillRect/>
          </a:stretch>
        </p:blipFill>
        <p:spPr bwMode="auto">
          <a:xfrm>
            <a:off x="6623471" y="3573016"/>
            <a:ext cx="1163239" cy="1191713"/>
          </a:xfrm>
          <a:prstGeom prst="rect">
            <a:avLst/>
          </a:prstGeom>
          <a:noFill/>
        </p:spPr>
      </p:pic>
      <p:pic>
        <p:nvPicPr>
          <p:cNvPr id="8" name="Picture 1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86" y="2428868"/>
            <a:ext cx="5143536" cy="3857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CC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786" y="2428868"/>
            <a:ext cx="5143536" cy="3857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CC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0" y="6643710"/>
            <a:ext cx="9144000" cy="230832"/>
          </a:xfrm>
          <a:prstGeom prst="rect">
            <a:avLst/>
          </a:prstGeom>
          <a:noFill/>
        </p:spPr>
        <p:txBody>
          <a:bodyPr wrap="square" rtlCol="0">
            <a:spAutoFit/>
          </a:bodyPr>
          <a:lstStyle/>
          <a:p>
            <a:pPr algn="ctr"/>
            <a:r>
              <a:rPr lang="zh-CN" altLang="en-US" sz="900" dirty="0" smtClean="0"/>
              <a:t>网络编码创新科技研讨会  </a:t>
            </a:r>
            <a:r>
              <a:rPr lang="en-US" altLang="zh-CN" sz="900" dirty="0" smtClean="0"/>
              <a:t>Workshop on Network Coding Innovative Technology  30 August, 2013</a:t>
            </a:r>
            <a:endParaRPr lang="zh-HK" altLang="en-US" sz="1400" dirty="0">
              <a:latin typeface="宋体" pitchFamily="2" charset="-122"/>
              <a:ea typeface="宋体" pitchFamily="2" charset="-122"/>
            </a:endParaRPr>
          </a:p>
        </p:txBody>
      </p:sp>
      <p:pic>
        <p:nvPicPr>
          <p:cNvPr id="12" name="图片 5" descr="8.png"/>
          <p:cNvPicPr>
            <a:picLocks noChangeAspect="1"/>
          </p:cNvPicPr>
          <p:nvPr/>
        </p:nvPicPr>
        <p:blipFill>
          <a:blip r:embed="rId5" cstate="print"/>
          <a:stretch>
            <a:fillRect/>
          </a:stretch>
        </p:blipFill>
        <p:spPr>
          <a:xfrm>
            <a:off x="-41005" y="6048011"/>
            <a:ext cx="755353" cy="667137"/>
          </a:xfrm>
          <a:prstGeom prst="ellipse">
            <a:avLst/>
          </a:prstGeom>
          <a:ln>
            <a:noFill/>
          </a:ln>
          <a:effectLst>
            <a:softEdge rad="112500"/>
          </a:effectLst>
        </p:spPr>
      </p:pic>
    </p:spTree>
    <p:extLst>
      <p:ext uri="{BB962C8B-B14F-4D97-AF65-F5344CB8AC3E}">
        <p14:creationId xmlns:p14="http://schemas.microsoft.com/office/powerpoint/2010/main" val="1717052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 name="TextBox 729"/>
          <p:cNvSpPr txBox="1"/>
          <p:nvPr/>
        </p:nvSpPr>
        <p:spPr>
          <a:xfrm>
            <a:off x="571472" y="980728"/>
            <a:ext cx="8001056" cy="523220"/>
          </a:xfrm>
          <a:prstGeom prst="rect">
            <a:avLst/>
          </a:prstGeom>
          <a:solidFill>
            <a:schemeClr val="accent1"/>
          </a:solidFill>
        </p:spPr>
        <p:txBody>
          <a:bodyPr wrap="square" rtlCol="0">
            <a:spAutoFit/>
          </a:bodyPr>
          <a:lstStyle/>
          <a:p>
            <a:pPr algn="ctr"/>
            <a:r>
              <a:rPr lang="zh-CN" altLang="en-US" sz="2800" dirty="0" smtClean="0">
                <a:latin typeface="Lucida Sans" pitchFamily="34" charset="0"/>
                <a:ea typeface="SimHei" pitchFamily="49" charset="-122"/>
              </a:rPr>
              <a:t>代数交换及引擎 </a:t>
            </a:r>
            <a:r>
              <a:rPr lang="en-US" altLang="zh-CN" sz="2800" dirty="0" smtClean="0">
                <a:latin typeface="Lucida Sans" pitchFamily="34" charset="0"/>
                <a:ea typeface="SimHei" pitchFamily="49" charset="-122"/>
              </a:rPr>
              <a:t>Algebraic</a:t>
            </a:r>
            <a:r>
              <a:rPr lang="zh-CN" altLang="en-US" sz="2800" dirty="0" smtClean="0">
                <a:latin typeface="Lucida Sans" pitchFamily="34" charset="0"/>
                <a:ea typeface="SimHei" pitchFamily="49" charset="-122"/>
              </a:rPr>
              <a:t> </a:t>
            </a:r>
            <a:r>
              <a:rPr lang="en-US" altLang="zh-CN" sz="2800" dirty="0" smtClean="0">
                <a:latin typeface="Lucida Sans" pitchFamily="34" charset="0"/>
                <a:ea typeface="SimHei" pitchFamily="49" charset="-122"/>
              </a:rPr>
              <a:t>Switching &amp; Fabric</a:t>
            </a:r>
            <a:endParaRPr lang="zh-CN" altLang="en-US" sz="2800" dirty="0">
              <a:latin typeface="Lucida Sans" pitchFamily="34" charset="0"/>
              <a:ea typeface="SimHei" pitchFamily="49" charset="-122"/>
            </a:endParaRPr>
          </a:p>
        </p:txBody>
      </p:sp>
      <p:sp>
        <p:nvSpPr>
          <p:cNvPr id="41" name="矩形 40"/>
          <p:cNvSpPr/>
          <p:nvPr/>
        </p:nvSpPr>
        <p:spPr>
          <a:xfrm>
            <a:off x="571472" y="1785926"/>
            <a:ext cx="8001055" cy="400110"/>
          </a:xfrm>
          <a:prstGeom prst="rect">
            <a:avLst/>
          </a:prstGeom>
        </p:spPr>
        <p:txBody>
          <a:bodyPr wrap="square">
            <a:spAutoFit/>
          </a:bodyPr>
          <a:lstStyle/>
          <a:p>
            <a:pPr algn="ctr"/>
            <a:r>
              <a:rPr lang="en-GB" altLang="zh-CN" sz="2000" dirty="0" smtClean="0">
                <a:solidFill>
                  <a:srgbClr val="C00000"/>
                </a:solidFill>
                <a:latin typeface="Lucida Sans" pitchFamily="34" charset="0"/>
                <a:ea typeface="新細明體" pitchFamily="18" charset="-120"/>
                <a:sym typeface="Symbol" pitchFamily="18" charset="2"/>
              </a:rPr>
              <a:t>1</a:t>
            </a:r>
            <a:r>
              <a:rPr lang="en-GB" altLang="zh-CN" sz="2000" baseline="30000" dirty="0" smtClean="0">
                <a:solidFill>
                  <a:srgbClr val="C00000"/>
                </a:solidFill>
                <a:latin typeface="Lucida Sans" pitchFamily="34" charset="0"/>
                <a:ea typeface="新細明體" pitchFamily="18" charset="-120"/>
                <a:sym typeface="Symbol" pitchFamily="18" charset="2"/>
              </a:rPr>
              <a:t>st</a:t>
            </a:r>
            <a:r>
              <a:rPr lang="en-GB" altLang="zh-CN" sz="2000" dirty="0" smtClean="0">
                <a:solidFill>
                  <a:srgbClr val="C00000"/>
                </a:solidFill>
                <a:latin typeface="Lucida Sans" pitchFamily="34" charset="0"/>
                <a:ea typeface="新細明體" pitchFamily="18" charset="-120"/>
                <a:sym typeface="Symbol" pitchFamily="18" charset="2"/>
              </a:rPr>
              <a:t> Algebraic Fabric Chip &amp; Prototype System</a:t>
            </a:r>
            <a:endParaRPr lang="en-GB" altLang="zh-CN" sz="2000" dirty="0" smtClean="0">
              <a:solidFill>
                <a:srgbClr val="C00000"/>
              </a:solidFill>
              <a:latin typeface="Lucida Sans" pitchFamily="34" charset="0"/>
              <a:ea typeface="新細明體" pitchFamily="18" charset="-120"/>
            </a:endParaRPr>
          </a:p>
        </p:txBody>
      </p:sp>
      <p:pic>
        <p:nvPicPr>
          <p:cNvPr id="8" name="Picture 3"/>
          <p:cNvPicPr>
            <a:picLocks noChangeAspect="1" noChangeArrowheads="1"/>
          </p:cNvPicPr>
          <p:nvPr/>
        </p:nvPicPr>
        <p:blipFill>
          <a:blip r:embed="rId2" cstate="print"/>
          <a:srcRect/>
          <a:stretch>
            <a:fillRect/>
          </a:stretch>
        </p:blipFill>
        <p:spPr bwMode="auto">
          <a:xfrm>
            <a:off x="1431790" y="4564365"/>
            <a:ext cx="2514600" cy="1577975"/>
          </a:xfrm>
          <a:prstGeom prst="rect">
            <a:avLst/>
          </a:prstGeom>
          <a:noFill/>
          <a:ln w="9525">
            <a:noFill/>
            <a:miter lim="800000"/>
            <a:headEnd/>
            <a:tailEnd/>
          </a:ln>
        </p:spPr>
      </p:pic>
      <p:pic>
        <p:nvPicPr>
          <p:cNvPr id="9" name="Picture 5"/>
          <p:cNvPicPr>
            <a:picLocks noChangeAspect="1" noChangeArrowheads="1"/>
          </p:cNvPicPr>
          <p:nvPr/>
        </p:nvPicPr>
        <p:blipFill>
          <a:blip r:embed="rId3" cstate="print"/>
          <a:srcRect/>
          <a:stretch>
            <a:fillRect/>
          </a:stretch>
        </p:blipFill>
        <p:spPr bwMode="auto">
          <a:xfrm>
            <a:off x="5089390" y="4491340"/>
            <a:ext cx="3124200" cy="1727200"/>
          </a:xfrm>
          <a:prstGeom prst="rect">
            <a:avLst/>
          </a:prstGeom>
          <a:noFill/>
          <a:ln w="9525">
            <a:noFill/>
            <a:miter lim="800000"/>
            <a:headEnd/>
            <a:tailEnd/>
          </a:ln>
        </p:spPr>
      </p:pic>
      <p:pic>
        <p:nvPicPr>
          <p:cNvPr id="11" name="Picture 6"/>
          <p:cNvPicPr>
            <a:picLocks noChangeAspect="1" noChangeArrowheads="1"/>
          </p:cNvPicPr>
          <p:nvPr/>
        </p:nvPicPr>
        <p:blipFill>
          <a:blip r:embed="rId4" cstate="print"/>
          <a:srcRect/>
          <a:stretch>
            <a:fillRect/>
          </a:stretch>
        </p:blipFill>
        <p:spPr bwMode="auto">
          <a:xfrm>
            <a:off x="1736590" y="2564904"/>
            <a:ext cx="1752600" cy="1373187"/>
          </a:xfrm>
          <a:prstGeom prst="rect">
            <a:avLst/>
          </a:prstGeom>
          <a:noFill/>
          <a:ln w="9525">
            <a:noFill/>
            <a:miter lim="800000"/>
            <a:headEnd/>
            <a:tailEnd/>
          </a:ln>
        </p:spPr>
      </p:pic>
      <p:pic>
        <p:nvPicPr>
          <p:cNvPr id="12" name="Picture 7"/>
          <p:cNvPicPr>
            <a:picLocks noChangeAspect="1" noChangeArrowheads="1"/>
          </p:cNvPicPr>
          <p:nvPr/>
        </p:nvPicPr>
        <p:blipFill>
          <a:blip r:embed="rId5" cstate="print"/>
          <a:srcRect/>
          <a:stretch>
            <a:fillRect/>
          </a:stretch>
        </p:blipFill>
        <p:spPr bwMode="auto">
          <a:xfrm>
            <a:off x="5317990" y="2351390"/>
            <a:ext cx="2514600" cy="1758950"/>
          </a:xfrm>
          <a:prstGeom prst="rect">
            <a:avLst/>
          </a:prstGeom>
          <a:noFill/>
          <a:ln w="9525">
            <a:noFill/>
            <a:miter lim="800000"/>
            <a:headEnd/>
            <a:tailEnd/>
          </a:ln>
        </p:spPr>
      </p:pic>
      <p:sp>
        <p:nvSpPr>
          <p:cNvPr id="13" name="Text Box 8"/>
          <p:cNvSpPr txBox="1">
            <a:spLocks noChangeArrowheads="1"/>
          </p:cNvSpPr>
          <p:nvPr/>
        </p:nvSpPr>
        <p:spPr bwMode="auto">
          <a:xfrm>
            <a:off x="1235238" y="4002390"/>
            <a:ext cx="6845144" cy="338554"/>
          </a:xfrm>
          <a:prstGeom prst="rect">
            <a:avLst/>
          </a:prstGeom>
          <a:noFill/>
          <a:ln w="9525">
            <a:noFill/>
            <a:miter lim="800000"/>
            <a:headEnd/>
            <a:tailEnd/>
          </a:ln>
        </p:spPr>
        <p:txBody>
          <a:bodyPr wrap="none">
            <a:spAutoFit/>
          </a:bodyPr>
          <a:lstStyle/>
          <a:p>
            <a:r>
              <a:rPr lang="en-US" altLang="zh-CN" sz="1600" dirty="0">
                <a:solidFill>
                  <a:schemeClr val="bg1"/>
                </a:solidFill>
                <a:latin typeface="Times New Roman" pitchFamily="18" charset="0"/>
                <a:ea typeface="宋体" pitchFamily="2" charset="-122"/>
                <a:cs typeface="Times New Roman" pitchFamily="18" charset="0"/>
              </a:rPr>
              <a:t>Prototype switching fabric chip          </a:t>
            </a:r>
            <a:r>
              <a:rPr lang="en-US" altLang="zh-CN" sz="1600" dirty="0" smtClean="0">
                <a:solidFill>
                  <a:schemeClr val="bg1"/>
                </a:solidFill>
                <a:latin typeface="Times New Roman" pitchFamily="18" charset="0"/>
                <a:ea typeface="宋体" pitchFamily="2" charset="-122"/>
                <a:cs typeface="Times New Roman" pitchFamily="18" charset="0"/>
              </a:rPr>
              <a:t>                </a:t>
            </a:r>
            <a:r>
              <a:rPr lang="en-US" altLang="zh-CN" sz="1600" dirty="0">
                <a:solidFill>
                  <a:schemeClr val="bg1"/>
                </a:solidFill>
                <a:latin typeface="Times New Roman" pitchFamily="18" charset="0"/>
                <a:ea typeface="宋体" pitchFamily="2" charset="-122"/>
                <a:cs typeface="Times New Roman" pitchFamily="18" charset="0"/>
              </a:rPr>
              <a:t>Prototype system without chassis</a:t>
            </a:r>
          </a:p>
        </p:txBody>
      </p:sp>
      <p:sp>
        <p:nvSpPr>
          <p:cNvPr id="14" name="Text Box 9"/>
          <p:cNvSpPr txBox="1">
            <a:spLocks noChangeArrowheads="1"/>
          </p:cNvSpPr>
          <p:nvPr/>
        </p:nvSpPr>
        <p:spPr bwMode="auto">
          <a:xfrm>
            <a:off x="1115616" y="6186790"/>
            <a:ext cx="6362639" cy="338554"/>
          </a:xfrm>
          <a:prstGeom prst="rect">
            <a:avLst/>
          </a:prstGeom>
          <a:noFill/>
          <a:ln w="9525">
            <a:noFill/>
            <a:miter lim="800000"/>
            <a:headEnd/>
            <a:tailEnd/>
          </a:ln>
        </p:spPr>
        <p:txBody>
          <a:bodyPr wrap="none">
            <a:spAutoFit/>
          </a:bodyPr>
          <a:lstStyle/>
          <a:p>
            <a:r>
              <a:rPr lang="en-US" altLang="zh-CN" sz="1600" dirty="0" smtClean="0">
                <a:solidFill>
                  <a:schemeClr val="bg1"/>
                </a:solidFill>
                <a:latin typeface="Times New Roman" pitchFamily="18" charset="0"/>
                <a:ea typeface="宋体" pitchFamily="2" charset="-122"/>
                <a:cs typeface="Times New Roman" pitchFamily="18" charset="0"/>
              </a:rPr>
              <a:t>  Prototype </a:t>
            </a:r>
            <a:r>
              <a:rPr lang="en-US" altLang="zh-CN" sz="1600" dirty="0">
                <a:solidFill>
                  <a:schemeClr val="bg1"/>
                </a:solidFill>
                <a:latin typeface="Times New Roman" pitchFamily="18" charset="0"/>
                <a:ea typeface="宋体" pitchFamily="2" charset="-122"/>
                <a:cs typeface="Times New Roman" pitchFamily="18" charset="0"/>
              </a:rPr>
              <a:t>switching fabric board               </a:t>
            </a:r>
            <a:r>
              <a:rPr lang="en-US" altLang="zh-CN" sz="1600" dirty="0" smtClean="0">
                <a:solidFill>
                  <a:schemeClr val="bg1"/>
                </a:solidFill>
                <a:latin typeface="Times New Roman" pitchFamily="18" charset="0"/>
                <a:ea typeface="宋体" pitchFamily="2" charset="-122"/>
                <a:cs typeface="Times New Roman" pitchFamily="18" charset="0"/>
              </a:rPr>
              <a:t>                        </a:t>
            </a:r>
            <a:r>
              <a:rPr lang="en-US" altLang="zh-CN" sz="1600" dirty="0">
                <a:solidFill>
                  <a:schemeClr val="bg1"/>
                </a:solidFill>
                <a:latin typeface="Times New Roman" pitchFamily="18" charset="0"/>
                <a:ea typeface="宋体" pitchFamily="2" charset="-122"/>
                <a:cs typeface="Times New Roman" pitchFamily="18" charset="0"/>
              </a:rPr>
              <a:t>Prototype system</a:t>
            </a:r>
          </a:p>
        </p:txBody>
      </p:sp>
      <p:sp>
        <p:nvSpPr>
          <p:cNvPr id="15" name="TextBox 14"/>
          <p:cNvSpPr txBox="1"/>
          <p:nvPr/>
        </p:nvSpPr>
        <p:spPr>
          <a:xfrm>
            <a:off x="0" y="6643710"/>
            <a:ext cx="9144000" cy="230832"/>
          </a:xfrm>
          <a:prstGeom prst="rect">
            <a:avLst/>
          </a:prstGeom>
          <a:noFill/>
        </p:spPr>
        <p:txBody>
          <a:bodyPr wrap="square" rtlCol="0">
            <a:spAutoFit/>
          </a:bodyPr>
          <a:lstStyle/>
          <a:p>
            <a:pPr algn="ctr"/>
            <a:r>
              <a:rPr lang="zh-CN" altLang="en-US" sz="900" dirty="0" smtClean="0"/>
              <a:t>网络编码创新科技研讨会  </a:t>
            </a:r>
            <a:r>
              <a:rPr lang="en-US" altLang="zh-CN" sz="900" dirty="0" smtClean="0"/>
              <a:t>Workshop on Network Coding Innovative Technology  30 August, 2013</a:t>
            </a:r>
            <a:endParaRPr lang="zh-HK" altLang="en-US" sz="1400" dirty="0">
              <a:latin typeface="宋体" pitchFamily="2" charset="-122"/>
              <a:ea typeface="宋体" pitchFamily="2" charset="-122"/>
            </a:endParaRPr>
          </a:p>
        </p:txBody>
      </p:sp>
      <p:pic>
        <p:nvPicPr>
          <p:cNvPr id="16" name="图片 5" descr="8.png"/>
          <p:cNvPicPr>
            <a:picLocks noChangeAspect="1"/>
          </p:cNvPicPr>
          <p:nvPr/>
        </p:nvPicPr>
        <p:blipFill>
          <a:blip r:embed="rId6" cstate="print"/>
          <a:stretch>
            <a:fillRect/>
          </a:stretch>
        </p:blipFill>
        <p:spPr>
          <a:xfrm>
            <a:off x="-41005" y="6048011"/>
            <a:ext cx="755353" cy="667137"/>
          </a:xfrm>
          <a:prstGeom prst="ellipse">
            <a:avLst/>
          </a:prstGeom>
          <a:ln>
            <a:noFill/>
          </a:ln>
          <a:effectLst>
            <a:softEdge rad="112500"/>
          </a:effectLst>
        </p:spPr>
      </p:pic>
    </p:spTree>
    <p:extLst>
      <p:ext uri="{BB962C8B-B14F-4D97-AF65-F5344CB8AC3E}">
        <p14:creationId xmlns:p14="http://schemas.microsoft.com/office/powerpoint/2010/main" val="1472107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472" y="980728"/>
            <a:ext cx="8001056" cy="523220"/>
          </a:xfrm>
          <a:prstGeom prst="rect">
            <a:avLst/>
          </a:prstGeom>
          <a:solidFill>
            <a:schemeClr val="accent1"/>
          </a:solidFill>
        </p:spPr>
        <p:txBody>
          <a:bodyPr wrap="square" rtlCol="0">
            <a:spAutoFit/>
          </a:bodyPr>
          <a:lstStyle/>
          <a:p>
            <a:pPr algn="ctr"/>
            <a:r>
              <a:rPr lang="zh-CN" altLang="en-US" sz="2800" dirty="0" smtClean="0">
                <a:latin typeface="Lucida Sans" pitchFamily="34" charset="0"/>
                <a:ea typeface="SimHei" pitchFamily="49" charset="-122"/>
              </a:rPr>
              <a:t>深</a:t>
            </a:r>
            <a:r>
              <a:rPr lang="zh-CN" altLang="en-US" sz="2800" dirty="0">
                <a:latin typeface="Lucida Sans" pitchFamily="34" charset="0"/>
                <a:ea typeface="SimHei" pitchFamily="49" charset="-122"/>
              </a:rPr>
              <a:t>圳网络编码关键技术及应用重点实验</a:t>
            </a:r>
            <a:r>
              <a:rPr lang="zh-CN" altLang="en-US" sz="2800" dirty="0" smtClean="0">
                <a:latin typeface="Lucida Sans" pitchFamily="34" charset="0"/>
                <a:ea typeface="SimHei" pitchFamily="49" charset="-122"/>
              </a:rPr>
              <a:t>室</a:t>
            </a:r>
            <a:endParaRPr lang="zh-CN" altLang="en-US" sz="2800" dirty="0">
              <a:latin typeface="Lucida Sans" pitchFamily="34" charset="0"/>
              <a:ea typeface="SimHei" pitchFamily="49" charset="-122"/>
            </a:endParaRPr>
          </a:p>
        </p:txBody>
      </p:sp>
      <p:sp>
        <p:nvSpPr>
          <p:cNvPr id="7" name="内容占位符 6"/>
          <p:cNvSpPr>
            <a:spLocks noGrp="1"/>
          </p:cNvSpPr>
          <p:nvPr>
            <p:ph sz="half" idx="2"/>
          </p:nvPr>
        </p:nvSpPr>
        <p:spPr>
          <a:xfrm>
            <a:off x="3923928" y="2348880"/>
            <a:ext cx="4648600" cy="3456384"/>
          </a:xfrm>
        </p:spPr>
        <p:txBody>
          <a:bodyPr>
            <a:noAutofit/>
          </a:bodyPr>
          <a:lstStyle/>
          <a:p>
            <a:pPr marL="109728" indent="0">
              <a:lnSpc>
                <a:spcPct val="200000"/>
              </a:lnSpc>
              <a:buNone/>
            </a:pPr>
            <a:r>
              <a:rPr lang="zh-CN" altLang="en-US" sz="2000" dirty="0">
                <a:solidFill>
                  <a:schemeClr val="bg1">
                    <a:lumMod val="75000"/>
                    <a:lumOff val="25000"/>
                  </a:schemeClr>
                </a:solidFill>
                <a:latin typeface="Times New Roman" pitchFamily="18" charset="0"/>
                <a:ea typeface="宋体" pitchFamily="2" charset="-122"/>
                <a:cs typeface="Times New Roman" pitchFamily="18" charset="0"/>
              </a:rPr>
              <a:t>深圳网络编码关键技术及应用重点实验室由深圳市创新环境建设计划资金资助，于</a:t>
            </a:r>
            <a:r>
              <a:rPr lang="en-US" altLang="zh-CN" sz="2000" dirty="0">
                <a:solidFill>
                  <a:schemeClr val="bg1">
                    <a:lumMod val="75000"/>
                    <a:lumOff val="25000"/>
                  </a:schemeClr>
                </a:solidFill>
                <a:latin typeface="Times New Roman" pitchFamily="18" charset="0"/>
                <a:ea typeface="宋体" pitchFamily="2" charset="-122"/>
                <a:cs typeface="Times New Roman" pitchFamily="18" charset="0"/>
              </a:rPr>
              <a:t>2012</a:t>
            </a:r>
            <a:r>
              <a:rPr lang="zh-CN" altLang="en-US" sz="2000" dirty="0">
                <a:solidFill>
                  <a:schemeClr val="bg1">
                    <a:lumMod val="75000"/>
                    <a:lumOff val="25000"/>
                  </a:schemeClr>
                </a:solidFill>
                <a:latin typeface="Times New Roman" pitchFamily="18" charset="0"/>
                <a:ea typeface="宋体" pitchFamily="2" charset="-122"/>
                <a:cs typeface="Times New Roman" pitchFamily="18" charset="0"/>
              </a:rPr>
              <a:t>年正式成立，</a:t>
            </a:r>
            <a:r>
              <a:rPr lang="zh-CN" altLang="en-US" sz="2000" dirty="0" smtClean="0">
                <a:solidFill>
                  <a:schemeClr val="bg1">
                    <a:lumMod val="75000"/>
                    <a:lumOff val="25000"/>
                  </a:schemeClr>
                </a:solidFill>
                <a:latin typeface="Times New Roman" pitchFamily="18" charset="0"/>
                <a:ea typeface="宋体" pitchFamily="2" charset="-122"/>
                <a:cs typeface="Times New Roman" pitchFamily="18" charset="0"/>
              </a:rPr>
              <a:t>是网</a:t>
            </a:r>
            <a:r>
              <a:rPr lang="zh-CN" altLang="en-US" sz="2000" dirty="0">
                <a:solidFill>
                  <a:schemeClr val="bg1">
                    <a:lumMod val="75000"/>
                    <a:lumOff val="25000"/>
                  </a:schemeClr>
                </a:solidFill>
                <a:latin typeface="Times New Roman" pitchFamily="18" charset="0"/>
                <a:ea typeface="宋体" pitchFamily="2" charset="-122"/>
                <a:cs typeface="Times New Roman" pitchFamily="18" charset="0"/>
              </a:rPr>
              <a:t>络编码研究</a:t>
            </a:r>
            <a:r>
              <a:rPr lang="zh-CN" altLang="en-US" sz="2000" dirty="0" smtClean="0">
                <a:solidFill>
                  <a:schemeClr val="bg1">
                    <a:lumMod val="75000"/>
                    <a:lumOff val="25000"/>
                  </a:schemeClr>
                </a:solidFill>
                <a:latin typeface="Times New Roman" pitchFamily="18" charset="0"/>
                <a:ea typeface="宋体" pitchFamily="2" charset="-122"/>
                <a:cs typeface="Times New Roman" pitchFamily="18" charset="0"/>
              </a:rPr>
              <a:t>所（深圳）建</a:t>
            </a:r>
            <a:r>
              <a:rPr lang="zh-CN" altLang="en-US" sz="2000" dirty="0">
                <a:solidFill>
                  <a:schemeClr val="bg1">
                    <a:lumMod val="75000"/>
                    <a:lumOff val="25000"/>
                  </a:schemeClr>
                </a:solidFill>
                <a:latin typeface="Times New Roman" pitchFamily="18" charset="0"/>
                <a:ea typeface="宋体" pitchFamily="2" charset="-122"/>
                <a:cs typeface="Times New Roman" pitchFamily="18" charset="0"/>
              </a:rPr>
              <a:t>立的网络编码技术研发、成果转化、产业应用实验基地</a:t>
            </a:r>
            <a:r>
              <a:rPr lang="zh-CN" altLang="en-US" sz="2000" dirty="0" smtClean="0">
                <a:solidFill>
                  <a:schemeClr val="bg1">
                    <a:lumMod val="75000"/>
                    <a:lumOff val="25000"/>
                  </a:schemeClr>
                </a:solidFill>
                <a:latin typeface="Times New Roman" pitchFamily="18" charset="0"/>
                <a:ea typeface="宋体" pitchFamily="2" charset="-122"/>
                <a:cs typeface="Times New Roman" pitchFamily="18" charset="0"/>
              </a:rPr>
              <a:t>。</a:t>
            </a:r>
            <a:endParaRPr lang="en-US" altLang="zh-CN" sz="2000" dirty="0" smtClean="0">
              <a:solidFill>
                <a:schemeClr val="bg1">
                  <a:lumMod val="75000"/>
                  <a:lumOff val="25000"/>
                </a:schemeClr>
              </a:solidFill>
              <a:latin typeface="Times New Roman" pitchFamily="18" charset="0"/>
              <a:ea typeface="宋体" pitchFamily="2" charset="-122"/>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72" y="3068960"/>
            <a:ext cx="2808312" cy="2119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6643710"/>
            <a:ext cx="9144000" cy="230832"/>
          </a:xfrm>
          <a:prstGeom prst="rect">
            <a:avLst/>
          </a:prstGeom>
          <a:noFill/>
        </p:spPr>
        <p:txBody>
          <a:bodyPr wrap="square" rtlCol="0">
            <a:spAutoFit/>
          </a:bodyPr>
          <a:lstStyle/>
          <a:p>
            <a:pPr algn="ctr"/>
            <a:r>
              <a:rPr lang="zh-CN" altLang="en-US" sz="900" dirty="0" smtClean="0"/>
              <a:t>网络编码创新科技研讨会  </a:t>
            </a:r>
            <a:r>
              <a:rPr lang="en-US" altLang="zh-CN" sz="900" dirty="0" smtClean="0"/>
              <a:t>Workshop on Network Coding Innovative Technology  30 August, 2013</a:t>
            </a:r>
            <a:endParaRPr lang="zh-HK" altLang="en-US" sz="1400" dirty="0">
              <a:latin typeface="宋体" pitchFamily="2" charset="-122"/>
              <a:ea typeface="宋体" pitchFamily="2" charset="-122"/>
            </a:endParaRPr>
          </a:p>
        </p:txBody>
      </p:sp>
      <p:pic>
        <p:nvPicPr>
          <p:cNvPr id="8" name="图片 5" descr="8.png"/>
          <p:cNvPicPr>
            <a:picLocks noChangeAspect="1"/>
          </p:cNvPicPr>
          <p:nvPr/>
        </p:nvPicPr>
        <p:blipFill>
          <a:blip r:embed="rId3" cstate="print"/>
          <a:stretch>
            <a:fillRect/>
          </a:stretch>
        </p:blipFill>
        <p:spPr>
          <a:xfrm>
            <a:off x="-41005" y="6048011"/>
            <a:ext cx="755353" cy="667137"/>
          </a:xfrm>
          <a:prstGeom prst="ellipse">
            <a:avLst/>
          </a:prstGeom>
          <a:ln>
            <a:noFill/>
          </a:ln>
          <a:effectLst>
            <a:softEdge rad="112500"/>
          </a:effectLst>
        </p:spPr>
      </p:pic>
    </p:spTree>
    <p:extLst>
      <p:ext uri="{BB962C8B-B14F-4D97-AF65-F5344CB8AC3E}">
        <p14:creationId xmlns:p14="http://schemas.microsoft.com/office/powerpoint/2010/main" val="3202560249"/>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472" y="980728"/>
            <a:ext cx="8001056" cy="523220"/>
          </a:xfrm>
          <a:prstGeom prst="rect">
            <a:avLst/>
          </a:prstGeom>
          <a:solidFill>
            <a:schemeClr val="accent1"/>
          </a:solidFill>
        </p:spPr>
        <p:txBody>
          <a:bodyPr wrap="square" rtlCol="0">
            <a:spAutoFit/>
          </a:bodyPr>
          <a:lstStyle/>
          <a:p>
            <a:pPr algn="ctr"/>
            <a:r>
              <a:rPr lang="en-US" altLang="zh-CN" sz="2800" dirty="0" smtClean="0">
                <a:latin typeface="Lucida Sans" pitchFamily="34" charset="0"/>
                <a:ea typeface="SimHei" pitchFamily="49" charset="-122"/>
              </a:rPr>
              <a:t>CU-</a:t>
            </a:r>
            <a:r>
              <a:rPr lang="en-US" altLang="zh-CN" sz="2800" dirty="0" err="1" smtClean="0">
                <a:latin typeface="Lucida Sans" pitchFamily="34" charset="0"/>
                <a:ea typeface="SimHei" pitchFamily="49" charset="-122"/>
              </a:rPr>
              <a:t>Xidian</a:t>
            </a:r>
            <a:r>
              <a:rPr lang="zh-CN" altLang="en-US" sz="2800" dirty="0" smtClean="0">
                <a:latin typeface="Lucida Sans" pitchFamily="34" charset="0"/>
                <a:ea typeface="SimHei" pitchFamily="49" charset="-122"/>
              </a:rPr>
              <a:t> </a:t>
            </a:r>
            <a:r>
              <a:rPr lang="en-US" altLang="zh-CN" sz="2800" dirty="0" smtClean="0">
                <a:latin typeface="Lucida Sans" pitchFamily="34" charset="0"/>
                <a:ea typeface="SimHei" pitchFamily="49" charset="-122"/>
              </a:rPr>
              <a:t>SKL-ISN</a:t>
            </a:r>
            <a:r>
              <a:rPr lang="zh-CN" altLang="en-US" sz="2800" dirty="0" smtClean="0">
                <a:latin typeface="Lucida Sans" pitchFamily="34" charset="0"/>
                <a:ea typeface="SimHei" pitchFamily="49" charset="-122"/>
              </a:rPr>
              <a:t>深圳研究</a:t>
            </a:r>
            <a:r>
              <a:rPr lang="zh-CN" altLang="en-US" sz="2800" dirty="0">
                <a:latin typeface="Lucida Sans" pitchFamily="34" charset="0"/>
                <a:ea typeface="SimHei" pitchFamily="49" charset="-122"/>
              </a:rPr>
              <a:t>中心</a:t>
            </a:r>
          </a:p>
        </p:txBody>
      </p:sp>
      <p:sp>
        <p:nvSpPr>
          <p:cNvPr id="7" name="内容占位符 6"/>
          <p:cNvSpPr>
            <a:spLocks noGrp="1"/>
          </p:cNvSpPr>
          <p:nvPr>
            <p:ph sz="half" idx="2"/>
          </p:nvPr>
        </p:nvSpPr>
        <p:spPr>
          <a:xfrm>
            <a:off x="683568" y="4293096"/>
            <a:ext cx="7713024" cy="2088232"/>
          </a:xfrm>
        </p:spPr>
        <p:txBody>
          <a:bodyPr>
            <a:noAutofit/>
          </a:bodyPr>
          <a:lstStyle/>
          <a:p>
            <a:pPr marL="109728" indent="0">
              <a:lnSpc>
                <a:spcPct val="200000"/>
              </a:lnSpc>
              <a:buNone/>
            </a:pPr>
            <a:r>
              <a:rPr lang="en-US" altLang="zh-CN" sz="2000" dirty="0">
                <a:solidFill>
                  <a:schemeClr val="bg1">
                    <a:lumMod val="75000"/>
                    <a:lumOff val="25000"/>
                  </a:schemeClr>
                </a:solidFill>
                <a:latin typeface="Times New Roman" pitchFamily="18" charset="0"/>
                <a:ea typeface="宋体" pitchFamily="2" charset="-122"/>
                <a:cs typeface="Times New Roman" pitchFamily="18" charset="0"/>
              </a:rPr>
              <a:t>CU-</a:t>
            </a:r>
            <a:r>
              <a:rPr lang="en-US" altLang="zh-CN" sz="2000" dirty="0" err="1">
                <a:solidFill>
                  <a:schemeClr val="bg1">
                    <a:lumMod val="75000"/>
                    <a:lumOff val="25000"/>
                  </a:schemeClr>
                </a:solidFill>
                <a:latin typeface="Times New Roman" pitchFamily="18" charset="0"/>
                <a:ea typeface="宋体" pitchFamily="2" charset="-122"/>
                <a:cs typeface="Times New Roman" pitchFamily="18" charset="0"/>
              </a:rPr>
              <a:t>Xidian</a:t>
            </a:r>
            <a:r>
              <a:rPr lang="zh-CN" altLang="en-US" sz="2000" dirty="0">
                <a:solidFill>
                  <a:schemeClr val="bg1">
                    <a:lumMod val="75000"/>
                    <a:lumOff val="25000"/>
                  </a:schemeClr>
                </a:solidFill>
                <a:latin typeface="Times New Roman" pitchFamily="18" charset="0"/>
                <a:ea typeface="宋体" pitchFamily="2" charset="-122"/>
                <a:cs typeface="Times New Roman" pitchFamily="18" charset="0"/>
              </a:rPr>
              <a:t> </a:t>
            </a:r>
            <a:r>
              <a:rPr lang="en-US" altLang="zh-CN" sz="2000" dirty="0">
                <a:solidFill>
                  <a:schemeClr val="bg1">
                    <a:lumMod val="75000"/>
                    <a:lumOff val="25000"/>
                  </a:schemeClr>
                </a:solidFill>
                <a:latin typeface="Times New Roman" pitchFamily="18" charset="0"/>
                <a:ea typeface="宋体" pitchFamily="2" charset="-122"/>
                <a:cs typeface="Times New Roman" pitchFamily="18" charset="0"/>
              </a:rPr>
              <a:t>SKL-ISN</a:t>
            </a:r>
            <a:r>
              <a:rPr lang="zh-CN" altLang="en-US" sz="2000" dirty="0">
                <a:solidFill>
                  <a:schemeClr val="bg1">
                    <a:lumMod val="75000"/>
                    <a:lumOff val="25000"/>
                  </a:schemeClr>
                </a:solidFill>
                <a:latin typeface="Times New Roman" pitchFamily="18" charset="0"/>
                <a:ea typeface="宋体" pitchFamily="2" charset="-122"/>
                <a:cs typeface="Times New Roman" pitchFamily="18" charset="0"/>
              </a:rPr>
              <a:t>深圳研究中</a:t>
            </a:r>
            <a:r>
              <a:rPr lang="zh-CN" altLang="en-US" sz="2000" dirty="0" smtClean="0">
                <a:solidFill>
                  <a:schemeClr val="bg1">
                    <a:lumMod val="75000"/>
                    <a:lumOff val="25000"/>
                  </a:schemeClr>
                </a:solidFill>
                <a:latin typeface="Times New Roman" pitchFamily="18" charset="0"/>
                <a:ea typeface="宋体" pitchFamily="2" charset="-122"/>
                <a:cs typeface="Times New Roman" pitchFamily="18" charset="0"/>
              </a:rPr>
              <a:t>心是</a:t>
            </a:r>
            <a:r>
              <a:rPr lang="zh-CN" altLang="en-US" sz="2000" dirty="0">
                <a:solidFill>
                  <a:schemeClr val="bg1">
                    <a:lumMod val="75000"/>
                    <a:lumOff val="25000"/>
                  </a:schemeClr>
                </a:solidFill>
                <a:latin typeface="Times New Roman" pitchFamily="18" charset="0"/>
                <a:ea typeface="宋体" pitchFamily="2" charset="-122"/>
                <a:cs typeface="Times New Roman" pitchFamily="18" charset="0"/>
              </a:rPr>
              <a:t>顶尖学术理论研究和一流关键技术开发的资源整合与优势互补，是突破网络技术挑战和引领新一代网络核心技术发展的强强联合。</a:t>
            </a:r>
          </a:p>
          <a:p>
            <a:pPr marL="109728" indent="0">
              <a:lnSpc>
                <a:spcPct val="200000"/>
              </a:lnSpc>
              <a:buNone/>
            </a:pPr>
            <a:endParaRPr lang="zh-CN" altLang="en-US" sz="2000" dirty="0">
              <a:solidFill>
                <a:schemeClr val="bg1">
                  <a:lumMod val="75000"/>
                  <a:lumOff val="25000"/>
                </a:schemeClr>
              </a:solidFill>
              <a:latin typeface="Times New Roman" pitchFamily="18" charset="0"/>
              <a:ea typeface="宋体" pitchFamily="2" charset="-122"/>
              <a:cs typeface="Times New Roman" pitchFamily="18" charset="0"/>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850" r="18923" b="16881"/>
          <a:stretch/>
        </p:blipFill>
        <p:spPr bwMode="auto">
          <a:xfrm>
            <a:off x="1234508" y="1988840"/>
            <a:ext cx="2738725" cy="18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307" r="12709" b="12517"/>
          <a:stretch/>
        </p:blipFill>
        <p:spPr bwMode="auto">
          <a:xfrm>
            <a:off x="5255574" y="1988840"/>
            <a:ext cx="2628794" cy="18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0" y="6643710"/>
            <a:ext cx="9144000" cy="230832"/>
          </a:xfrm>
          <a:prstGeom prst="rect">
            <a:avLst/>
          </a:prstGeom>
          <a:noFill/>
        </p:spPr>
        <p:txBody>
          <a:bodyPr wrap="square" rtlCol="0">
            <a:spAutoFit/>
          </a:bodyPr>
          <a:lstStyle/>
          <a:p>
            <a:pPr algn="ctr"/>
            <a:r>
              <a:rPr lang="zh-CN" altLang="en-US" sz="900" dirty="0" smtClean="0"/>
              <a:t>网络编码创新科技研讨会  </a:t>
            </a:r>
            <a:r>
              <a:rPr lang="en-US" altLang="zh-CN" sz="900" dirty="0" smtClean="0"/>
              <a:t>Workshop on Network Coding Innovative Technology  30 August, 2013</a:t>
            </a:r>
            <a:endParaRPr lang="zh-HK" altLang="en-US" sz="1400" dirty="0">
              <a:latin typeface="宋体" pitchFamily="2" charset="-122"/>
              <a:ea typeface="宋体" pitchFamily="2" charset="-122"/>
            </a:endParaRPr>
          </a:p>
        </p:txBody>
      </p:sp>
      <p:pic>
        <p:nvPicPr>
          <p:cNvPr id="9" name="图片 5" descr="8.png"/>
          <p:cNvPicPr>
            <a:picLocks noChangeAspect="1"/>
          </p:cNvPicPr>
          <p:nvPr/>
        </p:nvPicPr>
        <p:blipFill>
          <a:blip r:embed="rId4" cstate="print"/>
          <a:stretch>
            <a:fillRect/>
          </a:stretch>
        </p:blipFill>
        <p:spPr>
          <a:xfrm>
            <a:off x="-41005" y="6048011"/>
            <a:ext cx="755353" cy="667137"/>
          </a:xfrm>
          <a:prstGeom prst="ellipse">
            <a:avLst/>
          </a:prstGeom>
          <a:ln>
            <a:noFill/>
          </a:ln>
          <a:effectLst>
            <a:softEdge rad="112500"/>
          </a:effectLst>
        </p:spPr>
      </p:pic>
    </p:spTree>
    <p:extLst>
      <p:ext uri="{BB962C8B-B14F-4D97-AF65-F5344CB8AC3E}">
        <p14:creationId xmlns:p14="http://schemas.microsoft.com/office/powerpoint/2010/main" val="2544947057"/>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472" y="980728"/>
            <a:ext cx="8001056" cy="523220"/>
          </a:xfrm>
          <a:prstGeom prst="rect">
            <a:avLst/>
          </a:prstGeom>
          <a:solidFill>
            <a:schemeClr val="accent1"/>
          </a:solidFill>
        </p:spPr>
        <p:txBody>
          <a:bodyPr wrap="square" rtlCol="0">
            <a:spAutoFit/>
          </a:bodyPr>
          <a:lstStyle/>
          <a:p>
            <a:pPr algn="ctr"/>
            <a:r>
              <a:rPr lang="zh-CN" altLang="en-US" sz="2800" dirty="0" smtClean="0">
                <a:latin typeface="Lucida Sans" pitchFamily="34" charset="0"/>
                <a:ea typeface="SimHei" pitchFamily="49" charset="-122"/>
              </a:rPr>
              <a:t>研</a:t>
            </a:r>
            <a:r>
              <a:rPr lang="zh-CN" altLang="en-US" sz="2800" dirty="0">
                <a:latin typeface="Lucida Sans" pitchFamily="34" charset="0"/>
                <a:ea typeface="SimHei" pitchFamily="49" charset="-122"/>
              </a:rPr>
              <a:t>究成</a:t>
            </a:r>
            <a:r>
              <a:rPr lang="zh-CN" altLang="en-US" sz="2800" dirty="0" smtClean="0">
                <a:latin typeface="Lucida Sans" pitchFamily="34" charset="0"/>
                <a:ea typeface="SimHei" pitchFamily="49" charset="-122"/>
              </a:rPr>
              <a:t>果</a:t>
            </a:r>
            <a:endParaRPr lang="zh-CN" altLang="en-US" sz="2800" dirty="0">
              <a:latin typeface="Lucida Sans" pitchFamily="34" charset="0"/>
              <a:ea typeface="SimHei" pitchFamily="49" charset="-122"/>
            </a:endParaRPr>
          </a:p>
        </p:txBody>
      </p:sp>
      <p:sp>
        <p:nvSpPr>
          <p:cNvPr id="7" name="内容占位符 6"/>
          <p:cNvSpPr>
            <a:spLocks noGrp="1"/>
          </p:cNvSpPr>
          <p:nvPr>
            <p:ph sz="half" idx="2"/>
          </p:nvPr>
        </p:nvSpPr>
        <p:spPr>
          <a:xfrm>
            <a:off x="571472" y="1916832"/>
            <a:ext cx="8001056" cy="4392488"/>
          </a:xfrm>
        </p:spPr>
        <p:txBody>
          <a:bodyPr>
            <a:noAutofit/>
          </a:bodyPr>
          <a:lstStyle/>
          <a:p>
            <a:pPr marL="109728" indent="0">
              <a:lnSpc>
                <a:spcPct val="200000"/>
              </a:lnSpc>
              <a:buNone/>
            </a:pPr>
            <a:r>
              <a:rPr lang="zh-CN" altLang="en-US" sz="2000" i="1" dirty="0" smtClean="0">
                <a:solidFill>
                  <a:schemeClr val="bg1">
                    <a:lumMod val="85000"/>
                    <a:lumOff val="15000"/>
                  </a:schemeClr>
                </a:solidFill>
                <a:latin typeface="Times New Roman" pitchFamily="18" charset="0"/>
                <a:ea typeface="宋体" pitchFamily="2" charset="-122"/>
                <a:cs typeface="Times New Roman" pitchFamily="18" charset="0"/>
              </a:rPr>
              <a:t>处</a:t>
            </a:r>
            <a:r>
              <a:rPr lang="zh-CN" altLang="en-US" sz="2000" i="1" dirty="0">
                <a:solidFill>
                  <a:schemeClr val="bg1">
                    <a:lumMod val="85000"/>
                    <a:lumOff val="15000"/>
                  </a:schemeClr>
                </a:solidFill>
                <a:latin typeface="Times New Roman" pitchFamily="18" charset="0"/>
                <a:ea typeface="宋体" pitchFamily="2" charset="-122"/>
                <a:cs typeface="Times New Roman" pitchFamily="18" charset="0"/>
              </a:rPr>
              <a:t>于国际领先地位，具有明显的持续创新能力和创新成果转化能力，其成果不仅可用作大型、高端、有线与无线网络关键技术，亦可支撑云计算及云存贮等核心技术</a:t>
            </a:r>
            <a:r>
              <a:rPr lang="zh-CN" altLang="en-US" sz="2000" i="1" dirty="0" smtClean="0">
                <a:solidFill>
                  <a:schemeClr val="bg1">
                    <a:lumMod val="85000"/>
                    <a:lumOff val="15000"/>
                  </a:schemeClr>
                </a:solidFill>
                <a:latin typeface="Times New Roman" pitchFamily="18" charset="0"/>
                <a:ea typeface="宋体" pitchFamily="2" charset="-122"/>
                <a:cs typeface="Times New Roman" pitchFamily="18" charset="0"/>
              </a:rPr>
              <a:t>。</a:t>
            </a:r>
            <a:endParaRPr lang="en-US" altLang="zh-CN" sz="1600" i="1" dirty="0">
              <a:solidFill>
                <a:schemeClr val="bg1">
                  <a:lumMod val="85000"/>
                  <a:lumOff val="15000"/>
                </a:schemeClr>
              </a:solidFill>
              <a:latin typeface="Times New Roman" pitchFamily="18" charset="0"/>
              <a:ea typeface="宋体" pitchFamily="2" charset="-122"/>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5600" y="4293096"/>
            <a:ext cx="2020416" cy="1662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672" y="4279654"/>
            <a:ext cx="2027560" cy="1667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8478" y="4371776"/>
            <a:ext cx="1924050" cy="1343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651" y="4365104"/>
            <a:ext cx="1762125"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0" y="6643710"/>
            <a:ext cx="9144000" cy="230832"/>
          </a:xfrm>
          <a:prstGeom prst="rect">
            <a:avLst/>
          </a:prstGeom>
          <a:noFill/>
        </p:spPr>
        <p:txBody>
          <a:bodyPr wrap="square" rtlCol="0">
            <a:spAutoFit/>
          </a:bodyPr>
          <a:lstStyle/>
          <a:p>
            <a:pPr algn="ctr"/>
            <a:r>
              <a:rPr lang="zh-CN" altLang="en-US" sz="900" dirty="0" smtClean="0"/>
              <a:t>网络编码创新科技研讨会  </a:t>
            </a:r>
            <a:r>
              <a:rPr lang="en-US" altLang="zh-CN" sz="900" dirty="0" smtClean="0"/>
              <a:t>Workshop on Network Coding Innovative Technology  30 August, 2013</a:t>
            </a:r>
            <a:endParaRPr lang="zh-HK" altLang="en-US" sz="1400" dirty="0">
              <a:latin typeface="宋体" pitchFamily="2" charset="-122"/>
              <a:ea typeface="宋体" pitchFamily="2" charset="-122"/>
            </a:endParaRPr>
          </a:p>
        </p:txBody>
      </p:sp>
      <p:pic>
        <p:nvPicPr>
          <p:cNvPr id="9" name="图片 5" descr="8.png"/>
          <p:cNvPicPr>
            <a:picLocks noChangeAspect="1"/>
          </p:cNvPicPr>
          <p:nvPr/>
        </p:nvPicPr>
        <p:blipFill>
          <a:blip r:embed="rId6" cstate="print"/>
          <a:stretch>
            <a:fillRect/>
          </a:stretch>
        </p:blipFill>
        <p:spPr>
          <a:xfrm>
            <a:off x="-41005" y="6048011"/>
            <a:ext cx="755353" cy="667137"/>
          </a:xfrm>
          <a:prstGeom prst="ellipse">
            <a:avLst/>
          </a:prstGeom>
          <a:ln>
            <a:noFill/>
          </a:ln>
          <a:effectLst>
            <a:softEdge rad="112500"/>
          </a:effectLst>
        </p:spPr>
      </p:pic>
    </p:spTree>
    <p:extLst>
      <p:ext uri="{BB962C8B-B14F-4D97-AF65-F5344CB8AC3E}">
        <p14:creationId xmlns:p14="http://schemas.microsoft.com/office/powerpoint/2010/main" val="2700955299"/>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472" y="980728"/>
            <a:ext cx="8001056" cy="523220"/>
          </a:xfrm>
          <a:prstGeom prst="rect">
            <a:avLst/>
          </a:prstGeom>
          <a:solidFill>
            <a:schemeClr val="accent1"/>
          </a:solidFill>
        </p:spPr>
        <p:txBody>
          <a:bodyPr wrap="square" rtlCol="0">
            <a:spAutoFit/>
          </a:bodyPr>
          <a:lstStyle/>
          <a:p>
            <a:pPr algn="ctr"/>
            <a:r>
              <a:rPr lang="zh-CN" altLang="en-US" sz="2800" dirty="0" smtClean="0">
                <a:latin typeface="Lucida Sans" pitchFamily="34" charset="0"/>
                <a:ea typeface="SimHei" pitchFamily="49" charset="-122"/>
              </a:rPr>
              <a:t>研究项目</a:t>
            </a:r>
            <a:endParaRPr lang="zh-CN" altLang="en-US" sz="2800" dirty="0">
              <a:latin typeface="Lucida Sans" pitchFamily="34" charset="0"/>
              <a:ea typeface="SimHei" pitchFamily="49" charset="-122"/>
            </a:endParaRPr>
          </a:p>
        </p:txBody>
      </p:sp>
      <p:sp>
        <p:nvSpPr>
          <p:cNvPr id="8" name="Content Placeholder 2"/>
          <p:cNvSpPr>
            <a:spLocks noGrp="1"/>
          </p:cNvSpPr>
          <p:nvPr>
            <p:ph sz="half" idx="2"/>
          </p:nvPr>
        </p:nvSpPr>
        <p:spPr>
          <a:xfrm>
            <a:off x="1475656" y="1772816"/>
            <a:ext cx="7096872" cy="3951288"/>
          </a:xfrm>
        </p:spPr>
        <p:txBody>
          <a:bodyPr>
            <a:noAutofit/>
          </a:bodyPr>
          <a:lstStyle/>
          <a:p>
            <a:pPr>
              <a:lnSpc>
                <a:spcPct val="170000"/>
              </a:lnSpc>
              <a:buFont typeface="Wingdings" pitchFamily="2" charset="2"/>
              <a:buChar char="p"/>
              <a:defRPr/>
            </a:pPr>
            <a:r>
              <a:rPr lang="en-US" altLang="zh-CN" sz="2000" dirty="0" smtClean="0">
                <a:solidFill>
                  <a:schemeClr val="bg1">
                    <a:lumMod val="75000"/>
                    <a:lumOff val="25000"/>
                  </a:schemeClr>
                </a:solidFill>
                <a:latin typeface="Times New Roman" pitchFamily="18" charset="0"/>
                <a:ea typeface="宋体" pitchFamily="2" charset="-122"/>
                <a:cs typeface="Times New Roman" pitchFamily="18" charset="0"/>
              </a:rPr>
              <a:t>2</a:t>
            </a:r>
            <a:r>
              <a:rPr lang="zh-CN" altLang="en-US" sz="2000" dirty="0" smtClean="0">
                <a:solidFill>
                  <a:schemeClr val="bg1">
                    <a:lumMod val="75000"/>
                    <a:lumOff val="25000"/>
                  </a:schemeClr>
                </a:solidFill>
                <a:latin typeface="Times New Roman" pitchFamily="18" charset="0"/>
                <a:ea typeface="宋体" pitchFamily="2" charset="-122"/>
                <a:cs typeface="Times New Roman" pitchFamily="18" charset="0"/>
              </a:rPr>
              <a:t>项</a:t>
            </a:r>
            <a:r>
              <a:rPr lang="zh-CN" altLang="en-US" sz="2000" dirty="0">
                <a:solidFill>
                  <a:schemeClr val="bg1">
                    <a:lumMod val="75000"/>
                    <a:lumOff val="25000"/>
                  </a:schemeClr>
                </a:solidFill>
                <a:latin typeface="Times New Roman" pitchFamily="18" charset="0"/>
                <a:ea typeface="宋体" pitchFamily="2" charset="-122"/>
                <a:cs typeface="Times New Roman" pitchFamily="18" charset="0"/>
              </a:rPr>
              <a:t>国</a:t>
            </a:r>
            <a:r>
              <a:rPr lang="zh-CN" altLang="en-US" sz="2000" dirty="0" smtClean="0">
                <a:solidFill>
                  <a:schemeClr val="bg1">
                    <a:lumMod val="75000"/>
                    <a:lumOff val="25000"/>
                  </a:schemeClr>
                </a:solidFill>
                <a:latin typeface="Times New Roman" pitchFamily="18" charset="0"/>
                <a:ea typeface="宋体" pitchFamily="2" charset="-122"/>
                <a:cs typeface="Times New Roman" pitchFamily="18" charset="0"/>
              </a:rPr>
              <a:t>家</a:t>
            </a:r>
            <a:r>
              <a:rPr lang="en-US" sz="2000" dirty="0" smtClean="0">
                <a:solidFill>
                  <a:schemeClr val="bg1">
                    <a:lumMod val="75000"/>
                    <a:lumOff val="25000"/>
                  </a:schemeClr>
                </a:solidFill>
                <a:latin typeface="Times New Roman" pitchFamily="18" charset="0"/>
                <a:ea typeface="宋体" pitchFamily="2" charset="-122"/>
                <a:cs typeface="Times New Roman" pitchFamily="18" charset="0"/>
              </a:rPr>
              <a:t>973</a:t>
            </a:r>
            <a:r>
              <a:rPr lang="zh-CN" altLang="en-US" sz="2000" dirty="0" smtClean="0">
                <a:solidFill>
                  <a:schemeClr val="bg1">
                    <a:lumMod val="75000"/>
                    <a:lumOff val="25000"/>
                  </a:schemeClr>
                </a:solidFill>
                <a:latin typeface="Times New Roman" pitchFamily="18" charset="0"/>
                <a:ea typeface="宋体" pitchFamily="2" charset="-122"/>
                <a:cs typeface="Times New Roman" pitchFamily="18" charset="0"/>
              </a:rPr>
              <a:t>项目</a:t>
            </a:r>
            <a:endParaRPr lang="en-US" sz="2000" dirty="0" smtClean="0">
              <a:solidFill>
                <a:schemeClr val="bg1">
                  <a:lumMod val="75000"/>
                  <a:lumOff val="25000"/>
                </a:schemeClr>
              </a:solidFill>
              <a:latin typeface="Times New Roman" pitchFamily="18" charset="0"/>
              <a:ea typeface="宋体" pitchFamily="2" charset="-122"/>
              <a:cs typeface="Times New Roman" pitchFamily="18" charset="0"/>
            </a:endParaRPr>
          </a:p>
          <a:p>
            <a:pPr lvl="1">
              <a:lnSpc>
                <a:spcPct val="170000"/>
              </a:lnSpc>
              <a:buSzPct val="68000"/>
              <a:buFont typeface="Wingdings" pitchFamily="2" charset="2"/>
              <a:buChar char="l"/>
              <a:defRPr/>
            </a:pPr>
            <a:r>
              <a:rPr lang="zh-CN" altLang="en-US" sz="1600" i="1" dirty="0">
                <a:solidFill>
                  <a:schemeClr val="bg1">
                    <a:lumMod val="75000"/>
                    <a:lumOff val="25000"/>
                  </a:schemeClr>
                </a:solidFill>
                <a:latin typeface="Times New Roman" pitchFamily="18" charset="0"/>
                <a:ea typeface="宋体" pitchFamily="2" charset="-122"/>
                <a:cs typeface="Times New Roman" pitchFamily="18" charset="0"/>
              </a:rPr>
              <a:t>“高移动性宽带无线通信网络重点理论基础研究”</a:t>
            </a:r>
            <a:r>
              <a:rPr lang="en-US" altLang="zh-CN" sz="1600" i="1" dirty="0">
                <a:solidFill>
                  <a:schemeClr val="bg1">
                    <a:lumMod val="75000"/>
                    <a:lumOff val="25000"/>
                  </a:schemeClr>
                </a:solidFill>
                <a:latin typeface="Times New Roman" pitchFamily="18" charset="0"/>
                <a:ea typeface="宋体" pitchFamily="2" charset="-122"/>
                <a:cs typeface="Times New Roman" pitchFamily="18" charset="0"/>
              </a:rPr>
              <a:t> </a:t>
            </a:r>
            <a:r>
              <a:rPr lang="en-US" altLang="zh-CN" sz="1600" i="1" dirty="0" smtClean="0">
                <a:solidFill>
                  <a:schemeClr val="bg1">
                    <a:lumMod val="75000"/>
                    <a:lumOff val="25000"/>
                  </a:schemeClr>
                </a:solidFill>
                <a:latin typeface="Times New Roman" pitchFamily="18" charset="0"/>
                <a:ea typeface="宋体" pitchFamily="2" charset="-122"/>
                <a:cs typeface="Times New Roman" pitchFamily="18" charset="0"/>
              </a:rPr>
              <a:t>2011-15</a:t>
            </a:r>
          </a:p>
          <a:p>
            <a:pPr lvl="1">
              <a:lnSpc>
                <a:spcPct val="170000"/>
              </a:lnSpc>
              <a:buSzPct val="68000"/>
              <a:buFont typeface="Wingdings" pitchFamily="2" charset="2"/>
              <a:buChar char="l"/>
              <a:defRPr/>
            </a:pPr>
            <a:r>
              <a:rPr lang="zh-CN" altLang="en-US" sz="1600" i="1" dirty="0" smtClean="0">
                <a:solidFill>
                  <a:schemeClr val="bg1">
                    <a:lumMod val="75000"/>
                    <a:lumOff val="25000"/>
                  </a:schemeClr>
                </a:solidFill>
                <a:latin typeface="Times New Roman" pitchFamily="18" charset="0"/>
                <a:ea typeface="宋体" pitchFamily="2" charset="-122"/>
                <a:cs typeface="Times New Roman" pitchFamily="18" charset="0"/>
              </a:rPr>
              <a:t>“</a:t>
            </a:r>
            <a:r>
              <a:rPr lang="zh-CN" altLang="en-US" sz="1600" i="1" dirty="0">
                <a:solidFill>
                  <a:schemeClr val="bg1">
                    <a:lumMod val="75000"/>
                    <a:lumOff val="25000"/>
                  </a:schemeClr>
                </a:solidFill>
                <a:latin typeface="Times New Roman" pitchFamily="18" charset="0"/>
                <a:ea typeface="宋体" pitchFamily="2" charset="-122"/>
                <a:cs typeface="Times New Roman" pitchFamily="18" charset="0"/>
              </a:rPr>
              <a:t>可重构信息通信基础网络体系研究”</a:t>
            </a:r>
            <a:r>
              <a:rPr lang="en-US" altLang="zh-CN" sz="1600" i="1" dirty="0">
                <a:solidFill>
                  <a:schemeClr val="bg1">
                    <a:lumMod val="75000"/>
                    <a:lumOff val="25000"/>
                  </a:schemeClr>
                </a:solidFill>
                <a:latin typeface="Times New Roman" pitchFamily="18" charset="0"/>
                <a:ea typeface="宋体" pitchFamily="2" charset="-122"/>
                <a:cs typeface="Times New Roman" pitchFamily="18" charset="0"/>
              </a:rPr>
              <a:t>, </a:t>
            </a:r>
            <a:r>
              <a:rPr lang="en-US" altLang="zh-CN" sz="1600" i="1" dirty="0" smtClean="0">
                <a:solidFill>
                  <a:schemeClr val="bg1">
                    <a:lumMod val="75000"/>
                    <a:lumOff val="25000"/>
                  </a:schemeClr>
                </a:solidFill>
                <a:latin typeface="Times New Roman" pitchFamily="18" charset="0"/>
                <a:ea typeface="宋体" pitchFamily="2" charset="-122"/>
                <a:cs typeface="Times New Roman" pitchFamily="18" charset="0"/>
              </a:rPr>
              <a:t>2011-15</a:t>
            </a:r>
            <a:endParaRPr lang="en-US" sz="1600" dirty="0" smtClean="0">
              <a:solidFill>
                <a:schemeClr val="bg1">
                  <a:lumMod val="75000"/>
                  <a:lumOff val="25000"/>
                </a:schemeClr>
              </a:solidFill>
              <a:latin typeface="Times New Roman" pitchFamily="18" charset="0"/>
              <a:ea typeface="宋体" pitchFamily="2" charset="-122"/>
              <a:cs typeface="Times New Roman" pitchFamily="18" charset="0"/>
            </a:endParaRPr>
          </a:p>
          <a:p>
            <a:pPr>
              <a:lnSpc>
                <a:spcPct val="170000"/>
              </a:lnSpc>
              <a:buFont typeface="Wingdings" pitchFamily="2" charset="2"/>
              <a:buChar char="p"/>
              <a:defRPr/>
            </a:pPr>
            <a:r>
              <a:rPr lang="en-US" altLang="zh-CN" sz="2000" dirty="0">
                <a:solidFill>
                  <a:schemeClr val="bg1">
                    <a:lumMod val="75000"/>
                    <a:lumOff val="25000"/>
                  </a:schemeClr>
                </a:solidFill>
                <a:latin typeface="Times New Roman" pitchFamily="18" charset="0"/>
                <a:ea typeface="宋体" pitchFamily="2" charset="-122"/>
                <a:cs typeface="Times New Roman" pitchFamily="18" charset="0"/>
              </a:rPr>
              <a:t>2</a:t>
            </a:r>
            <a:r>
              <a:rPr lang="zh-CN" altLang="en-US" sz="2000" dirty="0">
                <a:solidFill>
                  <a:schemeClr val="bg1">
                    <a:lumMod val="75000"/>
                    <a:lumOff val="25000"/>
                  </a:schemeClr>
                </a:solidFill>
                <a:latin typeface="Times New Roman" pitchFamily="18" charset="0"/>
                <a:ea typeface="宋体" pitchFamily="2" charset="-122"/>
                <a:cs typeface="Times New Roman" pitchFamily="18" charset="0"/>
              </a:rPr>
              <a:t>项国家</a:t>
            </a:r>
            <a:r>
              <a:rPr lang="en-US" altLang="en-US" sz="2000" dirty="0">
                <a:solidFill>
                  <a:schemeClr val="bg1">
                    <a:lumMod val="75000"/>
                    <a:lumOff val="25000"/>
                  </a:schemeClr>
                </a:solidFill>
                <a:latin typeface="Times New Roman" pitchFamily="18" charset="0"/>
                <a:ea typeface="宋体" pitchFamily="2" charset="-122"/>
                <a:cs typeface="Times New Roman" pitchFamily="18" charset="0"/>
              </a:rPr>
              <a:t>111 </a:t>
            </a:r>
            <a:r>
              <a:rPr lang="zh-CN" altLang="en-US" sz="2000" dirty="0">
                <a:solidFill>
                  <a:schemeClr val="bg1">
                    <a:lumMod val="75000"/>
                    <a:lumOff val="25000"/>
                  </a:schemeClr>
                </a:solidFill>
                <a:latin typeface="Times New Roman" pitchFamily="18" charset="0"/>
                <a:ea typeface="宋体" pitchFamily="2" charset="-122"/>
                <a:cs typeface="Times New Roman" pitchFamily="18" charset="0"/>
              </a:rPr>
              <a:t>计划</a:t>
            </a:r>
            <a:endParaRPr lang="en-US" altLang="zh-CN" sz="2000" dirty="0">
              <a:solidFill>
                <a:schemeClr val="bg1">
                  <a:lumMod val="75000"/>
                  <a:lumOff val="25000"/>
                </a:schemeClr>
              </a:solidFill>
              <a:latin typeface="Times New Roman" pitchFamily="18" charset="0"/>
              <a:ea typeface="宋体" pitchFamily="2" charset="-122"/>
              <a:cs typeface="Times New Roman" pitchFamily="18" charset="0"/>
            </a:endParaRPr>
          </a:p>
          <a:p>
            <a:pPr lvl="1">
              <a:lnSpc>
                <a:spcPct val="170000"/>
              </a:lnSpc>
              <a:buSzPct val="68000"/>
              <a:buFont typeface="Wingdings" pitchFamily="2" charset="2"/>
              <a:buChar char="l"/>
              <a:defRPr/>
            </a:pPr>
            <a:r>
              <a:rPr lang="zh-CN" altLang="en-US" sz="1600" i="1" dirty="0">
                <a:solidFill>
                  <a:schemeClr val="bg1">
                    <a:lumMod val="75000"/>
                    <a:lumOff val="25000"/>
                  </a:schemeClr>
                </a:solidFill>
                <a:latin typeface="Times New Roman" pitchFamily="18" charset="0"/>
                <a:ea typeface="宋体" pitchFamily="2" charset="-122"/>
                <a:cs typeface="Times New Roman" pitchFamily="18" charset="0"/>
              </a:rPr>
              <a:t>李教授和杨教授分別担任学术大师和核心成员</a:t>
            </a:r>
            <a:endParaRPr lang="en-US" altLang="zh-CN" sz="1600" i="1" dirty="0">
              <a:solidFill>
                <a:schemeClr val="bg1">
                  <a:lumMod val="75000"/>
                  <a:lumOff val="25000"/>
                </a:schemeClr>
              </a:solidFill>
              <a:latin typeface="Times New Roman" pitchFamily="18" charset="0"/>
              <a:ea typeface="宋体" pitchFamily="2" charset="-122"/>
              <a:cs typeface="Times New Roman" pitchFamily="18" charset="0"/>
            </a:endParaRPr>
          </a:p>
          <a:p>
            <a:pPr>
              <a:lnSpc>
                <a:spcPct val="170000"/>
              </a:lnSpc>
              <a:buFont typeface="Wingdings" pitchFamily="2" charset="2"/>
              <a:buChar char="p"/>
              <a:defRPr/>
            </a:pPr>
            <a:r>
              <a:rPr lang="en-US" altLang="zh-CN" sz="2000" dirty="0">
                <a:solidFill>
                  <a:schemeClr val="bg1">
                    <a:lumMod val="75000"/>
                    <a:lumOff val="25000"/>
                  </a:schemeClr>
                </a:solidFill>
                <a:latin typeface="Times New Roman" pitchFamily="18" charset="0"/>
                <a:ea typeface="宋体" pitchFamily="2" charset="-122"/>
                <a:cs typeface="Times New Roman" pitchFamily="18" charset="0"/>
              </a:rPr>
              <a:t>3</a:t>
            </a:r>
            <a:r>
              <a:rPr lang="zh-CN" altLang="en-US" sz="2000" dirty="0">
                <a:solidFill>
                  <a:schemeClr val="bg1">
                    <a:lumMod val="75000"/>
                    <a:lumOff val="25000"/>
                  </a:schemeClr>
                </a:solidFill>
                <a:latin typeface="Times New Roman" pitchFamily="18" charset="0"/>
                <a:ea typeface="宋体" pitchFamily="2" charset="-122"/>
                <a:cs typeface="Times New Roman" pitchFamily="18" charset="0"/>
              </a:rPr>
              <a:t>项 </a:t>
            </a:r>
            <a:r>
              <a:rPr lang="en-US" altLang="zh-CN" sz="2000" dirty="0">
                <a:solidFill>
                  <a:schemeClr val="bg1">
                    <a:lumMod val="75000"/>
                    <a:lumOff val="25000"/>
                  </a:schemeClr>
                </a:solidFill>
                <a:latin typeface="Times New Roman" pitchFamily="18" charset="0"/>
                <a:ea typeface="宋体" pitchFamily="2" charset="-122"/>
                <a:cs typeface="Times New Roman" pitchFamily="18" charset="0"/>
              </a:rPr>
              <a:t>NSFC</a:t>
            </a:r>
            <a:r>
              <a:rPr lang="zh-CN" altLang="en-US" sz="2000" dirty="0">
                <a:solidFill>
                  <a:schemeClr val="bg1">
                    <a:lumMod val="75000"/>
                    <a:lumOff val="25000"/>
                  </a:schemeClr>
                </a:solidFill>
                <a:latin typeface="Times New Roman" pitchFamily="18" charset="0"/>
                <a:ea typeface="宋体" pitchFamily="2" charset="-122"/>
                <a:cs typeface="Times New Roman" pitchFamily="18" charset="0"/>
              </a:rPr>
              <a:t>项目</a:t>
            </a:r>
            <a:endParaRPr lang="en-US" altLang="zh-CN" sz="2000" dirty="0">
              <a:solidFill>
                <a:schemeClr val="bg1">
                  <a:lumMod val="75000"/>
                  <a:lumOff val="25000"/>
                </a:schemeClr>
              </a:solidFill>
              <a:latin typeface="Times New Roman" pitchFamily="18" charset="0"/>
              <a:ea typeface="宋体" pitchFamily="2" charset="-122"/>
              <a:cs typeface="Times New Roman" pitchFamily="18" charset="0"/>
            </a:endParaRPr>
          </a:p>
          <a:p>
            <a:pPr>
              <a:lnSpc>
                <a:spcPct val="170000"/>
              </a:lnSpc>
              <a:buFont typeface="Wingdings" pitchFamily="2" charset="2"/>
              <a:buChar char="p"/>
              <a:defRPr/>
            </a:pPr>
            <a:r>
              <a:rPr lang="en-US" altLang="zh-CN" sz="2000" dirty="0">
                <a:solidFill>
                  <a:schemeClr val="bg1">
                    <a:lumMod val="75000"/>
                    <a:lumOff val="25000"/>
                  </a:schemeClr>
                </a:solidFill>
                <a:latin typeface="Times New Roman" pitchFamily="18" charset="0"/>
                <a:ea typeface="宋体" pitchFamily="2" charset="-122"/>
                <a:cs typeface="Times New Roman" pitchFamily="18" charset="0"/>
              </a:rPr>
              <a:t>2</a:t>
            </a:r>
            <a:r>
              <a:rPr lang="zh-CN" altLang="en-US" sz="2000" dirty="0">
                <a:solidFill>
                  <a:schemeClr val="bg1">
                    <a:lumMod val="75000"/>
                    <a:lumOff val="25000"/>
                  </a:schemeClr>
                </a:solidFill>
                <a:latin typeface="Times New Roman" pitchFamily="18" charset="0"/>
                <a:ea typeface="宋体" pitchFamily="2" charset="-122"/>
                <a:cs typeface="Times New Roman" pitchFamily="18" charset="0"/>
              </a:rPr>
              <a:t>项深圳科研项目</a:t>
            </a:r>
            <a:endParaRPr lang="en-US" altLang="zh-CN" sz="2000" dirty="0">
              <a:solidFill>
                <a:schemeClr val="bg1">
                  <a:lumMod val="75000"/>
                  <a:lumOff val="25000"/>
                </a:schemeClr>
              </a:solidFill>
              <a:latin typeface="Times New Roman" pitchFamily="18" charset="0"/>
              <a:ea typeface="宋体" pitchFamily="2" charset="-122"/>
              <a:cs typeface="Times New Roman" pitchFamily="18" charset="0"/>
            </a:endParaRPr>
          </a:p>
          <a:p>
            <a:pPr>
              <a:lnSpc>
                <a:spcPct val="170000"/>
              </a:lnSpc>
              <a:buFont typeface="Wingdings" pitchFamily="2" charset="2"/>
              <a:buChar char="p"/>
              <a:defRPr/>
            </a:pPr>
            <a:r>
              <a:rPr lang="zh-CN" altLang="en-US" sz="2000" dirty="0" smtClean="0">
                <a:solidFill>
                  <a:schemeClr val="bg1">
                    <a:lumMod val="75000"/>
                    <a:lumOff val="25000"/>
                  </a:schemeClr>
                </a:solidFill>
                <a:latin typeface="Times New Roman" pitchFamily="18" charset="0"/>
                <a:ea typeface="宋体" pitchFamily="2" charset="-122"/>
                <a:cs typeface="Times New Roman" pitchFamily="18" charset="0"/>
              </a:rPr>
              <a:t>孔雀计划之创</a:t>
            </a:r>
            <a:r>
              <a:rPr lang="zh-CN" altLang="en-US" sz="2000" dirty="0">
                <a:solidFill>
                  <a:schemeClr val="bg1">
                    <a:lumMod val="75000"/>
                    <a:lumOff val="25000"/>
                  </a:schemeClr>
                </a:solidFill>
                <a:latin typeface="Times New Roman" pitchFamily="18" charset="0"/>
                <a:ea typeface="宋体" pitchFamily="2" charset="-122"/>
                <a:cs typeface="Times New Roman" pitchFamily="18" charset="0"/>
              </a:rPr>
              <a:t>新项</a:t>
            </a:r>
            <a:r>
              <a:rPr lang="zh-CN" altLang="en-US" sz="2000" dirty="0" smtClean="0">
                <a:solidFill>
                  <a:schemeClr val="bg1">
                    <a:lumMod val="75000"/>
                    <a:lumOff val="25000"/>
                  </a:schemeClr>
                </a:solidFill>
                <a:latin typeface="Times New Roman" pitchFamily="18" charset="0"/>
                <a:ea typeface="宋体" pitchFamily="2" charset="-122"/>
                <a:cs typeface="Times New Roman" pitchFamily="18" charset="0"/>
              </a:rPr>
              <a:t>目（</a:t>
            </a:r>
            <a:r>
              <a:rPr lang="en-US" altLang="zh-CN" sz="2000" dirty="0" smtClean="0">
                <a:solidFill>
                  <a:schemeClr val="bg1">
                    <a:lumMod val="75000"/>
                    <a:lumOff val="25000"/>
                  </a:schemeClr>
                </a:solidFill>
                <a:latin typeface="Times New Roman" pitchFamily="18" charset="0"/>
                <a:ea typeface="宋体" pitchFamily="2" charset="-122"/>
                <a:cs typeface="Times New Roman" pitchFamily="18" charset="0"/>
              </a:rPr>
              <a:t>pending</a:t>
            </a:r>
            <a:r>
              <a:rPr lang="zh-CN" altLang="en-US" sz="2000" dirty="0" smtClean="0">
                <a:solidFill>
                  <a:schemeClr val="bg1">
                    <a:lumMod val="75000"/>
                    <a:lumOff val="25000"/>
                  </a:schemeClr>
                </a:solidFill>
                <a:latin typeface="Times New Roman" pitchFamily="18" charset="0"/>
                <a:ea typeface="宋体" pitchFamily="2" charset="-122"/>
                <a:cs typeface="Times New Roman" pitchFamily="18" charset="0"/>
              </a:rPr>
              <a:t>）</a:t>
            </a:r>
            <a:endParaRPr lang="en-US" altLang="zh-CN" sz="2000" dirty="0">
              <a:solidFill>
                <a:schemeClr val="bg1">
                  <a:lumMod val="75000"/>
                  <a:lumOff val="25000"/>
                </a:schemeClr>
              </a:solidFill>
              <a:latin typeface="Times New Roman" pitchFamily="18" charset="0"/>
              <a:ea typeface="宋体" pitchFamily="2" charset="-122"/>
              <a:cs typeface="Times New Roman" pitchFamily="18" charset="0"/>
            </a:endParaRPr>
          </a:p>
          <a:p>
            <a:pPr>
              <a:lnSpc>
                <a:spcPct val="170000"/>
              </a:lnSpc>
              <a:buFont typeface="Wingdings" pitchFamily="2" charset="2"/>
              <a:buChar char="§"/>
              <a:defRPr/>
            </a:pPr>
            <a:endParaRPr lang="en-US" altLang="zh-CN" sz="2000" dirty="0" smtClean="0">
              <a:solidFill>
                <a:schemeClr val="bg1">
                  <a:lumMod val="75000"/>
                  <a:lumOff val="25000"/>
                </a:schemeClr>
              </a:solidFill>
              <a:latin typeface="Times New Roman" pitchFamily="18" charset="0"/>
              <a:ea typeface="宋体" pitchFamily="2" charset="-122"/>
              <a:cs typeface="Times New Roman" pitchFamily="18" charset="0"/>
            </a:endParaRPr>
          </a:p>
        </p:txBody>
      </p:sp>
      <p:sp>
        <p:nvSpPr>
          <p:cNvPr id="10" name="TextBox 9"/>
          <p:cNvSpPr txBox="1"/>
          <p:nvPr/>
        </p:nvSpPr>
        <p:spPr>
          <a:xfrm>
            <a:off x="0" y="6643710"/>
            <a:ext cx="9144000" cy="230832"/>
          </a:xfrm>
          <a:prstGeom prst="rect">
            <a:avLst/>
          </a:prstGeom>
          <a:noFill/>
        </p:spPr>
        <p:txBody>
          <a:bodyPr wrap="square" rtlCol="0">
            <a:spAutoFit/>
          </a:bodyPr>
          <a:lstStyle/>
          <a:p>
            <a:pPr algn="ctr"/>
            <a:r>
              <a:rPr lang="zh-CN" altLang="en-US" sz="900" dirty="0" smtClean="0"/>
              <a:t>网络编码创新科技研讨会  </a:t>
            </a:r>
            <a:r>
              <a:rPr lang="en-US" altLang="zh-CN" sz="900" dirty="0" smtClean="0"/>
              <a:t>Workshop on Network Coding Innovative Technology  30 August, 2013</a:t>
            </a:r>
            <a:endParaRPr lang="zh-HK" altLang="en-US" sz="1400" dirty="0">
              <a:latin typeface="宋体" pitchFamily="2" charset="-122"/>
              <a:ea typeface="宋体" pitchFamily="2" charset="-122"/>
            </a:endParaRPr>
          </a:p>
        </p:txBody>
      </p:sp>
      <p:pic>
        <p:nvPicPr>
          <p:cNvPr id="11" name="图片 5" descr="8.png"/>
          <p:cNvPicPr>
            <a:picLocks noChangeAspect="1"/>
          </p:cNvPicPr>
          <p:nvPr/>
        </p:nvPicPr>
        <p:blipFill>
          <a:blip r:embed="rId2" cstate="print"/>
          <a:stretch>
            <a:fillRect/>
          </a:stretch>
        </p:blipFill>
        <p:spPr>
          <a:xfrm>
            <a:off x="-41005" y="6048011"/>
            <a:ext cx="755353" cy="667137"/>
          </a:xfrm>
          <a:prstGeom prst="ellipse">
            <a:avLst/>
          </a:prstGeom>
          <a:ln>
            <a:noFill/>
          </a:ln>
          <a:effectLst>
            <a:softEdge rad="112500"/>
          </a:effectLst>
        </p:spPr>
      </p:pic>
    </p:spTree>
    <p:extLst>
      <p:ext uri="{BB962C8B-B14F-4D97-AF65-F5344CB8AC3E}">
        <p14:creationId xmlns:p14="http://schemas.microsoft.com/office/powerpoint/2010/main" val="3106864502"/>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472" y="980728"/>
            <a:ext cx="8001056" cy="523220"/>
          </a:xfrm>
          <a:prstGeom prst="rect">
            <a:avLst/>
          </a:prstGeom>
          <a:solidFill>
            <a:schemeClr val="accent1"/>
          </a:solidFill>
        </p:spPr>
        <p:txBody>
          <a:bodyPr wrap="square" rtlCol="0">
            <a:spAutoFit/>
          </a:bodyPr>
          <a:lstStyle/>
          <a:p>
            <a:pPr algn="ctr"/>
            <a:r>
              <a:rPr lang="zh-CN" altLang="en-US" sz="2800" dirty="0" smtClean="0">
                <a:latin typeface="Lucida Sans" pitchFamily="34" charset="0"/>
                <a:ea typeface="SimHei" pitchFamily="49" charset="-122"/>
              </a:rPr>
              <a:t>合作</a:t>
            </a:r>
            <a:r>
              <a:rPr lang="zh-CN" altLang="en-US" sz="2800" dirty="0">
                <a:latin typeface="Lucida Sans" pitchFamily="34" charset="0"/>
                <a:ea typeface="SimHei" pitchFamily="49" charset="-122"/>
              </a:rPr>
              <a:t>项目（即将开</a:t>
            </a:r>
            <a:r>
              <a:rPr lang="zh-CN" altLang="en-US" sz="2800" dirty="0" smtClean="0">
                <a:latin typeface="Lucida Sans" pitchFamily="34" charset="0"/>
                <a:ea typeface="SimHei" pitchFamily="49" charset="-122"/>
              </a:rPr>
              <a:t>展）</a:t>
            </a:r>
            <a:endParaRPr lang="zh-CN" altLang="en-US" sz="2800" dirty="0">
              <a:latin typeface="Lucida Sans" pitchFamily="34" charset="0"/>
              <a:ea typeface="SimHei" pitchFamily="49" charset="-122"/>
            </a:endParaRPr>
          </a:p>
        </p:txBody>
      </p:sp>
      <p:sp>
        <p:nvSpPr>
          <p:cNvPr id="8" name="Content Placeholder 2"/>
          <p:cNvSpPr>
            <a:spLocks noGrp="1"/>
          </p:cNvSpPr>
          <p:nvPr>
            <p:ph sz="half" idx="2"/>
          </p:nvPr>
        </p:nvSpPr>
        <p:spPr>
          <a:xfrm>
            <a:off x="1475656" y="2142008"/>
            <a:ext cx="7314304" cy="3951288"/>
          </a:xfrm>
        </p:spPr>
        <p:txBody>
          <a:bodyPr>
            <a:noAutofit/>
          </a:bodyPr>
          <a:lstStyle/>
          <a:p>
            <a:pPr>
              <a:lnSpc>
                <a:spcPct val="170000"/>
              </a:lnSpc>
              <a:buFont typeface="Wingdings" pitchFamily="2" charset="2"/>
              <a:buChar char="p"/>
              <a:defRPr/>
            </a:pPr>
            <a:r>
              <a:rPr lang="zh-CN" altLang="en-US" sz="2000" dirty="0" smtClean="0">
                <a:solidFill>
                  <a:schemeClr val="bg1">
                    <a:lumMod val="75000"/>
                    <a:lumOff val="25000"/>
                  </a:schemeClr>
                </a:solidFill>
                <a:latin typeface="Times New Roman" pitchFamily="18" charset="0"/>
                <a:ea typeface="宋体" pitchFamily="2" charset="-122"/>
                <a:cs typeface="Times New Roman" pitchFamily="18" charset="0"/>
              </a:rPr>
              <a:t>云</a:t>
            </a:r>
            <a:r>
              <a:rPr lang="zh-CN" altLang="en-US" sz="2000" dirty="0">
                <a:solidFill>
                  <a:schemeClr val="bg1">
                    <a:lumMod val="75000"/>
                    <a:lumOff val="25000"/>
                  </a:schemeClr>
                </a:solidFill>
                <a:latin typeface="Times New Roman" pitchFamily="18" charset="0"/>
                <a:ea typeface="宋体" pitchFamily="2" charset="-122"/>
                <a:cs typeface="Times New Roman" pitchFamily="18" charset="0"/>
              </a:rPr>
              <a:t>存贮技术产业合作</a:t>
            </a:r>
          </a:p>
          <a:p>
            <a:pPr>
              <a:lnSpc>
                <a:spcPct val="170000"/>
              </a:lnSpc>
              <a:buFont typeface="Wingdings" pitchFamily="2" charset="2"/>
              <a:buChar char="p"/>
              <a:defRPr/>
            </a:pPr>
            <a:r>
              <a:rPr lang="zh-CN" altLang="en-US" sz="2000" dirty="0">
                <a:solidFill>
                  <a:schemeClr val="bg1">
                    <a:lumMod val="75000"/>
                    <a:lumOff val="25000"/>
                  </a:schemeClr>
                </a:solidFill>
                <a:latin typeface="Times New Roman" pitchFamily="18" charset="0"/>
                <a:ea typeface="宋体" pitchFamily="2" charset="-122"/>
                <a:cs typeface="Times New Roman" pitchFamily="18" charset="0"/>
              </a:rPr>
              <a:t> 大数据交换关键技术</a:t>
            </a:r>
          </a:p>
          <a:p>
            <a:pPr>
              <a:lnSpc>
                <a:spcPct val="170000"/>
              </a:lnSpc>
              <a:buFont typeface="Wingdings" pitchFamily="2" charset="2"/>
              <a:buChar char="p"/>
              <a:defRPr/>
            </a:pPr>
            <a:r>
              <a:rPr lang="zh-CN" altLang="en-US" sz="2000" dirty="0">
                <a:solidFill>
                  <a:schemeClr val="bg1">
                    <a:lumMod val="75000"/>
                    <a:lumOff val="25000"/>
                  </a:schemeClr>
                </a:solidFill>
                <a:latin typeface="Times New Roman" pitchFamily="18" charset="0"/>
                <a:ea typeface="宋体" pitchFamily="2" charset="-122"/>
                <a:cs typeface="Times New Roman" pitchFamily="18" charset="0"/>
              </a:rPr>
              <a:t> 中德</a:t>
            </a:r>
            <a:r>
              <a:rPr lang="en-US" altLang="zh-CN" sz="2000" dirty="0">
                <a:solidFill>
                  <a:schemeClr val="bg1">
                    <a:lumMod val="75000"/>
                    <a:lumOff val="25000"/>
                  </a:schemeClr>
                </a:solidFill>
                <a:latin typeface="Times New Roman" pitchFamily="18" charset="0"/>
                <a:ea typeface="宋体" pitchFamily="2" charset="-122"/>
                <a:cs typeface="Times New Roman" pitchFamily="18" charset="0"/>
              </a:rPr>
              <a:t>DLR-INC</a:t>
            </a:r>
            <a:r>
              <a:rPr lang="zh-CN" altLang="en-US" sz="2000" dirty="0">
                <a:solidFill>
                  <a:schemeClr val="bg1">
                    <a:lumMod val="75000"/>
                    <a:lumOff val="25000"/>
                  </a:schemeClr>
                </a:solidFill>
                <a:latin typeface="Times New Roman" pitchFamily="18" charset="0"/>
                <a:ea typeface="宋体" pitchFamily="2" charset="-122"/>
                <a:cs typeface="Times New Roman" pitchFamily="18" charset="0"/>
              </a:rPr>
              <a:t>科技合作项</a:t>
            </a:r>
            <a:r>
              <a:rPr lang="zh-CN" altLang="en-US" sz="2000" dirty="0" smtClean="0">
                <a:solidFill>
                  <a:schemeClr val="bg1">
                    <a:lumMod val="75000"/>
                    <a:lumOff val="25000"/>
                  </a:schemeClr>
                </a:solidFill>
                <a:latin typeface="Times New Roman" pitchFamily="18" charset="0"/>
                <a:ea typeface="宋体" pitchFamily="2" charset="-122"/>
                <a:cs typeface="Times New Roman" pitchFamily="18" charset="0"/>
              </a:rPr>
              <a:t>目</a:t>
            </a:r>
            <a:endParaRPr lang="en-US" altLang="zh-CN" sz="2000" dirty="0" smtClean="0">
              <a:solidFill>
                <a:schemeClr val="bg1">
                  <a:lumMod val="75000"/>
                  <a:lumOff val="25000"/>
                </a:schemeClr>
              </a:solidFill>
              <a:latin typeface="Times New Roman" pitchFamily="18" charset="0"/>
              <a:ea typeface="宋体" pitchFamily="2" charset="-122"/>
              <a:cs typeface="Times New Roman" pitchFamily="18" charset="0"/>
            </a:endParaRPr>
          </a:p>
          <a:p>
            <a:pPr>
              <a:lnSpc>
                <a:spcPct val="170000"/>
              </a:lnSpc>
              <a:buFont typeface="Wingdings" pitchFamily="2" charset="2"/>
              <a:buChar char="p"/>
              <a:defRPr/>
            </a:pPr>
            <a:r>
              <a:rPr lang="zh-CN" altLang="en-US" sz="2000" dirty="0" smtClean="0">
                <a:solidFill>
                  <a:srgbClr val="C00000"/>
                </a:solidFill>
                <a:latin typeface="Times New Roman" pitchFamily="18" charset="0"/>
                <a:ea typeface="宋体" pitchFamily="2" charset="-122"/>
                <a:cs typeface="Times New Roman" pitchFamily="18" charset="0"/>
              </a:rPr>
              <a:t>高</a:t>
            </a:r>
            <a:r>
              <a:rPr lang="zh-CN" altLang="en-US" sz="2000" dirty="0">
                <a:solidFill>
                  <a:srgbClr val="C00000"/>
                </a:solidFill>
                <a:latin typeface="Times New Roman" pitchFamily="18" charset="0"/>
                <a:ea typeface="宋体" pitchFamily="2" charset="-122"/>
                <a:cs typeface="Times New Roman" pitchFamily="18" charset="0"/>
              </a:rPr>
              <a:t>速安</a:t>
            </a:r>
            <a:r>
              <a:rPr lang="zh-CN" altLang="en-US" sz="2000" dirty="0" smtClean="0">
                <a:solidFill>
                  <a:srgbClr val="C00000"/>
                </a:solidFill>
                <a:latin typeface="Times New Roman" pitchFamily="18" charset="0"/>
                <a:ea typeface="宋体" pitchFamily="2" charset="-122"/>
                <a:cs typeface="Times New Roman" pitchFamily="18" charset="0"/>
              </a:rPr>
              <a:t>全自</a:t>
            </a:r>
            <a:r>
              <a:rPr lang="zh-CN" altLang="en-US" sz="2000" dirty="0">
                <a:solidFill>
                  <a:srgbClr val="C00000"/>
                </a:solidFill>
                <a:latin typeface="Times New Roman" pitchFamily="18" charset="0"/>
                <a:ea typeface="宋体" pitchFamily="2" charset="-122"/>
                <a:cs typeface="Times New Roman" pitchFamily="18" charset="0"/>
              </a:rPr>
              <a:t>主无线网络综合通信</a:t>
            </a:r>
            <a:r>
              <a:rPr lang="zh-CN" altLang="en-US" sz="2000" dirty="0" smtClean="0">
                <a:solidFill>
                  <a:srgbClr val="C00000"/>
                </a:solidFill>
                <a:latin typeface="Times New Roman" pitchFamily="18" charset="0"/>
                <a:ea typeface="宋体" pitchFamily="2" charset="-122"/>
                <a:cs typeface="Times New Roman" pitchFamily="18" charset="0"/>
              </a:rPr>
              <a:t>网</a:t>
            </a:r>
            <a:endParaRPr lang="en-US" altLang="zh-CN" sz="2000" dirty="0" smtClean="0">
              <a:solidFill>
                <a:srgbClr val="C00000"/>
              </a:solidFill>
              <a:latin typeface="Times New Roman" pitchFamily="18" charset="0"/>
              <a:ea typeface="宋体" pitchFamily="2" charset="-122"/>
              <a:cs typeface="Times New Roman" pitchFamily="18" charset="0"/>
            </a:endParaRPr>
          </a:p>
          <a:p>
            <a:pPr>
              <a:lnSpc>
                <a:spcPct val="170000"/>
              </a:lnSpc>
              <a:buFont typeface="Wingdings" pitchFamily="2" charset="2"/>
              <a:buChar char="p"/>
              <a:defRPr/>
            </a:pPr>
            <a:r>
              <a:rPr lang="zh-CN" altLang="en-US" sz="2000" dirty="0" smtClean="0">
                <a:solidFill>
                  <a:schemeClr val="bg1">
                    <a:lumMod val="75000"/>
                    <a:lumOff val="25000"/>
                  </a:schemeClr>
                </a:solidFill>
                <a:latin typeface="Times New Roman" pitchFamily="18" charset="0"/>
                <a:ea typeface="宋体" pitchFamily="2" charset="-122"/>
                <a:cs typeface="Times New Roman" pitchFamily="18" charset="0"/>
              </a:rPr>
              <a:t> </a:t>
            </a:r>
            <a:r>
              <a:rPr lang="en-US" altLang="zh-CN" sz="2000" dirty="0" smtClean="0">
                <a:solidFill>
                  <a:schemeClr val="bg1">
                    <a:lumMod val="75000"/>
                    <a:lumOff val="25000"/>
                  </a:schemeClr>
                </a:solidFill>
                <a:latin typeface="Times New Roman" pitchFamily="18" charset="0"/>
                <a:ea typeface="宋体" pitchFamily="2" charset="-122"/>
                <a:cs typeface="Times New Roman" pitchFamily="18" charset="0"/>
              </a:rPr>
              <a:t>2018</a:t>
            </a:r>
            <a:r>
              <a:rPr lang="zh-CN" altLang="en-US" sz="2000" dirty="0" smtClean="0">
                <a:solidFill>
                  <a:schemeClr val="bg1">
                    <a:lumMod val="75000"/>
                    <a:lumOff val="25000"/>
                  </a:schemeClr>
                </a:solidFill>
                <a:latin typeface="Times New Roman" pitchFamily="18" charset="0"/>
                <a:ea typeface="宋体" pitchFamily="2" charset="-122"/>
                <a:cs typeface="Times New Roman" pitchFamily="18" charset="0"/>
              </a:rPr>
              <a:t>年火星计划之在轨中</a:t>
            </a:r>
            <a:r>
              <a:rPr lang="zh-CN" altLang="en-US" sz="2000" dirty="0">
                <a:solidFill>
                  <a:schemeClr val="bg1">
                    <a:lumMod val="75000"/>
                    <a:lumOff val="25000"/>
                  </a:schemeClr>
                </a:solidFill>
                <a:latin typeface="Times New Roman" pitchFamily="18" charset="0"/>
                <a:ea typeface="宋体" pitchFamily="2" charset="-122"/>
                <a:cs typeface="Times New Roman" pitchFamily="18" charset="0"/>
              </a:rPr>
              <a:t>继卫星通信关键技术</a:t>
            </a:r>
          </a:p>
          <a:p>
            <a:pPr>
              <a:lnSpc>
                <a:spcPct val="170000"/>
              </a:lnSpc>
              <a:buFont typeface="Wingdings" pitchFamily="2" charset="2"/>
              <a:buChar char="p"/>
              <a:defRPr/>
            </a:pPr>
            <a:r>
              <a:rPr lang="zh-CN" altLang="en-US" sz="2000" dirty="0">
                <a:solidFill>
                  <a:schemeClr val="bg1">
                    <a:lumMod val="75000"/>
                    <a:lumOff val="25000"/>
                  </a:schemeClr>
                </a:solidFill>
                <a:latin typeface="Times New Roman" pitchFamily="18" charset="0"/>
                <a:ea typeface="宋体" pitchFamily="2" charset="-122"/>
                <a:cs typeface="Times New Roman" pitchFamily="18" charset="0"/>
              </a:rPr>
              <a:t> 空间站绿色网络关键技</a:t>
            </a:r>
            <a:r>
              <a:rPr lang="zh-CN" altLang="en-US" sz="2000" dirty="0" smtClean="0">
                <a:solidFill>
                  <a:schemeClr val="bg1">
                    <a:lumMod val="75000"/>
                    <a:lumOff val="25000"/>
                  </a:schemeClr>
                </a:solidFill>
                <a:latin typeface="Times New Roman" pitchFamily="18" charset="0"/>
                <a:ea typeface="宋体" pitchFamily="2" charset="-122"/>
                <a:cs typeface="Times New Roman" pitchFamily="18" charset="0"/>
              </a:rPr>
              <a:t>术</a:t>
            </a:r>
            <a:endParaRPr lang="en-US" altLang="zh-CN" sz="2000" dirty="0" smtClean="0">
              <a:solidFill>
                <a:schemeClr val="bg1">
                  <a:lumMod val="75000"/>
                  <a:lumOff val="25000"/>
                </a:schemeClr>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34107015"/>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3135688044"/>
              </p:ext>
            </p:extLst>
          </p:nvPr>
        </p:nvGraphicFramePr>
        <p:xfrm>
          <a:off x="0" y="1214422"/>
          <a:ext cx="9144000" cy="3582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3143240" y="4058671"/>
            <a:ext cx="4143404" cy="584775"/>
          </a:xfrm>
          <a:prstGeom prst="rect">
            <a:avLst/>
          </a:prstGeom>
          <a:noFill/>
        </p:spPr>
        <p:txBody>
          <a:bodyPr wrap="square" rtlCol="0">
            <a:spAutoFit/>
          </a:bodyPr>
          <a:lstStyle/>
          <a:p>
            <a:pPr algn="ctr"/>
            <a:r>
              <a:rPr lang="zh-CN" altLang="en-US" dirty="0" smtClean="0">
                <a:solidFill>
                  <a:schemeClr val="tx1">
                    <a:lumMod val="65000"/>
                    <a:lumOff val="35000"/>
                  </a:schemeClr>
                </a:solidFill>
                <a:latin typeface="Times New Roman" pitchFamily="18" charset="0"/>
                <a:ea typeface="宋体" pitchFamily="2" charset="-122"/>
                <a:cs typeface="Times New Roman" pitchFamily="18" charset="0"/>
              </a:rPr>
              <a:t> 网 络 编 码 研 究 所（深 圳）</a:t>
            </a:r>
            <a:endParaRPr lang="en-US" altLang="zh-CN" dirty="0" smtClean="0">
              <a:solidFill>
                <a:schemeClr val="tx1">
                  <a:lumMod val="65000"/>
                  <a:lumOff val="35000"/>
                </a:schemeClr>
              </a:solidFill>
              <a:latin typeface="Times New Roman" pitchFamily="18" charset="0"/>
              <a:ea typeface="宋体" pitchFamily="2" charset="-122"/>
              <a:cs typeface="Times New Roman" pitchFamily="18" charset="0"/>
            </a:endParaRPr>
          </a:p>
          <a:p>
            <a:pPr algn="ctr"/>
            <a:r>
              <a:rPr lang="en-US" altLang="zh-HK" sz="1400" dirty="0" smtClean="0">
                <a:solidFill>
                  <a:schemeClr val="tx1">
                    <a:lumMod val="65000"/>
                    <a:lumOff val="35000"/>
                  </a:schemeClr>
                </a:solidFill>
                <a:latin typeface="Times New Roman" pitchFamily="18" charset="0"/>
                <a:ea typeface="宋体" pitchFamily="2" charset="-122"/>
                <a:cs typeface="Times New Roman" pitchFamily="18" charset="0"/>
              </a:rPr>
              <a:t>Institute of Network Coding (Shenzhen)</a:t>
            </a:r>
            <a:endParaRPr lang="zh-HK" altLang="en-US" sz="1400" dirty="0">
              <a:solidFill>
                <a:schemeClr val="tx1">
                  <a:lumMod val="65000"/>
                  <a:lumOff val="35000"/>
                </a:schemeClr>
              </a:solidFill>
              <a:latin typeface="Times New Roman" pitchFamily="18" charset="0"/>
              <a:ea typeface="宋体" pitchFamily="2" charset="-122"/>
              <a:cs typeface="Times New Roman" pitchFamily="18" charset="0"/>
            </a:endParaRPr>
          </a:p>
        </p:txBody>
      </p:sp>
      <p:sp>
        <p:nvSpPr>
          <p:cNvPr id="3" name="TextBox 2"/>
          <p:cNvSpPr txBox="1"/>
          <p:nvPr/>
        </p:nvSpPr>
        <p:spPr>
          <a:xfrm>
            <a:off x="0" y="6643710"/>
            <a:ext cx="9144000" cy="230832"/>
          </a:xfrm>
          <a:prstGeom prst="rect">
            <a:avLst/>
          </a:prstGeom>
          <a:noFill/>
        </p:spPr>
        <p:txBody>
          <a:bodyPr wrap="square" rtlCol="0">
            <a:spAutoFit/>
          </a:bodyPr>
          <a:lstStyle/>
          <a:p>
            <a:pPr algn="ctr"/>
            <a:r>
              <a:rPr lang="zh-CN" altLang="en-US" sz="900" dirty="0" smtClean="0">
                <a:solidFill>
                  <a:schemeClr val="bg1"/>
                </a:solidFill>
              </a:rPr>
              <a:t>网络编码创新科技研讨会  </a:t>
            </a:r>
            <a:r>
              <a:rPr lang="en-US" altLang="zh-CN" sz="900" dirty="0" smtClean="0">
                <a:solidFill>
                  <a:schemeClr val="bg1"/>
                </a:solidFill>
              </a:rPr>
              <a:t>Workshop on Network Coding Innovative Technology  30 August, 2013</a:t>
            </a:r>
            <a:endParaRPr lang="zh-HK" altLang="en-US" sz="1400" dirty="0">
              <a:solidFill>
                <a:schemeClr val="bg1"/>
              </a:solidFill>
              <a:latin typeface="宋体" pitchFamily="2" charset="-122"/>
              <a:ea typeface="宋体" pitchFamily="2" charset="-122"/>
            </a:endParaRPr>
          </a:p>
        </p:txBody>
      </p:sp>
      <p:pic>
        <p:nvPicPr>
          <p:cNvPr id="6" name="图片 5" descr="8.png"/>
          <p:cNvPicPr>
            <a:picLocks noChangeAspect="1"/>
          </p:cNvPicPr>
          <p:nvPr/>
        </p:nvPicPr>
        <p:blipFill>
          <a:blip r:embed="rId7" cstate="print"/>
          <a:stretch>
            <a:fillRect/>
          </a:stretch>
        </p:blipFill>
        <p:spPr>
          <a:xfrm>
            <a:off x="-41005" y="6048011"/>
            <a:ext cx="755353" cy="667137"/>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37320" y="3501008"/>
            <a:ext cx="7355160" cy="1143000"/>
          </a:xfrm>
        </p:spPr>
        <p:txBody>
          <a:bodyPr>
            <a:normAutofit fontScale="90000"/>
          </a:bodyPr>
          <a:lstStyle/>
          <a:p>
            <a:pPr algn="ctr">
              <a:lnSpc>
                <a:spcPct val="150000"/>
              </a:lnSpc>
            </a:pPr>
            <a:r>
              <a:rPr lang="en-US" altLang="zh-CN" sz="3200" dirty="0" smtClean="0">
                <a:solidFill>
                  <a:srgbClr val="990033"/>
                </a:solidFill>
              </a:rPr>
              <a:t>Thanks</a:t>
            </a:r>
            <a:br>
              <a:rPr lang="en-US" altLang="zh-CN" sz="3200" dirty="0" smtClean="0">
                <a:solidFill>
                  <a:srgbClr val="990033"/>
                </a:solidFill>
              </a:rPr>
            </a:br>
            <a:r>
              <a:rPr lang="zh-CN" altLang="en-US" sz="2400" dirty="0" smtClean="0">
                <a:solidFill>
                  <a:srgbClr val="990033"/>
                </a:solidFill>
              </a:rPr>
              <a:t>谢谢</a:t>
            </a:r>
            <a:endParaRPr lang="en-US" sz="3200" dirty="0">
              <a:solidFill>
                <a:srgbClr val="990033"/>
              </a:solidFill>
            </a:endParaRPr>
          </a:p>
        </p:txBody>
      </p:sp>
      <p:sp>
        <p:nvSpPr>
          <p:cNvPr id="4" name="TextBox 3"/>
          <p:cNvSpPr txBox="1"/>
          <p:nvPr/>
        </p:nvSpPr>
        <p:spPr>
          <a:xfrm>
            <a:off x="0" y="6643710"/>
            <a:ext cx="9144000" cy="230832"/>
          </a:xfrm>
          <a:prstGeom prst="rect">
            <a:avLst/>
          </a:prstGeom>
          <a:noFill/>
        </p:spPr>
        <p:txBody>
          <a:bodyPr wrap="square" rtlCol="0">
            <a:spAutoFit/>
          </a:bodyPr>
          <a:lstStyle/>
          <a:p>
            <a:pPr algn="ctr"/>
            <a:r>
              <a:rPr lang="zh-CN" altLang="en-US" sz="900" dirty="0" smtClean="0">
                <a:solidFill>
                  <a:schemeClr val="bg1"/>
                </a:solidFill>
              </a:rPr>
              <a:t>网络编码创新科技研讨会  </a:t>
            </a:r>
            <a:r>
              <a:rPr lang="en-US" altLang="zh-CN" sz="900" dirty="0" smtClean="0">
                <a:solidFill>
                  <a:schemeClr val="bg1"/>
                </a:solidFill>
              </a:rPr>
              <a:t>Workshop on Network Coding Innovative Technology  30 August, 2013</a:t>
            </a:r>
            <a:endParaRPr lang="zh-HK" altLang="en-US" sz="1400" dirty="0">
              <a:solidFill>
                <a:schemeClr val="bg1"/>
              </a:solidFill>
              <a:latin typeface="宋体" pitchFamily="2" charset="-122"/>
              <a:ea typeface="宋体" pitchFamily="2" charset="-122"/>
            </a:endParaRPr>
          </a:p>
        </p:txBody>
      </p:sp>
      <p:pic>
        <p:nvPicPr>
          <p:cNvPr id="5" name="图片 5" descr="8.png"/>
          <p:cNvPicPr>
            <a:picLocks noChangeAspect="1"/>
          </p:cNvPicPr>
          <p:nvPr/>
        </p:nvPicPr>
        <p:blipFill>
          <a:blip r:embed="rId2" cstate="print">
            <a:duotone>
              <a:schemeClr val="accent1">
                <a:shade val="45000"/>
                <a:satMod val="135000"/>
              </a:schemeClr>
              <a:prstClr val="white"/>
            </a:duotone>
          </a:blip>
          <a:stretch>
            <a:fillRect/>
          </a:stretch>
        </p:blipFill>
        <p:spPr>
          <a:xfrm>
            <a:off x="1753344" y="2492896"/>
            <a:ext cx="2664296" cy="2353139"/>
          </a:xfrm>
          <a:prstGeom prst="ellipse">
            <a:avLst/>
          </a:prstGeom>
          <a:ln>
            <a:noFill/>
          </a:ln>
          <a:effectLst>
            <a:softEdge rad="112500"/>
          </a:effectLst>
        </p:spPr>
      </p:pic>
    </p:spTree>
    <p:extLst>
      <p:ext uri="{BB962C8B-B14F-4D97-AF65-F5344CB8AC3E}">
        <p14:creationId xmlns:p14="http://schemas.microsoft.com/office/powerpoint/2010/main" val="20380320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half" idx="2"/>
            <p:extLst>
              <p:ext uri="{D42A27DB-BD31-4B8C-83A1-F6EECF244321}">
                <p14:modId xmlns:p14="http://schemas.microsoft.com/office/powerpoint/2010/main" val="747785260"/>
              </p:ext>
            </p:extLst>
          </p:nvPr>
        </p:nvGraphicFramePr>
        <p:xfrm>
          <a:off x="1142976" y="5229200"/>
          <a:ext cx="6786610" cy="485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descr="butterfly"/>
          <p:cNvPicPr>
            <a:picLocks noChangeAspect="1" noChangeArrowheads="1"/>
          </p:cNvPicPr>
          <p:nvPr/>
        </p:nvPicPr>
        <p:blipFill>
          <a:blip r:embed="rId8" cstate="print"/>
          <a:srcRect/>
          <a:stretch>
            <a:fillRect/>
          </a:stretch>
        </p:blipFill>
        <p:spPr bwMode="auto">
          <a:xfrm>
            <a:off x="6228184" y="1916832"/>
            <a:ext cx="2106509" cy="2160240"/>
          </a:xfrm>
          <a:prstGeom prst="rect">
            <a:avLst/>
          </a:prstGeom>
          <a:noFill/>
          <a:ln w="9525">
            <a:noFill/>
            <a:miter lim="800000"/>
            <a:headEnd/>
            <a:tailEnd/>
          </a:ln>
        </p:spPr>
      </p:pic>
      <p:sp>
        <p:nvSpPr>
          <p:cNvPr id="11" name="Content Placeholder 3"/>
          <p:cNvSpPr txBox="1">
            <a:spLocks/>
          </p:cNvSpPr>
          <p:nvPr/>
        </p:nvSpPr>
        <p:spPr bwMode="auto">
          <a:xfrm>
            <a:off x="5940152" y="3717032"/>
            <a:ext cx="2304256" cy="9361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50000"/>
              </a:lnSpc>
              <a:spcBef>
                <a:spcPct val="20000"/>
              </a:spcBef>
              <a:spcAft>
                <a:spcPct val="0"/>
              </a:spcAft>
              <a:buClrTx/>
              <a:buSzTx/>
              <a:tabLst/>
              <a:defRPr/>
            </a:pPr>
            <a:r>
              <a:rPr kumimoji="0" lang="en-US" altLang="zh-CN" sz="1050" b="0" i="0" u="none" strike="noStrike" kern="1200" cap="none" spc="0" normalizeH="0" baseline="0" noProof="0" dirty="0" smtClean="0">
                <a:ln>
                  <a:noFill/>
                </a:ln>
                <a:solidFill>
                  <a:schemeClr val="bg1"/>
                </a:solidFill>
                <a:effectLst/>
                <a:uLnTx/>
                <a:uFillTx/>
                <a:latin typeface="Times New Roman" pitchFamily="18" charset="0"/>
                <a:ea typeface="宋体" pitchFamily="2" charset="-122"/>
                <a:cs typeface="Times New Roman" pitchFamily="18" charset="0"/>
              </a:rPr>
              <a:t>	</a:t>
            </a:r>
          </a:p>
          <a:p>
            <a:pPr marL="342900" marR="0" lvl="0" indent="-342900" algn="ctr" defTabSz="914400" rtl="0" eaLnBrk="0" fontAlgn="base" latinLnBrk="0" hangingPunct="0">
              <a:lnSpc>
                <a:spcPct val="150000"/>
              </a:lnSpc>
              <a:spcBef>
                <a:spcPct val="20000"/>
              </a:spcBef>
              <a:spcAft>
                <a:spcPct val="0"/>
              </a:spcAft>
              <a:buClrTx/>
              <a:buSzTx/>
              <a:tabLst/>
              <a:defRPr/>
            </a:pPr>
            <a:r>
              <a:rPr kumimoji="0" lang="en-US" altLang="zh-CN" sz="1050" b="0" i="0" u="none" strike="noStrike" kern="1200" cap="none" spc="0" normalizeH="0" baseline="0" noProof="0" dirty="0" smtClean="0">
                <a:ln>
                  <a:noFill/>
                </a:ln>
                <a:solidFill>
                  <a:schemeClr val="bg1"/>
                </a:solidFill>
                <a:effectLst/>
                <a:uLnTx/>
                <a:uFillTx/>
                <a:latin typeface="Times New Roman" pitchFamily="18" charset="0"/>
                <a:ea typeface="宋体" pitchFamily="2" charset="-122"/>
                <a:cs typeface="Times New Roman" pitchFamily="18" charset="0"/>
              </a:rPr>
              <a:t>	</a:t>
            </a:r>
            <a:r>
              <a:rPr kumimoji="0" lang="zh-CN" altLang="en-US" sz="1050" b="0" i="0" u="none" strike="noStrike" kern="1200" cap="none" spc="0" normalizeH="0" baseline="0" noProof="0" dirty="0" smtClean="0">
                <a:ln>
                  <a:noFill/>
                </a:ln>
                <a:solidFill>
                  <a:schemeClr val="bg1"/>
                </a:solidFill>
                <a:effectLst/>
                <a:uLnTx/>
                <a:uFillTx/>
                <a:latin typeface="Times New Roman" pitchFamily="18" charset="0"/>
                <a:ea typeface="宋体" pitchFamily="2" charset="-122"/>
                <a:cs typeface="Times New Roman" pitchFamily="18" charset="0"/>
              </a:rPr>
              <a:t>蝴蝶网（</a:t>
            </a:r>
            <a:r>
              <a:rPr kumimoji="0" lang="en-US" sz="1050" b="0" i="0" u="none" strike="noStrike" kern="1200" cap="none" spc="0" normalizeH="0" baseline="0" noProof="0" dirty="0" err="1" smtClean="0">
                <a:ln>
                  <a:noFill/>
                </a:ln>
                <a:solidFill>
                  <a:schemeClr val="bg1"/>
                </a:solidFill>
                <a:effectLst/>
                <a:uLnTx/>
                <a:uFillTx/>
                <a:latin typeface="Times New Roman" pitchFamily="18" charset="0"/>
                <a:ea typeface="宋体" pitchFamily="2" charset="-122"/>
                <a:cs typeface="Times New Roman" pitchFamily="18" charset="0"/>
              </a:rPr>
              <a:t>Butterflyer</a:t>
            </a:r>
            <a:r>
              <a:rPr kumimoji="0" lang="en-US" sz="1050" b="0" i="0" u="none" strike="noStrike" kern="1200" cap="none" spc="0" normalizeH="0" baseline="0" noProof="0" dirty="0" smtClean="0">
                <a:ln>
                  <a:noFill/>
                </a:ln>
                <a:solidFill>
                  <a:schemeClr val="bg1"/>
                </a:solidFill>
                <a:effectLst/>
                <a:uLnTx/>
                <a:uFillTx/>
                <a:latin typeface="Times New Roman" pitchFamily="18" charset="0"/>
                <a:ea typeface="宋体" pitchFamily="2" charset="-122"/>
                <a:cs typeface="Times New Roman" pitchFamily="18" charset="0"/>
              </a:rPr>
              <a:t> network</a:t>
            </a:r>
            <a:r>
              <a:rPr kumimoji="0" lang="zh-CN" altLang="en-US" sz="1050" b="0" i="0" u="none" strike="noStrike" kern="1200" cap="none" spc="0" normalizeH="0" baseline="0" noProof="0" dirty="0" smtClean="0">
                <a:ln>
                  <a:noFill/>
                </a:ln>
                <a:solidFill>
                  <a:schemeClr val="bg1"/>
                </a:solidFill>
                <a:effectLst/>
                <a:uLnTx/>
                <a:uFillTx/>
                <a:latin typeface="Times New Roman" pitchFamily="18" charset="0"/>
                <a:ea typeface="宋体" pitchFamily="2" charset="-122"/>
                <a:cs typeface="Times New Roman" pitchFamily="18" charset="0"/>
              </a:rPr>
              <a:t>）已成为网络编码的符号。</a:t>
            </a:r>
            <a:endParaRPr kumimoji="0" lang="en-US" sz="1050" b="0" i="0" u="none" strike="noStrike" kern="1200" cap="none" spc="0" normalizeH="0" baseline="0" noProof="0" dirty="0" smtClean="0">
              <a:ln>
                <a:noFill/>
              </a:ln>
              <a:solidFill>
                <a:schemeClr val="bg1"/>
              </a:solidFill>
              <a:effectLst/>
              <a:uLnTx/>
              <a:uFillTx/>
              <a:latin typeface="Times New Roman" pitchFamily="18" charset="0"/>
              <a:ea typeface="宋体" pitchFamily="2" charset="-122"/>
              <a:cs typeface="Times New Roman" pitchFamily="18" charset="0"/>
            </a:endParaRPr>
          </a:p>
        </p:txBody>
      </p:sp>
      <p:sp>
        <p:nvSpPr>
          <p:cNvPr id="12" name="Content Placeholder 2"/>
          <p:cNvSpPr>
            <a:spLocks noGrp="1"/>
          </p:cNvSpPr>
          <p:nvPr>
            <p:ph sz="half" idx="1"/>
          </p:nvPr>
        </p:nvSpPr>
        <p:spPr>
          <a:xfrm>
            <a:off x="971600" y="2239723"/>
            <a:ext cx="4824536" cy="2260847"/>
          </a:xfrm>
        </p:spPr>
        <p:txBody>
          <a:bodyPr>
            <a:normAutofit/>
          </a:bodyPr>
          <a:lstStyle/>
          <a:p>
            <a:pPr>
              <a:spcBef>
                <a:spcPts val="1150"/>
              </a:spcBef>
              <a:buFont typeface="Wingdings" pitchFamily="2" charset="2"/>
              <a:buChar char="§"/>
            </a:pPr>
            <a:r>
              <a:rPr lang="zh-CN" altLang="en-US" sz="2000" dirty="0" smtClean="0">
                <a:solidFill>
                  <a:schemeClr val="bg1"/>
                </a:solidFill>
                <a:latin typeface="宋体" pitchFamily="2" charset="-122"/>
                <a:ea typeface="宋体" pitchFamily="2" charset="-122"/>
              </a:rPr>
              <a:t>拓展信息科学、创立全新学科</a:t>
            </a:r>
            <a:endParaRPr lang="en-US" altLang="zh-CN" sz="2000" dirty="0" smtClean="0">
              <a:solidFill>
                <a:schemeClr val="bg1"/>
              </a:solidFill>
              <a:latin typeface="宋体" pitchFamily="2" charset="-122"/>
              <a:ea typeface="宋体" pitchFamily="2" charset="-122"/>
            </a:endParaRPr>
          </a:p>
          <a:p>
            <a:pPr>
              <a:spcBef>
                <a:spcPts val="1150"/>
              </a:spcBef>
              <a:buFont typeface="Wingdings" pitchFamily="2" charset="2"/>
              <a:buChar char="§"/>
            </a:pPr>
            <a:r>
              <a:rPr lang="zh-CN" altLang="en-US" sz="2000" dirty="0" smtClean="0">
                <a:solidFill>
                  <a:schemeClr val="bg1"/>
                </a:solidFill>
                <a:latin typeface="宋体" pitchFamily="2" charset="-122"/>
                <a:ea typeface="宋体" pitchFamily="2" charset="-122"/>
              </a:rPr>
              <a:t>彻底摆脱“存贮转发”传统网络信息传递思维</a:t>
            </a:r>
            <a:endParaRPr lang="en-US" altLang="zh-CN" sz="2000" dirty="0" smtClean="0">
              <a:solidFill>
                <a:schemeClr val="bg1"/>
              </a:solidFill>
              <a:latin typeface="宋体" pitchFamily="2" charset="-122"/>
              <a:ea typeface="宋体" pitchFamily="2" charset="-122"/>
            </a:endParaRPr>
          </a:p>
          <a:p>
            <a:pPr>
              <a:spcBef>
                <a:spcPts val="1150"/>
              </a:spcBef>
              <a:buFont typeface="Wingdings" pitchFamily="2" charset="2"/>
              <a:buChar char="§"/>
            </a:pPr>
            <a:r>
              <a:rPr lang="zh-CN" altLang="en-US" sz="2000" dirty="0" smtClean="0">
                <a:solidFill>
                  <a:schemeClr val="bg1"/>
                </a:solidFill>
                <a:latin typeface="宋体" pitchFamily="2" charset="-122"/>
                <a:ea typeface="宋体" pitchFamily="2" charset="-122"/>
              </a:rPr>
              <a:t>解决网络发展瓶颈的创新理论和关键技术</a:t>
            </a:r>
            <a:endParaRPr lang="en-US" altLang="zh-CN" sz="2000" dirty="0" smtClean="0">
              <a:solidFill>
                <a:schemeClr val="bg1"/>
              </a:solidFill>
              <a:latin typeface="宋体" pitchFamily="2" charset="-122"/>
              <a:ea typeface="宋体" pitchFamily="2" charset="-122"/>
            </a:endParaRPr>
          </a:p>
          <a:p>
            <a:pPr>
              <a:spcBef>
                <a:spcPts val="1150"/>
              </a:spcBef>
              <a:buNone/>
            </a:pPr>
            <a:endParaRPr lang="en-US" altLang="zh-TW" sz="2000" dirty="0" smtClean="0">
              <a:solidFill>
                <a:schemeClr val="bg1"/>
              </a:solidFill>
              <a:latin typeface="宋体" pitchFamily="2" charset="-122"/>
              <a:ea typeface="宋体" pitchFamily="2" charset="-122"/>
            </a:endParaRPr>
          </a:p>
        </p:txBody>
      </p:sp>
      <p:sp>
        <p:nvSpPr>
          <p:cNvPr id="13" name="TextBox 12"/>
          <p:cNvSpPr txBox="1"/>
          <p:nvPr/>
        </p:nvSpPr>
        <p:spPr>
          <a:xfrm>
            <a:off x="571472" y="980728"/>
            <a:ext cx="8001056" cy="461665"/>
          </a:xfrm>
          <a:prstGeom prst="rect">
            <a:avLst/>
          </a:prstGeom>
          <a:solidFill>
            <a:schemeClr val="accent1"/>
          </a:solidFill>
        </p:spPr>
        <p:txBody>
          <a:bodyPr wrap="square" rtlCol="0">
            <a:spAutoFit/>
          </a:bodyPr>
          <a:lstStyle/>
          <a:p>
            <a:pPr algn="ctr"/>
            <a:r>
              <a:rPr lang="zh-CN" altLang="en-US" sz="2400" dirty="0">
                <a:solidFill>
                  <a:srgbClr val="FFFFFF"/>
                </a:solidFill>
              </a:rPr>
              <a:t>网络编码 </a:t>
            </a:r>
            <a:r>
              <a:rPr lang="en-US" altLang="zh-CN" sz="2400" dirty="0" smtClean="0">
                <a:solidFill>
                  <a:srgbClr val="FFFFFF"/>
                </a:solidFill>
              </a:rPr>
              <a:t>(NC) — </a:t>
            </a:r>
            <a:r>
              <a:rPr lang="zh-CN" altLang="en-US" sz="2400" dirty="0">
                <a:solidFill>
                  <a:srgbClr val="FFFFFF"/>
                </a:solidFill>
              </a:rPr>
              <a:t>信息科技的突</a:t>
            </a:r>
            <a:r>
              <a:rPr lang="zh-CN" altLang="en-US" sz="2400" dirty="0" smtClean="0">
                <a:solidFill>
                  <a:srgbClr val="FFFFFF"/>
                </a:solidFill>
              </a:rPr>
              <a:t>破</a:t>
            </a:r>
            <a:endParaRPr lang="zh-CN" altLang="en-US" sz="2400" dirty="0">
              <a:solidFill>
                <a:srgbClr val="FFFFFF"/>
              </a:solidFill>
            </a:endParaRPr>
          </a:p>
        </p:txBody>
      </p:sp>
      <p:sp>
        <p:nvSpPr>
          <p:cNvPr id="16" name="TextBox 15"/>
          <p:cNvSpPr txBox="1"/>
          <p:nvPr/>
        </p:nvSpPr>
        <p:spPr>
          <a:xfrm>
            <a:off x="0" y="6643710"/>
            <a:ext cx="9144000" cy="230832"/>
          </a:xfrm>
          <a:prstGeom prst="rect">
            <a:avLst/>
          </a:prstGeom>
          <a:noFill/>
        </p:spPr>
        <p:txBody>
          <a:bodyPr wrap="square" rtlCol="0">
            <a:spAutoFit/>
          </a:bodyPr>
          <a:lstStyle/>
          <a:p>
            <a:pPr algn="ctr"/>
            <a:r>
              <a:rPr lang="zh-CN" altLang="en-US" sz="900" dirty="0" smtClean="0"/>
              <a:t>网络编码创新科技研讨会  </a:t>
            </a:r>
            <a:r>
              <a:rPr lang="en-US" altLang="zh-CN" sz="900" dirty="0" smtClean="0"/>
              <a:t>Workshop on Network Coding Innovative Technology  30 August, 2013</a:t>
            </a:r>
            <a:endParaRPr lang="zh-HK" altLang="en-US" sz="1400" dirty="0">
              <a:latin typeface="宋体" pitchFamily="2" charset="-122"/>
              <a:ea typeface="宋体" pitchFamily="2" charset="-122"/>
            </a:endParaRPr>
          </a:p>
        </p:txBody>
      </p:sp>
      <p:pic>
        <p:nvPicPr>
          <p:cNvPr id="17" name="图片 5" descr="8.png"/>
          <p:cNvPicPr>
            <a:picLocks noChangeAspect="1"/>
          </p:cNvPicPr>
          <p:nvPr/>
        </p:nvPicPr>
        <p:blipFill>
          <a:blip r:embed="rId9" cstate="print"/>
          <a:stretch>
            <a:fillRect/>
          </a:stretch>
        </p:blipFill>
        <p:spPr>
          <a:xfrm>
            <a:off x="-41005" y="6048011"/>
            <a:ext cx="755353" cy="667137"/>
          </a:xfrm>
          <a:prstGeom prst="ellipse">
            <a:avLst/>
          </a:prstGeom>
          <a:ln>
            <a:noFill/>
          </a:ln>
          <a:effectLst>
            <a:softEdge rad="112500"/>
          </a:effectLst>
        </p:spPr>
      </p:pic>
    </p:spTree>
    <p:extLst>
      <p:ext uri="{BB962C8B-B14F-4D97-AF65-F5344CB8AC3E}">
        <p14:creationId xmlns:p14="http://schemas.microsoft.com/office/powerpoint/2010/main" val="3679442076"/>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472" y="980728"/>
            <a:ext cx="8001056" cy="523220"/>
          </a:xfrm>
          <a:prstGeom prst="rect">
            <a:avLst/>
          </a:prstGeom>
          <a:solidFill>
            <a:schemeClr val="accent1"/>
          </a:solidFill>
        </p:spPr>
        <p:txBody>
          <a:bodyPr wrap="square" rtlCol="0">
            <a:spAutoFit/>
          </a:bodyPr>
          <a:lstStyle/>
          <a:p>
            <a:pPr algn="ctr"/>
            <a:r>
              <a:rPr lang="zh-CN" altLang="en-US" sz="2800" dirty="0" smtClean="0">
                <a:latin typeface="Lucida Sans" pitchFamily="34" charset="0"/>
                <a:ea typeface="SimHei" pitchFamily="49" charset="-122"/>
              </a:rPr>
              <a:t>网</a:t>
            </a:r>
            <a:r>
              <a:rPr lang="zh-CN" altLang="en-US" sz="2800" dirty="0">
                <a:latin typeface="Lucida Sans" pitchFamily="34" charset="0"/>
                <a:ea typeface="SimHei" pitchFamily="49" charset="-122"/>
              </a:rPr>
              <a:t>络编码创始</a:t>
            </a:r>
            <a:r>
              <a:rPr lang="zh-CN" altLang="en-US" sz="2800" dirty="0" smtClean="0">
                <a:latin typeface="Lucida Sans" pitchFamily="34" charset="0"/>
                <a:ea typeface="SimHei" pitchFamily="49" charset="-122"/>
              </a:rPr>
              <a:t>人 </a:t>
            </a:r>
            <a:r>
              <a:rPr lang="en-US" altLang="zh-CN" sz="2800" dirty="0" smtClean="0">
                <a:latin typeface="Lucida Sans" pitchFamily="34" charset="0"/>
                <a:ea typeface="SimHei" pitchFamily="49" charset="-122"/>
              </a:rPr>
              <a:t>Founders</a:t>
            </a:r>
            <a:endParaRPr lang="zh-CN" altLang="en-US" sz="2800" dirty="0">
              <a:latin typeface="Lucida Sans" pitchFamily="34" charset="0"/>
              <a:ea typeface="SimHei" pitchFamily="49" charset="-122"/>
            </a:endParaRPr>
          </a:p>
        </p:txBody>
      </p:sp>
      <p:sp>
        <p:nvSpPr>
          <p:cNvPr id="19" name="Content Placeholder 26"/>
          <p:cNvSpPr>
            <a:spLocks noGrp="1"/>
          </p:cNvSpPr>
          <p:nvPr>
            <p:ph sz="quarter" idx="4294967295"/>
          </p:nvPr>
        </p:nvSpPr>
        <p:spPr>
          <a:xfrm>
            <a:off x="1763687" y="5013176"/>
            <a:ext cx="2088233" cy="504056"/>
          </a:xfrm>
          <a:prstGeom prst="rect">
            <a:avLst/>
          </a:prstGeom>
        </p:spPr>
        <p:txBody>
          <a:bodyPr>
            <a:normAutofit fontScale="70000" lnSpcReduction="20000"/>
          </a:bodyPr>
          <a:lstStyle/>
          <a:p>
            <a:pPr lvl="0" algn="ctr">
              <a:buNone/>
            </a:pPr>
            <a:r>
              <a:rPr lang="zh-CN" altLang="en-US" sz="2000" dirty="0" smtClean="0">
                <a:solidFill>
                  <a:schemeClr val="bg1">
                    <a:lumMod val="85000"/>
                    <a:lumOff val="15000"/>
                  </a:schemeClr>
                </a:solidFill>
                <a:latin typeface="Times New Roman" pitchFamily="18" charset="0"/>
                <a:ea typeface="宋体" pitchFamily="2" charset="-122"/>
                <a:cs typeface="Times New Roman" pitchFamily="18" charset="0"/>
              </a:rPr>
              <a:t>李</a:t>
            </a:r>
            <a:r>
              <a:rPr lang="zh-CN" altLang="en-US" sz="2000" dirty="0">
                <a:solidFill>
                  <a:schemeClr val="bg1">
                    <a:lumMod val="85000"/>
                    <a:lumOff val="15000"/>
                  </a:schemeClr>
                </a:solidFill>
                <a:latin typeface="Times New Roman" pitchFamily="18" charset="0"/>
                <a:ea typeface="宋体" pitchFamily="2" charset="-122"/>
                <a:cs typeface="Times New Roman" pitchFamily="18" charset="0"/>
              </a:rPr>
              <a:t>硕彦 教</a:t>
            </a:r>
            <a:r>
              <a:rPr lang="zh-CN" altLang="en-US" sz="2000" dirty="0" smtClean="0">
                <a:solidFill>
                  <a:schemeClr val="bg1">
                    <a:lumMod val="85000"/>
                    <a:lumOff val="15000"/>
                  </a:schemeClr>
                </a:solidFill>
                <a:latin typeface="Times New Roman" pitchFamily="18" charset="0"/>
                <a:ea typeface="宋体" pitchFamily="2" charset="-122"/>
                <a:cs typeface="Times New Roman" pitchFamily="18" charset="0"/>
              </a:rPr>
              <a:t>授</a:t>
            </a:r>
            <a:endParaRPr lang="en-US" altLang="zh-CN" sz="2000" dirty="0" smtClean="0">
              <a:solidFill>
                <a:schemeClr val="bg1">
                  <a:lumMod val="85000"/>
                  <a:lumOff val="15000"/>
                </a:schemeClr>
              </a:solidFill>
              <a:latin typeface="Times New Roman" pitchFamily="18" charset="0"/>
              <a:ea typeface="宋体" pitchFamily="2" charset="-122"/>
              <a:cs typeface="Times New Roman" pitchFamily="18" charset="0"/>
            </a:endParaRPr>
          </a:p>
          <a:p>
            <a:pPr lvl="0" algn="ctr">
              <a:buNone/>
            </a:pPr>
            <a:r>
              <a:rPr lang="en-US" altLang="zh-CN" sz="2000" dirty="0" smtClean="0">
                <a:solidFill>
                  <a:schemeClr val="bg1">
                    <a:lumMod val="85000"/>
                    <a:lumOff val="15000"/>
                  </a:schemeClr>
                </a:solidFill>
                <a:latin typeface="Times New Roman" pitchFamily="18" charset="0"/>
                <a:ea typeface="宋体" pitchFamily="2" charset="-122"/>
                <a:cs typeface="Times New Roman" pitchFamily="18" charset="0"/>
              </a:rPr>
              <a:t>Prof</a:t>
            </a:r>
            <a:r>
              <a:rPr lang="en-US" altLang="zh-CN" sz="2000" dirty="0">
                <a:solidFill>
                  <a:schemeClr val="bg1">
                    <a:lumMod val="85000"/>
                    <a:lumOff val="15000"/>
                  </a:schemeClr>
                </a:solidFill>
                <a:latin typeface="Times New Roman" pitchFamily="18" charset="0"/>
                <a:ea typeface="宋体" pitchFamily="2" charset="-122"/>
                <a:cs typeface="Times New Roman" pitchFamily="18" charset="0"/>
              </a:rPr>
              <a:t>. Bob </a:t>
            </a:r>
            <a:r>
              <a:rPr lang="en-US" altLang="zh-CN" sz="2000" dirty="0" smtClean="0">
                <a:solidFill>
                  <a:schemeClr val="bg1">
                    <a:lumMod val="85000"/>
                    <a:lumOff val="15000"/>
                  </a:schemeClr>
                </a:solidFill>
                <a:latin typeface="Times New Roman" pitchFamily="18" charset="0"/>
                <a:ea typeface="宋体" pitchFamily="2" charset="-122"/>
                <a:cs typeface="Times New Roman" pitchFamily="18" charset="0"/>
              </a:rPr>
              <a:t>Li</a:t>
            </a:r>
            <a:endParaRPr lang="en-US" altLang="zh-CN" sz="2000" dirty="0">
              <a:solidFill>
                <a:schemeClr val="bg1">
                  <a:lumMod val="85000"/>
                  <a:lumOff val="15000"/>
                </a:schemeClr>
              </a:solidFill>
              <a:latin typeface="Times New Roman" pitchFamily="18" charset="0"/>
              <a:ea typeface="宋体" pitchFamily="2" charset="-122"/>
              <a:cs typeface="Times New Roman" pitchFamily="18" charset="0"/>
            </a:endParaRPr>
          </a:p>
        </p:txBody>
      </p:sp>
      <p:pic>
        <p:nvPicPr>
          <p:cNvPr id="20" name="Picture 10"/>
          <p:cNvPicPr>
            <a:picLocks noChangeAspect="1" noChangeArrowheads="1"/>
          </p:cNvPicPr>
          <p:nvPr/>
        </p:nvPicPr>
        <p:blipFill>
          <a:blip r:embed="rId2" cstate="print"/>
          <a:srcRect/>
          <a:stretch>
            <a:fillRect/>
          </a:stretch>
        </p:blipFill>
        <p:spPr bwMode="auto">
          <a:xfrm>
            <a:off x="2018488" y="2348880"/>
            <a:ext cx="1578630" cy="2160000"/>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7276" y="2348880"/>
            <a:ext cx="1613864" cy="2160000"/>
          </a:xfrm>
          <a:prstGeom prst="rect">
            <a:avLst/>
          </a:prstGeom>
          <a:ln>
            <a:noFill/>
          </a:ln>
          <a:effectLst>
            <a:outerShdw blurRad="292100" dist="139700" dir="2700000" algn="tl" rotWithShape="0">
              <a:srgbClr val="333333">
                <a:alpha val="65000"/>
              </a:srgbClr>
            </a:outerShdw>
          </a:effectLst>
        </p:spPr>
      </p:pic>
      <p:sp>
        <p:nvSpPr>
          <p:cNvPr id="11" name="Content Placeholder 26"/>
          <p:cNvSpPr>
            <a:spLocks noGrp="1"/>
          </p:cNvSpPr>
          <p:nvPr>
            <p:ph sz="quarter" idx="4294967295"/>
          </p:nvPr>
        </p:nvSpPr>
        <p:spPr>
          <a:xfrm>
            <a:off x="5148064" y="5013176"/>
            <a:ext cx="2592288" cy="504056"/>
          </a:xfrm>
          <a:prstGeom prst="rect">
            <a:avLst/>
          </a:prstGeom>
        </p:spPr>
        <p:txBody>
          <a:bodyPr>
            <a:noAutofit/>
          </a:bodyPr>
          <a:lstStyle/>
          <a:p>
            <a:pPr marL="109728" indent="0" algn="ctr">
              <a:spcBef>
                <a:spcPct val="0"/>
              </a:spcBef>
              <a:buNone/>
            </a:pPr>
            <a:r>
              <a:rPr lang="zh-CN" altLang="en-US" sz="1400" dirty="0">
                <a:solidFill>
                  <a:schemeClr val="bg1">
                    <a:lumMod val="85000"/>
                    <a:lumOff val="15000"/>
                  </a:schemeClr>
                </a:solidFill>
                <a:latin typeface="Times New Roman" pitchFamily="18" charset="0"/>
                <a:ea typeface="宋体" pitchFamily="2" charset="-122"/>
                <a:cs typeface="Times New Roman" pitchFamily="18" charset="0"/>
              </a:rPr>
              <a:t>杨伟豪 教授</a:t>
            </a:r>
            <a:endParaRPr lang="en-US" altLang="zh-CN" sz="1400" dirty="0">
              <a:solidFill>
                <a:schemeClr val="bg1">
                  <a:lumMod val="85000"/>
                  <a:lumOff val="15000"/>
                </a:schemeClr>
              </a:solidFill>
              <a:latin typeface="Times New Roman" pitchFamily="18" charset="0"/>
              <a:ea typeface="宋体" pitchFamily="2" charset="-122"/>
              <a:cs typeface="Times New Roman" pitchFamily="18" charset="0"/>
            </a:endParaRPr>
          </a:p>
          <a:p>
            <a:pPr marL="109728" indent="0" algn="ctr">
              <a:spcBef>
                <a:spcPct val="0"/>
              </a:spcBef>
              <a:buNone/>
            </a:pPr>
            <a:r>
              <a:rPr lang="en-US" altLang="en-US" sz="1400" dirty="0">
                <a:solidFill>
                  <a:schemeClr val="bg1">
                    <a:lumMod val="85000"/>
                    <a:lumOff val="15000"/>
                  </a:schemeClr>
                </a:solidFill>
                <a:latin typeface="Times New Roman" pitchFamily="18" charset="0"/>
                <a:ea typeface="宋体" pitchFamily="2" charset="-122"/>
                <a:cs typeface="Times New Roman" pitchFamily="18" charset="0"/>
              </a:rPr>
              <a:t>Prof. Raymond </a:t>
            </a:r>
            <a:r>
              <a:rPr lang="en-US" altLang="en-US" sz="1400" dirty="0" err="1">
                <a:solidFill>
                  <a:schemeClr val="bg1">
                    <a:lumMod val="85000"/>
                    <a:lumOff val="15000"/>
                  </a:schemeClr>
                </a:solidFill>
                <a:latin typeface="Times New Roman" pitchFamily="18" charset="0"/>
                <a:ea typeface="宋体" pitchFamily="2" charset="-122"/>
                <a:cs typeface="Times New Roman" pitchFamily="18" charset="0"/>
              </a:rPr>
              <a:t>Yeung</a:t>
            </a:r>
            <a:endParaRPr lang="en-US" altLang="en-US" sz="1400" dirty="0">
              <a:solidFill>
                <a:schemeClr val="bg1">
                  <a:lumMod val="85000"/>
                  <a:lumOff val="15000"/>
                </a:schemeClr>
              </a:solidFill>
              <a:latin typeface="Times New Roman" pitchFamily="18" charset="0"/>
              <a:ea typeface="宋体" pitchFamily="2" charset="-122"/>
              <a:cs typeface="Times New Roman" pitchFamily="18" charset="0"/>
            </a:endParaRPr>
          </a:p>
        </p:txBody>
      </p:sp>
      <p:sp>
        <p:nvSpPr>
          <p:cNvPr id="12" name="TextBox 11"/>
          <p:cNvSpPr txBox="1"/>
          <p:nvPr/>
        </p:nvSpPr>
        <p:spPr>
          <a:xfrm>
            <a:off x="0" y="6643710"/>
            <a:ext cx="9144000" cy="230832"/>
          </a:xfrm>
          <a:prstGeom prst="rect">
            <a:avLst/>
          </a:prstGeom>
          <a:noFill/>
        </p:spPr>
        <p:txBody>
          <a:bodyPr wrap="square" rtlCol="0">
            <a:spAutoFit/>
          </a:bodyPr>
          <a:lstStyle/>
          <a:p>
            <a:pPr algn="ctr"/>
            <a:r>
              <a:rPr lang="zh-CN" altLang="en-US" sz="900" dirty="0" smtClean="0"/>
              <a:t>网络编码创新科技研讨会  </a:t>
            </a:r>
            <a:r>
              <a:rPr lang="en-US" altLang="zh-CN" sz="900" dirty="0" smtClean="0"/>
              <a:t>Workshop on Network Coding Innovative Technology  30 August, 2013</a:t>
            </a:r>
            <a:endParaRPr lang="zh-HK" altLang="en-US" sz="1400" dirty="0">
              <a:latin typeface="宋体" pitchFamily="2" charset="-122"/>
              <a:ea typeface="宋体" pitchFamily="2" charset="-122"/>
            </a:endParaRPr>
          </a:p>
        </p:txBody>
      </p:sp>
      <p:pic>
        <p:nvPicPr>
          <p:cNvPr id="13" name="图片 5" descr="8.png"/>
          <p:cNvPicPr>
            <a:picLocks noChangeAspect="1"/>
          </p:cNvPicPr>
          <p:nvPr/>
        </p:nvPicPr>
        <p:blipFill>
          <a:blip r:embed="rId4" cstate="print"/>
          <a:stretch>
            <a:fillRect/>
          </a:stretch>
        </p:blipFill>
        <p:spPr>
          <a:xfrm>
            <a:off x="-41005" y="6048011"/>
            <a:ext cx="755353" cy="667137"/>
          </a:xfrm>
          <a:prstGeom prst="ellipse">
            <a:avLst/>
          </a:prstGeom>
          <a:ln>
            <a:noFill/>
          </a:ln>
          <a:effectLst>
            <a:softEdge rad="112500"/>
          </a:effectLst>
        </p:spPr>
      </p:pic>
    </p:spTree>
    <p:extLst>
      <p:ext uri="{BB962C8B-B14F-4D97-AF65-F5344CB8AC3E}">
        <p14:creationId xmlns:p14="http://schemas.microsoft.com/office/powerpoint/2010/main" val="2828777879"/>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6643710"/>
            <a:ext cx="9144000" cy="230832"/>
          </a:xfrm>
          <a:prstGeom prst="rect">
            <a:avLst/>
          </a:prstGeom>
          <a:noFill/>
        </p:spPr>
        <p:txBody>
          <a:bodyPr wrap="square" rtlCol="0">
            <a:spAutoFit/>
          </a:bodyPr>
          <a:lstStyle/>
          <a:p>
            <a:pPr algn="ctr"/>
            <a:r>
              <a:rPr lang="zh-CN" altLang="en-US" sz="900" dirty="0" smtClean="0"/>
              <a:t>网络编码创新科技研讨会  </a:t>
            </a:r>
            <a:r>
              <a:rPr lang="en-US" altLang="zh-CN" sz="900" dirty="0" smtClean="0"/>
              <a:t>Workshop on Network Coding Innovative Technology  30 August, 2013</a:t>
            </a:r>
            <a:endParaRPr lang="zh-HK" altLang="en-US" sz="1400" dirty="0">
              <a:latin typeface="宋体" pitchFamily="2" charset="-122"/>
              <a:ea typeface="宋体" pitchFamily="2" charset="-122"/>
            </a:endParaRPr>
          </a:p>
        </p:txBody>
      </p:sp>
      <p:pic>
        <p:nvPicPr>
          <p:cNvPr id="17" name="图片 5" descr="8.png"/>
          <p:cNvPicPr>
            <a:picLocks noChangeAspect="1"/>
          </p:cNvPicPr>
          <p:nvPr/>
        </p:nvPicPr>
        <p:blipFill>
          <a:blip r:embed="rId3" cstate="print"/>
          <a:stretch>
            <a:fillRect/>
          </a:stretch>
        </p:blipFill>
        <p:spPr>
          <a:xfrm>
            <a:off x="-41005" y="6048011"/>
            <a:ext cx="755353" cy="667137"/>
          </a:xfrm>
          <a:prstGeom prst="ellipse">
            <a:avLst/>
          </a:prstGeom>
          <a:ln>
            <a:noFill/>
          </a:ln>
          <a:effectLst>
            <a:softEdge rad="112500"/>
          </a:effectLst>
        </p:spPr>
      </p:pic>
      <p:sp>
        <p:nvSpPr>
          <p:cNvPr id="22" name="Content Placeholder 3"/>
          <p:cNvSpPr>
            <a:spLocks noGrp="1"/>
          </p:cNvSpPr>
          <p:nvPr>
            <p:ph sz="half" idx="2"/>
          </p:nvPr>
        </p:nvSpPr>
        <p:spPr>
          <a:xfrm>
            <a:off x="251520" y="2501900"/>
            <a:ext cx="4040187" cy="3375025"/>
          </a:xfrm>
        </p:spPr>
        <p:txBody>
          <a:bodyPr>
            <a:normAutofit/>
          </a:bodyPr>
          <a:lstStyle/>
          <a:p>
            <a:pPr>
              <a:lnSpc>
                <a:spcPct val="150000"/>
              </a:lnSpc>
              <a:buFont typeface="Arial" charset="0"/>
              <a:buNone/>
            </a:pPr>
            <a:r>
              <a:rPr lang="zh-CN" altLang="en-US" sz="2000" dirty="0" smtClean="0">
                <a:solidFill>
                  <a:schemeClr val="bg1"/>
                </a:solidFill>
                <a:latin typeface="Times New Roman" pitchFamily="18" charset="0"/>
                <a:ea typeface="宋体" pitchFamily="2" charset="-122"/>
                <a:cs typeface="Times New Roman" pitchFamily="18" charset="0"/>
              </a:rPr>
              <a:t>    李硕彦教授和杨伟豪教授等所经典论文“</a:t>
            </a:r>
            <a:r>
              <a:rPr lang="en-US" altLang="zh-CN" sz="2000" dirty="0" smtClean="0">
                <a:solidFill>
                  <a:schemeClr val="bg1"/>
                </a:solidFill>
                <a:latin typeface="Times New Roman" pitchFamily="18" charset="0"/>
                <a:ea typeface="宋体" pitchFamily="2" charset="-122"/>
                <a:cs typeface="Times New Roman" pitchFamily="18" charset="0"/>
              </a:rPr>
              <a:t>L</a:t>
            </a:r>
            <a:r>
              <a:rPr lang="en-US" sz="2000" dirty="0" smtClean="0">
                <a:solidFill>
                  <a:schemeClr val="bg1"/>
                </a:solidFill>
                <a:latin typeface="Times New Roman" pitchFamily="18" charset="0"/>
                <a:ea typeface="宋体" pitchFamily="2" charset="-122"/>
                <a:cs typeface="Times New Roman" pitchFamily="18" charset="0"/>
              </a:rPr>
              <a:t>inear Network Coding</a:t>
            </a:r>
            <a:r>
              <a:rPr lang="zh-CN" altLang="en-US" sz="2000" dirty="0" smtClean="0">
                <a:solidFill>
                  <a:schemeClr val="bg1"/>
                </a:solidFill>
                <a:latin typeface="Times New Roman" pitchFamily="18" charset="0"/>
                <a:ea typeface="宋体" pitchFamily="2" charset="-122"/>
                <a:cs typeface="Times New Roman" pitchFamily="18" charset="0"/>
              </a:rPr>
              <a:t>”在理论和实践上具有重要意义。它获得了</a:t>
            </a:r>
            <a:r>
              <a:rPr lang="en-US" sz="2000" dirty="0" smtClean="0">
                <a:solidFill>
                  <a:schemeClr val="bg1"/>
                </a:solidFill>
                <a:latin typeface="Times New Roman" pitchFamily="18" charset="0"/>
                <a:ea typeface="宋体" pitchFamily="2" charset="-122"/>
                <a:cs typeface="Times New Roman" pitchFamily="18" charset="0"/>
              </a:rPr>
              <a:t>IEEE</a:t>
            </a:r>
            <a:r>
              <a:rPr lang="zh-CN" altLang="en-US" sz="2000" dirty="0" smtClean="0">
                <a:solidFill>
                  <a:schemeClr val="bg1"/>
                </a:solidFill>
                <a:latin typeface="Times New Roman" pitchFamily="18" charset="0"/>
                <a:ea typeface="宋体" pitchFamily="2" charset="-122"/>
                <a:cs typeface="Times New Roman" pitchFamily="18" charset="0"/>
              </a:rPr>
              <a:t>信息论协会</a:t>
            </a:r>
            <a:r>
              <a:rPr lang="en-US" sz="2000" dirty="0" smtClean="0">
                <a:solidFill>
                  <a:schemeClr val="bg1"/>
                </a:solidFill>
                <a:latin typeface="Times New Roman" pitchFamily="18" charset="0"/>
                <a:ea typeface="宋体" pitchFamily="2" charset="-122"/>
                <a:cs typeface="Times New Roman" pitchFamily="18" charset="0"/>
              </a:rPr>
              <a:t>2005</a:t>
            </a:r>
            <a:r>
              <a:rPr lang="zh-CN" altLang="en-US" sz="2000" dirty="0" smtClean="0">
                <a:solidFill>
                  <a:schemeClr val="bg1"/>
                </a:solidFill>
                <a:latin typeface="Times New Roman" pitchFamily="18" charset="0"/>
                <a:ea typeface="宋体" pitchFamily="2" charset="-122"/>
                <a:cs typeface="Times New Roman" pitchFamily="18" charset="0"/>
              </a:rPr>
              <a:t>年度论文奖，这是近三十多年来亚洲学者首次获此信息科学最高荣誉。</a:t>
            </a:r>
            <a:endParaRPr lang="en-US" sz="2000" dirty="0" smtClean="0">
              <a:solidFill>
                <a:schemeClr val="bg1"/>
              </a:solidFill>
              <a:latin typeface="Times New Roman" pitchFamily="18" charset="0"/>
              <a:ea typeface="宋体" pitchFamily="2" charset="-122"/>
              <a:cs typeface="Times New Roman" pitchFamily="18" charset="0"/>
            </a:endParaRPr>
          </a:p>
        </p:txBody>
      </p:sp>
      <p:pic>
        <p:nvPicPr>
          <p:cNvPr id="23" name="Content Placeholder 9" descr="Bob Raymong 2005_IMG.JPG"/>
          <p:cNvPicPr>
            <a:picLocks noGrp="1" noChangeAspect="1"/>
          </p:cNvPicPr>
          <p:nvPr>
            <p:ph sz="quarter" idx="4294967295"/>
          </p:nvPr>
        </p:nvPicPr>
        <p:blipFill rotWithShape="1">
          <a:blip r:embed="rId4" cstate="print"/>
          <a:srcRect l="9028" t="17072" r="5734"/>
          <a:stretch/>
        </p:blipFill>
        <p:spPr>
          <a:xfrm>
            <a:off x="4519142" y="2708920"/>
            <a:ext cx="4053386" cy="2956867"/>
          </a:xfrm>
          <a:prstGeom prst="rect">
            <a:avLst/>
          </a:prstGeom>
        </p:spPr>
      </p:pic>
      <p:sp>
        <p:nvSpPr>
          <p:cNvPr id="25" name="TextBox 24"/>
          <p:cNvSpPr txBox="1"/>
          <p:nvPr/>
        </p:nvSpPr>
        <p:spPr>
          <a:xfrm>
            <a:off x="571472" y="980728"/>
            <a:ext cx="8001056" cy="523220"/>
          </a:xfrm>
          <a:prstGeom prst="rect">
            <a:avLst/>
          </a:prstGeom>
          <a:solidFill>
            <a:schemeClr val="accent1"/>
          </a:solidFill>
        </p:spPr>
        <p:txBody>
          <a:bodyPr wrap="square" rtlCol="0">
            <a:spAutoFit/>
          </a:bodyPr>
          <a:lstStyle/>
          <a:p>
            <a:pPr algn="ctr"/>
            <a:r>
              <a:rPr lang="en-US" altLang="zh-CN" sz="2800" dirty="0" smtClean="0"/>
              <a:t>IEEE </a:t>
            </a:r>
            <a:r>
              <a:rPr lang="en-US" altLang="zh-CN" sz="2800" dirty="0"/>
              <a:t>Information Theory Society Paper Award</a:t>
            </a:r>
            <a:endParaRPr lang="zh-CN" altLang="en-US" sz="2800" dirty="0">
              <a:latin typeface="Lucida Sans" pitchFamily="34" charset="0"/>
              <a:ea typeface="SimHei" pitchFamily="49" charset="-122"/>
            </a:endParaRPr>
          </a:p>
        </p:txBody>
      </p:sp>
    </p:spTree>
    <p:extLst>
      <p:ext uri="{BB962C8B-B14F-4D97-AF65-F5344CB8AC3E}">
        <p14:creationId xmlns:p14="http://schemas.microsoft.com/office/powerpoint/2010/main" val="120665939"/>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6643710"/>
            <a:ext cx="9144000" cy="230832"/>
          </a:xfrm>
          <a:prstGeom prst="rect">
            <a:avLst/>
          </a:prstGeom>
          <a:noFill/>
        </p:spPr>
        <p:txBody>
          <a:bodyPr wrap="square" rtlCol="0">
            <a:spAutoFit/>
          </a:bodyPr>
          <a:lstStyle/>
          <a:p>
            <a:pPr algn="ctr"/>
            <a:r>
              <a:rPr lang="zh-CN" altLang="en-US" sz="900" dirty="0" smtClean="0"/>
              <a:t>网络编码创新科技研讨会  </a:t>
            </a:r>
            <a:r>
              <a:rPr lang="en-US" altLang="zh-CN" sz="900" dirty="0" smtClean="0"/>
              <a:t>Workshop on Network Coding Innovative Technology  30 August, 2013</a:t>
            </a:r>
            <a:endParaRPr lang="zh-HK" altLang="en-US" sz="1400" dirty="0">
              <a:latin typeface="宋体" pitchFamily="2" charset="-122"/>
              <a:ea typeface="宋体" pitchFamily="2" charset="-122"/>
            </a:endParaRPr>
          </a:p>
        </p:txBody>
      </p:sp>
      <p:pic>
        <p:nvPicPr>
          <p:cNvPr id="17" name="图片 5" descr="8.png"/>
          <p:cNvPicPr>
            <a:picLocks noChangeAspect="1"/>
          </p:cNvPicPr>
          <p:nvPr/>
        </p:nvPicPr>
        <p:blipFill>
          <a:blip r:embed="rId3" cstate="print"/>
          <a:stretch>
            <a:fillRect/>
          </a:stretch>
        </p:blipFill>
        <p:spPr>
          <a:xfrm>
            <a:off x="-41005" y="6048011"/>
            <a:ext cx="755353" cy="667137"/>
          </a:xfrm>
          <a:prstGeom prst="ellipse">
            <a:avLst/>
          </a:prstGeom>
          <a:ln>
            <a:noFill/>
          </a:ln>
          <a:effectLst>
            <a:softEdge rad="112500"/>
          </a:effectLst>
        </p:spPr>
      </p:pic>
      <p:sp>
        <p:nvSpPr>
          <p:cNvPr id="22" name="Content Placeholder 3"/>
          <p:cNvSpPr>
            <a:spLocks noGrp="1"/>
          </p:cNvSpPr>
          <p:nvPr>
            <p:ph sz="half" idx="2"/>
          </p:nvPr>
        </p:nvSpPr>
        <p:spPr>
          <a:xfrm>
            <a:off x="3419872" y="2276872"/>
            <a:ext cx="5045546" cy="2664296"/>
          </a:xfrm>
        </p:spPr>
        <p:txBody>
          <a:bodyPr>
            <a:normAutofit lnSpcReduction="10000"/>
          </a:bodyPr>
          <a:lstStyle/>
          <a:p>
            <a:pPr>
              <a:lnSpc>
                <a:spcPct val="150000"/>
              </a:lnSpc>
              <a:buFont typeface="Arial" charset="0"/>
              <a:buNone/>
            </a:pPr>
            <a:r>
              <a:rPr lang="en-US" altLang="zh-CN" sz="1800" i="1" dirty="0" smtClean="0">
                <a:solidFill>
                  <a:schemeClr val="accent1">
                    <a:lumMod val="75000"/>
                  </a:schemeClr>
                </a:solidFill>
                <a:latin typeface="Times New Roman" pitchFamily="18" charset="0"/>
                <a:ea typeface="宋体" pitchFamily="2" charset="-122"/>
                <a:cs typeface="Times New Roman" pitchFamily="18" charset="0"/>
              </a:rPr>
              <a:t>“Network </a:t>
            </a:r>
            <a:r>
              <a:rPr lang="en-US" altLang="zh-CN" sz="1800" i="1" dirty="0">
                <a:solidFill>
                  <a:schemeClr val="accent1">
                    <a:lumMod val="75000"/>
                  </a:schemeClr>
                </a:solidFill>
                <a:latin typeface="Times New Roman" pitchFamily="18" charset="0"/>
                <a:ea typeface="宋体" pitchFamily="2" charset="-122"/>
                <a:cs typeface="Times New Roman" pitchFamily="18" charset="0"/>
              </a:rPr>
              <a:t>Coding  </a:t>
            </a:r>
            <a:r>
              <a:rPr lang="en-US" altLang="zh-CN" sz="1800" i="1" dirty="0" smtClean="0">
                <a:solidFill>
                  <a:schemeClr val="accent1">
                    <a:lumMod val="75000"/>
                  </a:schemeClr>
                </a:solidFill>
                <a:latin typeface="Times New Roman" pitchFamily="18" charset="0"/>
                <a:ea typeface="宋体" pitchFamily="2" charset="-122"/>
                <a:cs typeface="Times New Roman" pitchFamily="18" charset="0"/>
              </a:rPr>
              <a:t>is sparking </a:t>
            </a:r>
            <a:r>
              <a:rPr lang="en-US" altLang="zh-CN" sz="1800" i="1" dirty="0">
                <a:solidFill>
                  <a:schemeClr val="accent1">
                    <a:lumMod val="75000"/>
                  </a:schemeClr>
                </a:solidFill>
                <a:latin typeface="Times New Roman" pitchFamily="18" charset="0"/>
                <a:ea typeface="宋体" pitchFamily="2" charset="-122"/>
                <a:cs typeface="Times New Roman" pitchFamily="18" charset="0"/>
              </a:rPr>
              <a:t>the next </a:t>
            </a:r>
            <a:r>
              <a:rPr lang="en-US" altLang="zh-CN" sz="1800" i="1" dirty="0" smtClean="0">
                <a:solidFill>
                  <a:schemeClr val="accent1">
                    <a:lumMod val="75000"/>
                  </a:schemeClr>
                </a:solidFill>
                <a:latin typeface="Times New Roman" pitchFamily="18" charset="0"/>
                <a:ea typeface="宋体" pitchFamily="2" charset="-122"/>
                <a:cs typeface="Times New Roman" pitchFamily="18" charset="0"/>
              </a:rPr>
              <a:t>revolution.”</a:t>
            </a:r>
          </a:p>
          <a:p>
            <a:pPr>
              <a:lnSpc>
                <a:spcPct val="150000"/>
              </a:lnSpc>
              <a:buFont typeface="Arial" charset="0"/>
              <a:buNone/>
            </a:pPr>
            <a:endParaRPr lang="en-US" altLang="zh-CN" sz="1800" i="1" dirty="0">
              <a:solidFill>
                <a:schemeClr val="accent1">
                  <a:lumMod val="75000"/>
                </a:schemeClr>
              </a:solidFill>
              <a:latin typeface="Times New Roman" pitchFamily="18" charset="0"/>
              <a:ea typeface="宋体" pitchFamily="2" charset="-122"/>
              <a:cs typeface="Times New Roman" pitchFamily="18" charset="0"/>
            </a:endParaRPr>
          </a:p>
          <a:p>
            <a:pPr>
              <a:lnSpc>
                <a:spcPct val="150000"/>
              </a:lnSpc>
              <a:buFont typeface="Arial" charset="0"/>
              <a:buNone/>
            </a:pPr>
            <a:r>
              <a:rPr lang="en-US" altLang="zh-CN" sz="1800" i="1" dirty="0" smtClean="0">
                <a:solidFill>
                  <a:schemeClr val="accent1">
                    <a:lumMod val="75000"/>
                  </a:schemeClr>
                </a:solidFill>
                <a:latin typeface="Times New Roman" pitchFamily="18" charset="0"/>
                <a:ea typeface="宋体" pitchFamily="2" charset="-122"/>
                <a:cs typeface="Times New Roman" pitchFamily="18" charset="0"/>
              </a:rPr>
              <a:t>“Breaking Network Logjams”</a:t>
            </a:r>
            <a:endParaRPr lang="en-US" altLang="zh-CN" sz="1800" i="1" dirty="0">
              <a:solidFill>
                <a:schemeClr val="accent1">
                  <a:lumMod val="75000"/>
                </a:schemeClr>
              </a:solidFill>
              <a:latin typeface="Times New Roman" pitchFamily="18" charset="0"/>
              <a:ea typeface="宋体" pitchFamily="2" charset="-122"/>
              <a:cs typeface="Times New Roman" pitchFamily="18" charset="0"/>
            </a:endParaRPr>
          </a:p>
          <a:p>
            <a:pPr>
              <a:lnSpc>
                <a:spcPct val="150000"/>
              </a:lnSpc>
              <a:buFont typeface="Arial" charset="0"/>
              <a:buNone/>
            </a:pPr>
            <a:endParaRPr lang="en-US" altLang="zh-CN" sz="1800" i="1" dirty="0" smtClean="0">
              <a:solidFill>
                <a:schemeClr val="accent1">
                  <a:lumMod val="75000"/>
                </a:schemeClr>
              </a:solidFill>
              <a:latin typeface="Times New Roman" pitchFamily="18" charset="0"/>
              <a:ea typeface="宋体" pitchFamily="2" charset="-122"/>
              <a:cs typeface="Times New Roman" pitchFamily="18" charset="0"/>
            </a:endParaRPr>
          </a:p>
          <a:p>
            <a:pPr>
              <a:lnSpc>
                <a:spcPct val="150000"/>
              </a:lnSpc>
              <a:buFont typeface="Arial" charset="0"/>
              <a:buNone/>
            </a:pPr>
            <a:r>
              <a:rPr lang="zh-CN" altLang="en-US" sz="1800" i="1" dirty="0">
                <a:solidFill>
                  <a:schemeClr val="accent1">
                    <a:lumMod val="75000"/>
                  </a:schemeClr>
                </a:solidFill>
                <a:latin typeface="Times New Roman" pitchFamily="18" charset="0"/>
                <a:ea typeface="宋体" pitchFamily="2" charset="-122"/>
                <a:cs typeface="Times New Roman" pitchFamily="18" charset="0"/>
              </a:rPr>
              <a:t>“我相信网络编码会是带领我们进入下一个革命阶段的蒸汽引擎。” </a:t>
            </a:r>
            <a:r>
              <a:rPr lang="en-US" altLang="zh-CN" sz="1800" i="1" dirty="0" smtClean="0">
                <a:solidFill>
                  <a:schemeClr val="accent1">
                    <a:lumMod val="75000"/>
                  </a:schemeClr>
                </a:solidFill>
                <a:latin typeface="Times New Roman" pitchFamily="18" charset="0"/>
                <a:ea typeface="宋体" pitchFamily="2" charset="-122"/>
                <a:cs typeface="Times New Roman" pitchFamily="18" charset="0"/>
              </a:rPr>
              <a:t>——</a:t>
            </a:r>
            <a:r>
              <a:rPr lang="zh-CN" altLang="en-US" sz="1800" i="1" dirty="0" smtClean="0">
                <a:solidFill>
                  <a:schemeClr val="accent1">
                    <a:lumMod val="75000"/>
                  </a:schemeClr>
                </a:solidFill>
                <a:latin typeface="Times New Roman" pitchFamily="18" charset="0"/>
                <a:ea typeface="宋体" pitchFamily="2" charset="-122"/>
                <a:cs typeface="Times New Roman" pitchFamily="18" charset="0"/>
              </a:rPr>
              <a:t> </a:t>
            </a:r>
            <a:r>
              <a:rPr lang="zh-CN" altLang="en-US" sz="1800" dirty="0" smtClean="0">
                <a:solidFill>
                  <a:schemeClr val="accent1">
                    <a:lumMod val="75000"/>
                  </a:schemeClr>
                </a:solidFill>
                <a:latin typeface="Times New Roman" pitchFamily="18" charset="0"/>
                <a:ea typeface="宋体" pitchFamily="2" charset="-122"/>
                <a:cs typeface="Times New Roman" pitchFamily="18" charset="0"/>
              </a:rPr>
              <a:t>杨</a:t>
            </a:r>
            <a:r>
              <a:rPr lang="zh-CN" altLang="en-US" sz="1800" dirty="0">
                <a:solidFill>
                  <a:schemeClr val="accent1">
                    <a:lumMod val="75000"/>
                  </a:schemeClr>
                </a:solidFill>
                <a:latin typeface="Times New Roman" pitchFamily="18" charset="0"/>
                <a:ea typeface="宋体" pitchFamily="2" charset="-122"/>
                <a:cs typeface="Times New Roman" pitchFamily="18" charset="0"/>
              </a:rPr>
              <a:t>伟豪教授</a:t>
            </a:r>
            <a:endParaRPr lang="zh-CN" altLang="en-US" sz="1800" i="1" dirty="0">
              <a:solidFill>
                <a:schemeClr val="accent1">
                  <a:lumMod val="75000"/>
                </a:schemeClr>
              </a:solidFill>
              <a:latin typeface="Times New Roman" pitchFamily="18" charset="0"/>
              <a:ea typeface="宋体" pitchFamily="2" charset="-122"/>
              <a:cs typeface="Times New Roman" pitchFamily="18" charset="0"/>
            </a:endParaRPr>
          </a:p>
        </p:txBody>
      </p:sp>
      <p:sp>
        <p:nvSpPr>
          <p:cNvPr id="25" name="TextBox 24"/>
          <p:cNvSpPr txBox="1"/>
          <p:nvPr/>
        </p:nvSpPr>
        <p:spPr>
          <a:xfrm>
            <a:off x="571472" y="980728"/>
            <a:ext cx="8001056" cy="523220"/>
          </a:xfrm>
          <a:prstGeom prst="rect">
            <a:avLst/>
          </a:prstGeom>
          <a:solidFill>
            <a:schemeClr val="accent1"/>
          </a:solidFill>
        </p:spPr>
        <p:txBody>
          <a:bodyPr wrap="square" rtlCol="0">
            <a:spAutoFit/>
          </a:bodyPr>
          <a:lstStyle/>
          <a:p>
            <a:pPr algn="ctr"/>
            <a:r>
              <a:rPr lang="zh-CN" altLang="en-US" sz="2800" dirty="0">
                <a:latin typeface="+mn-ea"/>
              </a:rPr>
              <a:t>网络编</a:t>
            </a:r>
            <a:r>
              <a:rPr lang="zh-CN" altLang="en-US" sz="2800" dirty="0" smtClean="0">
                <a:latin typeface="+mn-ea"/>
              </a:rPr>
              <a:t>码意味什么？</a:t>
            </a:r>
            <a:endParaRPr lang="zh-CN" altLang="en-US" sz="2800" dirty="0">
              <a:latin typeface="+mn-ea"/>
            </a:endParaRPr>
          </a:p>
        </p:txBody>
      </p:sp>
      <p:pic>
        <p:nvPicPr>
          <p:cNvPr id="7" name="Picture 5"/>
          <p:cNvPicPr>
            <a:picLocks noChangeAspect="1" noChangeArrowheads="1"/>
          </p:cNvPicPr>
          <p:nvPr/>
        </p:nvPicPr>
        <p:blipFill>
          <a:blip r:embed="rId4" cstate="print"/>
          <a:srcRect/>
          <a:stretch>
            <a:fillRect/>
          </a:stretch>
        </p:blipFill>
        <p:spPr bwMode="auto">
          <a:xfrm>
            <a:off x="571472" y="1946167"/>
            <a:ext cx="2376264" cy="3146320"/>
          </a:xfrm>
          <a:prstGeom prst="rect">
            <a:avLst/>
          </a:prstGeom>
          <a:noFill/>
          <a:ln w="9525">
            <a:noFill/>
            <a:miter lim="800000"/>
            <a:headEnd/>
            <a:tailEnd/>
          </a:ln>
        </p:spPr>
      </p:pic>
      <p:pic>
        <p:nvPicPr>
          <p:cNvPr id="5122" name="Picture 2" descr="C:\Users\Jack\Pictures\bob_awards.jpg"/>
          <p:cNvPicPr>
            <a:picLocks noChangeAspect="1" noChangeArrowheads="1"/>
          </p:cNvPicPr>
          <p:nvPr/>
        </p:nvPicPr>
        <p:blipFill rotWithShape="1">
          <a:blip r:embed="rId5">
            <a:extLst>
              <a:ext uri="{28A0092B-C50C-407E-A947-70E740481C1C}">
                <a14:useLocalDpi xmlns:a14="http://schemas.microsoft.com/office/drawing/2010/main" val="0"/>
              </a:ext>
            </a:extLst>
          </a:blip>
          <a:srcRect b="22749"/>
          <a:stretch/>
        </p:blipFill>
        <p:spPr bwMode="auto">
          <a:xfrm>
            <a:off x="5508104" y="5157192"/>
            <a:ext cx="2957314" cy="954948"/>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3"/>
          <p:cNvSpPr>
            <a:spLocks noGrp="1"/>
          </p:cNvSpPr>
          <p:nvPr>
            <p:ph sz="half" idx="2"/>
          </p:nvPr>
        </p:nvSpPr>
        <p:spPr>
          <a:xfrm>
            <a:off x="467544" y="5272522"/>
            <a:ext cx="4410617" cy="820774"/>
          </a:xfrm>
        </p:spPr>
        <p:txBody>
          <a:bodyPr>
            <a:noAutofit/>
          </a:bodyPr>
          <a:lstStyle/>
          <a:p>
            <a:pPr>
              <a:lnSpc>
                <a:spcPct val="150000"/>
              </a:lnSpc>
              <a:buFont typeface="Arial" charset="0"/>
              <a:buNone/>
            </a:pPr>
            <a:r>
              <a:rPr lang="zh-CN" altLang="en-US" sz="1800" i="1" dirty="0" smtClean="0">
                <a:solidFill>
                  <a:schemeClr val="accent1">
                    <a:lumMod val="75000"/>
                  </a:schemeClr>
                </a:solidFill>
                <a:latin typeface="Times New Roman" pitchFamily="18" charset="0"/>
                <a:ea typeface="宋体" pitchFamily="2" charset="-122"/>
                <a:cs typeface="Times New Roman" pitchFamily="18" charset="0"/>
              </a:rPr>
              <a:t>“</a:t>
            </a:r>
            <a:r>
              <a:rPr lang="zh-CN" altLang="en-US" sz="1800" i="1" dirty="0">
                <a:solidFill>
                  <a:schemeClr val="accent1">
                    <a:lumMod val="75000"/>
                  </a:schemeClr>
                </a:solidFill>
                <a:latin typeface="Times New Roman" pitchFamily="18" charset="0"/>
                <a:ea typeface="宋体" pitchFamily="2" charset="-122"/>
                <a:cs typeface="Times New Roman" pitchFamily="18" charset="0"/>
              </a:rPr>
              <a:t>网络编码架起了抽象代数与通讯工程之间的新桥梁</a:t>
            </a:r>
            <a:r>
              <a:rPr lang="zh-CN" altLang="en-US" sz="1800" i="1" dirty="0" smtClean="0">
                <a:solidFill>
                  <a:schemeClr val="accent1">
                    <a:lumMod val="75000"/>
                  </a:schemeClr>
                </a:solidFill>
                <a:latin typeface="Times New Roman" pitchFamily="18" charset="0"/>
                <a:ea typeface="宋体" pitchFamily="2" charset="-122"/>
                <a:cs typeface="Times New Roman" pitchFamily="18" charset="0"/>
              </a:rPr>
              <a:t>。”</a:t>
            </a:r>
            <a:r>
              <a:rPr lang="en-US" altLang="zh-CN" sz="1800" i="1" dirty="0" smtClean="0">
                <a:solidFill>
                  <a:schemeClr val="accent1">
                    <a:lumMod val="75000"/>
                  </a:schemeClr>
                </a:solidFill>
                <a:latin typeface="Times New Roman" pitchFamily="18" charset="0"/>
                <a:ea typeface="宋体" pitchFamily="2" charset="-122"/>
                <a:cs typeface="Times New Roman" pitchFamily="18" charset="0"/>
              </a:rPr>
              <a:t>——</a:t>
            </a:r>
            <a:r>
              <a:rPr lang="zh-CN" altLang="en-US" sz="1800" i="1" dirty="0" smtClean="0">
                <a:solidFill>
                  <a:schemeClr val="accent1">
                    <a:lumMod val="75000"/>
                  </a:schemeClr>
                </a:solidFill>
                <a:latin typeface="Times New Roman" pitchFamily="18" charset="0"/>
                <a:ea typeface="宋体" pitchFamily="2" charset="-122"/>
                <a:cs typeface="Times New Roman" pitchFamily="18" charset="0"/>
              </a:rPr>
              <a:t> </a:t>
            </a:r>
            <a:r>
              <a:rPr lang="zh-CN" altLang="en-US" sz="1800" dirty="0" smtClean="0">
                <a:solidFill>
                  <a:schemeClr val="accent1">
                    <a:lumMod val="75000"/>
                  </a:schemeClr>
                </a:solidFill>
                <a:latin typeface="Times New Roman" pitchFamily="18" charset="0"/>
                <a:ea typeface="宋体" pitchFamily="2" charset="-122"/>
                <a:cs typeface="Times New Roman" pitchFamily="18" charset="0"/>
              </a:rPr>
              <a:t>李</a:t>
            </a:r>
            <a:r>
              <a:rPr lang="zh-CN" altLang="en-US" sz="1800" dirty="0">
                <a:solidFill>
                  <a:schemeClr val="accent1">
                    <a:lumMod val="75000"/>
                  </a:schemeClr>
                </a:solidFill>
                <a:latin typeface="Times New Roman" pitchFamily="18" charset="0"/>
                <a:ea typeface="宋体" pitchFamily="2" charset="-122"/>
                <a:cs typeface="Times New Roman" pitchFamily="18" charset="0"/>
              </a:rPr>
              <a:t>硕彦教</a:t>
            </a:r>
            <a:r>
              <a:rPr lang="zh-CN" altLang="en-US" sz="1800" dirty="0" smtClean="0">
                <a:solidFill>
                  <a:schemeClr val="accent1">
                    <a:lumMod val="75000"/>
                  </a:schemeClr>
                </a:solidFill>
                <a:latin typeface="Times New Roman" pitchFamily="18" charset="0"/>
                <a:ea typeface="宋体" pitchFamily="2" charset="-122"/>
                <a:cs typeface="Times New Roman" pitchFamily="18" charset="0"/>
              </a:rPr>
              <a:t>授</a:t>
            </a:r>
            <a:endParaRPr lang="zh-CN" altLang="en-US" sz="1800" i="1" dirty="0">
              <a:solidFill>
                <a:schemeClr val="accent1">
                  <a:lumMod val="75000"/>
                </a:schemeClr>
              </a:solidFill>
              <a:latin typeface="Times New Roman" pitchFamily="18" charset="0"/>
              <a:ea typeface="宋体" pitchFamily="2" charset="-122"/>
              <a:cs typeface="Times New Roman" pitchFamily="18" charset="0"/>
            </a:endParaRPr>
          </a:p>
          <a:p>
            <a:pPr>
              <a:lnSpc>
                <a:spcPct val="150000"/>
              </a:lnSpc>
              <a:buFont typeface="Arial" charset="0"/>
              <a:buNone/>
            </a:pPr>
            <a:endParaRPr lang="en-US" sz="1800" i="1" dirty="0" smtClean="0">
              <a:solidFill>
                <a:schemeClr val="accent1">
                  <a:lumMod val="75000"/>
                </a:schemeClr>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270145729"/>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9" name="Picture 5"/>
          <p:cNvPicPr>
            <a:picLocks noChangeAspect="1" noChangeArrowheads="1"/>
          </p:cNvPicPr>
          <p:nvPr/>
        </p:nvPicPr>
        <p:blipFill>
          <a:blip r:embed="rId3" cstate="print"/>
          <a:srcRect/>
          <a:stretch>
            <a:fillRect/>
          </a:stretch>
        </p:blipFill>
        <p:spPr bwMode="auto">
          <a:xfrm>
            <a:off x="-2063353" y="5027662"/>
            <a:ext cx="1141412" cy="1511300"/>
          </a:xfrm>
          <a:prstGeom prst="rect">
            <a:avLst/>
          </a:prstGeom>
          <a:noFill/>
          <a:ln w="9525">
            <a:noFill/>
            <a:miter lim="800000"/>
            <a:headEnd/>
            <a:tailEnd/>
          </a:ln>
        </p:spPr>
      </p:pic>
      <p:sp>
        <p:nvSpPr>
          <p:cNvPr id="27667" name="Slide Number Placeholder 18"/>
          <p:cNvSpPr txBox="1">
            <a:spLocks noGrp="1"/>
          </p:cNvSpPr>
          <p:nvPr/>
        </p:nvSpPr>
        <p:spPr bwMode="auto">
          <a:xfrm>
            <a:off x="6553200" y="6248400"/>
            <a:ext cx="2133600" cy="457200"/>
          </a:xfrm>
          <a:prstGeom prst="rect">
            <a:avLst/>
          </a:prstGeom>
          <a:noFill/>
          <a:ln w="9525">
            <a:noFill/>
            <a:miter lim="800000"/>
            <a:headEnd/>
            <a:tailEnd/>
          </a:ln>
        </p:spPr>
        <p:txBody>
          <a:bodyPr/>
          <a:lstStyle/>
          <a:p>
            <a:pPr algn="r"/>
            <a:fld id="{4771DE82-EE40-4A9B-8039-323C6959769F}" type="slidenum">
              <a:rPr kumimoji="0" lang="en-US" altLang="zh-TW" sz="1000"/>
              <a:pPr algn="r"/>
              <a:t>8</a:t>
            </a:fld>
            <a:endParaRPr kumimoji="0" lang="en-US" altLang="zh-TW" sz="1000"/>
          </a:p>
        </p:txBody>
      </p:sp>
      <p:sp>
        <p:nvSpPr>
          <p:cNvPr id="21" name="TextBox 20"/>
          <p:cNvSpPr txBox="1"/>
          <p:nvPr/>
        </p:nvSpPr>
        <p:spPr>
          <a:xfrm>
            <a:off x="571472" y="980728"/>
            <a:ext cx="8001056" cy="523220"/>
          </a:xfrm>
          <a:prstGeom prst="rect">
            <a:avLst/>
          </a:prstGeom>
          <a:solidFill>
            <a:schemeClr val="accent1"/>
          </a:solidFill>
        </p:spPr>
        <p:txBody>
          <a:bodyPr wrap="square" rtlCol="0">
            <a:spAutoFit/>
          </a:bodyPr>
          <a:lstStyle/>
          <a:p>
            <a:pPr algn="ctr"/>
            <a:r>
              <a:rPr lang="zh-CN" altLang="en-US" sz="2800" dirty="0" smtClean="0">
                <a:solidFill>
                  <a:schemeClr val="bg1"/>
                </a:solidFill>
                <a:latin typeface="Lucida Sans" pitchFamily="34" charset="0"/>
                <a:ea typeface="SimHei" pitchFamily="49" charset="-122"/>
              </a:rPr>
              <a:t>里程碑 </a:t>
            </a:r>
            <a:r>
              <a:rPr lang="en-US" altLang="zh-CN" sz="2800" dirty="0" smtClean="0">
                <a:solidFill>
                  <a:schemeClr val="bg1"/>
                </a:solidFill>
                <a:latin typeface="Lucida Sans" pitchFamily="34" charset="0"/>
                <a:ea typeface="SimHei" pitchFamily="49" charset="-122"/>
              </a:rPr>
              <a:t>Milestones</a:t>
            </a:r>
            <a:r>
              <a:rPr lang="zh-CN" altLang="en-US" sz="2800" dirty="0" smtClean="0">
                <a:solidFill>
                  <a:schemeClr val="bg1"/>
                </a:solidFill>
                <a:latin typeface="Lucida Sans" pitchFamily="34" charset="0"/>
                <a:ea typeface="SimHei" pitchFamily="49" charset="-122"/>
              </a:rPr>
              <a:t> </a:t>
            </a:r>
            <a:endParaRPr lang="zh-CN" altLang="en-US" sz="2800" dirty="0">
              <a:solidFill>
                <a:schemeClr val="bg1"/>
              </a:solidFill>
              <a:latin typeface="Lucida Sans" pitchFamily="34" charset="0"/>
              <a:ea typeface="SimHei" pitchFamily="49" charset="-122"/>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72" y="1922977"/>
            <a:ext cx="8001056"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Content Placeholder 3"/>
          <p:cNvSpPr txBox="1">
            <a:spLocks/>
          </p:cNvSpPr>
          <p:nvPr/>
        </p:nvSpPr>
        <p:spPr>
          <a:xfrm>
            <a:off x="571472" y="1944753"/>
            <a:ext cx="3384376" cy="1224136"/>
          </a:xfrm>
          <a:prstGeom prst="rect">
            <a:avLst/>
          </a:prstGeom>
        </p:spPr>
        <p:txBody>
          <a:bodyPr/>
          <a:lstStyle/>
          <a:p>
            <a:pPr marL="342900" marR="0" lvl="0" indent="-342900" defTabSz="914400" rtl="0" eaLnBrk="0" fontAlgn="base" latinLnBrk="0" hangingPunct="0">
              <a:lnSpc>
                <a:spcPct val="100000"/>
              </a:lnSpc>
              <a:spcBef>
                <a:spcPct val="20000"/>
              </a:spcBef>
              <a:spcAft>
                <a:spcPct val="0"/>
              </a:spcAft>
              <a:buClrTx/>
              <a:buSzTx/>
              <a:tabLst/>
              <a:defRPr/>
            </a:pPr>
            <a:r>
              <a:rPr kumimoji="0" lang="en-US" sz="1600" b="0" i="0" u="none" strike="noStrike" kern="1200" cap="none" spc="0" normalizeH="0" baseline="0" noProof="0" dirty="0" smtClean="0">
                <a:ln>
                  <a:noFill/>
                </a:ln>
                <a:effectLst/>
                <a:uLnTx/>
                <a:uFillTx/>
                <a:latin typeface="Times New Roman" pitchFamily="18" charset="0"/>
                <a:ea typeface="宋体" pitchFamily="2" charset="-122"/>
                <a:cs typeface="Times New Roman" pitchFamily="18" charset="0"/>
              </a:rPr>
              <a:t>	2007</a:t>
            </a:r>
            <a:r>
              <a:rPr kumimoji="0" lang="zh-CN" altLang="en-US" sz="1600" b="0" i="0" u="none" strike="noStrike" kern="1200" cap="none" spc="0" normalizeH="0" baseline="0" noProof="0" dirty="0" smtClean="0">
                <a:ln>
                  <a:noFill/>
                </a:ln>
                <a:effectLst/>
                <a:uLnTx/>
                <a:uFillTx/>
                <a:latin typeface="Times New Roman" pitchFamily="18" charset="0"/>
                <a:ea typeface="宋体" pitchFamily="2" charset="-122"/>
                <a:cs typeface="Times New Roman" pitchFamily="18" charset="0"/>
              </a:rPr>
              <a:t>年，</a:t>
            </a:r>
            <a:r>
              <a:rPr kumimoji="0" lang="en-US" sz="1600" b="0" i="0" u="none" strike="noStrike" kern="1200" cap="none" spc="0" normalizeH="0" baseline="0" noProof="0" dirty="0" smtClean="0">
                <a:ln>
                  <a:noFill/>
                </a:ln>
                <a:effectLst/>
                <a:uLnTx/>
                <a:uFillTx/>
                <a:latin typeface="Times New Roman" pitchFamily="18" charset="0"/>
                <a:ea typeface="宋体" pitchFamily="2" charset="-122"/>
                <a:cs typeface="Times New Roman" pitchFamily="18" charset="0"/>
              </a:rPr>
              <a:t>Scientific American</a:t>
            </a:r>
            <a:r>
              <a:rPr kumimoji="0" lang="zh-CN" altLang="en-US" sz="1600" b="0" i="0" u="none" strike="noStrike" kern="1200" cap="none" spc="0" normalizeH="0" baseline="0" noProof="0" dirty="0" smtClean="0">
                <a:ln>
                  <a:noFill/>
                </a:ln>
                <a:effectLst/>
                <a:uLnTx/>
                <a:uFillTx/>
                <a:latin typeface="Times New Roman" pitchFamily="18" charset="0"/>
                <a:ea typeface="宋体" pitchFamily="2" charset="-122"/>
                <a:cs typeface="Times New Roman" pitchFamily="18" charset="0"/>
              </a:rPr>
              <a:t>刊载专文，“</a:t>
            </a:r>
            <a:r>
              <a:rPr kumimoji="0" lang="en-US" sz="1600" b="0" i="0" u="none" strike="noStrike" kern="1200" cap="none" spc="0" normalizeH="0" baseline="0" noProof="0" dirty="0" smtClean="0">
                <a:ln>
                  <a:noFill/>
                </a:ln>
                <a:effectLst/>
                <a:uLnTx/>
                <a:uFillTx/>
                <a:latin typeface="Times New Roman" pitchFamily="18" charset="0"/>
                <a:ea typeface="宋体" pitchFamily="2" charset="-122"/>
                <a:cs typeface="Times New Roman" pitchFamily="18" charset="0"/>
              </a:rPr>
              <a:t>Breaking Network Logjams</a:t>
            </a:r>
            <a:r>
              <a:rPr kumimoji="0" lang="zh-CN" altLang="en-US" sz="1600" b="0" i="0" u="none" strike="noStrike" kern="1200" cap="none" spc="0" normalizeH="0" baseline="0" noProof="0" dirty="0" smtClean="0">
                <a:ln>
                  <a:noFill/>
                </a:ln>
                <a:effectLst/>
                <a:uLnTx/>
                <a:uFillTx/>
                <a:latin typeface="Times New Roman" pitchFamily="18" charset="0"/>
                <a:ea typeface="宋体" pitchFamily="2" charset="-122"/>
                <a:cs typeface="Times New Roman" pitchFamily="18" charset="0"/>
              </a:rPr>
              <a:t>”一文</a:t>
            </a:r>
            <a:r>
              <a:rPr kumimoji="0" lang="en-US" altLang="zh-CN" sz="1600" b="0" i="0" u="none" strike="noStrike" kern="1200" cap="none" spc="0" normalizeH="0" baseline="0" noProof="0" dirty="0" smtClean="0">
                <a:ln>
                  <a:noFill/>
                </a:ln>
                <a:effectLst/>
                <a:uLnTx/>
                <a:uFillTx/>
                <a:latin typeface="Times New Roman" pitchFamily="18" charset="0"/>
                <a:ea typeface="宋体" pitchFamily="2" charset="-122"/>
                <a:cs typeface="Times New Roman" pitchFamily="18" charset="0"/>
              </a:rPr>
              <a:t>,</a:t>
            </a:r>
            <a:r>
              <a:rPr kumimoji="0" lang="zh-CN" altLang="en-US" sz="1600" b="0" i="0" u="none" strike="noStrike" kern="1200" cap="none" spc="0" normalizeH="0" baseline="0" noProof="0" dirty="0" smtClean="0">
                <a:ln>
                  <a:noFill/>
                </a:ln>
                <a:effectLst/>
                <a:uLnTx/>
                <a:uFillTx/>
                <a:latin typeface="Times New Roman" pitchFamily="18" charset="0"/>
                <a:ea typeface="宋体" pitchFamily="2" charset="-122"/>
                <a:cs typeface="Times New Roman" pitchFamily="18" charset="0"/>
              </a:rPr>
              <a:t>喻网络编码为</a:t>
            </a:r>
            <a:r>
              <a:rPr kumimoji="0" lang="en-US" sz="1600" b="0" i="0" u="none" strike="noStrike" kern="1200" cap="none" spc="0" normalizeH="0" baseline="0" noProof="0" dirty="0" smtClean="0">
                <a:ln>
                  <a:noFill/>
                </a:ln>
                <a:effectLst/>
                <a:uLnTx/>
                <a:uFillTx/>
                <a:latin typeface="Times New Roman" pitchFamily="18" charset="0"/>
                <a:ea typeface="宋体" pitchFamily="2" charset="-122"/>
                <a:cs typeface="Times New Roman" pitchFamily="18" charset="0"/>
              </a:rPr>
              <a:t>“</a:t>
            </a:r>
            <a:r>
              <a:rPr kumimoji="0" lang="zh-CN" altLang="en-US" sz="1600" b="0" i="0" u="none" strike="noStrike" kern="1200" cap="none" spc="0" normalizeH="0" baseline="0" noProof="0" dirty="0" smtClean="0">
                <a:ln>
                  <a:noFill/>
                </a:ln>
                <a:effectLst/>
                <a:uLnTx/>
                <a:uFillTx/>
                <a:latin typeface="Times New Roman" pitchFamily="18" charset="0"/>
                <a:ea typeface="宋体" pitchFamily="2" charset="-122"/>
                <a:cs typeface="Times New Roman" pitchFamily="18" charset="0"/>
              </a:rPr>
              <a:t>新信息科学技术革命</a:t>
            </a:r>
            <a:r>
              <a:rPr kumimoji="0" lang="en-US" sz="1600" b="0" i="0" u="none" strike="noStrike" kern="1200" cap="none" spc="0" normalizeH="0" baseline="0" noProof="0" dirty="0" smtClean="0">
                <a:ln>
                  <a:noFill/>
                </a:ln>
                <a:effectLst/>
                <a:uLnTx/>
                <a:uFillTx/>
                <a:latin typeface="Times New Roman" pitchFamily="18" charset="0"/>
                <a:ea typeface="宋体" pitchFamily="2" charset="-122"/>
                <a:cs typeface="Times New Roman" pitchFamily="18" charset="0"/>
              </a:rPr>
              <a:t>”</a:t>
            </a:r>
            <a:r>
              <a:rPr kumimoji="0" lang="zh-CN" altLang="en-US" sz="1600" b="0" i="0" u="none" strike="noStrike" kern="1200" cap="none" spc="0" normalizeH="0" baseline="0" noProof="0" dirty="0" smtClean="0">
                <a:ln>
                  <a:noFill/>
                </a:ln>
                <a:effectLst/>
                <a:uLnTx/>
                <a:uFillTx/>
                <a:latin typeface="Times New Roman" pitchFamily="18" charset="0"/>
                <a:ea typeface="宋体" pitchFamily="2" charset="-122"/>
                <a:cs typeface="Times New Roman" pitchFamily="18" charset="0"/>
              </a:rPr>
              <a:t>。</a:t>
            </a:r>
            <a:endParaRPr kumimoji="0" lang="en-US" sz="1600" b="0" i="0" u="none" strike="noStrike" kern="1200" cap="none" spc="0" normalizeH="0" baseline="0" noProof="0" dirty="0" smtClean="0">
              <a:ln>
                <a:noFill/>
              </a:ln>
              <a:effectLst/>
              <a:uLnTx/>
              <a:uFillTx/>
              <a:latin typeface="Times New Roman" pitchFamily="18" charset="0"/>
              <a:ea typeface="宋体" pitchFamily="2" charset="-122"/>
              <a:cs typeface="Times New Roman" pitchFamily="18" charset="0"/>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676897"/>
            <a:ext cx="72390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4328" y="2760910"/>
            <a:ext cx="83820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468016" y="5373216"/>
            <a:ext cx="3424464" cy="830997"/>
          </a:xfrm>
          <a:prstGeom prst="rect">
            <a:avLst/>
          </a:prstGeom>
        </p:spPr>
        <p:txBody>
          <a:bodyPr wrap="square">
            <a:spAutoFit/>
          </a:bodyPr>
          <a:lstStyle/>
          <a:p>
            <a:r>
              <a:rPr lang="en-US" altLang="zh-CN" sz="1200" dirty="0" smtClean="0">
                <a:latin typeface="Times New Roman" pitchFamily="18" charset="0"/>
                <a:ea typeface="宋体" pitchFamily="2" charset="-122"/>
                <a:cs typeface="Times New Roman" pitchFamily="18" charset="0"/>
              </a:rPr>
              <a:t>Year 2012</a:t>
            </a:r>
            <a:r>
              <a:rPr lang="zh-CN" altLang="en-US" sz="1200" dirty="0" smtClean="0">
                <a:latin typeface="Times New Roman" pitchFamily="18" charset="0"/>
                <a:ea typeface="宋体" pitchFamily="2" charset="-122"/>
                <a:cs typeface="Times New Roman" pitchFamily="18" charset="0"/>
              </a:rPr>
              <a:t> 主</a:t>
            </a:r>
            <a:r>
              <a:rPr lang="zh-CN" altLang="en-US" sz="1200" dirty="0">
                <a:latin typeface="Times New Roman" pitchFamily="18" charset="0"/>
                <a:ea typeface="宋体" pitchFamily="2" charset="-122"/>
                <a:cs typeface="Times New Roman" pitchFamily="18" charset="0"/>
              </a:rPr>
              <a:t>办</a:t>
            </a:r>
            <a:r>
              <a:rPr lang="en-US" altLang="zh-CN" sz="1200" dirty="0">
                <a:latin typeface="Times New Roman" pitchFamily="18" charset="0"/>
                <a:ea typeface="宋体" pitchFamily="2" charset="-122"/>
                <a:cs typeface="Times New Roman" pitchFamily="18" charset="0"/>
              </a:rPr>
              <a:t>SRIF 2012 </a:t>
            </a:r>
            <a:r>
              <a:rPr lang="zh-CN" altLang="en-US" sz="1200" dirty="0">
                <a:latin typeface="Times New Roman" pitchFamily="18" charset="0"/>
                <a:ea typeface="宋体" pitchFamily="2" charset="-122"/>
                <a:cs typeface="Times New Roman" pitchFamily="18" charset="0"/>
              </a:rPr>
              <a:t>软件无线电实现研讨</a:t>
            </a:r>
            <a:r>
              <a:rPr lang="zh-CN" altLang="en-US" sz="1200" dirty="0" smtClean="0">
                <a:latin typeface="Times New Roman" pitchFamily="18" charset="0"/>
                <a:ea typeface="宋体" pitchFamily="2" charset="-122"/>
                <a:cs typeface="Times New Roman" pitchFamily="18" charset="0"/>
              </a:rPr>
              <a:t>会</a:t>
            </a:r>
            <a:r>
              <a:rPr lang="en-US" altLang="zh-CN" sz="1200" dirty="0" smtClean="0">
                <a:latin typeface="Times New Roman" pitchFamily="18" charset="0"/>
                <a:ea typeface="宋体" pitchFamily="2" charset="-122"/>
                <a:cs typeface="Times New Roman" pitchFamily="18" charset="0"/>
              </a:rPr>
              <a:t>Year 2013</a:t>
            </a:r>
            <a:r>
              <a:rPr lang="zh-CN" altLang="en-US" sz="1200" dirty="0">
                <a:latin typeface="Times New Roman" pitchFamily="18" charset="0"/>
                <a:ea typeface="宋体" pitchFamily="2" charset="-122"/>
                <a:cs typeface="Times New Roman" pitchFamily="18" charset="0"/>
              </a:rPr>
              <a:t>主办</a:t>
            </a:r>
            <a:r>
              <a:rPr lang="en-US" altLang="zh-CN" sz="1200" dirty="0" smtClean="0">
                <a:latin typeface="Times New Roman" pitchFamily="18" charset="0"/>
                <a:ea typeface="宋体" pitchFamily="2" charset="-122"/>
                <a:cs typeface="Times New Roman" pitchFamily="18" charset="0"/>
              </a:rPr>
              <a:t>SRIF </a:t>
            </a:r>
            <a:r>
              <a:rPr lang="en-US" altLang="zh-CN" sz="1200" dirty="0">
                <a:latin typeface="Times New Roman" pitchFamily="18" charset="0"/>
                <a:ea typeface="宋体" pitchFamily="2" charset="-122"/>
                <a:cs typeface="Times New Roman" pitchFamily="18" charset="0"/>
              </a:rPr>
              <a:t>2013</a:t>
            </a:r>
            <a:r>
              <a:rPr lang="zh-CN" altLang="en-US" sz="1200" dirty="0">
                <a:latin typeface="Times New Roman" pitchFamily="18" charset="0"/>
                <a:ea typeface="宋体" pitchFamily="2" charset="-122"/>
                <a:cs typeface="Times New Roman" pitchFamily="18" charset="0"/>
              </a:rPr>
              <a:t>国际软件无线电应用技术专题研讨会作为</a:t>
            </a:r>
            <a:r>
              <a:rPr lang="en-US" altLang="zh-CN" sz="1200" dirty="0">
                <a:latin typeface="Times New Roman" pitchFamily="18" charset="0"/>
                <a:ea typeface="宋体" pitchFamily="2" charset="-122"/>
                <a:cs typeface="Times New Roman" pitchFamily="18" charset="0"/>
              </a:rPr>
              <a:t>ACM SIGMOBILE</a:t>
            </a:r>
            <a:r>
              <a:rPr lang="zh-CN" altLang="en-US" sz="1200" dirty="0">
                <a:latin typeface="Times New Roman" pitchFamily="18" charset="0"/>
                <a:ea typeface="宋体" pitchFamily="2" charset="-122"/>
                <a:cs typeface="Times New Roman" pitchFamily="18" charset="0"/>
              </a:rPr>
              <a:t>的旗舰会议</a:t>
            </a:r>
            <a:r>
              <a:rPr lang="en-US" altLang="zh-CN" sz="1200" dirty="0">
                <a:latin typeface="Times New Roman" pitchFamily="18" charset="0"/>
                <a:ea typeface="宋体" pitchFamily="2" charset="-122"/>
                <a:cs typeface="Times New Roman" pitchFamily="18" charset="0"/>
              </a:rPr>
              <a:t>SIGCOMM</a:t>
            </a:r>
            <a:r>
              <a:rPr lang="zh-CN" altLang="en-US" sz="1200" dirty="0" smtClean="0">
                <a:latin typeface="Times New Roman" pitchFamily="18" charset="0"/>
                <a:ea typeface="宋体" pitchFamily="2" charset="-122"/>
                <a:cs typeface="Times New Roman" pitchFamily="18" charset="0"/>
              </a:rPr>
              <a:t>的</a:t>
            </a:r>
            <a:r>
              <a:rPr lang="en-US" altLang="zh-CN" sz="1200" dirty="0" smtClean="0">
                <a:latin typeface="Times New Roman" pitchFamily="18" charset="0"/>
                <a:ea typeface="宋体" pitchFamily="2" charset="-122"/>
                <a:cs typeface="Times New Roman" pitchFamily="18" charset="0"/>
              </a:rPr>
              <a:t>Workshop</a:t>
            </a:r>
            <a:r>
              <a:rPr lang="zh-CN" altLang="en-US" sz="1200" dirty="0" smtClean="0">
                <a:latin typeface="Times New Roman" pitchFamily="18" charset="0"/>
                <a:ea typeface="宋体" pitchFamily="2" charset="-122"/>
                <a:cs typeface="Times New Roman" pitchFamily="18" charset="0"/>
              </a:rPr>
              <a:t>        </a:t>
            </a:r>
            <a:endParaRPr lang="zh-CN" altLang="en-US" sz="1200" dirty="0">
              <a:latin typeface="Times New Roman" pitchFamily="18" charset="0"/>
              <a:ea typeface="宋体" pitchFamily="2" charset="-122"/>
              <a:cs typeface="Times New Roman" pitchFamily="18" charset="0"/>
            </a:endParaRPr>
          </a:p>
        </p:txBody>
      </p:sp>
      <p:sp>
        <p:nvSpPr>
          <p:cNvPr id="28" name="TextBox 27"/>
          <p:cNvSpPr txBox="1"/>
          <p:nvPr/>
        </p:nvSpPr>
        <p:spPr>
          <a:xfrm>
            <a:off x="0" y="6643710"/>
            <a:ext cx="9144000" cy="230832"/>
          </a:xfrm>
          <a:prstGeom prst="rect">
            <a:avLst/>
          </a:prstGeom>
          <a:noFill/>
        </p:spPr>
        <p:txBody>
          <a:bodyPr wrap="square" rtlCol="0">
            <a:spAutoFit/>
          </a:bodyPr>
          <a:lstStyle/>
          <a:p>
            <a:pPr algn="ctr"/>
            <a:r>
              <a:rPr lang="zh-CN" altLang="en-US" sz="900" dirty="0" smtClean="0">
                <a:solidFill>
                  <a:schemeClr val="bg1"/>
                </a:solidFill>
              </a:rPr>
              <a:t>网络编码创新科技研讨会  </a:t>
            </a:r>
            <a:r>
              <a:rPr lang="en-US" altLang="zh-CN" sz="900" dirty="0" smtClean="0">
                <a:solidFill>
                  <a:schemeClr val="bg1"/>
                </a:solidFill>
              </a:rPr>
              <a:t>Workshop on Network Coding Innovative Technology  30 August, 2013</a:t>
            </a:r>
            <a:endParaRPr lang="zh-HK" altLang="en-US" sz="1400" dirty="0">
              <a:solidFill>
                <a:schemeClr val="bg1"/>
              </a:solidFill>
              <a:latin typeface="宋体" pitchFamily="2" charset="-122"/>
              <a:ea typeface="宋体" pitchFamily="2" charset="-122"/>
            </a:endParaRPr>
          </a:p>
        </p:txBody>
      </p:sp>
      <p:pic>
        <p:nvPicPr>
          <p:cNvPr id="29" name="图片 5" descr="8.png"/>
          <p:cNvPicPr>
            <a:picLocks noChangeAspect="1"/>
          </p:cNvPicPr>
          <p:nvPr/>
        </p:nvPicPr>
        <p:blipFill>
          <a:blip r:embed="rId7" cstate="print"/>
          <a:stretch>
            <a:fillRect/>
          </a:stretch>
        </p:blipFill>
        <p:spPr>
          <a:xfrm>
            <a:off x="-41005" y="6048011"/>
            <a:ext cx="755353" cy="667137"/>
          </a:xfrm>
          <a:prstGeom prst="ellipse">
            <a:avLst/>
          </a:prstGeom>
          <a:ln>
            <a:noFill/>
          </a:ln>
          <a:effectLst>
            <a:softEdge rad="112500"/>
          </a:effectLst>
        </p:spPr>
      </p:pic>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9" name="Slide Number Placeholder 29"/>
          <p:cNvSpPr>
            <a:spLocks noGrp="1"/>
          </p:cNvSpPr>
          <p:nvPr>
            <p:ph type="sldNum" sz="quarter" idx="12"/>
          </p:nvPr>
        </p:nvSpPr>
        <p:spPr>
          <a:noFill/>
        </p:spPr>
        <p:txBody>
          <a:bodyPr/>
          <a:lstStyle/>
          <a:p>
            <a:fld id="{869278B4-819C-4B1F-81DF-94AD240F9948}" type="slidenum">
              <a:rPr lang="en-US" altLang="zh-TW" smtClean="0"/>
              <a:pPr/>
              <a:t>9</a:t>
            </a:fld>
            <a:endParaRPr lang="en-US" altLang="zh-TW" smtClean="0"/>
          </a:p>
        </p:txBody>
      </p:sp>
      <p:sp>
        <p:nvSpPr>
          <p:cNvPr id="123909" name="Text Box 5"/>
          <p:cNvSpPr txBox="1">
            <a:spLocks noChangeArrowheads="1"/>
          </p:cNvSpPr>
          <p:nvPr/>
        </p:nvSpPr>
        <p:spPr bwMode="auto">
          <a:xfrm>
            <a:off x="3956050" y="2370782"/>
            <a:ext cx="1004888" cy="338138"/>
          </a:xfrm>
          <a:prstGeom prst="rect">
            <a:avLst/>
          </a:prstGeom>
          <a:noFill/>
          <a:ln w="9525">
            <a:noFill/>
            <a:miter lim="800000"/>
            <a:headEnd/>
            <a:tailEnd/>
          </a:ln>
          <a:effectLst/>
        </p:spPr>
        <p:txBody>
          <a:bodyPr wrap="none">
            <a:spAutoFit/>
          </a:bodyPr>
          <a:lstStyle/>
          <a:p>
            <a:pPr algn="ctr">
              <a:defRPr/>
            </a:pPr>
            <a:r>
              <a:rPr lang="zh-CN" altLang="en-US" sz="1600" dirty="0">
                <a:solidFill>
                  <a:srgbClr val="008000"/>
                </a:solidFill>
                <a:latin typeface="Times New Roman" pitchFamily="18" charset="0"/>
                <a:ea typeface="宋体" pitchFamily="2" charset="-122"/>
                <a:cs typeface="Times New Roman" pitchFamily="18" charset="0"/>
              </a:rPr>
              <a:t>信息理论</a:t>
            </a:r>
            <a:endParaRPr lang="en-US" altLang="zh-TW" sz="1600" dirty="0">
              <a:solidFill>
                <a:schemeClr val="tx1">
                  <a:lumMod val="75000"/>
                  <a:lumOff val="25000"/>
                </a:schemeClr>
              </a:solidFill>
              <a:latin typeface="Times New Roman" pitchFamily="18" charset="0"/>
              <a:ea typeface="宋体" pitchFamily="2" charset="-122"/>
              <a:cs typeface="Times New Roman" pitchFamily="18" charset="0"/>
            </a:endParaRPr>
          </a:p>
        </p:txBody>
      </p:sp>
      <p:sp>
        <p:nvSpPr>
          <p:cNvPr id="5124" name="Text Box 6"/>
          <p:cNvSpPr txBox="1">
            <a:spLocks noChangeArrowheads="1"/>
          </p:cNvSpPr>
          <p:nvPr/>
        </p:nvSpPr>
        <p:spPr bwMode="auto">
          <a:xfrm>
            <a:off x="6588224" y="3740819"/>
            <a:ext cx="800100" cy="338138"/>
          </a:xfrm>
          <a:prstGeom prst="rect">
            <a:avLst/>
          </a:prstGeom>
          <a:noFill/>
          <a:ln w="9525">
            <a:noFill/>
            <a:miter lim="800000"/>
            <a:headEnd/>
            <a:tailEnd/>
          </a:ln>
        </p:spPr>
        <p:txBody>
          <a:bodyPr wrap="none">
            <a:spAutoFit/>
          </a:bodyPr>
          <a:lstStyle/>
          <a:p>
            <a:pPr algn="ctr"/>
            <a:r>
              <a:rPr lang="zh-CN" altLang="en-US" sz="1600" dirty="0">
                <a:solidFill>
                  <a:srgbClr val="404040"/>
                </a:solidFill>
                <a:latin typeface="Times New Roman" pitchFamily="18" charset="0"/>
                <a:ea typeface="宋体" pitchFamily="2" charset="-122"/>
                <a:cs typeface="Times New Roman" pitchFamily="18" charset="0"/>
              </a:rPr>
              <a:t>互联网</a:t>
            </a:r>
            <a:endParaRPr lang="en-US" altLang="zh-TW" sz="1600" dirty="0">
              <a:solidFill>
                <a:srgbClr val="404040"/>
              </a:solidFill>
              <a:latin typeface="Times New Roman" pitchFamily="18" charset="0"/>
              <a:ea typeface="宋体" pitchFamily="2" charset="-122"/>
              <a:cs typeface="Times New Roman" pitchFamily="18" charset="0"/>
            </a:endParaRPr>
          </a:p>
        </p:txBody>
      </p:sp>
      <p:sp>
        <p:nvSpPr>
          <p:cNvPr id="5125" name="Text Box 7"/>
          <p:cNvSpPr txBox="1">
            <a:spLocks noChangeArrowheads="1"/>
          </p:cNvSpPr>
          <p:nvPr/>
        </p:nvSpPr>
        <p:spPr bwMode="auto">
          <a:xfrm>
            <a:off x="6451615" y="4698281"/>
            <a:ext cx="800219" cy="338554"/>
          </a:xfrm>
          <a:prstGeom prst="rect">
            <a:avLst/>
          </a:prstGeom>
          <a:noFill/>
          <a:ln w="9525">
            <a:noFill/>
            <a:miter lim="800000"/>
            <a:headEnd/>
            <a:tailEnd/>
          </a:ln>
        </p:spPr>
        <p:txBody>
          <a:bodyPr wrap="none">
            <a:spAutoFit/>
          </a:bodyPr>
          <a:lstStyle/>
          <a:p>
            <a:pPr algn="ctr"/>
            <a:r>
              <a:rPr lang="zh-CN" altLang="en-US" sz="1600" dirty="0" smtClean="0">
                <a:solidFill>
                  <a:srgbClr val="404040"/>
                </a:solidFill>
                <a:latin typeface="Times New Roman" pitchFamily="18" charset="0"/>
                <a:ea typeface="宋体" pitchFamily="2" charset="-122"/>
                <a:cs typeface="Times New Roman" pitchFamily="18" charset="0"/>
              </a:rPr>
              <a:t>大数据</a:t>
            </a:r>
            <a:endParaRPr lang="en-US" altLang="zh-TW" sz="1600" dirty="0">
              <a:solidFill>
                <a:srgbClr val="404040"/>
              </a:solidFill>
              <a:latin typeface="Times New Roman" pitchFamily="18" charset="0"/>
              <a:ea typeface="宋体" pitchFamily="2" charset="-122"/>
              <a:cs typeface="Times New Roman" pitchFamily="18" charset="0"/>
            </a:endParaRPr>
          </a:p>
        </p:txBody>
      </p:sp>
      <p:sp>
        <p:nvSpPr>
          <p:cNvPr id="5126" name="Text Box 8"/>
          <p:cNvSpPr txBox="1">
            <a:spLocks noChangeArrowheads="1"/>
          </p:cNvSpPr>
          <p:nvPr/>
        </p:nvSpPr>
        <p:spPr bwMode="auto">
          <a:xfrm>
            <a:off x="6084168" y="3018854"/>
            <a:ext cx="1004887" cy="338138"/>
          </a:xfrm>
          <a:prstGeom prst="rect">
            <a:avLst/>
          </a:prstGeom>
          <a:noFill/>
          <a:ln w="9525">
            <a:noFill/>
            <a:miter lim="800000"/>
            <a:headEnd/>
            <a:tailEnd/>
          </a:ln>
        </p:spPr>
        <p:txBody>
          <a:bodyPr wrap="none">
            <a:spAutoFit/>
          </a:bodyPr>
          <a:lstStyle/>
          <a:p>
            <a:pPr algn="ctr"/>
            <a:r>
              <a:rPr lang="zh-CN" altLang="en-US" sz="1600">
                <a:solidFill>
                  <a:srgbClr val="404040"/>
                </a:solidFill>
                <a:latin typeface="Times New Roman" pitchFamily="18" charset="0"/>
                <a:ea typeface="宋体" pitchFamily="2" charset="-122"/>
                <a:cs typeface="Times New Roman" pitchFamily="18" charset="0"/>
              </a:rPr>
              <a:t>无线网络</a:t>
            </a:r>
            <a:endParaRPr lang="en-US" altLang="zh-TW" sz="1600">
              <a:solidFill>
                <a:srgbClr val="404040"/>
              </a:solidFill>
              <a:latin typeface="Times New Roman" pitchFamily="18" charset="0"/>
              <a:ea typeface="宋体" pitchFamily="2" charset="-122"/>
              <a:cs typeface="Times New Roman" pitchFamily="18" charset="0"/>
            </a:endParaRPr>
          </a:p>
        </p:txBody>
      </p:sp>
      <p:sp>
        <p:nvSpPr>
          <p:cNvPr id="5127" name="Text Box 10"/>
          <p:cNvSpPr txBox="1">
            <a:spLocks noChangeArrowheads="1"/>
          </p:cNvSpPr>
          <p:nvPr/>
        </p:nvSpPr>
        <p:spPr bwMode="auto">
          <a:xfrm>
            <a:off x="5652120" y="5154761"/>
            <a:ext cx="1209675" cy="338138"/>
          </a:xfrm>
          <a:prstGeom prst="rect">
            <a:avLst/>
          </a:prstGeom>
          <a:noFill/>
          <a:ln w="9525">
            <a:noFill/>
            <a:miter lim="800000"/>
            <a:headEnd/>
            <a:tailEnd/>
          </a:ln>
        </p:spPr>
        <p:txBody>
          <a:bodyPr wrap="none">
            <a:spAutoFit/>
          </a:bodyPr>
          <a:lstStyle/>
          <a:p>
            <a:pPr algn="ctr"/>
            <a:r>
              <a:rPr lang="zh-CN" altLang="en-US" sz="1600" dirty="0">
                <a:solidFill>
                  <a:srgbClr val="404040"/>
                </a:solidFill>
                <a:latin typeface="Times New Roman" pitchFamily="18" charset="0"/>
                <a:ea typeface="宋体" pitchFamily="2" charset="-122"/>
                <a:cs typeface="Times New Roman" pitchFamily="18" charset="0"/>
              </a:rPr>
              <a:t>计算机科学</a:t>
            </a:r>
            <a:endParaRPr lang="en-US" altLang="zh-TW" sz="1600" dirty="0">
              <a:solidFill>
                <a:srgbClr val="404040"/>
              </a:solidFill>
              <a:latin typeface="Times New Roman" pitchFamily="18" charset="0"/>
              <a:ea typeface="宋体" pitchFamily="2" charset="-122"/>
              <a:cs typeface="Times New Roman" pitchFamily="18" charset="0"/>
            </a:endParaRPr>
          </a:p>
        </p:txBody>
      </p:sp>
      <p:sp>
        <p:nvSpPr>
          <p:cNvPr id="5128" name="Text Box 11"/>
          <p:cNvSpPr txBox="1">
            <a:spLocks noChangeArrowheads="1"/>
          </p:cNvSpPr>
          <p:nvPr/>
        </p:nvSpPr>
        <p:spPr bwMode="auto">
          <a:xfrm>
            <a:off x="4502150" y="5442793"/>
            <a:ext cx="1006475" cy="338137"/>
          </a:xfrm>
          <a:prstGeom prst="rect">
            <a:avLst/>
          </a:prstGeom>
          <a:noFill/>
          <a:ln w="9525">
            <a:noFill/>
            <a:miter lim="800000"/>
            <a:headEnd/>
            <a:tailEnd/>
          </a:ln>
        </p:spPr>
        <p:txBody>
          <a:bodyPr wrap="none">
            <a:spAutoFit/>
          </a:bodyPr>
          <a:lstStyle/>
          <a:p>
            <a:pPr algn="ctr"/>
            <a:r>
              <a:rPr lang="zh-CN" altLang="en-US" sz="1600">
                <a:solidFill>
                  <a:srgbClr val="404040"/>
                </a:solidFill>
                <a:latin typeface="Times New Roman" pitchFamily="18" charset="0"/>
                <a:ea typeface="宋体" pitchFamily="2" charset="-122"/>
                <a:cs typeface="Times New Roman" pitchFamily="18" charset="0"/>
              </a:rPr>
              <a:t>信息安全</a:t>
            </a:r>
            <a:endParaRPr lang="en-US" altLang="zh-TW" sz="1600">
              <a:solidFill>
                <a:srgbClr val="404040"/>
              </a:solidFill>
              <a:latin typeface="Times New Roman" pitchFamily="18" charset="0"/>
              <a:ea typeface="宋体" pitchFamily="2" charset="-122"/>
              <a:cs typeface="Times New Roman" pitchFamily="18" charset="0"/>
            </a:endParaRPr>
          </a:p>
        </p:txBody>
      </p:sp>
      <p:sp>
        <p:nvSpPr>
          <p:cNvPr id="5129" name="Text Box 12"/>
          <p:cNvSpPr txBox="1">
            <a:spLocks noChangeArrowheads="1"/>
          </p:cNvSpPr>
          <p:nvPr/>
        </p:nvSpPr>
        <p:spPr bwMode="auto">
          <a:xfrm>
            <a:off x="2076450" y="2658815"/>
            <a:ext cx="1414463" cy="338137"/>
          </a:xfrm>
          <a:prstGeom prst="rect">
            <a:avLst/>
          </a:prstGeom>
          <a:noFill/>
          <a:ln w="9525">
            <a:noFill/>
            <a:miter lim="800000"/>
            <a:headEnd/>
            <a:tailEnd/>
          </a:ln>
        </p:spPr>
        <p:txBody>
          <a:bodyPr wrap="none">
            <a:spAutoFit/>
          </a:bodyPr>
          <a:lstStyle/>
          <a:p>
            <a:pPr algn="ctr"/>
            <a:r>
              <a:rPr lang="zh-CN" altLang="en-US" sz="1600" dirty="0">
                <a:solidFill>
                  <a:srgbClr val="008000"/>
                </a:solidFill>
                <a:latin typeface="Times New Roman" pitchFamily="18" charset="0"/>
                <a:ea typeface="宋体" pitchFamily="2" charset="-122"/>
                <a:cs typeface="Times New Roman" pitchFamily="18" charset="0"/>
              </a:rPr>
              <a:t>细胞信息传递</a:t>
            </a:r>
            <a:endParaRPr lang="en-US" altLang="zh-TW" sz="1600" dirty="0">
              <a:solidFill>
                <a:srgbClr val="008000"/>
              </a:solidFill>
              <a:latin typeface="Times New Roman" pitchFamily="18" charset="0"/>
              <a:ea typeface="宋体" pitchFamily="2" charset="-122"/>
              <a:cs typeface="Times New Roman" pitchFamily="18" charset="0"/>
            </a:endParaRPr>
          </a:p>
        </p:txBody>
      </p:sp>
      <p:sp>
        <p:nvSpPr>
          <p:cNvPr id="123917" name="Text Box 13"/>
          <p:cNvSpPr txBox="1">
            <a:spLocks noChangeArrowheads="1"/>
          </p:cNvSpPr>
          <p:nvPr/>
        </p:nvSpPr>
        <p:spPr bwMode="auto">
          <a:xfrm>
            <a:off x="1837333" y="4434681"/>
            <a:ext cx="1006475" cy="338137"/>
          </a:xfrm>
          <a:prstGeom prst="rect">
            <a:avLst/>
          </a:prstGeom>
          <a:noFill/>
          <a:ln w="9525">
            <a:noFill/>
            <a:miter lim="800000"/>
            <a:headEnd/>
            <a:tailEnd/>
          </a:ln>
          <a:effectLst/>
        </p:spPr>
        <p:txBody>
          <a:bodyPr wrap="none">
            <a:spAutoFit/>
          </a:bodyPr>
          <a:lstStyle/>
          <a:p>
            <a:pPr algn="ctr">
              <a:defRPr/>
            </a:pPr>
            <a:r>
              <a:rPr lang="zh-CN" altLang="en-US" sz="1600" dirty="0">
                <a:solidFill>
                  <a:schemeClr val="accent1">
                    <a:lumMod val="75000"/>
                  </a:schemeClr>
                </a:solidFill>
                <a:latin typeface="Times New Roman" pitchFamily="18" charset="0"/>
                <a:ea typeface="宋体" pitchFamily="2" charset="-122"/>
                <a:cs typeface="Times New Roman" pitchFamily="18" charset="0"/>
              </a:rPr>
              <a:t>优化理论</a:t>
            </a:r>
            <a:endParaRPr lang="en-US" altLang="zh-TW" sz="1600" dirty="0">
              <a:solidFill>
                <a:schemeClr val="accent1">
                  <a:lumMod val="75000"/>
                </a:schemeClr>
              </a:solidFill>
              <a:latin typeface="Times New Roman" pitchFamily="18" charset="0"/>
              <a:ea typeface="宋体" pitchFamily="2" charset="-122"/>
              <a:cs typeface="Times New Roman" pitchFamily="18" charset="0"/>
            </a:endParaRPr>
          </a:p>
        </p:txBody>
      </p:sp>
      <p:sp>
        <p:nvSpPr>
          <p:cNvPr id="5131" name="Text Box 14"/>
          <p:cNvSpPr txBox="1">
            <a:spLocks noChangeArrowheads="1"/>
          </p:cNvSpPr>
          <p:nvPr/>
        </p:nvSpPr>
        <p:spPr bwMode="auto">
          <a:xfrm>
            <a:off x="1787798" y="3129533"/>
            <a:ext cx="1416050" cy="338137"/>
          </a:xfrm>
          <a:prstGeom prst="rect">
            <a:avLst/>
          </a:prstGeom>
          <a:noFill/>
          <a:ln w="9525">
            <a:noFill/>
            <a:miter lim="800000"/>
            <a:headEnd/>
            <a:tailEnd/>
          </a:ln>
        </p:spPr>
        <p:txBody>
          <a:bodyPr wrap="none">
            <a:spAutoFit/>
          </a:bodyPr>
          <a:lstStyle/>
          <a:p>
            <a:pPr algn="ctr"/>
            <a:r>
              <a:rPr lang="zh-CN" altLang="en-US" sz="1600">
                <a:solidFill>
                  <a:srgbClr val="3366FF"/>
                </a:solidFill>
                <a:latin typeface="Times New Roman" pitchFamily="18" charset="0"/>
                <a:ea typeface="宋体" pitchFamily="2" charset="-122"/>
                <a:cs typeface="Times New Roman" pitchFamily="18" charset="0"/>
              </a:rPr>
              <a:t>量子信息理论</a:t>
            </a:r>
            <a:endParaRPr lang="en-US" altLang="zh-TW" sz="1600">
              <a:solidFill>
                <a:srgbClr val="3366FF"/>
              </a:solidFill>
              <a:latin typeface="Times New Roman" pitchFamily="18" charset="0"/>
              <a:ea typeface="宋体" pitchFamily="2" charset="-122"/>
              <a:cs typeface="Times New Roman" pitchFamily="18" charset="0"/>
            </a:endParaRPr>
          </a:p>
        </p:txBody>
      </p:sp>
      <p:sp>
        <p:nvSpPr>
          <p:cNvPr id="5132" name="Text Box 15"/>
          <p:cNvSpPr txBox="1">
            <a:spLocks noChangeArrowheads="1"/>
          </p:cNvSpPr>
          <p:nvPr/>
        </p:nvSpPr>
        <p:spPr bwMode="auto">
          <a:xfrm>
            <a:off x="1552005" y="3882951"/>
            <a:ext cx="595312" cy="338137"/>
          </a:xfrm>
          <a:prstGeom prst="rect">
            <a:avLst/>
          </a:prstGeom>
          <a:noFill/>
          <a:ln w="9525">
            <a:noFill/>
            <a:miter lim="800000"/>
            <a:headEnd/>
            <a:tailEnd/>
          </a:ln>
        </p:spPr>
        <p:txBody>
          <a:bodyPr wrap="none">
            <a:spAutoFit/>
          </a:bodyPr>
          <a:lstStyle/>
          <a:p>
            <a:pPr algn="ctr"/>
            <a:r>
              <a:rPr lang="zh-CN" altLang="en-US" sz="1600">
                <a:solidFill>
                  <a:srgbClr val="999900"/>
                </a:solidFill>
                <a:latin typeface="Times New Roman" pitchFamily="18" charset="0"/>
                <a:ea typeface="宋体" pitchFamily="2" charset="-122"/>
                <a:cs typeface="Times New Roman" pitchFamily="18" charset="0"/>
              </a:rPr>
              <a:t>图论</a:t>
            </a:r>
            <a:endParaRPr lang="en-US" altLang="zh-TW" sz="1600">
              <a:solidFill>
                <a:srgbClr val="999900"/>
              </a:solidFill>
              <a:latin typeface="Times New Roman" pitchFamily="18" charset="0"/>
              <a:ea typeface="宋体" pitchFamily="2" charset="-122"/>
              <a:cs typeface="Times New Roman" pitchFamily="18" charset="0"/>
            </a:endParaRPr>
          </a:p>
        </p:txBody>
      </p:sp>
      <p:sp>
        <p:nvSpPr>
          <p:cNvPr id="5133" name="Text Box 16"/>
          <p:cNvSpPr txBox="1">
            <a:spLocks noChangeArrowheads="1"/>
          </p:cNvSpPr>
          <p:nvPr/>
        </p:nvSpPr>
        <p:spPr bwMode="auto">
          <a:xfrm>
            <a:off x="2122488" y="5154761"/>
            <a:ext cx="801687" cy="338138"/>
          </a:xfrm>
          <a:prstGeom prst="rect">
            <a:avLst/>
          </a:prstGeom>
          <a:noFill/>
          <a:ln w="9525">
            <a:noFill/>
            <a:miter lim="800000"/>
            <a:headEnd/>
            <a:tailEnd/>
          </a:ln>
        </p:spPr>
        <p:txBody>
          <a:bodyPr wrap="none">
            <a:spAutoFit/>
          </a:bodyPr>
          <a:lstStyle/>
          <a:p>
            <a:pPr algn="ctr"/>
            <a:r>
              <a:rPr lang="zh-CN" altLang="en-US" sz="1600">
                <a:solidFill>
                  <a:srgbClr val="999900"/>
                </a:solidFill>
                <a:latin typeface="Times New Roman" pitchFamily="18" charset="0"/>
                <a:ea typeface="宋体" pitchFamily="2" charset="-122"/>
                <a:cs typeface="Times New Roman" pitchFamily="18" charset="0"/>
              </a:rPr>
              <a:t>搏奕论</a:t>
            </a:r>
            <a:endParaRPr lang="en-US" altLang="zh-TW" sz="1600">
              <a:solidFill>
                <a:srgbClr val="999900"/>
              </a:solidFill>
              <a:latin typeface="Times New Roman" pitchFamily="18" charset="0"/>
              <a:ea typeface="宋体" pitchFamily="2" charset="-122"/>
              <a:cs typeface="Times New Roman" pitchFamily="18" charset="0"/>
            </a:endParaRPr>
          </a:p>
        </p:txBody>
      </p:sp>
      <p:pic>
        <p:nvPicPr>
          <p:cNvPr id="5134" name="Picture 18" descr="untitled"/>
          <p:cNvPicPr>
            <a:picLocks noChangeAspect="1" noChangeArrowheads="1"/>
          </p:cNvPicPr>
          <p:nvPr/>
        </p:nvPicPr>
        <p:blipFill>
          <a:blip r:embed="rId3" cstate="print"/>
          <a:srcRect/>
          <a:stretch>
            <a:fillRect/>
          </a:stretch>
        </p:blipFill>
        <p:spPr bwMode="auto">
          <a:xfrm>
            <a:off x="3599521" y="3230574"/>
            <a:ext cx="1836575" cy="1926618"/>
          </a:xfrm>
          <a:prstGeom prst="rect">
            <a:avLst/>
          </a:prstGeom>
          <a:noFill/>
          <a:ln w="9525">
            <a:noFill/>
            <a:miter lim="800000"/>
            <a:headEnd/>
            <a:tailEnd/>
          </a:ln>
        </p:spPr>
      </p:pic>
      <p:pic>
        <p:nvPicPr>
          <p:cNvPr id="5135" name="Picture 19"/>
          <p:cNvPicPr>
            <a:picLocks noChangeAspect="1" noChangeArrowheads="1"/>
          </p:cNvPicPr>
          <p:nvPr/>
        </p:nvPicPr>
        <p:blipFill>
          <a:blip r:embed="rId4" cstate="print"/>
          <a:srcRect/>
          <a:stretch>
            <a:fillRect/>
          </a:stretch>
        </p:blipFill>
        <p:spPr bwMode="auto">
          <a:xfrm>
            <a:off x="2470150" y="1855540"/>
            <a:ext cx="862013" cy="746541"/>
          </a:xfrm>
          <a:prstGeom prst="rect">
            <a:avLst/>
          </a:prstGeom>
          <a:noFill/>
          <a:ln w="9525">
            <a:noFill/>
            <a:miter lim="800000"/>
            <a:headEnd/>
            <a:tailEnd/>
          </a:ln>
        </p:spPr>
      </p:pic>
      <p:pic>
        <p:nvPicPr>
          <p:cNvPr id="5136" name="Picture 20"/>
          <p:cNvPicPr>
            <a:picLocks noChangeAspect="1" noChangeArrowheads="1"/>
          </p:cNvPicPr>
          <p:nvPr/>
        </p:nvPicPr>
        <p:blipFill>
          <a:blip r:embed="rId5" cstate="print"/>
          <a:srcRect/>
          <a:stretch>
            <a:fillRect/>
          </a:stretch>
        </p:blipFill>
        <p:spPr bwMode="auto">
          <a:xfrm>
            <a:off x="938689" y="4707732"/>
            <a:ext cx="979606" cy="735062"/>
          </a:xfrm>
          <a:prstGeom prst="rect">
            <a:avLst/>
          </a:prstGeom>
          <a:noFill/>
          <a:ln w="9525">
            <a:noFill/>
            <a:miter lim="800000"/>
            <a:headEnd/>
            <a:tailEnd/>
          </a:ln>
        </p:spPr>
      </p:pic>
      <p:pic>
        <p:nvPicPr>
          <p:cNvPr id="5137" name="Picture 21"/>
          <p:cNvPicPr>
            <a:picLocks noChangeAspect="1" noChangeArrowheads="1"/>
          </p:cNvPicPr>
          <p:nvPr/>
        </p:nvPicPr>
        <p:blipFill>
          <a:blip r:embed="rId6" cstate="print"/>
          <a:srcRect/>
          <a:stretch>
            <a:fillRect/>
          </a:stretch>
        </p:blipFill>
        <p:spPr bwMode="auto">
          <a:xfrm>
            <a:off x="4529138" y="5839668"/>
            <a:ext cx="834950" cy="692803"/>
          </a:xfrm>
          <a:prstGeom prst="rect">
            <a:avLst/>
          </a:prstGeom>
          <a:noFill/>
          <a:ln w="9525">
            <a:noFill/>
            <a:miter lim="800000"/>
            <a:headEnd/>
            <a:tailEnd/>
          </a:ln>
        </p:spPr>
      </p:pic>
      <p:pic>
        <p:nvPicPr>
          <p:cNvPr id="5138" name="Picture 22"/>
          <p:cNvPicPr>
            <a:picLocks noChangeAspect="1" noChangeArrowheads="1"/>
          </p:cNvPicPr>
          <p:nvPr/>
        </p:nvPicPr>
        <p:blipFill>
          <a:blip r:embed="rId7" cstate="print"/>
          <a:srcRect/>
          <a:stretch>
            <a:fillRect/>
          </a:stretch>
        </p:blipFill>
        <p:spPr bwMode="auto">
          <a:xfrm>
            <a:off x="791837" y="3685238"/>
            <a:ext cx="760168" cy="901918"/>
          </a:xfrm>
          <a:prstGeom prst="rect">
            <a:avLst/>
          </a:prstGeom>
          <a:noFill/>
          <a:ln w="9525">
            <a:noFill/>
            <a:miter lim="800000"/>
            <a:headEnd/>
            <a:tailEnd/>
          </a:ln>
        </p:spPr>
      </p:pic>
      <p:pic>
        <p:nvPicPr>
          <p:cNvPr id="5139" name="Picture 23"/>
          <p:cNvPicPr>
            <a:picLocks noChangeAspect="1" noChangeArrowheads="1"/>
          </p:cNvPicPr>
          <p:nvPr/>
        </p:nvPicPr>
        <p:blipFill>
          <a:blip r:embed="rId8" cstate="print"/>
          <a:srcRect/>
          <a:stretch>
            <a:fillRect/>
          </a:stretch>
        </p:blipFill>
        <p:spPr bwMode="auto">
          <a:xfrm>
            <a:off x="1511300" y="5653236"/>
            <a:ext cx="958850" cy="719138"/>
          </a:xfrm>
          <a:prstGeom prst="rect">
            <a:avLst/>
          </a:prstGeom>
          <a:noFill/>
          <a:ln w="9525">
            <a:noFill/>
            <a:miter lim="800000"/>
            <a:headEnd/>
            <a:tailEnd/>
          </a:ln>
        </p:spPr>
      </p:pic>
      <p:pic>
        <p:nvPicPr>
          <p:cNvPr id="5140" name="Picture 24"/>
          <p:cNvPicPr>
            <a:picLocks noChangeAspect="1" noChangeArrowheads="1"/>
          </p:cNvPicPr>
          <p:nvPr/>
        </p:nvPicPr>
        <p:blipFill>
          <a:blip r:embed="rId9" cstate="print"/>
          <a:srcRect/>
          <a:stretch>
            <a:fillRect/>
          </a:stretch>
        </p:blipFill>
        <p:spPr bwMode="auto">
          <a:xfrm>
            <a:off x="7306567" y="4499849"/>
            <a:ext cx="547667" cy="823181"/>
          </a:xfrm>
          <a:prstGeom prst="rect">
            <a:avLst/>
          </a:prstGeom>
          <a:noFill/>
          <a:ln w="9525">
            <a:noFill/>
            <a:miter lim="800000"/>
            <a:headEnd/>
            <a:tailEnd/>
          </a:ln>
        </p:spPr>
      </p:pic>
      <p:pic>
        <p:nvPicPr>
          <p:cNvPr id="5141" name="Picture 19"/>
          <p:cNvPicPr>
            <a:picLocks noChangeAspect="1" noChangeArrowheads="1"/>
          </p:cNvPicPr>
          <p:nvPr/>
        </p:nvPicPr>
        <p:blipFill>
          <a:blip r:embed="rId10" cstate="print"/>
          <a:srcRect/>
          <a:stretch>
            <a:fillRect/>
          </a:stretch>
        </p:blipFill>
        <p:spPr bwMode="auto">
          <a:xfrm>
            <a:off x="7596336" y="3473946"/>
            <a:ext cx="819150" cy="819150"/>
          </a:xfrm>
          <a:prstGeom prst="rect">
            <a:avLst/>
          </a:prstGeom>
          <a:noFill/>
          <a:ln w="9525">
            <a:noFill/>
            <a:miter lim="800000"/>
            <a:headEnd/>
            <a:tailEnd/>
          </a:ln>
        </p:spPr>
      </p:pic>
      <p:pic>
        <p:nvPicPr>
          <p:cNvPr id="5142" name="Picture 15" descr="can-you-hear-me-now-767972"/>
          <p:cNvPicPr>
            <a:picLocks noChangeAspect="1" noChangeArrowheads="1"/>
          </p:cNvPicPr>
          <p:nvPr/>
        </p:nvPicPr>
        <p:blipFill>
          <a:blip r:embed="rId11" cstate="print"/>
          <a:srcRect/>
          <a:stretch>
            <a:fillRect/>
          </a:stretch>
        </p:blipFill>
        <p:spPr bwMode="auto">
          <a:xfrm>
            <a:off x="7170018" y="2602080"/>
            <a:ext cx="914852" cy="753323"/>
          </a:xfrm>
          <a:prstGeom prst="rect">
            <a:avLst/>
          </a:prstGeom>
          <a:noFill/>
          <a:ln w="9525">
            <a:noFill/>
            <a:miter lim="800000"/>
            <a:headEnd/>
            <a:tailEnd/>
          </a:ln>
        </p:spPr>
      </p:pic>
      <p:pic>
        <p:nvPicPr>
          <p:cNvPr id="5143" name="Picture 29"/>
          <p:cNvPicPr>
            <a:picLocks noChangeAspect="1" noChangeArrowheads="1"/>
          </p:cNvPicPr>
          <p:nvPr/>
        </p:nvPicPr>
        <p:blipFill>
          <a:blip r:embed="rId12" cstate="print"/>
          <a:srcRect/>
          <a:stretch>
            <a:fillRect/>
          </a:stretch>
        </p:blipFill>
        <p:spPr bwMode="auto">
          <a:xfrm>
            <a:off x="3025479" y="5650186"/>
            <a:ext cx="673396" cy="882286"/>
          </a:xfrm>
          <a:prstGeom prst="rect">
            <a:avLst/>
          </a:prstGeom>
          <a:noFill/>
          <a:ln w="9525">
            <a:noFill/>
            <a:miter lim="800000"/>
            <a:headEnd/>
            <a:tailEnd/>
          </a:ln>
        </p:spPr>
      </p:pic>
      <p:pic>
        <p:nvPicPr>
          <p:cNvPr id="5144" name="Picture 30"/>
          <p:cNvPicPr>
            <a:picLocks noChangeAspect="1" noChangeArrowheads="1"/>
          </p:cNvPicPr>
          <p:nvPr/>
        </p:nvPicPr>
        <p:blipFill>
          <a:blip r:embed="rId13" cstate="print"/>
          <a:srcRect/>
          <a:stretch>
            <a:fillRect/>
          </a:stretch>
        </p:blipFill>
        <p:spPr bwMode="auto">
          <a:xfrm>
            <a:off x="6418883" y="5554811"/>
            <a:ext cx="765899" cy="817563"/>
          </a:xfrm>
          <a:prstGeom prst="rect">
            <a:avLst/>
          </a:prstGeom>
          <a:noFill/>
          <a:ln w="9525">
            <a:noFill/>
            <a:miter lim="800000"/>
            <a:headEnd/>
            <a:tailEnd/>
          </a:ln>
        </p:spPr>
      </p:pic>
      <p:pic>
        <p:nvPicPr>
          <p:cNvPr id="5145" name="Picture 31"/>
          <p:cNvPicPr>
            <a:picLocks noChangeAspect="1" noChangeArrowheads="1"/>
          </p:cNvPicPr>
          <p:nvPr/>
        </p:nvPicPr>
        <p:blipFill>
          <a:blip r:embed="rId14" cstate="print"/>
          <a:srcRect/>
          <a:stretch>
            <a:fillRect/>
          </a:stretch>
        </p:blipFill>
        <p:spPr bwMode="auto">
          <a:xfrm>
            <a:off x="6075363" y="1946474"/>
            <a:ext cx="968375" cy="841375"/>
          </a:xfrm>
          <a:prstGeom prst="rect">
            <a:avLst/>
          </a:prstGeom>
          <a:noFill/>
          <a:ln w="9525">
            <a:noFill/>
            <a:miter lim="800000"/>
            <a:headEnd/>
            <a:tailEnd/>
          </a:ln>
        </p:spPr>
      </p:pic>
      <p:pic>
        <p:nvPicPr>
          <p:cNvPr id="5146" name="Picture 32"/>
          <p:cNvPicPr>
            <a:picLocks noChangeAspect="1" noChangeArrowheads="1"/>
          </p:cNvPicPr>
          <p:nvPr/>
        </p:nvPicPr>
        <p:blipFill>
          <a:blip r:embed="rId15" cstate="print"/>
          <a:srcRect/>
          <a:stretch>
            <a:fillRect/>
          </a:stretch>
        </p:blipFill>
        <p:spPr bwMode="auto">
          <a:xfrm>
            <a:off x="1139768" y="2946846"/>
            <a:ext cx="738517" cy="554162"/>
          </a:xfrm>
          <a:prstGeom prst="rect">
            <a:avLst/>
          </a:prstGeom>
          <a:noFill/>
          <a:ln w="9525">
            <a:noFill/>
            <a:miter lim="800000"/>
            <a:headEnd/>
            <a:tailEnd/>
          </a:ln>
        </p:spPr>
      </p:pic>
      <p:pic>
        <p:nvPicPr>
          <p:cNvPr id="5147" name="Picture 33" descr="matrix_1"/>
          <p:cNvPicPr>
            <a:picLocks noChangeAspect="1" noChangeArrowheads="1"/>
          </p:cNvPicPr>
          <p:nvPr/>
        </p:nvPicPr>
        <p:blipFill>
          <a:blip r:embed="rId16" cstate="print"/>
          <a:srcRect/>
          <a:stretch>
            <a:fillRect/>
          </a:stretch>
        </p:blipFill>
        <p:spPr bwMode="auto">
          <a:xfrm>
            <a:off x="4330700" y="1708795"/>
            <a:ext cx="839788" cy="649287"/>
          </a:xfrm>
          <a:prstGeom prst="rect">
            <a:avLst/>
          </a:prstGeom>
          <a:noFill/>
          <a:ln w="9525">
            <a:noFill/>
            <a:miter lim="800000"/>
            <a:headEnd/>
            <a:tailEnd/>
          </a:ln>
        </p:spPr>
      </p:pic>
      <p:sp>
        <p:nvSpPr>
          <p:cNvPr id="5148" name="Text Box 34"/>
          <p:cNvSpPr txBox="1">
            <a:spLocks noChangeArrowheads="1"/>
          </p:cNvSpPr>
          <p:nvPr/>
        </p:nvSpPr>
        <p:spPr bwMode="auto">
          <a:xfrm>
            <a:off x="3408363" y="5370785"/>
            <a:ext cx="800100" cy="338138"/>
          </a:xfrm>
          <a:prstGeom prst="rect">
            <a:avLst/>
          </a:prstGeom>
          <a:noFill/>
          <a:ln w="9525">
            <a:noFill/>
            <a:miter lim="800000"/>
            <a:headEnd/>
            <a:tailEnd/>
          </a:ln>
        </p:spPr>
        <p:txBody>
          <a:bodyPr wrap="none">
            <a:spAutoFit/>
          </a:bodyPr>
          <a:lstStyle/>
          <a:p>
            <a:pPr algn="ctr"/>
            <a:r>
              <a:rPr lang="zh-CN" altLang="en-US" sz="1600">
                <a:solidFill>
                  <a:srgbClr val="999900"/>
                </a:solidFill>
                <a:latin typeface="Times New Roman" pitchFamily="18" charset="0"/>
                <a:ea typeface="宋体" pitchFamily="2" charset="-122"/>
                <a:cs typeface="Times New Roman" pitchFamily="18" charset="0"/>
              </a:rPr>
              <a:t>拟阵学</a:t>
            </a:r>
            <a:endParaRPr lang="en-US" altLang="zh-TW" sz="1600">
              <a:solidFill>
                <a:srgbClr val="999900"/>
              </a:solidFill>
              <a:latin typeface="Times New Roman" pitchFamily="18" charset="0"/>
              <a:ea typeface="宋体" pitchFamily="2" charset="-122"/>
              <a:cs typeface="Times New Roman" pitchFamily="18" charset="0"/>
            </a:endParaRPr>
          </a:p>
        </p:txBody>
      </p:sp>
      <p:sp>
        <p:nvSpPr>
          <p:cNvPr id="5150" name="Text Box 9"/>
          <p:cNvSpPr txBox="1">
            <a:spLocks noChangeArrowheads="1"/>
          </p:cNvSpPr>
          <p:nvPr/>
        </p:nvSpPr>
        <p:spPr bwMode="auto">
          <a:xfrm>
            <a:off x="5216525" y="2514799"/>
            <a:ext cx="1004888" cy="338137"/>
          </a:xfrm>
          <a:prstGeom prst="rect">
            <a:avLst/>
          </a:prstGeom>
          <a:noFill/>
          <a:ln w="9525">
            <a:noFill/>
            <a:miter lim="800000"/>
            <a:headEnd/>
            <a:tailEnd/>
          </a:ln>
        </p:spPr>
        <p:txBody>
          <a:bodyPr wrap="none">
            <a:spAutoFit/>
          </a:bodyPr>
          <a:lstStyle/>
          <a:p>
            <a:pPr algn="ctr"/>
            <a:r>
              <a:rPr lang="zh-CN" altLang="en-US" sz="1600">
                <a:solidFill>
                  <a:srgbClr val="404040"/>
                </a:solidFill>
                <a:latin typeface="Times New Roman" pitchFamily="18" charset="0"/>
                <a:ea typeface="宋体" pitchFamily="2" charset="-122"/>
                <a:cs typeface="Times New Roman" pitchFamily="18" charset="0"/>
              </a:rPr>
              <a:t>信道编码</a:t>
            </a:r>
            <a:endParaRPr lang="en-US" altLang="zh-TW" sz="1600">
              <a:solidFill>
                <a:srgbClr val="404040"/>
              </a:solidFill>
              <a:latin typeface="Times New Roman" pitchFamily="18" charset="0"/>
              <a:ea typeface="宋体" pitchFamily="2" charset="-122"/>
              <a:cs typeface="Times New Roman" pitchFamily="18" charset="0"/>
            </a:endParaRPr>
          </a:p>
        </p:txBody>
      </p:sp>
      <p:sp>
        <p:nvSpPr>
          <p:cNvPr id="31" name="TextBox 30"/>
          <p:cNvSpPr txBox="1"/>
          <p:nvPr/>
        </p:nvSpPr>
        <p:spPr>
          <a:xfrm>
            <a:off x="571472" y="980728"/>
            <a:ext cx="8001056" cy="523220"/>
          </a:xfrm>
          <a:prstGeom prst="rect">
            <a:avLst/>
          </a:prstGeom>
          <a:solidFill>
            <a:schemeClr val="accent1"/>
          </a:solidFill>
        </p:spPr>
        <p:txBody>
          <a:bodyPr wrap="square" rtlCol="0">
            <a:spAutoFit/>
          </a:bodyPr>
          <a:lstStyle/>
          <a:p>
            <a:pPr algn="ctr"/>
            <a:r>
              <a:rPr lang="zh-CN" altLang="en-US" sz="2800" dirty="0">
                <a:solidFill>
                  <a:schemeClr val="bg1"/>
                </a:solidFill>
                <a:latin typeface="Lucida Sans" pitchFamily="34" charset="0"/>
                <a:ea typeface="SimHei" pitchFamily="49" charset="-122"/>
              </a:rPr>
              <a:t>交叉学科深刻影</a:t>
            </a:r>
            <a:r>
              <a:rPr lang="zh-CN" altLang="en-US" sz="2800" dirty="0" smtClean="0">
                <a:solidFill>
                  <a:schemeClr val="bg1"/>
                </a:solidFill>
                <a:latin typeface="Lucida Sans" pitchFamily="34" charset="0"/>
                <a:ea typeface="SimHei" pitchFamily="49" charset="-122"/>
              </a:rPr>
              <a:t>响 </a:t>
            </a:r>
            <a:endParaRPr lang="zh-CN" altLang="en-US" sz="2800" dirty="0">
              <a:solidFill>
                <a:schemeClr val="bg1"/>
              </a:solidFill>
              <a:latin typeface="Lucida Sans" pitchFamily="34" charset="0"/>
              <a:ea typeface="SimHei" pitchFamily="49" charset="-122"/>
            </a:endParaRPr>
          </a:p>
        </p:txBody>
      </p:sp>
      <p:sp>
        <p:nvSpPr>
          <p:cNvPr id="33" name="TextBox 32"/>
          <p:cNvSpPr txBox="1"/>
          <p:nvPr/>
        </p:nvSpPr>
        <p:spPr>
          <a:xfrm>
            <a:off x="0" y="6643710"/>
            <a:ext cx="9144000" cy="230832"/>
          </a:xfrm>
          <a:prstGeom prst="rect">
            <a:avLst/>
          </a:prstGeom>
          <a:noFill/>
        </p:spPr>
        <p:txBody>
          <a:bodyPr wrap="square" rtlCol="0">
            <a:spAutoFit/>
          </a:bodyPr>
          <a:lstStyle/>
          <a:p>
            <a:pPr algn="ctr"/>
            <a:r>
              <a:rPr lang="zh-CN" altLang="en-US" sz="900" dirty="0" smtClean="0">
                <a:solidFill>
                  <a:schemeClr val="bg1"/>
                </a:solidFill>
              </a:rPr>
              <a:t>网络编码创新科技研讨会  </a:t>
            </a:r>
            <a:r>
              <a:rPr lang="en-US" altLang="zh-CN" sz="900" dirty="0" smtClean="0">
                <a:solidFill>
                  <a:schemeClr val="bg1"/>
                </a:solidFill>
              </a:rPr>
              <a:t>Workshop on Network Coding Innovative Technology  30 August, 2013</a:t>
            </a:r>
            <a:endParaRPr lang="zh-HK" altLang="en-US" sz="1400" dirty="0">
              <a:solidFill>
                <a:schemeClr val="bg1"/>
              </a:solidFill>
              <a:latin typeface="宋体" pitchFamily="2" charset="-122"/>
              <a:ea typeface="宋体" pitchFamily="2" charset="-122"/>
            </a:endParaRPr>
          </a:p>
        </p:txBody>
      </p:sp>
      <p:pic>
        <p:nvPicPr>
          <p:cNvPr id="34" name="图片 5" descr="8.png"/>
          <p:cNvPicPr>
            <a:picLocks noChangeAspect="1"/>
          </p:cNvPicPr>
          <p:nvPr/>
        </p:nvPicPr>
        <p:blipFill>
          <a:blip r:embed="rId17" cstate="print"/>
          <a:stretch>
            <a:fillRect/>
          </a:stretch>
        </p:blipFill>
        <p:spPr>
          <a:xfrm>
            <a:off x="-41005" y="6048011"/>
            <a:ext cx="755353" cy="667137"/>
          </a:xfrm>
          <a:prstGeom prst="ellipse">
            <a:avLst/>
          </a:prstGeom>
          <a:ln>
            <a:noFill/>
          </a:ln>
          <a:effectLst>
            <a:softEdge rad="112500"/>
          </a:effectLst>
        </p:spPr>
      </p:pic>
    </p:spTree>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华丽">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4120</TotalTime>
  <Words>3262</Words>
  <Application>Microsoft Office PowerPoint</Application>
  <PresentationFormat>On-screen Show (4:3)</PresentationFormat>
  <Paragraphs>267</Paragraphs>
  <Slides>30</Slides>
  <Notes>13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聚合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香港中文大学深圳研究院 网络编码研究所</dc:title>
  <dc:creator>lenovo</dc:creator>
  <cp:lastModifiedBy>Jack</cp:lastModifiedBy>
  <cp:revision>442</cp:revision>
  <cp:lastPrinted>2012-10-20T10:09:09Z</cp:lastPrinted>
  <dcterms:created xsi:type="dcterms:W3CDTF">2012-10-11T02:34:45Z</dcterms:created>
  <dcterms:modified xsi:type="dcterms:W3CDTF">2013-08-30T00:52:30Z</dcterms:modified>
</cp:coreProperties>
</file>